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8" r:id="rId3"/>
    <p:sldMasterId id="2147483670" r:id="rId4"/>
    <p:sldMasterId id="2147483684" r:id="rId5"/>
    <p:sldMasterId id="2147484667" r:id="rId6"/>
    <p:sldMasterId id="2147485078" r:id="rId7"/>
    <p:sldMasterId id="2147485082" r:id="rId8"/>
    <p:sldMasterId id="2147485096" r:id="rId9"/>
    <p:sldMasterId id="2147485110" r:id="rId10"/>
    <p:sldMasterId id="2147485114" r:id="rId11"/>
    <p:sldMasterId id="2147485127" r:id="rId12"/>
  </p:sldMasterIdLst>
  <p:notesMasterIdLst>
    <p:notesMasterId r:id="rId408"/>
  </p:notesMasterIdLst>
  <p:handoutMasterIdLst>
    <p:handoutMasterId r:id="rId409"/>
  </p:handoutMasterIdLst>
  <p:sldIdLst>
    <p:sldId id="256" r:id="rId13"/>
    <p:sldId id="258" r:id="rId14"/>
    <p:sldId id="259" r:id="rId15"/>
    <p:sldId id="260" r:id="rId16"/>
    <p:sldId id="261" r:id="rId17"/>
    <p:sldId id="262" r:id="rId18"/>
    <p:sldId id="263" r:id="rId19"/>
    <p:sldId id="264" r:id="rId20"/>
    <p:sldId id="265" r:id="rId21"/>
    <p:sldId id="510" r:id="rId22"/>
    <p:sldId id="511" r:id="rId23"/>
    <p:sldId id="512" r:id="rId24"/>
    <p:sldId id="1759" r:id="rId25"/>
    <p:sldId id="1761" r:id="rId26"/>
    <p:sldId id="1760" r:id="rId27"/>
    <p:sldId id="269" r:id="rId28"/>
    <p:sldId id="513" r:id="rId29"/>
    <p:sldId id="282" r:id="rId30"/>
    <p:sldId id="273" r:id="rId31"/>
    <p:sldId id="1377" r:id="rId32"/>
    <p:sldId id="1382" r:id="rId33"/>
    <p:sldId id="1383" r:id="rId34"/>
    <p:sldId id="1384" r:id="rId35"/>
    <p:sldId id="1385" r:id="rId36"/>
    <p:sldId id="1386" r:id="rId37"/>
    <p:sldId id="1387" r:id="rId38"/>
    <p:sldId id="284" r:id="rId39"/>
    <p:sldId id="285" r:id="rId40"/>
    <p:sldId id="1735" r:id="rId41"/>
    <p:sldId id="1389" r:id="rId42"/>
    <p:sldId id="1390" r:id="rId43"/>
    <p:sldId id="1737" r:id="rId44"/>
    <p:sldId id="1738" r:id="rId45"/>
    <p:sldId id="1739" r:id="rId46"/>
    <p:sldId id="1740" r:id="rId47"/>
    <p:sldId id="1741" r:id="rId48"/>
    <p:sldId id="840" r:id="rId49"/>
    <p:sldId id="1397" r:id="rId50"/>
    <p:sldId id="1398" r:id="rId51"/>
    <p:sldId id="1399" r:id="rId52"/>
    <p:sldId id="1077" r:id="rId53"/>
    <p:sldId id="844" r:id="rId54"/>
    <p:sldId id="845" r:id="rId55"/>
    <p:sldId id="846" r:id="rId56"/>
    <p:sldId id="847" r:id="rId57"/>
    <p:sldId id="848" r:id="rId58"/>
    <p:sldId id="849" r:id="rId59"/>
    <p:sldId id="850" r:id="rId60"/>
    <p:sldId id="851" r:id="rId61"/>
    <p:sldId id="852" r:id="rId62"/>
    <p:sldId id="1078" r:id="rId63"/>
    <p:sldId id="1087" r:id="rId64"/>
    <p:sldId id="1088" r:id="rId65"/>
    <p:sldId id="1089" r:id="rId66"/>
    <p:sldId id="1090" r:id="rId67"/>
    <p:sldId id="1091" r:id="rId68"/>
    <p:sldId id="1092" r:id="rId69"/>
    <p:sldId id="1093" r:id="rId70"/>
    <p:sldId id="1094" r:id="rId71"/>
    <p:sldId id="1095" r:id="rId72"/>
    <p:sldId id="1096" r:id="rId73"/>
    <p:sldId id="1097" r:id="rId74"/>
    <p:sldId id="1098" r:id="rId75"/>
    <p:sldId id="1086" r:id="rId76"/>
    <p:sldId id="1099" r:id="rId77"/>
    <p:sldId id="857" r:id="rId78"/>
    <p:sldId id="858" r:id="rId79"/>
    <p:sldId id="859" r:id="rId80"/>
    <p:sldId id="860" r:id="rId81"/>
    <p:sldId id="861" r:id="rId82"/>
    <p:sldId id="862" r:id="rId83"/>
    <p:sldId id="864" r:id="rId84"/>
    <p:sldId id="865" r:id="rId85"/>
    <p:sldId id="866" r:id="rId86"/>
    <p:sldId id="867" r:id="rId87"/>
    <p:sldId id="869" r:id="rId88"/>
    <p:sldId id="870" r:id="rId89"/>
    <p:sldId id="871" r:id="rId90"/>
    <p:sldId id="872" r:id="rId91"/>
    <p:sldId id="873" r:id="rId92"/>
    <p:sldId id="1730" r:id="rId93"/>
    <p:sldId id="1733" r:id="rId94"/>
    <p:sldId id="1734" r:id="rId95"/>
    <p:sldId id="874" r:id="rId96"/>
    <p:sldId id="875" r:id="rId97"/>
    <p:sldId id="1100" r:id="rId98"/>
    <p:sldId id="1101" r:id="rId99"/>
    <p:sldId id="1102" r:id="rId100"/>
    <p:sldId id="1375" r:id="rId101"/>
    <p:sldId id="876" r:id="rId102"/>
    <p:sldId id="877" r:id="rId103"/>
    <p:sldId id="878" r:id="rId104"/>
    <p:sldId id="879" r:id="rId105"/>
    <p:sldId id="1079" r:id="rId106"/>
    <p:sldId id="1084" r:id="rId107"/>
    <p:sldId id="1080" r:id="rId108"/>
    <p:sldId id="1081" r:id="rId109"/>
    <p:sldId id="1082" r:id="rId110"/>
    <p:sldId id="1085" r:id="rId111"/>
    <p:sldId id="880" r:id="rId112"/>
    <p:sldId id="881" r:id="rId113"/>
    <p:sldId id="882" r:id="rId114"/>
    <p:sldId id="883" r:id="rId115"/>
    <p:sldId id="884" r:id="rId116"/>
    <p:sldId id="885" r:id="rId117"/>
    <p:sldId id="886" r:id="rId118"/>
    <p:sldId id="887" r:id="rId119"/>
    <p:sldId id="888" r:id="rId120"/>
    <p:sldId id="889" r:id="rId121"/>
    <p:sldId id="890" r:id="rId122"/>
    <p:sldId id="891" r:id="rId123"/>
    <p:sldId id="892" r:id="rId124"/>
    <p:sldId id="893" r:id="rId125"/>
    <p:sldId id="894" r:id="rId126"/>
    <p:sldId id="895" r:id="rId127"/>
    <p:sldId id="896" r:id="rId128"/>
    <p:sldId id="897" r:id="rId129"/>
    <p:sldId id="898" r:id="rId130"/>
    <p:sldId id="899" r:id="rId131"/>
    <p:sldId id="900" r:id="rId132"/>
    <p:sldId id="901" r:id="rId133"/>
    <p:sldId id="902" r:id="rId134"/>
    <p:sldId id="903" r:id="rId135"/>
    <p:sldId id="904" r:id="rId136"/>
    <p:sldId id="905" r:id="rId137"/>
    <p:sldId id="906" r:id="rId138"/>
    <p:sldId id="1103" r:id="rId139"/>
    <p:sldId id="1104" r:id="rId140"/>
    <p:sldId id="1107" r:id="rId141"/>
    <p:sldId id="1106" r:id="rId142"/>
    <p:sldId id="1400" r:id="rId143"/>
    <p:sldId id="1401" r:id="rId144"/>
    <p:sldId id="1402" r:id="rId145"/>
    <p:sldId id="1405" r:id="rId146"/>
    <p:sldId id="1756" r:id="rId147"/>
    <p:sldId id="1742" r:id="rId148"/>
    <p:sldId id="1743" r:id="rId149"/>
    <p:sldId id="1408" r:id="rId150"/>
    <p:sldId id="1409" r:id="rId151"/>
    <p:sldId id="1410" r:id="rId152"/>
    <p:sldId id="1746" r:id="rId153"/>
    <p:sldId id="1747" r:id="rId154"/>
    <p:sldId id="1411" r:id="rId155"/>
    <p:sldId id="1414" r:id="rId156"/>
    <p:sldId id="1415" r:id="rId157"/>
    <p:sldId id="1416" r:id="rId158"/>
    <p:sldId id="1748" r:id="rId159"/>
    <p:sldId id="1418" r:id="rId160"/>
    <p:sldId id="1419" r:id="rId161"/>
    <p:sldId id="1420" r:id="rId162"/>
    <p:sldId id="1749" r:id="rId163"/>
    <p:sldId id="1750" r:id="rId164"/>
    <p:sldId id="1423" r:id="rId165"/>
    <p:sldId id="1425" r:id="rId166"/>
    <p:sldId id="1751" r:id="rId167"/>
    <p:sldId id="1429" r:id="rId168"/>
    <p:sldId id="1431" r:id="rId169"/>
    <p:sldId id="1432" r:id="rId170"/>
    <p:sldId id="1433" r:id="rId171"/>
    <p:sldId id="1435" r:id="rId172"/>
    <p:sldId id="1436" r:id="rId173"/>
    <p:sldId id="1437" r:id="rId174"/>
    <p:sldId id="1438" r:id="rId175"/>
    <p:sldId id="1439" r:id="rId176"/>
    <p:sldId id="1440" r:id="rId177"/>
    <p:sldId id="1442" r:id="rId178"/>
    <p:sldId id="1444" r:id="rId179"/>
    <p:sldId id="1445" r:id="rId180"/>
    <p:sldId id="1446" r:id="rId181"/>
    <p:sldId id="1447" r:id="rId182"/>
    <p:sldId id="1757" r:id="rId183"/>
    <p:sldId id="1758" r:id="rId184"/>
    <p:sldId id="1450" r:id="rId185"/>
    <p:sldId id="1451" r:id="rId186"/>
    <p:sldId id="1452" r:id="rId187"/>
    <p:sldId id="1453" r:id="rId188"/>
    <p:sldId id="1454" r:id="rId189"/>
    <p:sldId id="1455" r:id="rId190"/>
    <p:sldId id="1456" r:id="rId191"/>
    <p:sldId id="1457" r:id="rId192"/>
    <p:sldId id="1458" r:id="rId193"/>
    <p:sldId id="1459" r:id="rId194"/>
    <p:sldId id="1752" r:id="rId195"/>
    <p:sldId id="1460" r:id="rId196"/>
    <p:sldId id="1461" r:id="rId197"/>
    <p:sldId id="1462" r:id="rId198"/>
    <p:sldId id="1463" r:id="rId199"/>
    <p:sldId id="1465" r:id="rId200"/>
    <p:sldId id="1466" r:id="rId201"/>
    <p:sldId id="1467" r:id="rId202"/>
    <p:sldId id="1468" r:id="rId203"/>
    <p:sldId id="1469" r:id="rId204"/>
    <p:sldId id="1470" r:id="rId205"/>
    <p:sldId id="1471" r:id="rId206"/>
    <p:sldId id="1472" r:id="rId207"/>
    <p:sldId id="1753" r:id="rId208"/>
    <p:sldId id="1473" r:id="rId209"/>
    <p:sldId id="1474" r:id="rId210"/>
    <p:sldId id="1754" r:id="rId211"/>
    <p:sldId id="1475" r:id="rId212"/>
    <p:sldId id="1476" r:id="rId213"/>
    <p:sldId id="1477" r:id="rId214"/>
    <p:sldId id="1479" r:id="rId215"/>
    <p:sldId id="1481" r:id="rId216"/>
    <p:sldId id="1483" r:id="rId217"/>
    <p:sldId id="1484" r:id="rId218"/>
    <p:sldId id="1485" r:id="rId219"/>
    <p:sldId id="1486" r:id="rId220"/>
    <p:sldId id="1487" r:id="rId221"/>
    <p:sldId id="1488" r:id="rId222"/>
    <p:sldId id="1489" r:id="rId223"/>
    <p:sldId id="1490" r:id="rId224"/>
    <p:sldId id="1491" r:id="rId225"/>
    <p:sldId id="1492" r:id="rId226"/>
    <p:sldId id="1537" r:id="rId227"/>
    <p:sldId id="1755" r:id="rId228"/>
    <p:sldId id="1538" r:id="rId229"/>
    <p:sldId id="1540" r:id="rId230"/>
    <p:sldId id="1541" r:id="rId231"/>
    <p:sldId id="1542" r:id="rId232"/>
    <p:sldId id="1543" r:id="rId233"/>
    <p:sldId id="1544" r:id="rId234"/>
    <p:sldId id="1545" r:id="rId235"/>
    <p:sldId id="1546" r:id="rId236"/>
    <p:sldId id="1547" r:id="rId237"/>
    <p:sldId id="1548" r:id="rId238"/>
    <p:sldId id="1549" r:id="rId239"/>
    <p:sldId id="1550" r:id="rId240"/>
    <p:sldId id="1551" r:id="rId241"/>
    <p:sldId id="1552" r:id="rId242"/>
    <p:sldId id="1553" r:id="rId243"/>
    <p:sldId id="1554" r:id="rId244"/>
    <p:sldId id="1555" r:id="rId245"/>
    <p:sldId id="1556" r:id="rId246"/>
    <p:sldId id="1557" r:id="rId247"/>
    <p:sldId id="1558" r:id="rId248"/>
    <p:sldId id="1559" r:id="rId249"/>
    <p:sldId id="1560" r:id="rId250"/>
    <p:sldId id="1561" r:id="rId251"/>
    <p:sldId id="1562" r:id="rId252"/>
    <p:sldId id="1563" r:id="rId253"/>
    <p:sldId id="1564" r:id="rId254"/>
    <p:sldId id="1567" r:id="rId255"/>
    <p:sldId id="1568" r:id="rId256"/>
    <p:sldId id="1569" r:id="rId257"/>
    <p:sldId id="1570" r:id="rId258"/>
    <p:sldId id="1571" r:id="rId259"/>
    <p:sldId id="1572" r:id="rId260"/>
    <p:sldId id="1573" r:id="rId261"/>
    <p:sldId id="1536" r:id="rId262"/>
    <p:sldId id="1575" r:id="rId263"/>
    <p:sldId id="1576" r:id="rId264"/>
    <p:sldId id="1577" r:id="rId265"/>
    <p:sldId id="1579" r:id="rId266"/>
    <p:sldId id="1580" r:id="rId267"/>
    <p:sldId id="1581" r:id="rId268"/>
    <p:sldId id="1582" r:id="rId269"/>
    <p:sldId id="1583" r:id="rId270"/>
    <p:sldId id="1584" r:id="rId271"/>
    <p:sldId id="1585" r:id="rId272"/>
    <p:sldId id="1586" r:id="rId273"/>
    <p:sldId id="1587" r:id="rId274"/>
    <p:sldId id="1588" r:id="rId275"/>
    <p:sldId id="1589" r:id="rId276"/>
    <p:sldId id="1590" r:id="rId277"/>
    <p:sldId id="1591" r:id="rId278"/>
    <p:sldId id="1495" r:id="rId279"/>
    <p:sldId id="1496" r:id="rId280"/>
    <p:sldId id="1497" r:id="rId281"/>
    <p:sldId id="1498" r:id="rId282"/>
    <p:sldId id="1499" r:id="rId283"/>
    <p:sldId id="1500" r:id="rId284"/>
    <p:sldId id="1501" r:id="rId285"/>
    <p:sldId id="1502" r:id="rId286"/>
    <p:sldId id="1503" r:id="rId287"/>
    <p:sldId id="1504" r:id="rId288"/>
    <p:sldId id="1505" r:id="rId289"/>
    <p:sldId id="1506" r:id="rId290"/>
    <p:sldId id="1507" r:id="rId291"/>
    <p:sldId id="1508" r:id="rId292"/>
    <p:sldId id="1509" r:id="rId293"/>
    <p:sldId id="1510" r:id="rId294"/>
    <p:sldId id="1511" r:id="rId295"/>
    <p:sldId id="1512" r:id="rId296"/>
    <p:sldId id="1513" r:id="rId297"/>
    <p:sldId id="1514" r:id="rId298"/>
    <p:sldId id="1592" r:id="rId299"/>
    <p:sldId id="1597" r:id="rId300"/>
    <p:sldId id="1598" r:id="rId301"/>
    <p:sldId id="1599" r:id="rId302"/>
    <p:sldId id="1600" r:id="rId303"/>
    <p:sldId id="1601" r:id="rId304"/>
    <p:sldId id="1602" r:id="rId305"/>
    <p:sldId id="1603" r:id="rId306"/>
    <p:sldId id="1604" r:id="rId307"/>
    <p:sldId id="1605" r:id="rId308"/>
    <p:sldId id="1606" r:id="rId309"/>
    <p:sldId id="1607" r:id="rId310"/>
    <p:sldId id="1608" r:id="rId311"/>
    <p:sldId id="1609" r:id="rId312"/>
    <p:sldId id="1610" r:id="rId313"/>
    <p:sldId id="1611" r:id="rId314"/>
    <p:sldId id="1612" r:id="rId315"/>
    <p:sldId id="1613" r:id="rId316"/>
    <p:sldId id="1614" r:id="rId317"/>
    <p:sldId id="1615" r:id="rId318"/>
    <p:sldId id="1616" r:id="rId319"/>
    <p:sldId id="1617" r:id="rId320"/>
    <p:sldId id="1618" r:id="rId321"/>
    <p:sldId id="1619" r:id="rId322"/>
    <p:sldId id="1620" r:id="rId323"/>
    <p:sldId id="1621" r:id="rId324"/>
    <p:sldId id="1622" r:id="rId325"/>
    <p:sldId id="1623" r:id="rId326"/>
    <p:sldId id="1624" r:id="rId327"/>
    <p:sldId id="1625" r:id="rId328"/>
    <p:sldId id="1626" r:id="rId329"/>
    <p:sldId id="1627" r:id="rId330"/>
    <p:sldId id="1628" r:id="rId331"/>
    <p:sldId id="1629" r:id="rId332"/>
    <p:sldId id="1630" r:id="rId333"/>
    <p:sldId id="1643" r:id="rId334"/>
    <p:sldId id="1666" r:id="rId335"/>
    <p:sldId id="1658" r:id="rId336"/>
    <p:sldId id="1659" r:id="rId337"/>
    <p:sldId id="1660" r:id="rId338"/>
    <p:sldId id="1661" r:id="rId339"/>
    <p:sldId id="1662" r:id="rId340"/>
    <p:sldId id="1663" r:id="rId341"/>
    <p:sldId id="1664" r:id="rId342"/>
    <p:sldId id="1665" r:id="rId343"/>
    <p:sldId id="1642" r:id="rId344"/>
    <p:sldId id="1657" r:id="rId345"/>
    <p:sldId id="1644" r:id="rId346"/>
    <p:sldId id="1667" r:id="rId347"/>
    <p:sldId id="1668" r:id="rId348"/>
    <p:sldId id="1669" r:id="rId349"/>
    <p:sldId id="1670" r:id="rId350"/>
    <p:sldId id="1671" r:id="rId351"/>
    <p:sldId id="1672" r:id="rId352"/>
    <p:sldId id="1673" r:id="rId353"/>
    <p:sldId id="1674" r:id="rId354"/>
    <p:sldId id="1675" r:id="rId355"/>
    <p:sldId id="1676" r:id="rId356"/>
    <p:sldId id="1677" r:id="rId357"/>
    <p:sldId id="1678" r:id="rId358"/>
    <p:sldId id="1679" r:id="rId359"/>
    <p:sldId id="1683" r:id="rId360"/>
    <p:sldId id="1684" r:id="rId361"/>
    <p:sldId id="1685" r:id="rId362"/>
    <p:sldId id="1655" r:id="rId363"/>
    <p:sldId id="1686" r:id="rId364"/>
    <p:sldId id="1687" r:id="rId365"/>
    <p:sldId id="1688" r:id="rId366"/>
    <p:sldId id="1689" r:id="rId367"/>
    <p:sldId id="1690" r:id="rId368"/>
    <p:sldId id="1691" r:id="rId369"/>
    <p:sldId id="1692" r:id="rId370"/>
    <p:sldId id="1693" r:id="rId371"/>
    <p:sldId id="1694" r:id="rId372"/>
    <p:sldId id="1695" r:id="rId373"/>
    <p:sldId id="1696" r:id="rId374"/>
    <p:sldId id="1697" r:id="rId375"/>
    <p:sldId id="1698" r:id="rId376"/>
    <p:sldId id="1699" r:id="rId377"/>
    <p:sldId id="1700" r:id="rId378"/>
    <p:sldId id="1701" r:id="rId379"/>
    <p:sldId id="1702" r:id="rId380"/>
    <p:sldId id="1703" r:id="rId381"/>
    <p:sldId id="1704" r:id="rId382"/>
    <p:sldId id="1705" r:id="rId383"/>
    <p:sldId id="1706" r:id="rId384"/>
    <p:sldId id="1707" r:id="rId385"/>
    <p:sldId id="1708" r:id="rId386"/>
    <p:sldId id="1709" r:id="rId387"/>
    <p:sldId id="1710" r:id="rId388"/>
    <p:sldId id="1711" r:id="rId389"/>
    <p:sldId id="1712" r:id="rId390"/>
    <p:sldId id="1713" r:id="rId391"/>
    <p:sldId id="1714" r:id="rId392"/>
    <p:sldId id="1715" r:id="rId393"/>
    <p:sldId id="1716" r:id="rId394"/>
    <p:sldId id="1717" r:id="rId395"/>
    <p:sldId id="1718" r:id="rId396"/>
    <p:sldId id="1719" r:id="rId397"/>
    <p:sldId id="1720" r:id="rId398"/>
    <p:sldId id="1721" r:id="rId399"/>
    <p:sldId id="1722" r:id="rId400"/>
    <p:sldId id="1723" r:id="rId401"/>
    <p:sldId id="1724" r:id="rId402"/>
    <p:sldId id="1725" r:id="rId403"/>
    <p:sldId id="1726" r:id="rId404"/>
    <p:sldId id="1728" r:id="rId405"/>
    <p:sldId id="1729" r:id="rId406"/>
    <p:sldId id="1727" r:id="rId407"/>
  </p:sldIdLst>
  <p:sldSz cx="9906000" cy="6858000" type="A4"/>
  <p:notesSz cx="6797675" cy="9926638"/>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521415D9-36F7-43E2-AB2F-B90AF26B5E84}">
      <p14:sectionLst xmlns:p14="http://schemas.microsoft.com/office/powerpoint/2010/main">
        <p14:section name="預設章節" id="{9BFC9232-A3A6-45DA-A5D7-48671CF269C7}">
          <p14:sldIdLst>
            <p14:sldId id="256"/>
            <p14:sldId id="258"/>
            <p14:sldId id="259"/>
            <p14:sldId id="260"/>
            <p14:sldId id="261"/>
            <p14:sldId id="262"/>
            <p14:sldId id="263"/>
            <p14:sldId id="264"/>
            <p14:sldId id="265"/>
            <p14:sldId id="510"/>
            <p14:sldId id="511"/>
            <p14:sldId id="512"/>
            <p14:sldId id="1759"/>
            <p14:sldId id="1761"/>
            <p14:sldId id="1760"/>
            <p14:sldId id="269"/>
            <p14:sldId id="513"/>
            <p14:sldId id="282"/>
            <p14:sldId id="273"/>
            <p14:sldId id="1377"/>
            <p14:sldId id="1382"/>
            <p14:sldId id="1383"/>
            <p14:sldId id="1384"/>
            <p14:sldId id="1385"/>
            <p14:sldId id="1386"/>
            <p14:sldId id="1387"/>
            <p14:sldId id="284"/>
            <p14:sldId id="285"/>
            <p14:sldId id="1735"/>
            <p14:sldId id="1389"/>
            <p14:sldId id="1390"/>
            <p14:sldId id="1737"/>
            <p14:sldId id="1738"/>
            <p14:sldId id="1739"/>
            <p14:sldId id="1740"/>
            <p14:sldId id="1741"/>
            <p14:sldId id="840"/>
            <p14:sldId id="1397"/>
            <p14:sldId id="1398"/>
            <p14:sldId id="1399"/>
            <p14:sldId id="1077"/>
            <p14:sldId id="844"/>
            <p14:sldId id="845"/>
            <p14:sldId id="846"/>
            <p14:sldId id="847"/>
            <p14:sldId id="848"/>
            <p14:sldId id="849"/>
            <p14:sldId id="850"/>
            <p14:sldId id="851"/>
            <p14:sldId id="852"/>
            <p14:sldId id="1078"/>
            <p14:sldId id="1087"/>
            <p14:sldId id="1088"/>
            <p14:sldId id="1089"/>
            <p14:sldId id="1090"/>
            <p14:sldId id="1091"/>
            <p14:sldId id="1092"/>
            <p14:sldId id="1093"/>
            <p14:sldId id="1094"/>
            <p14:sldId id="1095"/>
            <p14:sldId id="1096"/>
            <p14:sldId id="1097"/>
            <p14:sldId id="1098"/>
            <p14:sldId id="1086"/>
            <p14:sldId id="1099"/>
            <p14:sldId id="857"/>
            <p14:sldId id="858"/>
            <p14:sldId id="859"/>
            <p14:sldId id="860"/>
            <p14:sldId id="861"/>
            <p14:sldId id="862"/>
            <p14:sldId id="864"/>
            <p14:sldId id="865"/>
            <p14:sldId id="866"/>
            <p14:sldId id="867"/>
            <p14:sldId id="869"/>
            <p14:sldId id="870"/>
            <p14:sldId id="871"/>
            <p14:sldId id="872"/>
            <p14:sldId id="873"/>
            <p14:sldId id="1730"/>
            <p14:sldId id="1733"/>
            <p14:sldId id="1734"/>
            <p14:sldId id="874"/>
            <p14:sldId id="875"/>
            <p14:sldId id="1100"/>
            <p14:sldId id="1101"/>
            <p14:sldId id="1102"/>
            <p14:sldId id="1375"/>
            <p14:sldId id="876"/>
            <p14:sldId id="877"/>
            <p14:sldId id="878"/>
            <p14:sldId id="879"/>
            <p14:sldId id="1079"/>
            <p14:sldId id="1084"/>
            <p14:sldId id="1080"/>
            <p14:sldId id="1081"/>
            <p14:sldId id="1082"/>
            <p14:sldId id="1085"/>
            <p14:sldId id="880"/>
            <p14:sldId id="881"/>
            <p14:sldId id="882"/>
            <p14:sldId id="883"/>
            <p14:sldId id="884"/>
            <p14:sldId id="885"/>
            <p14:sldId id="886"/>
            <p14:sldId id="887"/>
            <p14:sldId id="888"/>
            <p14:sldId id="889"/>
            <p14:sldId id="890"/>
            <p14:sldId id="891"/>
            <p14:sldId id="892"/>
            <p14:sldId id="893"/>
            <p14:sldId id="894"/>
            <p14:sldId id="895"/>
            <p14:sldId id="896"/>
            <p14:sldId id="897"/>
            <p14:sldId id="898"/>
            <p14:sldId id="899"/>
            <p14:sldId id="900"/>
            <p14:sldId id="901"/>
            <p14:sldId id="902"/>
            <p14:sldId id="903"/>
            <p14:sldId id="904"/>
            <p14:sldId id="905"/>
            <p14:sldId id="906"/>
            <p14:sldId id="1103"/>
            <p14:sldId id="1104"/>
            <p14:sldId id="1107"/>
            <p14:sldId id="1106"/>
            <p14:sldId id="1400"/>
            <p14:sldId id="1401"/>
            <p14:sldId id="1402"/>
            <p14:sldId id="1405"/>
            <p14:sldId id="1756"/>
            <p14:sldId id="1742"/>
            <p14:sldId id="1743"/>
            <p14:sldId id="1408"/>
            <p14:sldId id="1409"/>
            <p14:sldId id="1410"/>
            <p14:sldId id="1746"/>
            <p14:sldId id="1747"/>
            <p14:sldId id="1411"/>
            <p14:sldId id="1414"/>
            <p14:sldId id="1415"/>
            <p14:sldId id="1416"/>
            <p14:sldId id="1748"/>
            <p14:sldId id="1418"/>
            <p14:sldId id="1419"/>
            <p14:sldId id="1420"/>
            <p14:sldId id="1749"/>
            <p14:sldId id="1750"/>
            <p14:sldId id="1423"/>
            <p14:sldId id="1425"/>
            <p14:sldId id="1751"/>
            <p14:sldId id="1429"/>
            <p14:sldId id="1431"/>
            <p14:sldId id="1432"/>
            <p14:sldId id="1433"/>
            <p14:sldId id="1435"/>
            <p14:sldId id="1436"/>
            <p14:sldId id="1437"/>
            <p14:sldId id="1438"/>
            <p14:sldId id="1439"/>
            <p14:sldId id="1440"/>
            <p14:sldId id="1442"/>
            <p14:sldId id="1444"/>
            <p14:sldId id="1445"/>
            <p14:sldId id="1446"/>
            <p14:sldId id="1447"/>
            <p14:sldId id="1757"/>
            <p14:sldId id="1758"/>
            <p14:sldId id="1450"/>
            <p14:sldId id="1451"/>
            <p14:sldId id="1452"/>
            <p14:sldId id="1453"/>
            <p14:sldId id="1454"/>
            <p14:sldId id="1455"/>
            <p14:sldId id="1456"/>
            <p14:sldId id="1457"/>
            <p14:sldId id="1458"/>
            <p14:sldId id="1459"/>
            <p14:sldId id="1752"/>
            <p14:sldId id="1460"/>
            <p14:sldId id="1461"/>
            <p14:sldId id="1462"/>
            <p14:sldId id="1463"/>
            <p14:sldId id="1465"/>
            <p14:sldId id="1466"/>
            <p14:sldId id="1467"/>
            <p14:sldId id="1468"/>
            <p14:sldId id="1469"/>
            <p14:sldId id="1470"/>
            <p14:sldId id="1471"/>
            <p14:sldId id="1472"/>
            <p14:sldId id="1753"/>
            <p14:sldId id="1473"/>
            <p14:sldId id="1474"/>
            <p14:sldId id="1754"/>
            <p14:sldId id="1475"/>
            <p14:sldId id="1476"/>
            <p14:sldId id="1477"/>
            <p14:sldId id="1479"/>
            <p14:sldId id="1481"/>
            <p14:sldId id="1483"/>
            <p14:sldId id="1484"/>
            <p14:sldId id="1485"/>
            <p14:sldId id="1486"/>
            <p14:sldId id="1487"/>
            <p14:sldId id="1488"/>
            <p14:sldId id="1489"/>
            <p14:sldId id="1490"/>
            <p14:sldId id="1491"/>
            <p14:sldId id="1492"/>
            <p14:sldId id="1537"/>
            <p14:sldId id="1755"/>
            <p14:sldId id="1538"/>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7"/>
            <p14:sldId id="1568"/>
            <p14:sldId id="1569"/>
            <p14:sldId id="1570"/>
            <p14:sldId id="1571"/>
            <p14:sldId id="1572"/>
            <p14:sldId id="1573"/>
            <p14:sldId id="1536"/>
            <p14:sldId id="1575"/>
            <p14:sldId id="1576"/>
            <p14:sldId id="1577"/>
            <p14:sldId id="1579"/>
            <p14:sldId id="1580"/>
            <p14:sldId id="1581"/>
            <p14:sldId id="1582"/>
            <p14:sldId id="1583"/>
            <p14:sldId id="1584"/>
            <p14:sldId id="1585"/>
            <p14:sldId id="1586"/>
            <p14:sldId id="1587"/>
            <p14:sldId id="1588"/>
            <p14:sldId id="1589"/>
            <p14:sldId id="1590"/>
            <p14:sldId id="1591"/>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92"/>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43"/>
            <p14:sldId id="1666"/>
            <p14:sldId id="1658"/>
            <p14:sldId id="1659"/>
            <p14:sldId id="1660"/>
            <p14:sldId id="1661"/>
            <p14:sldId id="1662"/>
            <p14:sldId id="1663"/>
            <p14:sldId id="1664"/>
            <p14:sldId id="1665"/>
            <p14:sldId id="1642"/>
            <p14:sldId id="1657"/>
            <p14:sldId id="1644"/>
            <p14:sldId id="1667"/>
            <p14:sldId id="1668"/>
            <p14:sldId id="1669"/>
            <p14:sldId id="1670"/>
            <p14:sldId id="1671"/>
            <p14:sldId id="1672"/>
            <p14:sldId id="1673"/>
            <p14:sldId id="1674"/>
            <p14:sldId id="1675"/>
            <p14:sldId id="1676"/>
            <p14:sldId id="1677"/>
            <p14:sldId id="1678"/>
            <p14:sldId id="1679"/>
            <p14:sldId id="1683"/>
            <p14:sldId id="1684"/>
            <p14:sldId id="1685"/>
            <p14:sldId id="165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8"/>
            <p14:sldId id="1729"/>
            <p14:sldId id="1727"/>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14B6F1"/>
    <a:srgbClr val="FFCC00"/>
    <a:srgbClr val="EEF5F9"/>
    <a:srgbClr val="025974"/>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93881" autoAdjust="0"/>
  </p:normalViewPr>
  <p:slideViewPr>
    <p:cSldViewPr snapToGrid="0">
      <p:cViewPr varScale="1">
        <p:scale>
          <a:sx n="116" d="100"/>
          <a:sy n="116" d="100"/>
        </p:scale>
        <p:origin x="1554"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99" Type="http://schemas.openxmlformats.org/officeDocument/2006/relationships/slide" Target="slides/slide287.xml"/><Relationship Id="rId21" Type="http://schemas.openxmlformats.org/officeDocument/2006/relationships/slide" Target="slides/slide9.xml"/><Relationship Id="rId63" Type="http://schemas.openxmlformats.org/officeDocument/2006/relationships/slide" Target="slides/slide51.xml"/><Relationship Id="rId159" Type="http://schemas.openxmlformats.org/officeDocument/2006/relationships/slide" Target="slides/slide147.xml"/><Relationship Id="rId324" Type="http://schemas.openxmlformats.org/officeDocument/2006/relationships/slide" Target="slides/slide312.xml"/><Relationship Id="rId366" Type="http://schemas.openxmlformats.org/officeDocument/2006/relationships/slide" Target="slides/slide354.xml"/><Relationship Id="rId170" Type="http://schemas.openxmlformats.org/officeDocument/2006/relationships/slide" Target="slides/slide158.xml"/><Relationship Id="rId226" Type="http://schemas.openxmlformats.org/officeDocument/2006/relationships/slide" Target="slides/slide214.xml"/><Relationship Id="rId268" Type="http://schemas.openxmlformats.org/officeDocument/2006/relationships/slide" Target="slides/slide256.xml"/><Relationship Id="rId32" Type="http://schemas.openxmlformats.org/officeDocument/2006/relationships/slide" Target="slides/slide20.xml"/><Relationship Id="rId74" Type="http://schemas.openxmlformats.org/officeDocument/2006/relationships/slide" Target="slides/slide62.xml"/><Relationship Id="rId128" Type="http://schemas.openxmlformats.org/officeDocument/2006/relationships/slide" Target="slides/slide116.xml"/><Relationship Id="rId335" Type="http://schemas.openxmlformats.org/officeDocument/2006/relationships/slide" Target="slides/slide323.xml"/><Relationship Id="rId377" Type="http://schemas.openxmlformats.org/officeDocument/2006/relationships/slide" Target="slides/slide365.xml"/><Relationship Id="rId5" Type="http://schemas.openxmlformats.org/officeDocument/2006/relationships/slideMaster" Target="slideMasters/slideMaster5.xml"/><Relationship Id="rId181" Type="http://schemas.openxmlformats.org/officeDocument/2006/relationships/slide" Target="slides/slide169.xml"/><Relationship Id="rId237" Type="http://schemas.openxmlformats.org/officeDocument/2006/relationships/slide" Target="slides/slide225.xml"/><Relationship Id="rId402" Type="http://schemas.openxmlformats.org/officeDocument/2006/relationships/slide" Target="slides/slide390.xml"/><Relationship Id="rId279" Type="http://schemas.openxmlformats.org/officeDocument/2006/relationships/slide" Target="slides/slide267.xml"/><Relationship Id="rId43" Type="http://schemas.openxmlformats.org/officeDocument/2006/relationships/slide" Target="slides/slide31.xml"/><Relationship Id="rId139" Type="http://schemas.openxmlformats.org/officeDocument/2006/relationships/slide" Target="slides/slide127.xml"/><Relationship Id="rId290" Type="http://schemas.openxmlformats.org/officeDocument/2006/relationships/slide" Target="slides/slide278.xml"/><Relationship Id="rId304" Type="http://schemas.openxmlformats.org/officeDocument/2006/relationships/slide" Target="slides/slide292.xml"/><Relationship Id="rId346" Type="http://schemas.openxmlformats.org/officeDocument/2006/relationships/slide" Target="slides/slide334.xml"/><Relationship Id="rId388" Type="http://schemas.openxmlformats.org/officeDocument/2006/relationships/slide" Target="slides/slide376.xml"/><Relationship Id="rId85" Type="http://schemas.openxmlformats.org/officeDocument/2006/relationships/slide" Target="slides/slide73.xml"/><Relationship Id="rId150" Type="http://schemas.openxmlformats.org/officeDocument/2006/relationships/slide" Target="slides/slide138.xml"/><Relationship Id="rId192" Type="http://schemas.openxmlformats.org/officeDocument/2006/relationships/slide" Target="slides/slide180.xml"/><Relationship Id="rId206" Type="http://schemas.openxmlformats.org/officeDocument/2006/relationships/slide" Target="slides/slide194.xml"/><Relationship Id="rId413" Type="http://schemas.openxmlformats.org/officeDocument/2006/relationships/tableStyles" Target="tableStyles.xml"/><Relationship Id="rId248" Type="http://schemas.openxmlformats.org/officeDocument/2006/relationships/slide" Target="slides/slide236.xml"/><Relationship Id="rId12" Type="http://schemas.openxmlformats.org/officeDocument/2006/relationships/slideMaster" Target="slideMasters/slideMaster12.xml"/><Relationship Id="rId108" Type="http://schemas.openxmlformats.org/officeDocument/2006/relationships/slide" Target="slides/slide96.xml"/><Relationship Id="rId315" Type="http://schemas.openxmlformats.org/officeDocument/2006/relationships/slide" Target="slides/slide303.xml"/><Relationship Id="rId357" Type="http://schemas.openxmlformats.org/officeDocument/2006/relationships/slide" Target="slides/slide345.xml"/><Relationship Id="rId54" Type="http://schemas.openxmlformats.org/officeDocument/2006/relationships/slide" Target="slides/slide42.xml"/><Relationship Id="rId96" Type="http://schemas.openxmlformats.org/officeDocument/2006/relationships/slide" Target="slides/slide84.xml"/><Relationship Id="rId161" Type="http://schemas.openxmlformats.org/officeDocument/2006/relationships/slide" Target="slides/slide149.xml"/><Relationship Id="rId217" Type="http://schemas.openxmlformats.org/officeDocument/2006/relationships/slide" Target="slides/slide205.xml"/><Relationship Id="rId399" Type="http://schemas.openxmlformats.org/officeDocument/2006/relationships/slide" Target="slides/slide387.xml"/><Relationship Id="rId259" Type="http://schemas.openxmlformats.org/officeDocument/2006/relationships/slide" Target="slides/slide247.xml"/><Relationship Id="rId23" Type="http://schemas.openxmlformats.org/officeDocument/2006/relationships/slide" Target="slides/slide11.xml"/><Relationship Id="rId119" Type="http://schemas.openxmlformats.org/officeDocument/2006/relationships/slide" Target="slides/slide107.xml"/><Relationship Id="rId270" Type="http://schemas.openxmlformats.org/officeDocument/2006/relationships/slide" Target="slides/slide258.xml"/><Relationship Id="rId326" Type="http://schemas.openxmlformats.org/officeDocument/2006/relationships/slide" Target="slides/slide314.xml"/><Relationship Id="rId65" Type="http://schemas.openxmlformats.org/officeDocument/2006/relationships/slide" Target="slides/slide53.xml"/><Relationship Id="rId130" Type="http://schemas.openxmlformats.org/officeDocument/2006/relationships/slide" Target="slides/slide118.xml"/><Relationship Id="rId368" Type="http://schemas.openxmlformats.org/officeDocument/2006/relationships/slide" Target="slides/slide356.xml"/><Relationship Id="rId172" Type="http://schemas.openxmlformats.org/officeDocument/2006/relationships/slide" Target="slides/slide160.xml"/><Relationship Id="rId228" Type="http://schemas.openxmlformats.org/officeDocument/2006/relationships/slide" Target="slides/slide216.xml"/><Relationship Id="rId281" Type="http://schemas.openxmlformats.org/officeDocument/2006/relationships/slide" Target="slides/slide269.xml"/><Relationship Id="rId337" Type="http://schemas.openxmlformats.org/officeDocument/2006/relationships/slide" Target="slides/slide325.xml"/><Relationship Id="rId34" Type="http://schemas.openxmlformats.org/officeDocument/2006/relationships/slide" Target="slides/slide22.xml"/><Relationship Id="rId76" Type="http://schemas.openxmlformats.org/officeDocument/2006/relationships/slide" Target="slides/slide64.xml"/><Relationship Id="rId141" Type="http://schemas.openxmlformats.org/officeDocument/2006/relationships/slide" Target="slides/slide129.xml"/><Relationship Id="rId379" Type="http://schemas.openxmlformats.org/officeDocument/2006/relationships/slide" Target="slides/slide367.xml"/><Relationship Id="rId7" Type="http://schemas.openxmlformats.org/officeDocument/2006/relationships/slideMaster" Target="slideMasters/slideMaster7.xml"/><Relationship Id="rId183" Type="http://schemas.openxmlformats.org/officeDocument/2006/relationships/slide" Target="slides/slide171.xml"/><Relationship Id="rId239" Type="http://schemas.openxmlformats.org/officeDocument/2006/relationships/slide" Target="slides/slide227.xml"/><Relationship Id="rId390" Type="http://schemas.openxmlformats.org/officeDocument/2006/relationships/slide" Target="slides/slide378.xml"/><Relationship Id="rId404" Type="http://schemas.openxmlformats.org/officeDocument/2006/relationships/slide" Target="slides/slide392.xml"/><Relationship Id="rId250" Type="http://schemas.openxmlformats.org/officeDocument/2006/relationships/slide" Target="slides/slide238.xml"/><Relationship Id="rId292" Type="http://schemas.openxmlformats.org/officeDocument/2006/relationships/slide" Target="slides/slide280.xml"/><Relationship Id="rId306" Type="http://schemas.openxmlformats.org/officeDocument/2006/relationships/slide" Target="slides/slide294.xml"/><Relationship Id="rId45" Type="http://schemas.openxmlformats.org/officeDocument/2006/relationships/slide" Target="slides/slide33.xml"/><Relationship Id="rId87" Type="http://schemas.openxmlformats.org/officeDocument/2006/relationships/slide" Target="slides/slide75.xml"/><Relationship Id="rId110" Type="http://schemas.openxmlformats.org/officeDocument/2006/relationships/slide" Target="slides/slide98.xml"/><Relationship Id="rId348" Type="http://schemas.openxmlformats.org/officeDocument/2006/relationships/slide" Target="slides/slide336.xml"/><Relationship Id="rId152" Type="http://schemas.openxmlformats.org/officeDocument/2006/relationships/slide" Target="slides/slide140.xml"/><Relationship Id="rId194" Type="http://schemas.openxmlformats.org/officeDocument/2006/relationships/slide" Target="slides/slide182.xml"/><Relationship Id="rId208" Type="http://schemas.openxmlformats.org/officeDocument/2006/relationships/slide" Target="slides/slide196.xml"/><Relationship Id="rId261" Type="http://schemas.openxmlformats.org/officeDocument/2006/relationships/slide" Target="slides/slide249.xml"/><Relationship Id="rId14" Type="http://schemas.openxmlformats.org/officeDocument/2006/relationships/slide" Target="slides/slide2.xml"/><Relationship Id="rId56" Type="http://schemas.openxmlformats.org/officeDocument/2006/relationships/slide" Target="slides/slide44.xml"/><Relationship Id="rId317" Type="http://schemas.openxmlformats.org/officeDocument/2006/relationships/slide" Target="slides/slide305.xml"/><Relationship Id="rId359" Type="http://schemas.openxmlformats.org/officeDocument/2006/relationships/slide" Target="slides/slide347.xml"/><Relationship Id="rId98" Type="http://schemas.openxmlformats.org/officeDocument/2006/relationships/slide" Target="slides/slide86.xml"/><Relationship Id="rId121" Type="http://schemas.openxmlformats.org/officeDocument/2006/relationships/slide" Target="slides/slide109.xml"/><Relationship Id="rId163" Type="http://schemas.openxmlformats.org/officeDocument/2006/relationships/slide" Target="slides/slide151.xml"/><Relationship Id="rId219" Type="http://schemas.openxmlformats.org/officeDocument/2006/relationships/slide" Target="slides/slide207.xml"/><Relationship Id="rId370" Type="http://schemas.openxmlformats.org/officeDocument/2006/relationships/slide" Target="slides/slide358.xml"/><Relationship Id="rId230" Type="http://schemas.openxmlformats.org/officeDocument/2006/relationships/slide" Target="slides/slide218.xml"/><Relationship Id="rId25" Type="http://schemas.openxmlformats.org/officeDocument/2006/relationships/slide" Target="slides/slide13.xml"/><Relationship Id="rId67" Type="http://schemas.openxmlformats.org/officeDocument/2006/relationships/slide" Target="slides/slide55.xml"/><Relationship Id="rId272" Type="http://schemas.openxmlformats.org/officeDocument/2006/relationships/slide" Target="slides/slide260.xml"/><Relationship Id="rId328" Type="http://schemas.openxmlformats.org/officeDocument/2006/relationships/slide" Target="slides/slide316.xml"/><Relationship Id="rId132" Type="http://schemas.openxmlformats.org/officeDocument/2006/relationships/slide" Target="slides/slide120.xml"/><Relationship Id="rId174" Type="http://schemas.openxmlformats.org/officeDocument/2006/relationships/slide" Target="slides/slide162.xml"/><Relationship Id="rId381" Type="http://schemas.openxmlformats.org/officeDocument/2006/relationships/slide" Target="slides/slide369.xml"/><Relationship Id="rId241" Type="http://schemas.openxmlformats.org/officeDocument/2006/relationships/slide" Target="slides/slide229.xml"/><Relationship Id="rId36" Type="http://schemas.openxmlformats.org/officeDocument/2006/relationships/slide" Target="slides/slide24.xml"/><Relationship Id="rId283" Type="http://schemas.openxmlformats.org/officeDocument/2006/relationships/slide" Target="slides/slide271.xml"/><Relationship Id="rId339" Type="http://schemas.openxmlformats.org/officeDocument/2006/relationships/slide" Target="slides/slide327.xml"/><Relationship Id="rId78" Type="http://schemas.openxmlformats.org/officeDocument/2006/relationships/slide" Target="slides/slide66.xml"/><Relationship Id="rId101" Type="http://schemas.openxmlformats.org/officeDocument/2006/relationships/slide" Target="slides/slide89.xml"/><Relationship Id="rId143" Type="http://schemas.openxmlformats.org/officeDocument/2006/relationships/slide" Target="slides/slide131.xml"/><Relationship Id="rId185" Type="http://schemas.openxmlformats.org/officeDocument/2006/relationships/slide" Target="slides/slide173.xml"/><Relationship Id="rId350" Type="http://schemas.openxmlformats.org/officeDocument/2006/relationships/slide" Target="slides/slide338.xml"/><Relationship Id="rId406" Type="http://schemas.openxmlformats.org/officeDocument/2006/relationships/slide" Target="slides/slide394.xml"/><Relationship Id="rId9" Type="http://schemas.openxmlformats.org/officeDocument/2006/relationships/slideMaster" Target="slideMasters/slideMaster9.xml"/><Relationship Id="rId210" Type="http://schemas.openxmlformats.org/officeDocument/2006/relationships/slide" Target="slides/slide198.xml"/><Relationship Id="rId392" Type="http://schemas.openxmlformats.org/officeDocument/2006/relationships/slide" Target="slides/slide380.xml"/><Relationship Id="rId252" Type="http://schemas.openxmlformats.org/officeDocument/2006/relationships/slide" Target="slides/slide240.xml"/><Relationship Id="rId294" Type="http://schemas.openxmlformats.org/officeDocument/2006/relationships/slide" Target="slides/slide282.xml"/><Relationship Id="rId308" Type="http://schemas.openxmlformats.org/officeDocument/2006/relationships/slide" Target="slides/slide296.xml"/><Relationship Id="rId47" Type="http://schemas.openxmlformats.org/officeDocument/2006/relationships/slide" Target="slides/slide35.xml"/><Relationship Id="rId89" Type="http://schemas.openxmlformats.org/officeDocument/2006/relationships/slide" Target="slides/slide77.xml"/><Relationship Id="rId112" Type="http://schemas.openxmlformats.org/officeDocument/2006/relationships/slide" Target="slides/slide100.xml"/><Relationship Id="rId154" Type="http://schemas.openxmlformats.org/officeDocument/2006/relationships/slide" Target="slides/slide142.xml"/><Relationship Id="rId361" Type="http://schemas.openxmlformats.org/officeDocument/2006/relationships/slide" Target="slides/slide349.xml"/><Relationship Id="rId196" Type="http://schemas.openxmlformats.org/officeDocument/2006/relationships/slide" Target="slides/slide184.xml"/><Relationship Id="rId16" Type="http://schemas.openxmlformats.org/officeDocument/2006/relationships/slide" Target="slides/slide4.xml"/><Relationship Id="rId221" Type="http://schemas.openxmlformats.org/officeDocument/2006/relationships/slide" Target="slides/slide209.xml"/><Relationship Id="rId263" Type="http://schemas.openxmlformats.org/officeDocument/2006/relationships/slide" Target="slides/slide251.xml"/><Relationship Id="rId319" Type="http://schemas.openxmlformats.org/officeDocument/2006/relationships/slide" Target="slides/slide307.xml"/><Relationship Id="rId58" Type="http://schemas.openxmlformats.org/officeDocument/2006/relationships/slide" Target="slides/slide46.xml"/><Relationship Id="rId123" Type="http://schemas.openxmlformats.org/officeDocument/2006/relationships/slide" Target="slides/slide111.xml"/><Relationship Id="rId330" Type="http://schemas.openxmlformats.org/officeDocument/2006/relationships/slide" Target="slides/slide318.xml"/><Relationship Id="rId165" Type="http://schemas.openxmlformats.org/officeDocument/2006/relationships/slide" Target="slides/slide153.xml"/><Relationship Id="rId372" Type="http://schemas.openxmlformats.org/officeDocument/2006/relationships/slide" Target="slides/slide360.xml"/><Relationship Id="rId232" Type="http://schemas.openxmlformats.org/officeDocument/2006/relationships/slide" Target="slides/slide220.xml"/><Relationship Id="rId274" Type="http://schemas.openxmlformats.org/officeDocument/2006/relationships/slide" Target="slides/slide262.xml"/><Relationship Id="rId27" Type="http://schemas.openxmlformats.org/officeDocument/2006/relationships/slide" Target="slides/slide15.xml"/><Relationship Id="rId69" Type="http://schemas.openxmlformats.org/officeDocument/2006/relationships/slide" Target="slides/slide57.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slide" Target="slides/slide185.xml"/><Relationship Id="rId341" Type="http://schemas.openxmlformats.org/officeDocument/2006/relationships/slide" Target="slides/slide329.xml"/><Relationship Id="rId362" Type="http://schemas.openxmlformats.org/officeDocument/2006/relationships/slide" Target="slides/slide350.xml"/><Relationship Id="rId383" Type="http://schemas.openxmlformats.org/officeDocument/2006/relationships/slide" Target="slides/slide371.xml"/><Relationship Id="rId201" Type="http://schemas.openxmlformats.org/officeDocument/2006/relationships/slide" Target="slides/slide189.xml"/><Relationship Id="rId222" Type="http://schemas.openxmlformats.org/officeDocument/2006/relationships/slide" Target="slides/slide210.xml"/><Relationship Id="rId243" Type="http://schemas.openxmlformats.org/officeDocument/2006/relationships/slide" Target="slides/slide231.xml"/><Relationship Id="rId264" Type="http://schemas.openxmlformats.org/officeDocument/2006/relationships/slide" Target="slides/slide252.xml"/><Relationship Id="rId285" Type="http://schemas.openxmlformats.org/officeDocument/2006/relationships/slide" Target="slides/slide273.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310" Type="http://schemas.openxmlformats.org/officeDocument/2006/relationships/slide" Target="slides/slide298.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 Id="rId187" Type="http://schemas.openxmlformats.org/officeDocument/2006/relationships/slide" Target="slides/slide175.xml"/><Relationship Id="rId331" Type="http://schemas.openxmlformats.org/officeDocument/2006/relationships/slide" Target="slides/slide319.xml"/><Relationship Id="rId352" Type="http://schemas.openxmlformats.org/officeDocument/2006/relationships/slide" Target="slides/slide340.xml"/><Relationship Id="rId373" Type="http://schemas.openxmlformats.org/officeDocument/2006/relationships/slide" Target="slides/slide361.xml"/><Relationship Id="rId394" Type="http://schemas.openxmlformats.org/officeDocument/2006/relationships/slide" Target="slides/slide382.xml"/><Relationship Id="rId408"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00.xml"/><Relationship Id="rId233" Type="http://schemas.openxmlformats.org/officeDocument/2006/relationships/slide" Target="slides/slide221.xml"/><Relationship Id="rId254" Type="http://schemas.openxmlformats.org/officeDocument/2006/relationships/slide" Target="slides/slide242.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275" Type="http://schemas.openxmlformats.org/officeDocument/2006/relationships/slide" Target="slides/slide263.xml"/><Relationship Id="rId296" Type="http://schemas.openxmlformats.org/officeDocument/2006/relationships/slide" Target="slides/slide284.xml"/><Relationship Id="rId300" Type="http://schemas.openxmlformats.org/officeDocument/2006/relationships/slide" Target="slides/slide288.xml"/><Relationship Id="rId60" Type="http://schemas.openxmlformats.org/officeDocument/2006/relationships/slide" Target="slides/slide48.xml"/><Relationship Id="rId81" Type="http://schemas.openxmlformats.org/officeDocument/2006/relationships/slide" Target="slides/slide69.xml"/><Relationship Id="rId135" Type="http://schemas.openxmlformats.org/officeDocument/2006/relationships/slide" Target="slides/slide123.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321" Type="http://schemas.openxmlformats.org/officeDocument/2006/relationships/slide" Target="slides/slide309.xml"/><Relationship Id="rId342" Type="http://schemas.openxmlformats.org/officeDocument/2006/relationships/slide" Target="slides/slide330.xml"/><Relationship Id="rId363" Type="http://schemas.openxmlformats.org/officeDocument/2006/relationships/slide" Target="slides/slide351.xml"/><Relationship Id="rId384" Type="http://schemas.openxmlformats.org/officeDocument/2006/relationships/slide" Target="slides/slide372.xml"/><Relationship Id="rId202" Type="http://schemas.openxmlformats.org/officeDocument/2006/relationships/slide" Target="slides/slide190.xml"/><Relationship Id="rId223" Type="http://schemas.openxmlformats.org/officeDocument/2006/relationships/slide" Target="slides/slide211.xml"/><Relationship Id="rId244" Type="http://schemas.openxmlformats.org/officeDocument/2006/relationships/slide" Target="slides/slide232.xml"/><Relationship Id="rId18" Type="http://schemas.openxmlformats.org/officeDocument/2006/relationships/slide" Target="slides/slide6.xml"/><Relationship Id="rId39" Type="http://schemas.openxmlformats.org/officeDocument/2006/relationships/slide" Target="slides/slide27.xml"/><Relationship Id="rId265" Type="http://schemas.openxmlformats.org/officeDocument/2006/relationships/slide" Target="slides/slide253.xml"/><Relationship Id="rId286" Type="http://schemas.openxmlformats.org/officeDocument/2006/relationships/slide" Target="slides/slide274.xml"/><Relationship Id="rId50" Type="http://schemas.openxmlformats.org/officeDocument/2006/relationships/slide" Target="slides/slide38.xml"/><Relationship Id="rId104" Type="http://schemas.openxmlformats.org/officeDocument/2006/relationships/slide" Target="slides/slide92.xml"/><Relationship Id="rId125" Type="http://schemas.openxmlformats.org/officeDocument/2006/relationships/slide" Target="slides/slide113.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311" Type="http://schemas.openxmlformats.org/officeDocument/2006/relationships/slide" Target="slides/slide299.xml"/><Relationship Id="rId332" Type="http://schemas.openxmlformats.org/officeDocument/2006/relationships/slide" Target="slides/slide320.xml"/><Relationship Id="rId353" Type="http://schemas.openxmlformats.org/officeDocument/2006/relationships/slide" Target="slides/slide341.xml"/><Relationship Id="rId374" Type="http://schemas.openxmlformats.org/officeDocument/2006/relationships/slide" Target="slides/slide362.xml"/><Relationship Id="rId395" Type="http://schemas.openxmlformats.org/officeDocument/2006/relationships/slide" Target="slides/slide383.xml"/><Relationship Id="rId409" Type="http://schemas.openxmlformats.org/officeDocument/2006/relationships/handoutMaster" Target="handoutMasters/handoutMaster1.xml"/><Relationship Id="rId71" Type="http://schemas.openxmlformats.org/officeDocument/2006/relationships/slide" Target="slides/slide59.xml"/><Relationship Id="rId92" Type="http://schemas.openxmlformats.org/officeDocument/2006/relationships/slide" Target="slides/slide80.xml"/><Relationship Id="rId213" Type="http://schemas.openxmlformats.org/officeDocument/2006/relationships/slide" Target="slides/slide201.xml"/><Relationship Id="rId234" Type="http://schemas.openxmlformats.org/officeDocument/2006/relationships/slide" Target="slides/slide222.xml"/><Relationship Id="rId2" Type="http://schemas.openxmlformats.org/officeDocument/2006/relationships/slideMaster" Target="slideMasters/slideMaster2.xml"/><Relationship Id="rId29" Type="http://schemas.openxmlformats.org/officeDocument/2006/relationships/slide" Target="slides/slide17.xml"/><Relationship Id="rId255" Type="http://schemas.openxmlformats.org/officeDocument/2006/relationships/slide" Target="slides/slide243.xml"/><Relationship Id="rId276" Type="http://schemas.openxmlformats.org/officeDocument/2006/relationships/slide" Target="slides/slide264.xml"/><Relationship Id="rId297" Type="http://schemas.openxmlformats.org/officeDocument/2006/relationships/slide" Target="slides/slide285.xml"/><Relationship Id="rId40" Type="http://schemas.openxmlformats.org/officeDocument/2006/relationships/slide" Target="slides/slide28.xml"/><Relationship Id="rId115" Type="http://schemas.openxmlformats.org/officeDocument/2006/relationships/slide" Target="slides/slide103.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301" Type="http://schemas.openxmlformats.org/officeDocument/2006/relationships/slide" Target="slides/slide289.xml"/><Relationship Id="rId322" Type="http://schemas.openxmlformats.org/officeDocument/2006/relationships/slide" Target="slides/slide310.xml"/><Relationship Id="rId343" Type="http://schemas.openxmlformats.org/officeDocument/2006/relationships/slide" Target="slides/slide331.xml"/><Relationship Id="rId364" Type="http://schemas.openxmlformats.org/officeDocument/2006/relationships/slide" Target="slides/slide352.xml"/><Relationship Id="rId61" Type="http://schemas.openxmlformats.org/officeDocument/2006/relationships/slide" Target="slides/slide49.xml"/><Relationship Id="rId82" Type="http://schemas.openxmlformats.org/officeDocument/2006/relationships/slide" Target="slides/slide70.xml"/><Relationship Id="rId199" Type="http://schemas.openxmlformats.org/officeDocument/2006/relationships/slide" Target="slides/slide187.xml"/><Relationship Id="rId203" Type="http://schemas.openxmlformats.org/officeDocument/2006/relationships/slide" Target="slides/slide191.xml"/><Relationship Id="rId385" Type="http://schemas.openxmlformats.org/officeDocument/2006/relationships/slide" Target="slides/slide373.xml"/><Relationship Id="rId19" Type="http://schemas.openxmlformats.org/officeDocument/2006/relationships/slide" Target="slides/slide7.xml"/><Relationship Id="rId224" Type="http://schemas.openxmlformats.org/officeDocument/2006/relationships/slide" Target="slides/slide212.xml"/><Relationship Id="rId245" Type="http://schemas.openxmlformats.org/officeDocument/2006/relationships/slide" Target="slides/slide233.xml"/><Relationship Id="rId266" Type="http://schemas.openxmlformats.org/officeDocument/2006/relationships/slide" Target="slides/slide254.xml"/><Relationship Id="rId287" Type="http://schemas.openxmlformats.org/officeDocument/2006/relationships/slide" Target="slides/slide275.xml"/><Relationship Id="rId410" Type="http://schemas.openxmlformats.org/officeDocument/2006/relationships/presProps" Target="presProps.xml"/><Relationship Id="rId30" Type="http://schemas.openxmlformats.org/officeDocument/2006/relationships/slide" Target="slides/slide1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312" Type="http://schemas.openxmlformats.org/officeDocument/2006/relationships/slide" Target="slides/slide300.xml"/><Relationship Id="rId333" Type="http://schemas.openxmlformats.org/officeDocument/2006/relationships/slide" Target="slides/slide321.xml"/><Relationship Id="rId354" Type="http://schemas.openxmlformats.org/officeDocument/2006/relationships/slide" Target="slides/slide342.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189" Type="http://schemas.openxmlformats.org/officeDocument/2006/relationships/slide" Target="slides/slide177.xml"/><Relationship Id="rId375" Type="http://schemas.openxmlformats.org/officeDocument/2006/relationships/slide" Target="slides/slide363.xml"/><Relationship Id="rId396" Type="http://schemas.openxmlformats.org/officeDocument/2006/relationships/slide" Target="slides/slide384.xml"/><Relationship Id="rId3" Type="http://schemas.openxmlformats.org/officeDocument/2006/relationships/slideMaster" Target="slideMasters/slideMaster3.xml"/><Relationship Id="rId214" Type="http://schemas.openxmlformats.org/officeDocument/2006/relationships/slide" Target="slides/slide202.xml"/><Relationship Id="rId235" Type="http://schemas.openxmlformats.org/officeDocument/2006/relationships/slide" Target="slides/slide223.xml"/><Relationship Id="rId256" Type="http://schemas.openxmlformats.org/officeDocument/2006/relationships/slide" Target="slides/slide244.xml"/><Relationship Id="rId277" Type="http://schemas.openxmlformats.org/officeDocument/2006/relationships/slide" Target="slides/slide265.xml"/><Relationship Id="rId298" Type="http://schemas.openxmlformats.org/officeDocument/2006/relationships/slide" Target="slides/slide286.xml"/><Relationship Id="rId400" Type="http://schemas.openxmlformats.org/officeDocument/2006/relationships/slide" Target="slides/slide388.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302" Type="http://schemas.openxmlformats.org/officeDocument/2006/relationships/slide" Target="slides/slide290.xml"/><Relationship Id="rId323" Type="http://schemas.openxmlformats.org/officeDocument/2006/relationships/slide" Target="slides/slide311.xml"/><Relationship Id="rId344" Type="http://schemas.openxmlformats.org/officeDocument/2006/relationships/slide" Target="slides/slide332.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179" Type="http://schemas.openxmlformats.org/officeDocument/2006/relationships/slide" Target="slides/slide167.xml"/><Relationship Id="rId365" Type="http://schemas.openxmlformats.org/officeDocument/2006/relationships/slide" Target="slides/slide353.xml"/><Relationship Id="rId386" Type="http://schemas.openxmlformats.org/officeDocument/2006/relationships/slide" Target="slides/slide374.xml"/><Relationship Id="rId190" Type="http://schemas.openxmlformats.org/officeDocument/2006/relationships/slide" Target="slides/slide178.xml"/><Relationship Id="rId204" Type="http://schemas.openxmlformats.org/officeDocument/2006/relationships/slide" Target="slides/slide192.xml"/><Relationship Id="rId225" Type="http://schemas.openxmlformats.org/officeDocument/2006/relationships/slide" Target="slides/slide213.xml"/><Relationship Id="rId246" Type="http://schemas.openxmlformats.org/officeDocument/2006/relationships/slide" Target="slides/slide234.xml"/><Relationship Id="rId267" Type="http://schemas.openxmlformats.org/officeDocument/2006/relationships/slide" Target="slides/slide255.xml"/><Relationship Id="rId288" Type="http://schemas.openxmlformats.org/officeDocument/2006/relationships/slide" Target="slides/slide276.xml"/><Relationship Id="rId411" Type="http://schemas.openxmlformats.org/officeDocument/2006/relationships/viewProps" Target="viewProps.xml"/><Relationship Id="rId106" Type="http://schemas.openxmlformats.org/officeDocument/2006/relationships/slide" Target="slides/slide94.xml"/><Relationship Id="rId127" Type="http://schemas.openxmlformats.org/officeDocument/2006/relationships/slide" Target="slides/slide115.xml"/><Relationship Id="rId313" Type="http://schemas.openxmlformats.org/officeDocument/2006/relationships/slide" Target="slides/slide301.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94" Type="http://schemas.openxmlformats.org/officeDocument/2006/relationships/slide" Target="slides/slide82.xml"/><Relationship Id="rId148" Type="http://schemas.openxmlformats.org/officeDocument/2006/relationships/slide" Target="slides/slide136.xml"/><Relationship Id="rId169" Type="http://schemas.openxmlformats.org/officeDocument/2006/relationships/slide" Target="slides/slide157.xml"/><Relationship Id="rId334" Type="http://schemas.openxmlformats.org/officeDocument/2006/relationships/slide" Target="slides/slide322.xml"/><Relationship Id="rId355" Type="http://schemas.openxmlformats.org/officeDocument/2006/relationships/slide" Target="slides/slide343.xml"/><Relationship Id="rId376" Type="http://schemas.openxmlformats.org/officeDocument/2006/relationships/slide" Target="slides/slide364.xml"/><Relationship Id="rId397" Type="http://schemas.openxmlformats.org/officeDocument/2006/relationships/slide" Target="slides/slide385.xml"/><Relationship Id="rId4" Type="http://schemas.openxmlformats.org/officeDocument/2006/relationships/slideMaster" Target="slideMasters/slideMaster4.xml"/><Relationship Id="rId180" Type="http://schemas.openxmlformats.org/officeDocument/2006/relationships/slide" Target="slides/slide168.xml"/><Relationship Id="rId215" Type="http://schemas.openxmlformats.org/officeDocument/2006/relationships/slide" Target="slides/slide203.xml"/><Relationship Id="rId236" Type="http://schemas.openxmlformats.org/officeDocument/2006/relationships/slide" Target="slides/slide224.xml"/><Relationship Id="rId257" Type="http://schemas.openxmlformats.org/officeDocument/2006/relationships/slide" Target="slides/slide245.xml"/><Relationship Id="rId278" Type="http://schemas.openxmlformats.org/officeDocument/2006/relationships/slide" Target="slides/slide266.xml"/><Relationship Id="rId401" Type="http://schemas.openxmlformats.org/officeDocument/2006/relationships/slide" Target="slides/slide389.xml"/><Relationship Id="rId303" Type="http://schemas.openxmlformats.org/officeDocument/2006/relationships/slide" Target="slides/slide291.xml"/><Relationship Id="rId42" Type="http://schemas.openxmlformats.org/officeDocument/2006/relationships/slide" Target="slides/slide30.xml"/><Relationship Id="rId84" Type="http://schemas.openxmlformats.org/officeDocument/2006/relationships/slide" Target="slides/slide72.xml"/><Relationship Id="rId138" Type="http://schemas.openxmlformats.org/officeDocument/2006/relationships/slide" Target="slides/slide126.xml"/><Relationship Id="rId345" Type="http://schemas.openxmlformats.org/officeDocument/2006/relationships/slide" Target="slides/slide333.xml"/><Relationship Id="rId387" Type="http://schemas.openxmlformats.org/officeDocument/2006/relationships/slide" Target="slides/slide375.xml"/><Relationship Id="rId191" Type="http://schemas.openxmlformats.org/officeDocument/2006/relationships/slide" Target="slides/slide179.xml"/><Relationship Id="rId205" Type="http://schemas.openxmlformats.org/officeDocument/2006/relationships/slide" Target="slides/slide193.xml"/><Relationship Id="rId247" Type="http://schemas.openxmlformats.org/officeDocument/2006/relationships/slide" Target="slides/slide235.xml"/><Relationship Id="rId412" Type="http://schemas.openxmlformats.org/officeDocument/2006/relationships/theme" Target="theme/theme1.xml"/><Relationship Id="rId107" Type="http://schemas.openxmlformats.org/officeDocument/2006/relationships/slide" Target="slides/slide95.xml"/><Relationship Id="rId289" Type="http://schemas.openxmlformats.org/officeDocument/2006/relationships/slide" Target="slides/slide277.xml"/><Relationship Id="rId11" Type="http://schemas.openxmlformats.org/officeDocument/2006/relationships/slideMaster" Target="slideMasters/slideMaster11.xml"/><Relationship Id="rId53" Type="http://schemas.openxmlformats.org/officeDocument/2006/relationships/slide" Target="slides/slide41.xml"/><Relationship Id="rId149" Type="http://schemas.openxmlformats.org/officeDocument/2006/relationships/slide" Target="slides/slide137.xml"/><Relationship Id="rId314" Type="http://schemas.openxmlformats.org/officeDocument/2006/relationships/slide" Target="slides/slide302.xml"/><Relationship Id="rId356" Type="http://schemas.openxmlformats.org/officeDocument/2006/relationships/slide" Target="slides/slide344.xml"/><Relationship Id="rId398" Type="http://schemas.openxmlformats.org/officeDocument/2006/relationships/slide" Target="slides/slide386.xml"/><Relationship Id="rId95" Type="http://schemas.openxmlformats.org/officeDocument/2006/relationships/slide" Target="slides/slide83.xml"/><Relationship Id="rId160" Type="http://schemas.openxmlformats.org/officeDocument/2006/relationships/slide" Target="slides/slide148.xml"/><Relationship Id="rId216" Type="http://schemas.openxmlformats.org/officeDocument/2006/relationships/slide" Target="slides/slide204.xml"/><Relationship Id="rId258" Type="http://schemas.openxmlformats.org/officeDocument/2006/relationships/slide" Target="slides/slide246.xml"/><Relationship Id="rId22" Type="http://schemas.openxmlformats.org/officeDocument/2006/relationships/slide" Target="slides/slide10.xml"/><Relationship Id="rId64" Type="http://schemas.openxmlformats.org/officeDocument/2006/relationships/slide" Target="slides/slide52.xml"/><Relationship Id="rId118" Type="http://schemas.openxmlformats.org/officeDocument/2006/relationships/slide" Target="slides/slide106.xml"/><Relationship Id="rId325" Type="http://schemas.openxmlformats.org/officeDocument/2006/relationships/slide" Target="slides/slide313.xml"/><Relationship Id="rId367" Type="http://schemas.openxmlformats.org/officeDocument/2006/relationships/slide" Target="slides/slide355.xml"/><Relationship Id="rId171" Type="http://schemas.openxmlformats.org/officeDocument/2006/relationships/slide" Target="slides/slide159.xml"/><Relationship Id="rId227" Type="http://schemas.openxmlformats.org/officeDocument/2006/relationships/slide" Target="slides/slide215.xml"/><Relationship Id="rId269" Type="http://schemas.openxmlformats.org/officeDocument/2006/relationships/slide" Target="slides/slide257.xml"/><Relationship Id="rId33" Type="http://schemas.openxmlformats.org/officeDocument/2006/relationships/slide" Target="slides/slide21.xml"/><Relationship Id="rId129" Type="http://schemas.openxmlformats.org/officeDocument/2006/relationships/slide" Target="slides/slide117.xml"/><Relationship Id="rId280" Type="http://schemas.openxmlformats.org/officeDocument/2006/relationships/slide" Target="slides/slide268.xml"/><Relationship Id="rId336" Type="http://schemas.openxmlformats.org/officeDocument/2006/relationships/slide" Target="slides/slide324.xml"/><Relationship Id="rId75" Type="http://schemas.openxmlformats.org/officeDocument/2006/relationships/slide" Target="slides/slide63.xml"/><Relationship Id="rId140" Type="http://schemas.openxmlformats.org/officeDocument/2006/relationships/slide" Target="slides/slide128.xml"/><Relationship Id="rId182" Type="http://schemas.openxmlformats.org/officeDocument/2006/relationships/slide" Target="slides/slide170.xml"/><Relationship Id="rId378" Type="http://schemas.openxmlformats.org/officeDocument/2006/relationships/slide" Target="slides/slide366.xml"/><Relationship Id="rId403" Type="http://schemas.openxmlformats.org/officeDocument/2006/relationships/slide" Target="slides/slide391.xml"/><Relationship Id="rId6" Type="http://schemas.openxmlformats.org/officeDocument/2006/relationships/slideMaster" Target="slideMasters/slideMaster6.xml"/><Relationship Id="rId238" Type="http://schemas.openxmlformats.org/officeDocument/2006/relationships/slide" Target="slides/slide226.xml"/><Relationship Id="rId291" Type="http://schemas.openxmlformats.org/officeDocument/2006/relationships/slide" Target="slides/slide279.xml"/><Relationship Id="rId305" Type="http://schemas.openxmlformats.org/officeDocument/2006/relationships/slide" Target="slides/slide293.xml"/><Relationship Id="rId347" Type="http://schemas.openxmlformats.org/officeDocument/2006/relationships/slide" Target="slides/slide335.xml"/><Relationship Id="rId44" Type="http://schemas.openxmlformats.org/officeDocument/2006/relationships/slide" Target="slides/slide32.xml"/><Relationship Id="rId86" Type="http://schemas.openxmlformats.org/officeDocument/2006/relationships/slide" Target="slides/slide74.xml"/><Relationship Id="rId151" Type="http://schemas.openxmlformats.org/officeDocument/2006/relationships/slide" Target="slides/slide139.xml"/><Relationship Id="rId389" Type="http://schemas.openxmlformats.org/officeDocument/2006/relationships/slide" Target="slides/slide377.xml"/><Relationship Id="rId193" Type="http://schemas.openxmlformats.org/officeDocument/2006/relationships/slide" Target="slides/slide181.xml"/><Relationship Id="rId207" Type="http://schemas.openxmlformats.org/officeDocument/2006/relationships/slide" Target="slides/slide195.xml"/><Relationship Id="rId249" Type="http://schemas.openxmlformats.org/officeDocument/2006/relationships/slide" Target="slides/slide237.xml"/><Relationship Id="rId414" Type="http://schemas.microsoft.com/office/2015/10/relationships/revisionInfo" Target="revisionInfo.xml"/><Relationship Id="rId13" Type="http://schemas.openxmlformats.org/officeDocument/2006/relationships/slide" Target="slides/slide1.xml"/><Relationship Id="rId109" Type="http://schemas.openxmlformats.org/officeDocument/2006/relationships/slide" Target="slides/slide97.xml"/><Relationship Id="rId260" Type="http://schemas.openxmlformats.org/officeDocument/2006/relationships/slide" Target="slides/slide248.xml"/><Relationship Id="rId316" Type="http://schemas.openxmlformats.org/officeDocument/2006/relationships/slide" Target="slides/slide304.xml"/><Relationship Id="rId55" Type="http://schemas.openxmlformats.org/officeDocument/2006/relationships/slide" Target="slides/slide43.xml"/><Relationship Id="rId97" Type="http://schemas.openxmlformats.org/officeDocument/2006/relationships/slide" Target="slides/slide85.xml"/><Relationship Id="rId120" Type="http://schemas.openxmlformats.org/officeDocument/2006/relationships/slide" Target="slides/slide108.xml"/><Relationship Id="rId358" Type="http://schemas.openxmlformats.org/officeDocument/2006/relationships/slide" Target="slides/slide346.xml"/><Relationship Id="rId162" Type="http://schemas.openxmlformats.org/officeDocument/2006/relationships/slide" Target="slides/slide150.xml"/><Relationship Id="rId218" Type="http://schemas.openxmlformats.org/officeDocument/2006/relationships/slide" Target="slides/slide206.xml"/><Relationship Id="rId271" Type="http://schemas.openxmlformats.org/officeDocument/2006/relationships/slide" Target="slides/slide259.xml"/><Relationship Id="rId24" Type="http://schemas.openxmlformats.org/officeDocument/2006/relationships/slide" Target="slides/slide12.xml"/><Relationship Id="rId66" Type="http://schemas.openxmlformats.org/officeDocument/2006/relationships/slide" Target="slides/slide54.xml"/><Relationship Id="rId131" Type="http://schemas.openxmlformats.org/officeDocument/2006/relationships/slide" Target="slides/slide119.xml"/><Relationship Id="rId327" Type="http://schemas.openxmlformats.org/officeDocument/2006/relationships/slide" Target="slides/slide315.xml"/><Relationship Id="rId369" Type="http://schemas.openxmlformats.org/officeDocument/2006/relationships/slide" Target="slides/slide357.xml"/><Relationship Id="rId173" Type="http://schemas.openxmlformats.org/officeDocument/2006/relationships/slide" Target="slides/slide161.xml"/><Relationship Id="rId229" Type="http://schemas.openxmlformats.org/officeDocument/2006/relationships/slide" Target="slides/slide217.xml"/><Relationship Id="rId380" Type="http://schemas.openxmlformats.org/officeDocument/2006/relationships/slide" Target="slides/slide368.xml"/><Relationship Id="rId240" Type="http://schemas.openxmlformats.org/officeDocument/2006/relationships/slide" Target="slides/slide228.xml"/><Relationship Id="rId35" Type="http://schemas.openxmlformats.org/officeDocument/2006/relationships/slide" Target="slides/slide23.xml"/><Relationship Id="rId77" Type="http://schemas.openxmlformats.org/officeDocument/2006/relationships/slide" Target="slides/slide65.xml"/><Relationship Id="rId100" Type="http://schemas.openxmlformats.org/officeDocument/2006/relationships/slide" Target="slides/slide88.xml"/><Relationship Id="rId282" Type="http://schemas.openxmlformats.org/officeDocument/2006/relationships/slide" Target="slides/slide270.xml"/><Relationship Id="rId338" Type="http://schemas.openxmlformats.org/officeDocument/2006/relationships/slide" Target="slides/slide326.xml"/><Relationship Id="rId8" Type="http://schemas.openxmlformats.org/officeDocument/2006/relationships/slideMaster" Target="slideMasters/slideMaster8.xml"/><Relationship Id="rId142" Type="http://schemas.openxmlformats.org/officeDocument/2006/relationships/slide" Target="slides/slide130.xml"/><Relationship Id="rId184" Type="http://schemas.openxmlformats.org/officeDocument/2006/relationships/slide" Target="slides/slide172.xml"/><Relationship Id="rId391" Type="http://schemas.openxmlformats.org/officeDocument/2006/relationships/slide" Target="slides/slide379.xml"/><Relationship Id="rId405" Type="http://schemas.openxmlformats.org/officeDocument/2006/relationships/slide" Target="slides/slide393.xml"/><Relationship Id="rId251" Type="http://schemas.openxmlformats.org/officeDocument/2006/relationships/slide" Target="slides/slide239.xml"/><Relationship Id="rId46" Type="http://schemas.openxmlformats.org/officeDocument/2006/relationships/slide" Target="slides/slide34.xml"/><Relationship Id="rId293" Type="http://schemas.openxmlformats.org/officeDocument/2006/relationships/slide" Target="slides/slide281.xml"/><Relationship Id="rId307" Type="http://schemas.openxmlformats.org/officeDocument/2006/relationships/slide" Target="slides/slide295.xml"/><Relationship Id="rId349" Type="http://schemas.openxmlformats.org/officeDocument/2006/relationships/slide" Target="slides/slide337.xml"/><Relationship Id="rId88" Type="http://schemas.openxmlformats.org/officeDocument/2006/relationships/slide" Target="slides/slide76.xml"/><Relationship Id="rId111" Type="http://schemas.openxmlformats.org/officeDocument/2006/relationships/slide" Target="slides/slide99.xml"/><Relationship Id="rId153" Type="http://schemas.openxmlformats.org/officeDocument/2006/relationships/slide" Target="slides/slide141.xml"/><Relationship Id="rId195" Type="http://schemas.openxmlformats.org/officeDocument/2006/relationships/slide" Target="slides/slide183.xml"/><Relationship Id="rId209" Type="http://schemas.openxmlformats.org/officeDocument/2006/relationships/slide" Target="slides/slide197.xml"/><Relationship Id="rId360" Type="http://schemas.openxmlformats.org/officeDocument/2006/relationships/slide" Target="slides/slide348.xml"/><Relationship Id="rId220" Type="http://schemas.openxmlformats.org/officeDocument/2006/relationships/slide" Target="slides/slide208.xml"/><Relationship Id="rId15" Type="http://schemas.openxmlformats.org/officeDocument/2006/relationships/slide" Target="slides/slide3.xml"/><Relationship Id="rId57" Type="http://schemas.openxmlformats.org/officeDocument/2006/relationships/slide" Target="slides/slide45.xml"/><Relationship Id="rId262" Type="http://schemas.openxmlformats.org/officeDocument/2006/relationships/slide" Target="slides/slide250.xml"/><Relationship Id="rId318" Type="http://schemas.openxmlformats.org/officeDocument/2006/relationships/slide" Target="slides/slide306.xml"/><Relationship Id="rId99" Type="http://schemas.openxmlformats.org/officeDocument/2006/relationships/slide" Target="slides/slide87.xml"/><Relationship Id="rId122" Type="http://schemas.openxmlformats.org/officeDocument/2006/relationships/slide" Target="slides/slide110.xml"/><Relationship Id="rId164" Type="http://schemas.openxmlformats.org/officeDocument/2006/relationships/slide" Target="slides/slide152.xml"/><Relationship Id="rId371" Type="http://schemas.openxmlformats.org/officeDocument/2006/relationships/slide" Target="slides/slide359.xml"/><Relationship Id="rId26" Type="http://schemas.openxmlformats.org/officeDocument/2006/relationships/slide" Target="slides/slide14.xml"/><Relationship Id="rId231" Type="http://schemas.openxmlformats.org/officeDocument/2006/relationships/slide" Target="slides/slide219.xml"/><Relationship Id="rId273" Type="http://schemas.openxmlformats.org/officeDocument/2006/relationships/slide" Target="slides/slide261.xml"/><Relationship Id="rId329" Type="http://schemas.openxmlformats.org/officeDocument/2006/relationships/slide" Target="slides/slide317.xml"/><Relationship Id="rId68" Type="http://schemas.openxmlformats.org/officeDocument/2006/relationships/slide" Target="slides/slide56.xml"/><Relationship Id="rId133" Type="http://schemas.openxmlformats.org/officeDocument/2006/relationships/slide" Target="slides/slide121.xml"/><Relationship Id="rId175" Type="http://schemas.openxmlformats.org/officeDocument/2006/relationships/slide" Target="slides/slide163.xml"/><Relationship Id="rId340" Type="http://schemas.openxmlformats.org/officeDocument/2006/relationships/slide" Target="slides/slide328.xml"/><Relationship Id="rId200" Type="http://schemas.openxmlformats.org/officeDocument/2006/relationships/slide" Target="slides/slide188.xml"/><Relationship Id="rId382" Type="http://schemas.openxmlformats.org/officeDocument/2006/relationships/slide" Target="slides/slide370.xml"/><Relationship Id="rId242" Type="http://schemas.openxmlformats.org/officeDocument/2006/relationships/slide" Target="slides/slide230.xml"/><Relationship Id="rId284" Type="http://schemas.openxmlformats.org/officeDocument/2006/relationships/slide" Target="slides/slide272.xml"/><Relationship Id="rId37" Type="http://schemas.openxmlformats.org/officeDocument/2006/relationships/slide" Target="slides/slide25.xml"/><Relationship Id="rId79" Type="http://schemas.openxmlformats.org/officeDocument/2006/relationships/slide" Target="slides/slide67.xml"/><Relationship Id="rId102" Type="http://schemas.openxmlformats.org/officeDocument/2006/relationships/slide" Target="slides/slide90.xml"/><Relationship Id="rId144" Type="http://schemas.openxmlformats.org/officeDocument/2006/relationships/slide" Target="slides/slide132.xml"/><Relationship Id="rId90" Type="http://schemas.openxmlformats.org/officeDocument/2006/relationships/slide" Target="slides/slide78.xml"/><Relationship Id="rId186" Type="http://schemas.openxmlformats.org/officeDocument/2006/relationships/slide" Target="slides/slide174.xml"/><Relationship Id="rId351" Type="http://schemas.openxmlformats.org/officeDocument/2006/relationships/slide" Target="slides/slide339.xml"/><Relationship Id="rId393" Type="http://schemas.openxmlformats.org/officeDocument/2006/relationships/slide" Target="slides/slide381.xml"/><Relationship Id="rId407" Type="http://schemas.openxmlformats.org/officeDocument/2006/relationships/slide" Target="slides/slide395.xml"/><Relationship Id="rId211" Type="http://schemas.openxmlformats.org/officeDocument/2006/relationships/slide" Target="slides/slide199.xml"/><Relationship Id="rId253" Type="http://schemas.openxmlformats.org/officeDocument/2006/relationships/slide" Target="slides/slide241.xml"/><Relationship Id="rId295" Type="http://schemas.openxmlformats.org/officeDocument/2006/relationships/slide" Target="slides/slide283.xml"/><Relationship Id="rId309" Type="http://schemas.openxmlformats.org/officeDocument/2006/relationships/slide" Target="slides/slide297.xml"/><Relationship Id="rId48" Type="http://schemas.openxmlformats.org/officeDocument/2006/relationships/slide" Target="slides/slide36.xml"/><Relationship Id="rId113" Type="http://schemas.openxmlformats.org/officeDocument/2006/relationships/slide" Target="slides/slide101.xml"/><Relationship Id="rId320" Type="http://schemas.openxmlformats.org/officeDocument/2006/relationships/slide" Target="slides/slide30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4BF6DC-ECF5-4AF6-A016-53E091D49D29}" type="datetimeFigureOut">
              <a:rPr lang="zh-TW" altLang="en-US" smtClean="0"/>
              <a:t>2017/11/23</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7741182-8310-4203-A80F-E5FF14A208FE}" type="slidenum">
              <a:rPr lang="zh-TW" altLang="en-US" smtClean="0"/>
              <a:t>‹#›</a:t>
            </a:fld>
            <a:endParaRPr lang="zh-TW" altLang="en-US"/>
          </a:p>
        </p:txBody>
      </p:sp>
    </p:spTree>
    <p:extLst>
      <p:ext uri="{BB962C8B-B14F-4D97-AF65-F5344CB8AC3E}">
        <p14:creationId xmlns:p14="http://schemas.microsoft.com/office/powerpoint/2010/main" val="557747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2"/>
          <p:cNvSpPr>
            <a:spLocks noGrp="1" noChangeArrowheads="1"/>
          </p:cNvSpPr>
          <p:nvPr>
            <p:ph type="body" sz="quarter" idx="1"/>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9471790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04328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294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25914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61522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116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9563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486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23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1079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Espaço Reservado para Imagem de Slide 1"/>
          <p:cNvSpPr>
            <a:spLocks noGrp="1" noRot="1" noChangeAspect="1" noTextEdit="1"/>
          </p:cNvSpPr>
          <p:nvPr>
            <p:ph type="sldImg"/>
          </p:nvPr>
        </p:nvSpPr>
        <p:spPr>
          <a:xfrm>
            <a:off x="711200" y="744538"/>
            <a:ext cx="5375275" cy="3722687"/>
          </a:xfrm>
          <a:ln/>
        </p:spPr>
      </p:sp>
      <p:sp>
        <p:nvSpPr>
          <p:cNvPr id="267267"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267268"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33DAE305-EDA1-4C0C-9593-D6D26EF25A0E}" type="slidenum">
              <a:rPr lang="pt-BR" altLang="en-US"/>
              <a:pPr algn="ctr" eaLnBrk="1" hangingPunct="1"/>
              <a:t>159</a:t>
            </a:fld>
            <a:endParaRPr lang="pt-BR" altLang="en-US"/>
          </a:p>
        </p:txBody>
      </p:sp>
    </p:spTree>
    <p:extLst>
      <p:ext uri="{BB962C8B-B14F-4D97-AF65-F5344CB8AC3E}">
        <p14:creationId xmlns:p14="http://schemas.microsoft.com/office/powerpoint/2010/main" val="7021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ço Reservado para Imagem de Slide 1"/>
          <p:cNvSpPr>
            <a:spLocks noGrp="1" noRot="1" noChangeAspect="1" noTextEdit="1"/>
          </p:cNvSpPr>
          <p:nvPr>
            <p:ph type="sldImg"/>
          </p:nvPr>
        </p:nvSpPr>
        <p:spPr>
          <a:xfrm>
            <a:off x="711200" y="744538"/>
            <a:ext cx="5375275" cy="3722687"/>
          </a:xfrm>
          <a:ln/>
        </p:spPr>
      </p:sp>
      <p:sp>
        <p:nvSpPr>
          <p:cNvPr id="26931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269316"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DB84A049-F9BD-4642-885E-728CFC8B86FF}" type="slidenum">
              <a:rPr lang="pt-BR" altLang="en-US"/>
              <a:pPr algn="ctr" eaLnBrk="1" hangingPunct="1"/>
              <a:t>160</a:t>
            </a:fld>
            <a:endParaRPr lang="pt-BR" altLang="en-US"/>
          </a:p>
        </p:txBody>
      </p:sp>
    </p:spTree>
    <p:extLst>
      <p:ext uri="{BB962C8B-B14F-4D97-AF65-F5344CB8AC3E}">
        <p14:creationId xmlns:p14="http://schemas.microsoft.com/office/powerpoint/2010/main" val="141530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3459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ço Reservado para Imagem de Slide 1"/>
          <p:cNvSpPr>
            <a:spLocks noGrp="1" noRot="1" noChangeAspect="1" noTextEdit="1"/>
          </p:cNvSpPr>
          <p:nvPr>
            <p:ph type="sldImg"/>
          </p:nvPr>
        </p:nvSpPr>
        <p:spPr>
          <a:xfrm>
            <a:off x="711200" y="744538"/>
            <a:ext cx="5375275" cy="3722687"/>
          </a:xfrm>
          <a:ln/>
        </p:spPr>
      </p:sp>
      <p:sp>
        <p:nvSpPr>
          <p:cNvPr id="27136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271364"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FC8B44A6-0D6D-4134-893D-1E158E62F0EC}" type="slidenum">
              <a:rPr lang="pt-BR" altLang="en-US"/>
              <a:pPr algn="ctr" eaLnBrk="1" hangingPunct="1"/>
              <a:t>161</a:t>
            </a:fld>
            <a:endParaRPr lang="pt-BR" altLang="en-US"/>
          </a:p>
        </p:txBody>
      </p:sp>
    </p:spTree>
    <p:extLst>
      <p:ext uri="{BB962C8B-B14F-4D97-AF65-F5344CB8AC3E}">
        <p14:creationId xmlns:p14="http://schemas.microsoft.com/office/powerpoint/2010/main" val="3772037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ço Reservado para Imagem de Slide 1"/>
          <p:cNvSpPr>
            <a:spLocks noGrp="1" noRot="1" noChangeAspect="1" noTextEdit="1"/>
          </p:cNvSpPr>
          <p:nvPr>
            <p:ph type="sldImg"/>
          </p:nvPr>
        </p:nvSpPr>
        <p:spPr>
          <a:xfrm>
            <a:off x="711200" y="744538"/>
            <a:ext cx="5375275" cy="3722687"/>
          </a:xfrm>
          <a:ln/>
        </p:spPr>
      </p:sp>
      <p:sp>
        <p:nvSpPr>
          <p:cNvPr id="2734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273412"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08FA0677-5AEB-4358-9D48-1BD1444B7339}" type="slidenum">
              <a:rPr lang="pt-BR" altLang="en-US"/>
              <a:pPr algn="ctr" eaLnBrk="1" hangingPunct="1"/>
              <a:t>162</a:t>
            </a:fld>
            <a:endParaRPr lang="pt-BR" altLang="en-US"/>
          </a:p>
        </p:txBody>
      </p:sp>
    </p:spTree>
    <p:extLst>
      <p:ext uri="{BB962C8B-B14F-4D97-AF65-F5344CB8AC3E}">
        <p14:creationId xmlns:p14="http://schemas.microsoft.com/office/powerpoint/2010/main" val="408879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ço Reservado para Imagem de Slide 1"/>
          <p:cNvSpPr>
            <a:spLocks noGrp="1" noRot="1" noChangeAspect="1" noTextEdit="1"/>
          </p:cNvSpPr>
          <p:nvPr>
            <p:ph type="sldImg"/>
          </p:nvPr>
        </p:nvSpPr>
        <p:spPr>
          <a:xfrm>
            <a:off x="711200" y="744538"/>
            <a:ext cx="5375275" cy="3722687"/>
          </a:xfrm>
          <a:ln/>
        </p:spPr>
      </p:sp>
      <p:sp>
        <p:nvSpPr>
          <p:cNvPr id="27545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275460"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4839A402-3A9B-4C52-B5DA-AED34223BBD2}" type="slidenum">
              <a:rPr lang="pt-BR" altLang="en-US"/>
              <a:pPr algn="ctr" eaLnBrk="1" hangingPunct="1"/>
              <a:t>163</a:t>
            </a:fld>
            <a:endParaRPr lang="pt-BR" altLang="en-US"/>
          </a:p>
        </p:txBody>
      </p:sp>
    </p:spTree>
    <p:extLst>
      <p:ext uri="{BB962C8B-B14F-4D97-AF65-F5344CB8AC3E}">
        <p14:creationId xmlns:p14="http://schemas.microsoft.com/office/powerpoint/2010/main" val="207108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ço Reservado para Imagem de Slide 1"/>
          <p:cNvSpPr>
            <a:spLocks noGrp="1" noRot="1" noChangeAspect="1" noTextEdit="1"/>
          </p:cNvSpPr>
          <p:nvPr>
            <p:ph type="sldImg"/>
          </p:nvPr>
        </p:nvSpPr>
        <p:spPr>
          <a:xfrm>
            <a:off x="711200" y="744538"/>
            <a:ext cx="5375275" cy="3722687"/>
          </a:xfrm>
          <a:ln/>
        </p:spPr>
      </p:sp>
      <p:sp>
        <p:nvSpPr>
          <p:cNvPr id="277507"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dirty="0"/>
          </a:p>
        </p:txBody>
      </p:sp>
      <p:sp>
        <p:nvSpPr>
          <p:cNvPr id="277508"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B25E9D58-38CF-43C7-B04D-D084E94259E2}" type="slidenum">
              <a:rPr lang="pt-BR" altLang="en-US"/>
              <a:pPr algn="ctr" eaLnBrk="1" hangingPunct="1"/>
              <a:t>164</a:t>
            </a:fld>
            <a:endParaRPr lang="pt-BR" altLang="en-US"/>
          </a:p>
        </p:txBody>
      </p:sp>
    </p:spTree>
    <p:extLst>
      <p:ext uri="{BB962C8B-B14F-4D97-AF65-F5344CB8AC3E}">
        <p14:creationId xmlns:p14="http://schemas.microsoft.com/office/powerpoint/2010/main" val="175231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xfrm>
            <a:off x="711200" y="744538"/>
            <a:ext cx="5375275" cy="3722687"/>
          </a:xfrm>
          <a:ln/>
        </p:spPr>
      </p:sp>
      <p:sp>
        <p:nvSpPr>
          <p:cNvPr id="3" name="Notes Placeholder 2"/>
          <p:cNvSpPr>
            <a:spLocks noGrp="1"/>
          </p:cNvSpPr>
          <p:nvPr>
            <p:ph type="body" idx="1"/>
          </p:nvPr>
        </p:nvSpPr>
        <p:spPr/>
        <p:txBody>
          <a:bodyPr/>
          <a:lstStyle/>
          <a:p>
            <a:pPr>
              <a:defRPr/>
            </a:pPr>
            <a:r>
              <a:rPr lang="en-US" dirty="0">
                <a:latin typeface="+mn-lt"/>
              </a:rPr>
              <a:t>the paramount for the Referees is take care with the Boxers however it is no possible to start an eight count the same punch for the three programs. It is not the same Women Juniors and APB Boxers. </a:t>
            </a:r>
          </a:p>
          <a:p>
            <a:pPr>
              <a:defRPr/>
            </a:pPr>
            <a:r>
              <a:rPr lang="en-US" dirty="0">
                <a:latin typeface="+mn-lt"/>
              </a:rPr>
              <a:t>WSB &amp; APB Boxers can receive some punches more before start an eight count.</a:t>
            </a:r>
          </a:p>
          <a:p>
            <a:pPr>
              <a:defRPr/>
            </a:pPr>
            <a:endParaRPr lang="en-US" dirty="0"/>
          </a:p>
        </p:txBody>
      </p:sp>
      <p:sp>
        <p:nvSpPr>
          <p:cNvPr id="315396" name="Slide Number Placeholder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23D80955-B1C3-4520-95B9-DF7C99F4648E}" type="slidenum">
              <a:rPr lang="en-GB" altLang="en-US"/>
              <a:pPr algn="ctr" eaLnBrk="1" hangingPunct="1"/>
              <a:t>200</a:t>
            </a:fld>
            <a:endParaRPr lang="en-GB" altLang="en-US"/>
          </a:p>
        </p:txBody>
      </p:sp>
    </p:spTree>
    <p:extLst>
      <p:ext uri="{BB962C8B-B14F-4D97-AF65-F5344CB8AC3E}">
        <p14:creationId xmlns:p14="http://schemas.microsoft.com/office/powerpoint/2010/main" val="145886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5631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Espaço Reservado para Imagem de Slide 1"/>
          <p:cNvSpPr>
            <a:spLocks noGrp="1" noRot="1" noChangeAspect="1" noTextEdit="1"/>
          </p:cNvSpPr>
          <p:nvPr>
            <p:ph type="sldImg"/>
          </p:nvPr>
        </p:nvSpPr>
        <p:spPr>
          <a:xfrm>
            <a:off x="711200" y="744538"/>
            <a:ext cx="5375275" cy="3722687"/>
          </a:xfrm>
          <a:ln/>
        </p:spPr>
      </p:sp>
      <p:sp>
        <p:nvSpPr>
          <p:cNvPr id="31949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19492"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A79E4B5D-028A-4E22-865D-DBCB598B485F}" type="slidenum">
              <a:rPr lang="pt-BR" altLang="en-US"/>
              <a:pPr algn="ctr" eaLnBrk="1" hangingPunct="1"/>
              <a:t>203</a:t>
            </a:fld>
            <a:endParaRPr lang="pt-BR" altLang="en-US"/>
          </a:p>
        </p:txBody>
      </p:sp>
    </p:spTree>
    <p:extLst>
      <p:ext uri="{BB962C8B-B14F-4D97-AF65-F5344CB8AC3E}">
        <p14:creationId xmlns:p14="http://schemas.microsoft.com/office/powerpoint/2010/main" val="740317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Espaço Reservado para Imagem de Slide 1"/>
          <p:cNvSpPr>
            <a:spLocks noGrp="1" noRot="1" noChangeAspect="1" noTextEdit="1"/>
          </p:cNvSpPr>
          <p:nvPr>
            <p:ph type="sldImg"/>
          </p:nvPr>
        </p:nvSpPr>
        <p:spPr>
          <a:xfrm>
            <a:off x="711200" y="744538"/>
            <a:ext cx="5375275" cy="3722687"/>
          </a:xfrm>
          <a:ln/>
        </p:spPr>
      </p:sp>
      <p:sp>
        <p:nvSpPr>
          <p:cNvPr id="32153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21540"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1F5C9FF6-3D9E-44BA-81DE-F1A253C8EF4B}" type="slidenum">
              <a:rPr lang="pt-BR" altLang="en-US">
                <a:latin typeface="Calibri" panose="020F0502020204030204" pitchFamily="34" charset="0"/>
              </a:rPr>
              <a:pPr algn="ctr" eaLnBrk="1" hangingPunct="1"/>
              <a:t>204</a:t>
            </a:fld>
            <a:endParaRPr lang="pt-BR" altLang="en-US">
              <a:latin typeface="Calibri" panose="020F0502020204030204" pitchFamily="34" charset="0"/>
            </a:endParaRPr>
          </a:p>
        </p:txBody>
      </p:sp>
    </p:spTree>
    <p:extLst>
      <p:ext uri="{BB962C8B-B14F-4D97-AF65-F5344CB8AC3E}">
        <p14:creationId xmlns:p14="http://schemas.microsoft.com/office/powerpoint/2010/main" val="2198463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ço Reservado para Imagem de Slide 1"/>
          <p:cNvSpPr>
            <a:spLocks noGrp="1" noRot="1" noChangeAspect="1" noTextEdit="1"/>
          </p:cNvSpPr>
          <p:nvPr>
            <p:ph type="sldImg"/>
          </p:nvPr>
        </p:nvSpPr>
        <p:spPr>
          <a:xfrm>
            <a:off x="711200" y="744538"/>
            <a:ext cx="5375275" cy="3722687"/>
          </a:xfrm>
          <a:ln/>
        </p:spPr>
      </p:sp>
      <p:sp>
        <p:nvSpPr>
          <p:cNvPr id="333827"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33828"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601C4461-2F42-4F5B-B957-744C4A101171}" type="slidenum">
              <a:rPr lang="pt-BR" altLang="en-US"/>
              <a:pPr algn="ctr" eaLnBrk="1" hangingPunct="1"/>
              <a:t>215</a:t>
            </a:fld>
            <a:endParaRPr lang="pt-BR" altLang="en-US"/>
          </a:p>
        </p:txBody>
      </p:sp>
    </p:spTree>
    <p:extLst>
      <p:ext uri="{BB962C8B-B14F-4D97-AF65-F5344CB8AC3E}">
        <p14:creationId xmlns:p14="http://schemas.microsoft.com/office/powerpoint/2010/main" val="191121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1513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1571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Lucida Grande" charset="0"/>
                <a:ea typeface="Lucida Grande" charset="0"/>
                <a:cs typeface="Lucida Grande" charset="0"/>
                <a:sym typeface="Lucida Grande" charset="0"/>
              </a:rPr>
              <a:t>Slide 11</a:t>
            </a:r>
          </a:p>
        </p:txBody>
      </p:sp>
    </p:spTree>
    <p:extLst>
      <p:ext uri="{BB962C8B-B14F-4D97-AF65-F5344CB8AC3E}">
        <p14:creationId xmlns:p14="http://schemas.microsoft.com/office/powerpoint/2010/main" val="2862309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Espaço Reservado para Imagem de Slide 1"/>
          <p:cNvSpPr>
            <a:spLocks noGrp="1" noRot="1" noChangeAspect="1" noTextEdit="1"/>
          </p:cNvSpPr>
          <p:nvPr>
            <p:ph type="sldImg"/>
          </p:nvPr>
        </p:nvSpPr>
        <p:spPr>
          <a:xfrm>
            <a:off x="711200" y="744538"/>
            <a:ext cx="5375275" cy="3722687"/>
          </a:xfrm>
          <a:ln/>
        </p:spPr>
      </p:sp>
      <p:sp>
        <p:nvSpPr>
          <p:cNvPr id="37069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70692"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EF5BED8E-1BE5-42C0-B069-A71383FAD6A8}" type="slidenum">
              <a:rPr lang="pt-BR" altLang="en-US"/>
              <a:pPr algn="ctr" eaLnBrk="1" hangingPunct="1"/>
              <a:t>250</a:t>
            </a:fld>
            <a:endParaRPr lang="pt-BR" altLang="en-US"/>
          </a:p>
        </p:txBody>
      </p:sp>
    </p:spTree>
    <p:extLst>
      <p:ext uri="{BB962C8B-B14F-4D97-AF65-F5344CB8AC3E}">
        <p14:creationId xmlns:p14="http://schemas.microsoft.com/office/powerpoint/2010/main" val="2880625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Espaço Reservado para Imagem de Slide 1"/>
          <p:cNvSpPr>
            <a:spLocks noGrp="1" noRot="1" noChangeAspect="1" noTextEdit="1"/>
          </p:cNvSpPr>
          <p:nvPr>
            <p:ph type="sldImg"/>
          </p:nvPr>
        </p:nvSpPr>
        <p:spPr>
          <a:xfrm>
            <a:off x="711200" y="744538"/>
            <a:ext cx="5375275" cy="3722687"/>
          </a:xfrm>
          <a:ln/>
        </p:spPr>
      </p:sp>
      <p:sp>
        <p:nvSpPr>
          <p:cNvPr id="37273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72740"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372D68ED-A61B-4097-9B48-9FD8D034D194}" type="slidenum">
              <a:rPr lang="pt-BR" altLang="en-US"/>
              <a:pPr algn="ctr" eaLnBrk="1" hangingPunct="1"/>
              <a:t>251</a:t>
            </a:fld>
            <a:endParaRPr lang="pt-BR" altLang="en-US"/>
          </a:p>
        </p:txBody>
      </p:sp>
    </p:spTree>
    <p:extLst>
      <p:ext uri="{BB962C8B-B14F-4D97-AF65-F5344CB8AC3E}">
        <p14:creationId xmlns:p14="http://schemas.microsoft.com/office/powerpoint/2010/main" val="2482840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Espaço Reservado para Imagem de Slide 1"/>
          <p:cNvSpPr>
            <a:spLocks noGrp="1" noRot="1" noChangeAspect="1" noTextEdit="1"/>
          </p:cNvSpPr>
          <p:nvPr>
            <p:ph type="sldImg"/>
          </p:nvPr>
        </p:nvSpPr>
        <p:spPr>
          <a:xfrm>
            <a:off x="711200" y="744538"/>
            <a:ext cx="5375275" cy="3722687"/>
          </a:xfrm>
          <a:ln/>
        </p:spPr>
      </p:sp>
      <p:sp>
        <p:nvSpPr>
          <p:cNvPr id="37581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75812"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4AAD6FD5-4FEB-4148-8741-7C4F9E073F8F}" type="slidenum">
              <a:rPr lang="pt-BR" altLang="en-US"/>
              <a:pPr algn="ctr" eaLnBrk="1" hangingPunct="1"/>
              <a:t>253</a:t>
            </a:fld>
            <a:endParaRPr lang="pt-BR" altLang="en-US"/>
          </a:p>
        </p:txBody>
      </p:sp>
    </p:spTree>
    <p:extLst>
      <p:ext uri="{BB962C8B-B14F-4D97-AF65-F5344CB8AC3E}">
        <p14:creationId xmlns:p14="http://schemas.microsoft.com/office/powerpoint/2010/main" val="322214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73860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91031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Espaço Reservado para Imagem de Slide 1"/>
          <p:cNvSpPr>
            <a:spLocks noGrp="1" noRot="1" noChangeAspect="1" noTextEdit="1"/>
          </p:cNvSpPr>
          <p:nvPr>
            <p:ph type="sldImg"/>
          </p:nvPr>
        </p:nvSpPr>
        <p:spPr>
          <a:xfrm>
            <a:off x="711200" y="744538"/>
            <a:ext cx="5375275" cy="3722687"/>
          </a:xfrm>
          <a:ln/>
        </p:spPr>
      </p:sp>
      <p:sp>
        <p:nvSpPr>
          <p:cNvPr id="390147"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390148"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2403FD54-A4E5-4F96-AA1A-26F4F857F507}" type="slidenum">
              <a:rPr lang="pt-BR" altLang="en-US"/>
              <a:pPr algn="ctr" eaLnBrk="1" hangingPunct="1"/>
              <a:t>266</a:t>
            </a:fld>
            <a:endParaRPr lang="pt-BR" altLang="en-US"/>
          </a:p>
        </p:txBody>
      </p:sp>
    </p:spTree>
    <p:extLst>
      <p:ext uri="{BB962C8B-B14F-4D97-AF65-F5344CB8AC3E}">
        <p14:creationId xmlns:p14="http://schemas.microsoft.com/office/powerpoint/2010/main" val="2181489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ymbol zastępczy obrazu slajdu 1"/>
          <p:cNvSpPr>
            <a:spLocks noGrp="1" noRot="1" noChangeAspect="1" noTextEdit="1"/>
          </p:cNvSpPr>
          <p:nvPr>
            <p:ph type="sldImg"/>
          </p:nvPr>
        </p:nvSpPr>
        <p:spPr>
          <a:xfrm>
            <a:off x="711200" y="744538"/>
            <a:ext cx="5375275" cy="3722687"/>
          </a:xfrm>
          <a:ln/>
        </p:spPr>
      </p:sp>
      <p:sp>
        <p:nvSpPr>
          <p:cNvPr id="396291"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53106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693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2496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Losses in excess of 5% of body weight can decrease the capacity for work by about 30% (Armstrong et al. 1985； Craig and Cummings 1966； </a:t>
            </a:r>
            <a:r>
              <a:rPr lang="en-US" altLang="pl-PL"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Maughan</a:t>
            </a:r>
            <a:r>
              <a:rPr lang="en-US" altLang="pl-PL"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1991； Sawka and </a:t>
            </a:r>
            <a:r>
              <a:rPr lang="en-US" altLang="pl-PL"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Pandolf</a:t>
            </a:r>
            <a:r>
              <a:rPr lang="en-US" altLang="pl-PL"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1990).</a:t>
            </a:r>
            <a:r>
              <a:rPr lang="zh-TW" altLang="en-US" dirty="0"/>
              <a:t>多減輕</a:t>
            </a:r>
            <a:r>
              <a:rPr lang="zh-TW" altLang="zh-TW" dirty="0"/>
              <a:t>5％的</a:t>
            </a:r>
            <a:r>
              <a:rPr lang="zh-TW" altLang="en-US" dirty="0"/>
              <a:t>體重</a:t>
            </a:r>
            <a:r>
              <a:rPr lang="zh-TW" altLang="zh-TW" dirty="0"/>
              <a:t>可</a:t>
            </a:r>
            <a:r>
              <a:rPr lang="zh-TW" altLang="en-US" dirty="0"/>
              <a:t>能</a:t>
            </a:r>
            <a:r>
              <a:rPr lang="zh-TW" altLang="zh-TW" dirty="0"/>
              <a:t>使工作能力</a:t>
            </a:r>
            <a:r>
              <a:rPr lang="zh-TW" altLang="en-US" dirty="0"/>
              <a:t>約</a:t>
            </a:r>
            <a:r>
              <a:rPr lang="zh-TW" altLang="zh-TW" dirty="0"/>
              <a:t>下降30％（Armstrong等人1985</a:t>
            </a:r>
            <a:r>
              <a:rPr lang="zh-TW" altLang="en-US" dirty="0"/>
              <a:t>年；</a:t>
            </a:r>
            <a:r>
              <a:rPr lang="zh-TW" altLang="zh-TW" dirty="0"/>
              <a:t> Craig and Cummings 1966</a:t>
            </a:r>
            <a:r>
              <a:rPr lang="zh-TW" altLang="en-US" dirty="0"/>
              <a:t>年；</a:t>
            </a:r>
            <a:r>
              <a:rPr lang="zh-TW" altLang="zh-TW" dirty="0"/>
              <a:t> Maughan 1991</a:t>
            </a:r>
            <a:r>
              <a:rPr lang="zh-TW" altLang="en-US" dirty="0"/>
              <a:t>年；</a:t>
            </a:r>
            <a:r>
              <a:rPr lang="zh-TW" altLang="zh-TW" dirty="0"/>
              <a:t> Sawka and Pandolf 1990</a:t>
            </a:r>
            <a:r>
              <a:rPr lang="zh-TW" altLang="en-US" dirty="0"/>
              <a:t>年</a:t>
            </a:r>
            <a:r>
              <a:rPr lang="zh-TW" altLang="zh-TW" dirty="0"/>
              <a:t>）。</a:t>
            </a:r>
            <a:endParaRPr lang="en-US" altLang="pl-PL"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497139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2701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sz="900" dirty="0">
                <a:latin typeface="Arial" panose="020B0604020202020204" pitchFamily="34" charset="0"/>
                <a:cs typeface="Arial" panose="020B0604020202020204" pitchFamily="34" charset="0"/>
                <a:sym typeface="Arial" panose="020B0604020202020204" pitchFamily="34" charset="0"/>
              </a:rPr>
              <a:t>"Gatorade Thirst Quencher contains a blend of electrolytes – sodium, potassium and chloride – to replenish the minerals lost through sweat.  Electrolytes help regulate a number of body functions. In addition to replacing what is lost through sweat, the electrolytes in Gatorade trigger activation of the body’s thirst mechanism, encouraging the consumer to continue to hydrate themselves."</a:t>
            </a:r>
          </a:p>
          <a:p>
            <a:r>
              <a:rPr lang="en-US" altLang="pl-PL" sz="900" dirty="0">
                <a:latin typeface="Arial" panose="020B0604020202020204" pitchFamily="34" charset="0"/>
                <a:cs typeface="Arial" panose="020B0604020202020204" pitchFamily="34" charset="0"/>
                <a:sym typeface="Arial" panose="020B0604020202020204" pitchFamily="34" charset="0"/>
              </a:rPr>
              <a:t>It’s like Cool-Aid for people playing sports.  It’s a sugary drink.  It contains calories (sugar and other carbohydrates).</a:t>
            </a:r>
          </a:p>
        </p:txBody>
      </p:sp>
    </p:spTree>
    <p:extLst>
      <p:ext uri="{BB962C8B-B14F-4D97-AF65-F5344CB8AC3E}">
        <p14:creationId xmlns:p14="http://schemas.microsoft.com/office/powerpoint/2010/main" val="187017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462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3008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potassium is an electrolyte, to equal the potassium in one banana you will have to drink 216 ounces of Gatorade, which is 1.7 gallons. So think about the gallon milk jugs in your head, you would have to drink almost 2 gallons of Gatorade in order to equal the potassium. And that will provide 1350 calories in that Gatorade which if you eat the banana you would only get 200 calories. And not only that, the sugar would be 378 grams of sugar in the Gatorade versus 27 grams of sugar in banana. So in other words, bananas are rich in minerals.</a:t>
            </a:r>
          </a:p>
          <a:p>
            <a:endPar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 apple has antioxidants, enzymes, vitamins, minerals, fiber, water and it’s low glycemic index. And then to top all that off, it’s only 65 calories.</a:t>
            </a:r>
          </a:p>
          <a:p>
            <a:endPar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If you were to order a quarter-pounder value meal at McDonalds, and that’s not the super size, just the regular meal, it has 1330 calories and only 11 grams of fiber in the whole meal.  In order to get the same amount of fiber, actually a little bit more fiber, you can eat two bananas and only get 400 calories.  So in other words, you have to eat so much of the junk food in order to get just the amount of fiber that your body needs to function correctly.  And of course, that’s going to promote weight gain if you’re trying to find fiber in those kinds of foods.</a:t>
            </a:r>
          </a:p>
          <a:p>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Let’s go back to the quarter-pounder value meal at McDonald’s.  In order to equal the calories in that value meal, it’s not the super size—it’s the regular value meal, guess how many apples you would have to eat to equal the calories.  Just think about it for a second.  You would have to eat 20 1/2 apples to equal the calories in that value meal.  Some people would even find that hard to eat that many apples in a week, much less in one sitting.  So if you’re eating that many apples, not only are you going to be getting all these nutrients but you’re going to feel so full, whereas with the value meal, you are hungry in a few hours.</a:t>
            </a:r>
          </a:p>
          <a:p>
            <a:r>
              <a:rPr lang="zh-TW" altLang="zh-TW" sz="800" dirty="0"/>
              <a:t>鉀是一種電解質，</a:t>
            </a:r>
            <a:r>
              <a:rPr lang="zh-TW" altLang="en-US" sz="800" dirty="0"/>
              <a:t>要得到</a:t>
            </a:r>
            <a:r>
              <a:rPr lang="zh-TW" altLang="zh-TW" sz="800" dirty="0"/>
              <a:t>等於一</a:t>
            </a:r>
            <a:r>
              <a:rPr lang="zh-TW" altLang="en-US" sz="800" dirty="0"/>
              <a:t>根</a:t>
            </a:r>
            <a:r>
              <a:rPr lang="zh-TW" altLang="zh-TW" sz="800" dirty="0"/>
              <a:t>香蕉的鉀，你</a:t>
            </a:r>
            <a:r>
              <a:rPr lang="zh-TW" altLang="en-US" sz="800" dirty="0"/>
              <a:t>必須</a:t>
            </a:r>
            <a:r>
              <a:rPr lang="zh-TW" altLang="zh-TW" sz="800" dirty="0"/>
              <a:t>喝</a:t>
            </a:r>
            <a:r>
              <a:rPr lang="zh-TW" altLang="en-US" sz="800" dirty="0"/>
              <a:t>下</a:t>
            </a:r>
            <a:r>
              <a:rPr lang="zh-TW" altLang="zh-TW" sz="800" dirty="0"/>
              <a:t>216盎司Gatorade，這</a:t>
            </a:r>
            <a:r>
              <a:rPr lang="zh-TW" altLang="en-US" sz="800" dirty="0"/>
              <a:t>等於</a:t>
            </a:r>
            <a:r>
              <a:rPr lang="zh-TW" altLang="zh-TW" sz="800" dirty="0"/>
              <a:t>1.7加侖。所以</a:t>
            </a:r>
            <a:r>
              <a:rPr lang="zh-TW" altLang="en-US" sz="800" dirty="0"/>
              <a:t>在腦海</a:t>
            </a:r>
            <a:r>
              <a:rPr lang="zh-TW" altLang="zh-TW" sz="800" dirty="0"/>
              <a:t>想</a:t>
            </a:r>
            <a:r>
              <a:rPr lang="zh-TW" altLang="en-US" sz="800" dirty="0"/>
              <a:t>像</a:t>
            </a:r>
            <a:r>
              <a:rPr lang="zh-TW" altLang="zh-TW" sz="800" dirty="0"/>
              <a:t>加侖牛奶壺，你</a:t>
            </a:r>
            <a:r>
              <a:rPr lang="zh-TW" altLang="en-US" sz="800" dirty="0"/>
              <a:t>為了得到</a:t>
            </a:r>
            <a:r>
              <a:rPr lang="zh-TW" altLang="zh-TW" sz="800" dirty="0"/>
              <a:t>等</a:t>
            </a:r>
            <a:r>
              <a:rPr lang="zh-TW" altLang="en-US" sz="800" dirty="0"/>
              <a:t>量的</a:t>
            </a:r>
            <a:r>
              <a:rPr lang="zh-TW" altLang="zh-TW" sz="800" dirty="0"/>
              <a:t>鉀</a:t>
            </a:r>
            <a:r>
              <a:rPr lang="zh-TW" altLang="en-US" sz="800" dirty="0"/>
              <a:t>必須下</a:t>
            </a:r>
            <a:r>
              <a:rPr lang="zh-TW" altLang="zh-TW" sz="800" dirty="0"/>
              <a:t>喝幾乎2加侖Gatorade。而</a:t>
            </a:r>
            <a:r>
              <a:rPr lang="zh-TW" altLang="en-US" sz="800" dirty="0"/>
              <a:t>此</a:t>
            </a:r>
            <a:r>
              <a:rPr lang="zh-TW" altLang="zh-TW" sz="800" dirty="0"/>
              <a:t>Gatorade會提供1350卡路里的熱量，如果你吃香蕉</a:t>
            </a:r>
            <a:r>
              <a:rPr lang="zh-TW" altLang="en-US" sz="800" dirty="0"/>
              <a:t>就</a:t>
            </a:r>
            <a:r>
              <a:rPr lang="zh-TW" altLang="zh-TW" sz="800" dirty="0"/>
              <a:t>只</a:t>
            </a:r>
            <a:r>
              <a:rPr lang="zh-TW" altLang="en-US" sz="800" dirty="0"/>
              <a:t>有</a:t>
            </a:r>
            <a:r>
              <a:rPr lang="zh-TW" altLang="zh-TW" sz="800" dirty="0"/>
              <a:t>得到200卡路里。而且不僅如此，Gatorade</a:t>
            </a:r>
            <a:r>
              <a:rPr lang="zh-TW" altLang="en-US" sz="800" dirty="0"/>
              <a:t>含有</a:t>
            </a:r>
            <a:r>
              <a:rPr lang="zh-TW" altLang="zh-TW" sz="800" dirty="0"/>
              <a:t>378</a:t>
            </a:r>
            <a:r>
              <a:rPr lang="zh-TW" altLang="en-US" sz="800" dirty="0"/>
              <a:t>公</a:t>
            </a:r>
            <a:r>
              <a:rPr lang="zh-TW" altLang="zh-TW" sz="800" dirty="0"/>
              <a:t>克</a:t>
            </a:r>
            <a:r>
              <a:rPr lang="zh-TW" altLang="en-US" sz="800" dirty="0"/>
              <a:t>的糖</a:t>
            </a:r>
            <a:r>
              <a:rPr lang="zh-TW" altLang="zh-TW" sz="800" dirty="0"/>
              <a:t>，而香蕉中</a:t>
            </a:r>
            <a:r>
              <a:rPr lang="zh-TW" altLang="en-US" sz="800" dirty="0"/>
              <a:t>含</a:t>
            </a:r>
            <a:r>
              <a:rPr lang="zh-TW" altLang="zh-TW" sz="800" dirty="0"/>
              <a:t>糖</a:t>
            </a:r>
            <a:r>
              <a:rPr lang="zh-TW" altLang="en-US" sz="800" dirty="0"/>
              <a:t>量</a:t>
            </a:r>
            <a:r>
              <a:rPr lang="zh-TW" altLang="zh-TW" sz="800" dirty="0"/>
              <a:t>為27</a:t>
            </a:r>
            <a:r>
              <a:rPr lang="zh-TW" altLang="en-US" sz="800" dirty="0"/>
              <a:t>公</a:t>
            </a:r>
            <a:r>
              <a:rPr lang="zh-TW" altLang="zh-TW" sz="800" dirty="0"/>
              <a:t>克。換句話說，香蕉</a:t>
            </a:r>
            <a:r>
              <a:rPr lang="zh-TW" altLang="en-US" sz="800" dirty="0"/>
              <a:t>含有</a:t>
            </a:r>
            <a:r>
              <a:rPr lang="zh-TW" altLang="zh-TW" sz="800" dirty="0"/>
              <a:t>豐富的礦物質。</a:t>
            </a:r>
            <a:br>
              <a:rPr lang="zh-TW" altLang="zh-TW" sz="800" dirty="0"/>
            </a:br>
            <a:r>
              <a:rPr lang="zh-TW" altLang="zh-TW" sz="800" dirty="0"/>
              <a:t/>
            </a:r>
            <a:br>
              <a:rPr lang="zh-TW" altLang="zh-TW" sz="800" dirty="0"/>
            </a:br>
            <a:r>
              <a:rPr lang="zh-TW" altLang="zh-TW" sz="800" dirty="0"/>
              <a:t>蘋果</a:t>
            </a:r>
            <a:r>
              <a:rPr lang="zh-TW" altLang="en-US" sz="800" dirty="0"/>
              <a:t>含</a:t>
            </a:r>
            <a:r>
              <a:rPr lang="zh-TW" altLang="zh-TW" sz="800" dirty="0"/>
              <a:t>有抗氧化劑</a:t>
            </a:r>
            <a:r>
              <a:rPr lang="zh-TW" altLang="en-US" sz="800" dirty="0">
                <a:latin typeface="新細明體" panose="02020500000000000000" pitchFamily="18" charset="-120"/>
                <a:ea typeface="+mn-ea"/>
              </a:rPr>
              <a:t>、</a:t>
            </a:r>
            <a:r>
              <a:rPr lang="zh-TW" altLang="zh-TW" sz="800" dirty="0"/>
              <a:t>酶</a:t>
            </a:r>
            <a:r>
              <a:rPr lang="zh-TW" altLang="en-US" sz="800" dirty="0">
                <a:latin typeface="新細明體" panose="02020500000000000000" pitchFamily="18" charset="-120"/>
                <a:ea typeface="+mn-ea"/>
              </a:rPr>
              <a:t>、</a:t>
            </a:r>
            <a:r>
              <a:rPr lang="zh-TW" altLang="zh-TW" sz="800" dirty="0"/>
              <a:t>維生素</a:t>
            </a:r>
            <a:r>
              <a:rPr lang="zh-TW" altLang="en-US" sz="800" dirty="0">
                <a:latin typeface="新細明體" panose="02020500000000000000" pitchFamily="18" charset="-120"/>
                <a:ea typeface="+mn-ea"/>
              </a:rPr>
              <a:t>、</a:t>
            </a:r>
            <a:r>
              <a:rPr lang="zh-TW" altLang="zh-TW" sz="800" dirty="0"/>
              <a:t>礦物質</a:t>
            </a:r>
            <a:r>
              <a:rPr lang="zh-TW" altLang="en-US" sz="800" dirty="0">
                <a:latin typeface="新細明體" panose="02020500000000000000" pitchFamily="18" charset="-120"/>
                <a:ea typeface="+mn-ea"/>
              </a:rPr>
              <a:t>、</a:t>
            </a:r>
            <a:r>
              <a:rPr lang="zh-TW" altLang="zh-TW" sz="800" dirty="0"/>
              <a:t>纖維</a:t>
            </a:r>
            <a:r>
              <a:rPr lang="zh-TW" altLang="en-US" sz="800" dirty="0">
                <a:latin typeface="新細明體" panose="02020500000000000000" pitchFamily="18" charset="-120"/>
                <a:ea typeface="+mn-ea"/>
              </a:rPr>
              <a:t>、</a:t>
            </a:r>
            <a:r>
              <a:rPr lang="zh-TW" altLang="zh-TW" sz="800" dirty="0"/>
              <a:t>水分</a:t>
            </a:r>
            <a:r>
              <a:rPr lang="zh-TW" altLang="en-US" sz="800" dirty="0">
                <a:latin typeface="新細明體" panose="02020500000000000000" pitchFamily="18" charset="-120"/>
                <a:ea typeface="+mn-ea"/>
              </a:rPr>
              <a:t>、</a:t>
            </a:r>
            <a:r>
              <a:rPr lang="zh-TW" altLang="zh-TW" sz="800" dirty="0"/>
              <a:t>低血糖指數。然後，</a:t>
            </a:r>
            <a:r>
              <a:rPr lang="zh-TW" altLang="en-US" sz="800" dirty="0"/>
              <a:t>最重要的是</a:t>
            </a:r>
            <a:r>
              <a:rPr lang="zh-TW" altLang="zh-TW" sz="800" dirty="0"/>
              <a:t>只有65卡路里</a:t>
            </a:r>
            <a:r>
              <a:rPr lang="zh-TW" altLang="en-US" sz="800" dirty="0"/>
              <a:t>的熱量</a:t>
            </a:r>
            <a:r>
              <a:rPr lang="zh-TW" altLang="zh-TW" sz="800" dirty="0"/>
              <a:t>。</a:t>
            </a:r>
            <a:br>
              <a:rPr lang="zh-TW" altLang="zh-TW" sz="800" dirty="0"/>
            </a:br>
            <a:r>
              <a:rPr lang="zh-TW" altLang="zh-TW" sz="800" dirty="0"/>
              <a:t/>
            </a:r>
            <a:br>
              <a:rPr lang="zh-TW" altLang="zh-TW" sz="800" dirty="0"/>
            </a:br>
            <a:r>
              <a:rPr lang="zh-TW" altLang="zh-TW" sz="800" dirty="0"/>
              <a:t>如果</a:t>
            </a:r>
            <a:r>
              <a:rPr lang="zh-TW" altLang="en-US" sz="800" dirty="0"/>
              <a:t>你</a:t>
            </a:r>
            <a:r>
              <a:rPr lang="zh-TW" altLang="zh-TW" sz="800" dirty="0"/>
              <a:t>要在麥當勞訂購四</a:t>
            </a:r>
            <a:r>
              <a:rPr lang="zh-TW" altLang="en-US" sz="800" dirty="0"/>
              <a:t>盎司牛肉堡餐</a:t>
            </a:r>
            <a:r>
              <a:rPr lang="zh-TW" altLang="zh-TW" sz="800" dirty="0"/>
              <a:t>，而這不是超大尺寸，只是</a:t>
            </a:r>
            <a:r>
              <a:rPr lang="zh-TW" altLang="en-US" sz="800" dirty="0"/>
              <a:t>一般</a:t>
            </a:r>
            <a:r>
              <a:rPr lang="zh-TW" altLang="zh-TW" sz="800" dirty="0"/>
              <a:t>餐</a:t>
            </a:r>
            <a:r>
              <a:rPr lang="zh-TW" altLang="en-US" sz="800" dirty="0"/>
              <a:t>點</a:t>
            </a:r>
            <a:r>
              <a:rPr lang="zh-TW" altLang="zh-TW" sz="800" dirty="0"/>
              <a:t>，</a:t>
            </a:r>
            <a:r>
              <a:rPr lang="zh-TW" altLang="en-US" sz="800" dirty="0"/>
              <a:t>則</a:t>
            </a:r>
            <a:r>
              <a:rPr lang="zh-TW" altLang="zh-TW" sz="800" dirty="0"/>
              <a:t>全部食物含有1330卡路里和僅11克的纖維。為了得</a:t>
            </a:r>
            <a:r>
              <a:rPr lang="zh-TW" altLang="en-US" sz="800" dirty="0"/>
              <a:t>到</a:t>
            </a:r>
            <a:r>
              <a:rPr lang="zh-TW" altLang="zh-TW" sz="800" dirty="0"/>
              <a:t>相同數量的纖維，實際上</a:t>
            </a:r>
            <a:r>
              <a:rPr lang="zh-TW" altLang="en-US" sz="800" dirty="0"/>
              <a:t>多</a:t>
            </a:r>
            <a:r>
              <a:rPr lang="zh-TW" altLang="zh-TW" sz="800" dirty="0"/>
              <a:t>一</a:t>
            </a:r>
            <a:r>
              <a:rPr lang="zh-TW" altLang="en-US" sz="800" dirty="0"/>
              <a:t>些</a:t>
            </a:r>
            <a:r>
              <a:rPr lang="zh-TW" altLang="zh-TW" sz="800" dirty="0"/>
              <a:t>纖維，你可以吃</a:t>
            </a:r>
            <a:r>
              <a:rPr lang="zh-TW" altLang="en-US" sz="800" dirty="0"/>
              <a:t>根</a:t>
            </a:r>
            <a:r>
              <a:rPr lang="zh-TW" altLang="zh-TW" sz="800" dirty="0"/>
              <a:t>個香蕉只得到400卡路里。所以換句話說，你必須吃這麼多垃圾食品才能得到你</a:t>
            </a:r>
            <a:r>
              <a:rPr lang="zh-TW" altLang="en-US" sz="800" dirty="0"/>
              <a:t>的</a:t>
            </a:r>
            <a:r>
              <a:rPr lang="zh-TW" altLang="zh-TW" sz="800" dirty="0"/>
              <a:t>身體正常</a:t>
            </a:r>
            <a:r>
              <a:rPr lang="zh-TW" altLang="en-US" sz="800" dirty="0"/>
              <a:t>運</a:t>
            </a:r>
            <a:r>
              <a:rPr lang="zh-TW" altLang="zh-TW" sz="800" dirty="0"/>
              <a:t>作</a:t>
            </a:r>
            <a:r>
              <a:rPr lang="zh-TW" altLang="en-US" sz="800" dirty="0"/>
              <a:t>所需</a:t>
            </a:r>
            <a:r>
              <a:rPr lang="zh-TW" altLang="zh-TW" sz="800" dirty="0"/>
              <a:t>的纖維量。當然，如果</a:t>
            </a:r>
            <a:r>
              <a:rPr lang="zh-TW" altLang="en-US" sz="800" dirty="0"/>
              <a:t>你</a:t>
            </a:r>
            <a:r>
              <a:rPr lang="zh-TW" altLang="zh-TW" sz="800" dirty="0"/>
              <a:t>想要在這些食物中</a:t>
            </a:r>
            <a:r>
              <a:rPr lang="zh-TW" altLang="en-US" sz="800" dirty="0"/>
              <a:t>得</a:t>
            </a:r>
            <a:r>
              <a:rPr lang="zh-TW" altLang="zh-TW" sz="800" dirty="0"/>
              <a:t>到纖維，那麼將</a:t>
            </a:r>
            <a:r>
              <a:rPr lang="zh-TW" altLang="en-US" sz="800" dirty="0"/>
              <a:t>推升</a:t>
            </a:r>
            <a:r>
              <a:rPr lang="zh-TW" altLang="zh-TW" sz="800" dirty="0"/>
              <a:t>體重增加。</a:t>
            </a:r>
            <a:br>
              <a:rPr lang="zh-TW" altLang="zh-TW" sz="800" dirty="0"/>
            </a:br>
            <a:r>
              <a:rPr lang="zh-TW" altLang="zh-TW" sz="800" dirty="0"/>
              <a:t>讓我們回到麥當勞的四</a:t>
            </a:r>
            <a:r>
              <a:rPr lang="zh-TW" altLang="en-US" sz="800" dirty="0"/>
              <a:t>盎司牛肉堡餐</a:t>
            </a:r>
            <a:r>
              <a:rPr lang="zh-TW" altLang="zh-TW" sz="800" dirty="0"/>
              <a:t>。為了</a:t>
            </a:r>
            <a:r>
              <a:rPr lang="zh-TW" altLang="en-US" sz="800" dirty="0"/>
              <a:t>取得那個餐點中的相</a:t>
            </a:r>
            <a:r>
              <a:rPr lang="zh-TW" altLang="zh-TW" sz="800" dirty="0"/>
              <a:t>等卡路里，</a:t>
            </a:r>
            <a:r>
              <a:rPr lang="zh-TW" altLang="en-US" sz="800" dirty="0"/>
              <a:t>這</a:t>
            </a:r>
            <a:r>
              <a:rPr lang="zh-TW" altLang="zh-TW" sz="800" dirty="0"/>
              <a:t>不是超級</a:t>
            </a:r>
            <a:r>
              <a:rPr lang="zh-TW" altLang="en-US" sz="800" dirty="0"/>
              <a:t>尺寸</a:t>
            </a:r>
            <a:r>
              <a:rPr lang="zh-TW" altLang="zh-TW" sz="800" dirty="0"/>
              <a:t> - </a:t>
            </a:r>
            <a:r>
              <a:rPr lang="zh-TW" altLang="en-US" sz="800" dirty="0"/>
              <a:t>而</a:t>
            </a:r>
            <a:r>
              <a:rPr lang="zh-TW" altLang="zh-TW" sz="800" dirty="0"/>
              <a:t>是</a:t>
            </a:r>
            <a:r>
              <a:rPr lang="zh-TW" altLang="en-US" sz="800" dirty="0"/>
              <a:t>一般</a:t>
            </a:r>
            <a:r>
              <a:rPr lang="zh-TW" altLang="zh-TW" sz="800" dirty="0"/>
              <a:t>餐</a:t>
            </a:r>
            <a:r>
              <a:rPr lang="zh-TW" altLang="en-US" sz="800" dirty="0"/>
              <a:t>點</a:t>
            </a:r>
            <a:r>
              <a:rPr lang="zh-TW" altLang="zh-TW" sz="800" dirty="0"/>
              <a:t>，猜測你要吃多少蘋果</a:t>
            </a:r>
            <a:r>
              <a:rPr lang="zh-TW" altLang="en-US" sz="800" dirty="0"/>
              <a:t>以取得相等</a:t>
            </a:r>
            <a:r>
              <a:rPr lang="zh-TW" altLang="zh-TW" sz="800" dirty="0"/>
              <a:t>卡路里。想</a:t>
            </a:r>
            <a:r>
              <a:rPr lang="zh-TW" altLang="en-US" sz="800" dirty="0"/>
              <a:t>像個幾秒鐘，</a:t>
            </a:r>
            <a:r>
              <a:rPr lang="zh-TW" altLang="zh-TW" sz="800" dirty="0"/>
              <a:t>你必須吃20</a:t>
            </a:r>
            <a:r>
              <a:rPr lang="zh-TW" altLang="en-US" sz="800" dirty="0"/>
              <a:t>下</a:t>
            </a:r>
            <a:r>
              <a:rPr lang="zh-TW" altLang="zh-TW" sz="800" dirty="0"/>
              <a:t> 1/2個蘋果才能</a:t>
            </a:r>
            <a:r>
              <a:rPr lang="zh-TW" altLang="en-US" sz="800" dirty="0"/>
              <a:t>取得該超值餐的相</a:t>
            </a:r>
            <a:r>
              <a:rPr lang="zh-TW" altLang="zh-TW" sz="800" dirty="0"/>
              <a:t>等</a:t>
            </a:r>
            <a:r>
              <a:rPr lang="zh-TW" altLang="en-US" sz="800" dirty="0"/>
              <a:t>卡路里</a:t>
            </a:r>
            <a:r>
              <a:rPr lang="zh-TW" altLang="zh-TW" sz="800" dirty="0"/>
              <a:t>。有些人甚至會發現</a:t>
            </a:r>
            <a:r>
              <a:rPr lang="zh-TW" altLang="en-US" sz="800" dirty="0"/>
              <a:t>無法在</a:t>
            </a:r>
            <a:r>
              <a:rPr lang="zh-TW" altLang="zh-TW" sz="800" dirty="0"/>
              <a:t>一個星期內吃</a:t>
            </a:r>
            <a:r>
              <a:rPr lang="zh-TW" altLang="en-US" sz="800" dirty="0"/>
              <a:t>下</a:t>
            </a:r>
            <a:r>
              <a:rPr lang="zh-TW" altLang="zh-TW" sz="800" dirty="0"/>
              <a:t>那麼多蘋果，更不用說</a:t>
            </a:r>
            <a:r>
              <a:rPr lang="zh-TW" altLang="en-US" sz="800" dirty="0"/>
              <a:t>是</a:t>
            </a:r>
            <a:r>
              <a:rPr lang="zh-TW" altLang="zh-TW" sz="800" dirty="0"/>
              <a:t>一</a:t>
            </a:r>
            <a:r>
              <a:rPr lang="zh-TW" altLang="en-US" sz="800" dirty="0"/>
              <a:t>口氣吃下</a:t>
            </a:r>
            <a:r>
              <a:rPr lang="zh-TW" altLang="zh-TW" sz="800" dirty="0"/>
              <a:t>。所以，如果你吃</a:t>
            </a:r>
            <a:r>
              <a:rPr lang="zh-TW" altLang="en-US" sz="800" dirty="0"/>
              <a:t>那</a:t>
            </a:r>
            <a:r>
              <a:rPr lang="zh-TW" altLang="zh-TW" sz="800" dirty="0"/>
              <a:t>麼多的蘋果，</a:t>
            </a:r>
            <a:r>
              <a:rPr lang="zh-TW" altLang="en-US" sz="800" dirty="0"/>
              <a:t>你</a:t>
            </a:r>
            <a:r>
              <a:rPr lang="zh-TW" altLang="zh-TW" sz="800" dirty="0"/>
              <a:t>不僅會得到所有這些營養，而且會感覺</a:t>
            </a:r>
            <a:r>
              <a:rPr lang="zh-TW" altLang="en-US" sz="800" dirty="0"/>
              <a:t>很飽</a:t>
            </a:r>
            <a:r>
              <a:rPr lang="zh-TW" altLang="zh-TW" sz="800" dirty="0"/>
              <a:t>實，</a:t>
            </a:r>
            <a:r>
              <a:rPr lang="zh-TW" altLang="en-US" sz="800" dirty="0"/>
              <a:t>然</a:t>
            </a:r>
            <a:r>
              <a:rPr lang="zh-TW" altLang="zh-TW" sz="800" dirty="0"/>
              <a:t>而</a:t>
            </a:r>
            <a:r>
              <a:rPr lang="zh-TW" altLang="en-US" sz="800" dirty="0"/>
              <a:t>吃下超值餐</a:t>
            </a:r>
            <a:r>
              <a:rPr lang="zh-TW" altLang="zh-TW" sz="800" dirty="0"/>
              <a:t>，</a:t>
            </a:r>
            <a:r>
              <a:rPr lang="zh-TW" altLang="en-US" sz="800" dirty="0"/>
              <a:t>過</a:t>
            </a:r>
            <a:r>
              <a:rPr lang="zh-TW" altLang="zh-TW" sz="800" dirty="0"/>
              <a:t>幾個小時就</a:t>
            </a:r>
            <a:r>
              <a:rPr lang="zh-TW" altLang="en-US" sz="800" dirty="0"/>
              <a:t>會感覺饑</a:t>
            </a:r>
            <a:r>
              <a:rPr lang="zh-TW" altLang="zh-TW" sz="800" dirty="0"/>
              <a:t>餓。</a:t>
            </a:r>
            <a:endPar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748207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3213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800"/>
              </a:spcBef>
            </a:pPr>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There is a big difference between fruit juice and the whole fruit.  Your whole fruits are typically in the low to medium </a:t>
            </a:r>
            <a:r>
              <a:rPr lang="en-US" altLang="pl-PL" sz="8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ndex</a:t>
            </a:r>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range and it’s because they are so full of fiber.  Fiber slows the absorption rate of sugar down and slows down the entry of the sugar into your blood stream.  If you’re drinking the juice you’re not getting any fiber.  So now, if you’re drinking fruit juice it’s higher up in the glycemic index scale, which is going to cause that spike in your blood sugar.  And that also is high in calories.</a:t>
            </a:r>
          </a:p>
          <a:p>
            <a:pPr>
              <a:spcBef>
                <a:spcPts val="800"/>
              </a:spcBef>
            </a:pPr>
            <a:r>
              <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So to give you an example, if you’re going to eat one orange that would equal 62 calories, it would give you 4 grams of fiber and it would be 12 grams of sugar.  If you were to drink one cup of orange juice, and a lot of people are going to drink more than one cup, I think the standard serving size of orange juice is typically 2 to 3 cups at least especially if you’re at a restaurant and they’re serving it to you.  But 1 cup of orange juice is 112 calories, it’s no fiber, absolutely none, and 21 grams of sugar.  So, just in one cup you’re getting twice the amount of sugar and twice the amount of calories.  So if you’re drinking 2 or 3 cups, you can just imagine how much more sugar and calories you’re getting.  So in other words, give your kids the fruit, not the juice.</a:t>
            </a:r>
          </a:p>
          <a:p>
            <a:pPr>
              <a:spcBef>
                <a:spcPts val="800"/>
              </a:spcBef>
            </a:pPr>
            <a:r>
              <a:rPr lang="zh-TW" altLang="zh-TW" sz="800" dirty="0"/>
              <a:t>果汁和</a:t>
            </a:r>
            <a:r>
              <a:rPr lang="zh-TW" altLang="en-US" sz="800" dirty="0"/>
              <a:t>完</a:t>
            </a:r>
            <a:r>
              <a:rPr lang="zh-TW" altLang="zh-TW" sz="800" dirty="0"/>
              <a:t>整水果之間有很大的</a:t>
            </a:r>
            <a:r>
              <a:rPr lang="zh-TW" altLang="en-US" sz="800" dirty="0"/>
              <a:t>差</a:t>
            </a:r>
            <a:r>
              <a:rPr lang="zh-TW" altLang="zh-TW" sz="800" dirty="0"/>
              <a:t>別。</a:t>
            </a:r>
            <a:r>
              <a:rPr lang="zh-TW" altLang="en-US" sz="800" dirty="0"/>
              <a:t>完</a:t>
            </a:r>
            <a:r>
              <a:rPr lang="zh-TW" altLang="zh-TW" sz="800" dirty="0"/>
              <a:t>整水果通常處於低至中等血糖指數範圍內，</a:t>
            </a:r>
            <a:r>
              <a:rPr lang="zh-TW" altLang="en-US" sz="800" dirty="0"/>
              <a:t>這是</a:t>
            </a:r>
            <a:r>
              <a:rPr lang="zh-TW" altLang="zh-TW" sz="800" dirty="0"/>
              <a:t>因為</a:t>
            </a:r>
            <a:r>
              <a:rPr lang="zh-TW" altLang="en-US" sz="800" dirty="0"/>
              <a:t>其中</a:t>
            </a:r>
            <a:r>
              <a:rPr lang="zh-TW" altLang="zh-TW" sz="800" dirty="0"/>
              <a:t>充滿</a:t>
            </a:r>
            <a:r>
              <a:rPr lang="zh-TW" altLang="en-US" sz="800" dirty="0"/>
              <a:t>了</a:t>
            </a:r>
            <a:r>
              <a:rPr lang="zh-TW" altLang="zh-TW" sz="800" dirty="0"/>
              <a:t>纖維。纖維會減</a:t>
            </a:r>
            <a:r>
              <a:rPr lang="zh-TW" altLang="en-US" sz="800" dirty="0"/>
              <a:t>緩</a:t>
            </a:r>
            <a:r>
              <a:rPr lang="zh-TW" altLang="zh-TW" sz="800" dirty="0"/>
              <a:t>糖的吸收速度，</a:t>
            </a:r>
            <a:r>
              <a:rPr lang="zh-TW" altLang="en-US" sz="800" dirty="0"/>
              <a:t>並降低</a:t>
            </a:r>
            <a:r>
              <a:rPr lang="zh-TW" altLang="zh-TW" sz="800" dirty="0"/>
              <a:t>糖進入血液的速度。如果你喝了果汁，你就沒有得到任何纖維。所以如果你</a:t>
            </a:r>
            <a:r>
              <a:rPr lang="zh-TW" altLang="en-US" sz="800" dirty="0"/>
              <a:t>現在</a:t>
            </a:r>
            <a:r>
              <a:rPr lang="zh-TW" altLang="zh-TW" sz="800" dirty="0"/>
              <a:t>喝了果汁，那麼血糖指數量表就會升高，這將導致你</a:t>
            </a:r>
            <a:r>
              <a:rPr lang="zh-TW" altLang="en-US" sz="800" dirty="0"/>
              <a:t>的</a:t>
            </a:r>
            <a:r>
              <a:rPr lang="zh-TW" altLang="zh-TW" sz="800" dirty="0"/>
              <a:t>血糖上升。而且熱量也很高。</a:t>
            </a:r>
            <a:br>
              <a:rPr lang="zh-TW" altLang="zh-TW" sz="800" dirty="0"/>
            </a:br>
            <a:r>
              <a:rPr lang="zh-TW" altLang="zh-TW" sz="800" dirty="0"/>
              <a:t>所以</a:t>
            </a:r>
            <a:r>
              <a:rPr lang="zh-TW" altLang="en-US" sz="800" dirty="0"/>
              <a:t>在此提供</a:t>
            </a:r>
            <a:r>
              <a:rPr lang="zh-TW" altLang="zh-TW" sz="800" dirty="0"/>
              <a:t>一個例子，如果你要吃一個等於62卡路里的</a:t>
            </a:r>
            <a:r>
              <a:rPr lang="zh-TW" altLang="en-US" sz="800" dirty="0"/>
              <a:t>橘子</a:t>
            </a:r>
            <a:r>
              <a:rPr lang="zh-TW" altLang="zh-TW" sz="800" dirty="0"/>
              <a:t>，</a:t>
            </a:r>
            <a:r>
              <a:rPr lang="zh-TW" altLang="en-US" sz="800" dirty="0"/>
              <a:t>這將提供</a:t>
            </a:r>
            <a:r>
              <a:rPr lang="zh-TW" altLang="zh-TW" sz="800" dirty="0"/>
              <a:t>4</a:t>
            </a:r>
            <a:r>
              <a:rPr lang="zh-TW" altLang="en-US" sz="800" dirty="0"/>
              <a:t>公</a:t>
            </a:r>
            <a:r>
              <a:rPr lang="zh-TW" altLang="zh-TW" sz="800" dirty="0"/>
              <a:t>克的纖維</a:t>
            </a:r>
            <a:r>
              <a:rPr lang="zh-TW" altLang="en-US" sz="800" dirty="0"/>
              <a:t>和</a:t>
            </a:r>
            <a:r>
              <a:rPr lang="zh-TW" altLang="zh-TW" sz="800" dirty="0"/>
              <a:t>12</a:t>
            </a:r>
            <a:r>
              <a:rPr lang="zh-TW" altLang="en-US" sz="800" dirty="0"/>
              <a:t>公</a:t>
            </a:r>
            <a:r>
              <a:rPr lang="zh-TW" altLang="zh-TW" sz="800" dirty="0"/>
              <a:t>克的糖。如果你喝一杯</a:t>
            </a:r>
            <a:r>
              <a:rPr lang="zh-TW" altLang="en-US" sz="800" dirty="0"/>
              <a:t>柳丁</a:t>
            </a:r>
            <a:r>
              <a:rPr lang="zh-TW" altLang="zh-TW" sz="800" dirty="0"/>
              <a:t>汁，並且很多人都</a:t>
            </a:r>
            <a:r>
              <a:rPr lang="zh-TW" altLang="en-US" sz="800" dirty="0"/>
              <a:t>會</a:t>
            </a:r>
            <a:r>
              <a:rPr lang="zh-TW" altLang="zh-TW" sz="800" dirty="0"/>
              <a:t>喝一杯以上，我認為</a:t>
            </a:r>
            <a:r>
              <a:rPr lang="zh-TW" altLang="en-US" sz="800" dirty="0"/>
              <a:t>柳丁</a:t>
            </a:r>
            <a:r>
              <a:rPr lang="zh-TW" altLang="zh-TW" sz="800" dirty="0"/>
              <a:t>汁的標準供應量通常</a:t>
            </a:r>
            <a:r>
              <a:rPr lang="zh-TW" altLang="en-US" sz="800" dirty="0"/>
              <a:t>至少</a:t>
            </a:r>
            <a:r>
              <a:rPr lang="zh-TW" altLang="zh-TW" sz="800" dirty="0"/>
              <a:t>是2到3杯，</a:t>
            </a:r>
            <a:r>
              <a:rPr lang="zh-TW" altLang="en-US" sz="800" dirty="0"/>
              <a:t>尤其</a:t>
            </a:r>
            <a:r>
              <a:rPr lang="zh-TW" altLang="zh-TW" sz="800" dirty="0"/>
              <a:t>是如果你在餐廳</a:t>
            </a:r>
            <a:r>
              <a:rPr lang="zh-TW" altLang="en-US" sz="800" dirty="0"/>
              <a:t>用餐並且</a:t>
            </a:r>
            <a:r>
              <a:rPr lang="zh-TW" altLang="zh-TW" sz="800" dirty="0"/>
              <a:t>他們</a:t>
            </a:r>
            <a:r>
              <a:rPr lang="zh-TW" altLang="en-US" sz="800" dirty="0"/>
              <a:t>提供給</a:t>
            </a:r>
            <a:r>
              <a:rPr lang="zh-TW" altLang="zh-TW" sz="800" dirty="0"/>
              <a:t>你。但是1杯</a:t>
            </a:r>
            <a:r>
              <a:rPr lang="zh-TW" altLang="en-US" sz="800" dirty="0"/>
              <a:t>柳丁</a:t>
            </a:r>
            <a:r>
              <a:rPr lang="zh-TW" altLang="zh-TW" sz="800" dirty="0"/>
              <a:t>汁</a:t>
            </a:r>
            <a:r>
              <a:rPr lang="zh-TW" altLang="en-US" sz="800" dirty="0"/>
              <a:t>包含</a:t>
            </a:r>
            <a:r>
              <a:rPr lang="zh-TW" altLang="zh-TW" sz="800" dirty="0"/>
              <a:t>112卡路里，沒有纖維，絕對沒有，和21</a:t>
            </a:r>
            <a:r>
              <a:rPr lang="zh-TW" altLang="en-US" sz="800" dirty="0"/>
              <a:t>公</a:t>
            </a:r>
            <a:r>
              <a:rPr lang="zh-TW" altLang="zh-TW" sz="800" dirty="0"/>
              <a:t>克</a:t>
            </a:r>
            <a:r>
              <a:rPr lang="zh-TW" altLang="en-US" sz="800" dirty="0"/>
              <a:t>的</a:t>
            </a:r>
            <a:r>
              <a:rPr lang="zh-TW" altLang="zh-TW" sz="800" dirty="0"/>
              <a:t>糖。所以，只要一杯，你就會</a:t>
            </a:r>
            <a:r>
              <a:rPr lang="zh-TW" altLang="en-US" sz="800" dirty="0"/>
              <a:t>吃下</a:t>
            </a:r>
            <a:r>
              <a:rPr lang="zh-TW" altLang="zh-TW" sz="800" dirty="0"/>
              <a:t>兩倍的糖和兩倍的熱量。所以如果你喝了2杯或3杯，你可以想像一下</a:t>
            </a:r>
            <a:r>
              <a:rPr lang="zh-TW" altLang="en-US" sz="800" dirty="0"/>
              <a:t>吃下</a:t>
            </a:r>
            <a:r>
              <a:rPr lang="zh-TW" altLang="zh-TW" sz="800" dirty="0"/>
              <a:t>多少</a:t>
            </a:r>
            <a:r>
              <a:rPr lang="zh-TW" altLang="en-US" sz="800" dirty="0"/>
              <a:t>的</a:t>
            </a:r>
            <a:r>
              <a:rPr lang="zh-TW" altLang="zh-TW" sz="800" dirty="0"/>
              <a:t>糖和卡路里。所以換句話說，給你的孩子水果，而不是果汁。</a:t>
            </a:r>
            <a:endParaRPr lang="en-US" altLang="pl-PL" sz="8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959981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Espaço Reservado para Imagem de Slide 1"/>
          <p:cNvSpPr>
            <a:spLocks noGrp="1" noRot="1" noChangeAspect="1" noTextEdit="1"/>
          </p:cNvSpPr>
          <p:nvPr>
            <p:ph type="sldImg"/>
          </p:nvPr>
        </p:nvSpPr>
        <p:spPr>
          <a:xfrm>
            <a:off x="711200" y="744538"/>
            <a:ext cx="5375275" cy="3722687"/>
          </a:xfrm>
          <a:ln/>
        </p:spPr>
      </p:sp>
      <p:sp>
        <p:nvSpPr>
          <p:cNvPr id="46797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a:p>
        </p:txBody>
      </p:sp>
      <p:sp>
        <p:nvSpPr>
          <p:cNvPr id="467972" name="Espaço Reservado para Número de Slide 3"/>
          <p:cNvSpPr>
            <a:spLocks noGrp="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B319453B-7A2E-4B29-A934-4E31CC40ED72}" type="slidenum">
              <a:rPr lang="pt-BR" altLang="en-US"/>
              <a:pPr algn="ctr" eaLnBrk="1" hangingPunct="1"/>
              <a:t>336</a:t>
            </a:fld>
            <a:endParaRPr lang="pt-BR" altLang="en-US"/>
          </a:p>
        </p:txBody>
      </p:sp>
    </p:spTree>
    <p:extLst>
      <p:ext uri="{BB962C8B-B14F-4D97-AF65-F5344CB8AC3E}">
        <p14:creationId xmlns:p14="http://schemas.microsoft.com/office/powerpoint/2010/main" val="250168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143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ymbol zastępczy obrazu slajdu 1"/>
          <p:cNvSpPr>
            <a:spLocks noGrp="1" noRot="1" noChangeAspect="1" noTextEdit="1"/>
          </p:cNvSpPr>
          <p:nvPr>
            <p:ph type="sldImg"/>
          </p:nvPr>
        </p:nvSpPr>
        <p:spPr>
          <a:xfrm>
            <a:off x="711200" y="744538"/>
            <a:ext cx="5375275" cy="3722687"/>
          </a:xfrm>
          <a:ln/>
        </p:spPr>
      </p:sp>
      <p:sp>
        <p:nvSpPr>
          <p:cNvPr id="188419" name="Symbol zastępczy notatek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sv-SE"/>
          </a:p>
        </p:txBody>
      </p:sp>
    </p:spTree>
    <p:extLst>
      <p:ext uri="{BB962C8B-B14F-4D97-AF65-F5344CB8AC3E}">
        <p14:creationId xmlns:p14="http://schemas.microsoft.com/office/powerpoint/2010/main" val="243790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880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5606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0288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95D2816D-13CA-4401-8ACA-5908B8627505}" type="slidenum">
              <a:rPr lang="en-US" altLang="en-US"/>
              <a:pPr>
                <a:defRPr/>
              </a:pPr>
              <a:t>‹#›</a:t>
            </a:fld>
            <a:endParaRPr lang="en-US" altLang="en-US"/>
          </a:p>
        </p:txBody>
      </p:sp>
    </p:spTree>
    <p:extLst>
      <p:ext uri="{BB962C8B-B14F-4D97-AF65-F5344CB8AC3E}">
        <p14:creationId xmlns:p14="http://schemas.microsoft.com/office/powerpoint/2010/main" val="20534305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BF5BDAA2-600C-4B1F-82ED-B7B2160330D7}" type="slidenum">
              <a:rPr lang="en-US" altLang="pl-PL"/>
              <a:pPr>
                <a:defRPr/>
              </a:pPr>
              <a:t>‹#›</a:t>
            </a:fld>
            <a:endParaRPr lang="en-US" altLang="pl-PL"/>
          </a:p>
        </p:txBody>
      </p:sp>
    </p:spTree>
    <p:extLst>
      <p:ext uri="{BB962C8B-B14F-4D97-AF65-F5344CB8AC3E}">
        <p14:creationId xmlns:p14="http://schemas.microsoft.com/office/powerpoint/2010/main" val="407091286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A19572CB-5D83-4438-BE97-5247F6D54941}" type="slidenum">
              <a:rPr lang="en-US" altLang="pl-PL"/>
              <a:pPr>
                <a:defRPr/>
              </a:pPr>
              <a:t>‹#›</a:t>
            </a:fld>
            <a:endParaRPr lang="en-US" altLang="pl-PL"/>
          </a:p>
        </p:txBody>
      </p:sp>
    </p:spTree>
    <p:extLst>
      <p:ext uri="{BB962C8B-B14F-4D97-AF65-F5344CB8AC3E}">
        <p14:creationId xmlns:p14="http://schemas.microsoft.com/office/powerpoint/2010/main" val="327070901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0F102FB9-15DD-4754-A7BD-67EF6D6B278F}" type="slidenum">
              <a:rPr lang="en-US" altLang="pl-PL"/>
              <a:pPr>
                <a:defRPr/>
              </a:pPr>
              <a:t>‹#›</a:t>
            </a:fld>
            <a:endParaRPr lang="en-US" altLang="pl-PL"/>
          </a:p>
        </p:txBody>
      </p:sp>
    </p:spTree>
    <p:extLst>
      <p:ext uri="{BB962C8B-B14F-4D97-AF65-F5344CB8AC3E}">
        <p14:creationId xmlns:p14="http://schemas.microsoft.com/office/powerpoint/2010/main" val="320072809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C6A43C02-4555-41AE-9F11-723848F6C945}" type="slidenum">
              <a:rPr lang="en-US" altLang="pl-PL"/>
              <a:pPr>
                <a:defRPr/>
              </a:pPr>
              <a:t>‹#›</a:t>
            </a:fld>
            <a:endParaRPr lang="en-US" altLang="pl-PL"/>
          </a:p>
        </p:txBody>
      </p:sp>
    </p:spTree>
    <p:extLst>
      <p:ext uri="{BB962C8B-B14F-4D97-AF65-F5344CB8AC3E}">
        <p14:creationId xmlns:p14="http://schemas.microsoft.com/office/powerpoint/2010/main" val="88701427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A42F3457-249C-409E-A45F-F4C6AEBACFC7}" type="slidenum">
              <a:rPr lang="en-US" altLang="pl-PL"/>
              <a:pPr>
                <a:defRPr/>
              </a:pPr>
              <a:t>‹#›</a:t>
            </a:fld>
            <a:endParaRPr lang="en-US" altLang="pl-PL"/>
          </a:p>
        </p:txBody>
      </p:sp>
    </p:spTree>
    <p:extLst>
      <p:ext uri="{BB962C8B-B14F-4D97-AF65-F5344CB8AC3E}">
        <p14:creationId xmlns:p14="http://schemas.microsoft.com/office/powerpoint/2010/main" val="125358874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B10D9EF9-AF04-4B3A-9508-7C534CD68E4B}" type="slidenum">
              <a:rPr lang="en-US" altLang="pl-PL"/>
              <a:pPr>
                <a:defRPr/>
              </a:pPr>
              <a:t>‹#›</a:t>
            </a:fld>
            <a:endParaRPr lang="en-US" altLang="pl-PL"/>
          </a:p>
        </p:txBody>
      </p:sp>
    </p:spTree>
    <p:extLst>
      <p:ext uri="{BB962C8B-B14F-4D97-AF65-F5344CB8AC3E}">
        <p14:creationId xmlns:p14="http://schemas.microsoft.com/office/powerpoint/2010/main" val="233364221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69A4CB28-341C-48F3-AC5F-DEB347DE3B19}" type="slidenum">
              <a:rPr lang="en-US" altLang="pl-PL"/>
              <a:pPr>
                <a:defRPr/>
              </a:pPr>
              <a:t>‹#›</a:t>
            </a:fld>
            <a:endParaRPr lang="en-US" altLang="pl-PL"/>
          </a:p>
        </p:txBody>
      </p:sp>
    </p:spTree>
    <p:extLst>
      <p:ext uri="{BB962C8B-B14F-4D97-AF65-F5344CB8AC3E}">
        <p14:creationId xmlns:p14="http://schemas.microsoft.com/office/powerpoint/2010/main" val="253863951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85B887D6-3210-4E76-9C1E-480CC92E4F73}" type="slidenum">
              <a:rPr lang="en-US" altLang="pl-PL"/>
              <a:pPr>
                <a:defRPr/>
              </a:pPr>
              <a:t>‹#›</a:t>
            </a:fld>
            <a:endParaRPr lang="en-US" altLang="pl-PL"/>
          </a:p>
        </p:txBody>
      </p:sp>
    </p:spTree>
    <p:extLst>
      <p:ext uri="{BB962C8B-B14F-4D97-AF65-F5344CB8AC3E}">
        <p14:creationId xmlns:p14="http://schemas.microsoft.com/office/powerpoint/2010/main" val="14643051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1598A117-FFBE-47D7-911E-CAF1A6B8D877}" type="slidenum">
              <a:rPr lang="en-US" altLang="pl-PL"/>
              <a:pPr>
                <a:defRPr/>
              </a:pPr>
              <a:t>‹#›</a:t>
            </a:fld>
            <a:endParaRPr lang="en-US" altLang="pl-PL"/>
          </a:p>
        </p:txBody>
      </p:sp>
    </p:spTree>
    <p:extLst>
      <p:ext uri="{BB962C8B-B14F-4D97-AF65-F5344CB8AC3E}">
        <p14:creationId xmlns:p14="http://schemas.microsoft.com/office/powerpoint/2010/main" val="416397767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B07D1BF-FE4A-443A-A7C1-0BB4B564D01F}" type="slidenum">
              <a:rPr lang="en-US" altLang="pl-PL"/>
              <a:pPr>
                <a:defRPr/>
              </a:pPr>
              <a:t>‹#›</a:t>
            </a:fld>
            <a:endParaRPr lang="en-US" altLang="pl-PL"/>
          </a:p>
        </p:txBody>
      </p:sp>
    </p:spTree>
    <p:extLst>
      <p:ext uri="{BB962C8B-B14F-4D97-AF65-F5344CB8AC3E}">
        <p14:creationId xmlns:p14="http://schemas.microsoft.com/office/powerpoint/2010/main" val="12758904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ABBCB79E-DE04-4804-9F23-E3FB23220739}" type="slidenum">
              <a:rPr lang="en-US" altLang="pl-PL"/>
              <a:pPr>
                <a:defRPr/>
              </a:pPr>
              <a:t>‹#›</a:t>
            </a:fld>
            <a:endParaRPr lang="en-US" altLang="pl-PL"/>
          </a:p>
        </p:txBody>
      </p:sp>
    </p:spTree>
    <p:extLst>
      <p:ext uri="{BB962C8B-B14F-4D97-AF65-F5344CB8AC3E}">
        <p14:creationId xmlns:p14="http://schemas.microsoft.com/office/powerpoint/2010/main" val="22404072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16EF375A-3530-4345-8518-94F6B1138251}" type="slidenum">
              <a:rPr lang="en-US" altLang="pl-PL"/>
              <a:pPr>
                <a:defRPr/>
              </a:pPr>
              <a:t>‹#›</a:t>
            </a:fld>
            <a:endParaRPr lang="en-US" altLang="pl-PL"/>
          </a:p>
        </p:txBody>
      </p:sp>
    </p:spTree>
    <p:extLst>
      <p:ext uri="{BB962C8B-B14F-4D97-AF65-F5344CB8AC3E}">
        <p14:creationId xmlns:p14="http://schemas.microsoft.com/office/powerpoint/2010/main" val="9166548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6FD04B05-5873-4D89-A6A6-A7BE91BECBAC}" type="slidenum">
              <a:rPr lang="en-US" altLang="pl-PL"/>
              <a:pPr>
                <a:defRPr/>
              </a:pPr>
              <a:t>‹#›</a:t>
            </a:fld>
            <a:endParaRPr lang="en-US" altLang="pl-PL"/>
          </a:p>
        </p:txBody>
      </p:sp>
    </p:spTree>
    <p:extLst>
      <p:ext uri="{BB962C8B-B14F-4D97-AF65-F5344CB8AC3E}">
        <p14:creationId xmlns:p14="http://schemas.microsoft.com/office/powerpoint/2010/main" val="721610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982AFCD9-8562-4300-B443-0572F9026C09}" type="slidenum">
              <a:rPr lang="en-US" altLang="pl-PL"/>
              <a:pPr>
                <a:defRPr/>
              </a:pPr>
              <a:t>‹#›</a:t>
            </a:fld>
            <a:endParaRPr lang="en-US" altLang="pl-PL"/>
          </a:p>
        </p:txBody>
      </p:sp>
    </p:spTree>
    <p:extLst>
      <p:ext uri="{BB962C8B-B14F-4D97-AF65-F5344CB8AC3E}">
        <p14:creationId xmlns:p14="http://schemas.microsoft.com/office/powerpoint/2010/main" val="5118881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F8A2E7C3-A869-4139-97D9-30C04A15EFBC}" type="slidenum">
              <a:rPr lang="en-US" altLang="pl-PL"/>
              <a:pPr>
                <a:defRPr/>
              </a:pPr>
              <a:t>‹#›</a:t>
            </a:fld>
            <a:endParaRPr lang="en-US" altLang="pl-PL"/>
          </a:p>
        </p:txBody>
      </p:sp>
    </p:spTree>
    <p:extLst>
      <p:ext uri="{BB962C8B-B14F-4D97-AF65-F5344CB8AC3E}">
        <p14:creationId xmlns:p14="http://schemas.microsoft.com/office/powerpoint/2010/main" val="24453278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7D8901E8-A745-473D-807A-4B0CF74FF4AF}" type="slidenum">
              <a:rPr lang="en-US" altLang="pl-PL"/>
              <a:pPr>
                <a:defRPr/>
              </a:pPr>
              <a:t>‹#›</a:t>
            </a:fld>
            <a:endParaRPr lang="en-US" altLang="pl-PL"/>
          </a:p>
        </p:txBody>
      </p:sp>
    </p:spTree>
    <p:extLst>
      <p:ext uri="{BB962C8B-B14F-4D97-AF65-F5344CB8AC3E}">
        <p14:creationId xmlns:p14="http://schemas.microsoft.com/office/powerpoint/2010/main" val="36828677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BFD6EBF6-03BE-460F-956E-78717BBF12C1}" type="slidenum">
              <a:rPr lang="en-US" altLang="pl-PL"/>
              <a:pPr>
                <a:defRPr/>
              </a:pPr>
              <a:t>‹#›</a:t>
            </a:fld>
            <a:endParaRPr lang="en-US" altLang="pl-PL"/>
          </a:p>
        </p:txBody>
      </p:sp>
    </p:spTree>
    <p:extLst>
      <p:ext uri="{BB962C8B-B14F-4D97-AF65-F5344CB8AC3E}">
        <p14:creationId xmlns:p14="http://schemas.microsoft.com/office/powerpoint/2010/main" val="28539257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A2E64596-DC17-4CD8-BCA3-973D83270E6B}" type="slidenum">
              <a:rPr lang="en-US" altLang="pl-PL"/>
              <a:pPr>
                <a:defRPr/>
              </a:pPr>
              <a:t>‹#›</a:t>
            </a:fld>
            <a:endParaRPr lang="en-US" altLang="pl-PL"/>
          </a:p>
        </p:txBody>
      </p:sp>
    </p:spTree>
    <p:extLst>
      <p:ext uri="{BB962C8B-B14F-4D97-AF65-F5344CB8AC3E}">
        <p14:creationId xmlns:p14="http://schemas.microsoft.com/office/powerpoint/2010/main" val="60679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9DA05695-6A74-4C84-BE2A-D3F0FBFFF2C9}" type="slidenum">
              <a:rPr lang="en-US" altLang="pl-PL"/>
              <a:pPr>
                <a:defRPr/>
              </a:pPr>
              <a:t>‹#›</a:t>
            </a:fld>
            <a:endParaRPr lang="en-US" altLang="pl-PL"/>
          </a:p>
        </p:txBody>
      </p:sp>
    </p:spTree>
    <p:extLst>
      <p:ext uri="{BB962C8B-B14F-4D97-AF65-F5344CB8AC3E}">
        <p14:creationId xmlns:p14="http://schemas.microsoft.com/office/powerpoint/2010/main" val="15690108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4648" y="260648"/>
            <a:ext cx="7632700" cy="935037"/>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88504" y="1772816"/>
            <a:ext cx="89154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1E048998-31A3-430D-AFB0-3A8568993861}" type="slidenum">
              <a:rPr lang="en-US" altLang="en-US"/>
              <a:pPr>
                <a:defRPr/>
              </a:pPr>
              <a:t>‹#›</a:t>
            </a:fld>
            <a:endParaRPr lang="en-US" altLang="en-US"/>
          </a:p>
        </p:txBody>
      </p:sp>
    </p:spTree>
    <p:extLst>
      <p:ext uri="{BB962C8B-B14F-4D97-AF65-F5344CB8AC3E}">
        <p14:creationId xmlns:p14="http://schemas.microsoft.com/office/powerpoint/2010/main" val="23775226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sz="4800"/>
            </a:lvl1pPr>
          </a:lstStyle>
          <a:p>
            <a:r>
              <a:rPr lang="en-US" dirty="0"/>
              <a:t>Click to edit Master title</a:t>
            </a:r>
          </a:p>
        </p:txBody>
      </p:sp>
      <p:sp>
        <p:nvSpPr>
          <p:cNvPr id="3" name="Text Box 2"/>
          <p:cNvSpPr txBox="1">
            <a:spLocks noGrp="1" noChangeArrowheads="1"/>
          </p:cNvSpPr>
          <p:nvPr>
            <p:ph type="sldNum" sz="quarter" idx="10"/>
          </p:nvPr>
        </p:nvSpPr>
        <p:spPr/>
        <p:txBody>
          <a:bodyPr/>
          <a:lstStyle>
            <a:lvl1pPr eaLnBrk="0" hangingPunct="0">
              <a:defRPr/>
            </a:lvl1pPr>
          </a:lstStyle>
          <a:p>
            <a:pPr>
              <a:defRPr/>
            </a:pPr>
            <a:fld id="{C09A323A-5A25-4937-A02A-C82F3098054D}" type="slidenum">
              <a:rPr lang="en-US" altLang="en-US"/>
              <a:pPr>
                <a:defRPr/>
              </a:pPr>
              <a:t>‹#›</a:t>
            </a:fld>
            <a:endParaRPr lang="en-US" altLang="en-US"/>
          </a:p>
        </p:txBody>
      </p:sp>
    </p:spTree>
    <p:extLst>
      <p:ext uri="{BB962C8B-B14F-4D97-AF65-F5344CB8AC3E}">
        <p14:creationId xmlns:p14="http://schemas.microsoft.com/office/powerpoint/2010/main" val="305978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2"/>
          <p:cNvSpPr txBox="1">
            <a:spLocks noGrp="1" noChangeArrowheads="1"/>
          </p:cNvSpPr>
          <p:nvPr>
            <p:ph type="sldNum" sz="quarter" idx="10"/>
          </p:nvPr>
        </p:nvSpPr>
        <p:spPr/>
        <p:txBody>
          <a:bodyPr/>
          <a:lstStyle>
            <a:lvl1pPr eaLnBrk="0" hangingPunct="0">
              <a:defRPr/>
            </a:lvl1pPr>
          </a:lstStyle>
          <a:p>
            <a:pPr>
              <a:defRPr/>
            </a:pPr>
            <a:fld id="{8934AC92-FA68-4CF1-AF2A-A09220FD2126}" type="slidenum">
              <a:rPr lang="en-US" altLang="en-US"/>
              <a:pPr>
                <a:defRPr/>
              </a:pPr>
              <a:t>‹#›</a:t>
            </a:fld>
            <a:endParaRPr lang="en-US" altLang="en-US"/>
          </a:p>
        </p:txBody>
      </p:sp>
    </p:spTree>
    <p:extLst>
      <p:ext uri="{BB962C8B-B14F-4D97-AF65-F5344CB8AC3E}">
        <p14:creationId xmlns:p14="http://schemas.microsoft.com/office/powerpoint/2010/main" val="20761922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3F1CCADF-CD97-496D-8ED7-3272C87B8D13}" type="slidenum">
              <a:rPr lang="en-US" altLang="pl-PL"/>
              <a:pPr>
                <a:defRPr/>
              </a:pPr>
              <a:t>‹#›</a:t>
            </a:fld>
            <a:endParaRPr lang="en-US" altLang="pl-PL"/>
          </a:p>
        </p:txBody>
      </p:sp>
    </p:spTree>
    <p:extLst>
      <p:ext uri="{BB962C8B-B14F-4D97-AF65-F5344CB8AC3E}">
        <p14:creationId xmlns:p14="http://schemas.microsoft.com/office/powerpoint/2010/main" val="26688015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E36D64D4-B63F-40E0-BB24-02C58BD68342}" type="slidenum">
              <a:rPr lang="en-US" altLang="pl-PL"/>
              <a:pPr>
                <a:defRPr/>
              </a:pPr>
              <a:t>‹#›</a:t>
            </a:fld>
            <a:endParaRPr lang="en-US" altLang="pl-PL"/>
          </a:p>
        </p:txBody>
      </p:sp>
    </p:spTree>
    <p:extLst>
      <p:ext uri="{BB962C8B-B14F-4D97-AF65-F5344CB8AC3E}">
        <p14:creationId xmlns:p14="http://schemas.microsoft.com/office/powerpoint/2010/main" val="32793067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8C43322E-30CE-450E-BE1A-138A4B7B8277}" type="slidenum">
              <a:rPr lang="en-US" altLang="pl-PL"/>
              <a:pPr>
                <a:defRPr/>
              </a:pPr>
              <a:t>‹#›</a:t>
            </a:fld>
            <a:endParaRPr lang="en-US" altLang="pl-PL"/>
          </a:p>
        </p:txBody>
      </p:sp>
    </p:spTree>
    <p:extLst>
      <p:ext uri="{BB962C8B-B14F-4D97-AF65-F5344CB8AC3E}">
        <p14:creationId xmlns:p14="http://schemas.microsoft.com/office/powerpoint/2010/main" val="21201015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D5D7E615-F253-4B41-BFAF-CCE9149C262B}" type="slidenum">
              <a:rPr lang="en-US" altLang="pl-PL"/>
              <a:pPr>
                <a:defRPr/>
              </a:pPr>
              <a:t>‹#›</a:t>
            </a:fld>
            <a:endParaRPr lang="en-US" altLang="pl-PL"/>
          </a:p>
        </p:txBody>
      </p:sp>
    </p:spTree>
    <p:extLst>
      <p:ext uri="{BB962C8B-B14F-4D97-AF65-F5344CB8AC3E}">
        <p14:creationId xmlns:p14="http://schemas.microsoft.com/office/powerpoint/2010/main" val="13429818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DA807326-139F-4C76-962F-DFB9FDD721E0}" type="slidenum">
              <a:rPr lang="en-US" altLang="pl-PL"/>
              <a:pPr>
                <a:defRPr/>
              </a:pPr>
              <a:t>‹#›</a:t>
            </a:fld>
            <a:endParaRPr lang="en-US" altLang="pl-PL"/>
          </a:p>
        </p:txBody>
      </p:sp>
    </p:spTree>
    <p:extLst>
      <p:ext uri="{BB962C8B-B14F-4D97-AF65-F5344CB8AC3E}">
        <p14:creationId xmlns:p14="http://schemas.microsoft.com/office/powerpoint/2010/main" val="35159506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A112896C-55D2-4A2C-81F5-2452EFF50465}" type="slidenum">
              <a:rPr lang="en-US" altLang="pl-PL"/>
              <a:pPr>
                <a:defRPr/>
              </a:pPr>
              <a:t>‹#›</a:t>
            </a:fld>
            <a:endParaRPr lang="en-US" altLang="pl-PL"/>
          </a:p>
        </p:txBody>
      </p:sp>
    </p:spTree>
    <p:extLst>
      <p:ext uri="{BB962C8B-B14F-4D97-AF65-F5344CB8AC3E}">
        <p14:creationId xmlns:p14="http://schemas.microsoft.com/office/powerpoint/2010/main" val="234557077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005066AC-ECEE-424C-A033-DE2AA14A40B1}" type="slidenum">
              <a:rPr lang="en-US" altLang="pl-PL"/>
              <a:pPr>
                <a:defRPr/>
              </a:pPr>
              <a:t>‹#›</a:t>
            </a:fld>
            <a:endParaRPr lang="en-US" altLang="pl-PL"/>
          </a:p>
        </p:txBody>
      </p:sp>
    </p:spTree>
    <p:extLst>
      <p:ext uri="{BB962C8B-B14F-4D97-AF65-F5344CB8AC3E}">
        <p14:creationId xmlns:p14="http://schemas.microsoft.com/office/powerpoint/2010/main" val="37407209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F539051F-D69D-4868-B27C-8FC4CC07C8E9}" type="slidenum">
              <a:rPr lang="en-US" altLang="pl-PL"/>
              <a:pPr>
                <a:defRPr/>
              </a:pPr>
              <a:t>‹#›</a:t>
            </a:fld>
            <a:endParaRPr lang="en-US" altLang="pl-PL"/>
          </a:p>
        </p:txBody>
      </p:sp>
    </p:spTree>
    <p:extLst>
      <p:ext uri="{BB962C8B-B14F-4D97-AF65-F5344CB8AC3E}">
        <p14:creationId xmlns:p14="http://schemas.microsoft.com/office/powerpoint/2010/main" val="10576236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34049B5D-798E-4413-90C2-FC2794CBA001}" type="slidenum">
              <a:rPr lang="en-US" altLang="en-US"/>
              <a:pPr>
                <a:defRPr/>
              </a:pPr>
              <a:t>‹#›</a:t>
            </a:fld>
            <a:endParaRPr lang="en-US" altLang="en-US"/>
          </a:p>
        </p:txBody>
      </p:sp>
    </p:spTree>
    <p:extLst>
      <p:ext uri="{BB962C8B-B14F-4D97-AF65-F5344CB8AC3E}">
        <p14:creationId xmlns:p14="http://schemas.microsoft.com/office/powerpoint/2010/main" val="25507070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BC3E9972-1DBC-41D7-AFB9-DE3B2EF2AA49}" type="slidenum">
              <a:rPr lang="en-US" altLang="pl-PL"/>
              <a:pPr>
                <a:defRPr/>
              </a:pPr>
              <a:t>‹#›</a:t>
            </a:fld>
            <a:endParaRPr lang="en-US" altLang="pl-PL"/>
          </a:p>
        </p:txBody>
      </p:sp>
    </p:spTree>
    <p:extLst>
      <p:ext uri="{BB962C8B-B14F-4D97-AF65-F5344CB8AC3E}">
        <p14:creationId xmlns:p14="http://schemas.microsoft.com/office/powerpoint/2010/main" val="421437837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B70FADA4-EAE4-48BC-B0FB-5A01A464F67E}" type="slidenum">
              <a:rPr lang="en-US" altLang="pl-PL"/>
              <a:pPr>
                <a:defRPr/>
              </a:pPr>
              <a:t>‹#›</a:t>
            </a:fld>
            <a:endParaRPr lang="en-US" altLang="pl-PL"/>
          </a:p>
        </p:txBody>
      </p:sp>
    </p:spTree>
    <p:extLst>
      <p:ext uri="{BB962C8B-B14F-4D97-AF65-F5344CB8AC3E}">
        <p14:creationId xmlns:p14="http://schemas.microsoft.com/office/powerpoint/2010/main" val="4284625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9C14F243-08E9-4569-82EB-89F87E747B9D}" type="slidenum">
              <a:rPr lang="en-US" altLang="pl-PL"/>
              <a:pPr>
                <a:defRPr/>
              </a:pPr>
              <a:t>‹#›</a:t>
            </a:fld>
            <a:endParaRPr lang="en-US" altLang="pl-PL"/>
          </a:p>
        </p:txBody>
      </p:sp>
    </p:spTree>
    <p:extLst>
      <p:ext uri="{BB962C8B-B14F-4D97-AF65-F5344CB8AC3E}">
        <p14:creationId xmlns:p14="http://schemas.microsoft.com/office/powerpoint/2010/main" val="130454544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4770D8FE-3557-4B82-B4AB-479E30D97830}" type="slidenum">
              <a:rPr lang="en-US" altLang="pl-PL"/>
              <a:pPr>
                <a:defRPr/>
              </a:pPr>
              <a:t>‹#›</a:t>
            </a:fld>
            <a:endParaRPr lang="en-US" altLang="pl-PL"/>
          </a:p>
        </p:txBody>
      </p:sp>
    </p:spTree>
    <p:extLst>
      <p:ext uri="{BB962C8B-B14F-4D97-AF65-F5344CB8AC3E}">
        <p14:creationId xmlns:p14="http://schemas.microsoft.com/office/powerpoint/2010/main" val="52921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06BBDC6B-3FB1-49A8-BE55-65C95D9B1921}" type="slidenum">
              <a:rPr lang="en-US" altLang="pl-PL"/>
              <a:pPr>
                <a:defRPr/>
              </a:pPr>
              <a:t>‹#›</a:t>
            </a:fld>
            <a:endParaRPr lang="en-US" altLang="pl-PL"/>
          </a:p>
        </p:txBody>
      </p:sp>
    </p:spTree>
    <p:extLst>
      <p:ext uri="{BB962C8B-B14F-4D97-AF65-F5344CB8AC3E}">
        <p14:creationId xmlns:p14="http://schemas.microsoft.com/office/powerpoint/2010/main" val="34210509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1FD9F47D-7504-4FCC-940A-36689329D859}" type="slidenum">
              <a:rPr lang="en-US" altLang="pl-PL"/>
              <a:pPr>
                <a:defRPr/>
              </a:pPr>
              <a:t>‹#›</a:t>
            </a:fld>
            <a:endParaRPr lang="en-US" altLang="pl-PL"/>
          </a:p>
        </p:txBody>
      </p:sp>
    </p:spTree>
    <p:extLst>
      <p:ext uri="{BB962C8B-B14F-4D97-AF65-F5344CB8AC3E}">
        <p14:creationId xmlns:p14="http://schemas.microsoft.com/office/powerpoint/2010/main" val="29628532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AB192C27-CE72-4914-9676-851EB3152377}" type="slidenum">
              <a:rPr lang="en-US" altLang="pl-PL"/>
              <a:pPr>
                <a:defRPr/>
              </a:pPr>
              <a:t>‹#›</a:t>
            </a:fld>
            <a:endParaRPr lang="en-US" altLang="pl-PL"/>
          </a:p>
        </p:txBody>
      </p:sp>
    </p:spTree>
    <p:extLst>
      <p:ext uri="{BB962C8B-B14F-4D97-AF65-F5344CB8AC3E}">
        <p14:creationId xmlns:p14="http://schemas.microsoft.com/office/powerpoint/2010/main" val="7208219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1C422FAD-B4E8-4A5B-A6B8-308AC9BAA644}" type="slidenum">
              <a:rPr lang="en-US" altLang="pl-PL"/>
              <a:pPr>
                <a:defRPr/>
              </a:pPr>
              <a:t>‹#›</a:t>
            </a:fld>
            <a:endParaRPr lang="en-US" altLang="pl-PL"/>
          </a:p>
        </p:txBody>
      </p:sp>
    </p:spTree>
    <p:extLst>
      <p:ext uri="{BB962C8B-B14F-4D97-AF65-F5344CB8AC3E}">
        <p14:creationId xmlns:p14="http://schemas.microsoft.com/office/powerpoint/2010/main" val="12623119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1F870917-BA59-4A8F-A78F-1E49D2D63CDF}" type="slidenum">
              <a:rPr lang="en-US" altLang="pl-PL"/>
              <a:pPr>
                <a:defRPr/>
              </a:pPr>
              <a:t>‹#›</a:t>
            </a:fld>
            <a:endParaRPr lang="en-US" altLang="pl-PL"/>
          </a:p>
        </p:txBody>
      </p:sp>
    </p:spTree>
    <p:extLst>
      <p:ext uri="{BB962C8B-B14F-4D97-AF65-F5344CB8AC3E}">
        <p14:creationId xmlns:p14="http://schemas.microsoft.com/office/powerpoint/2010/main" val="10766578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ABDB212C-7D19-495C-A7C9-D99738064526}" type="slidenum">
              <a:rPr lang="en-US" altLang="pl-PL"/>
              <a:pPr>
                <a:defRPr/>
              </a:pPr>
              <a:t>‹#›</a:t>
            </a:fld>
            <a:endParaRPr lang="en-US" altLang="pl-PL"/>
          </a:p>
        </p:txBody>
      </p:sp>
    </p:spTree>
    <p:extLst>
      <p:ext uri="{BB962C8B-B14F-4D97-AF65-F5344CB8AC3E}">
        <p14:creationId xmlns:p14="http://schemas.microsoft.com/office/powerpoint/2010/main" val="39849197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4512EA0C-B547-441B-90D5-F0FF7BD2A310}" type="slidenum">
              <a:rPr lang="en-US" altLang="en-US"/>
              <a:pPr>
                <a:defRPr/>
              </a:pPr>
              <a:t>‹#›</a:t>
            </a:fld>
            <a:endParaRPr lang="en-US" altLang="en-US"/>
          </a:p>
        </p:txBody>
      </p:sp>
    </p:spTree>
    <p:extLst>
      <p:ext uri="{BB962C8B-B14F-4D97-AF65-F5344CB8AC3E}">
        <p14:creationId xmlns:p14="http://schemas.microsoft.com/office/powerpoint/2010/main" val="24627672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313A01C9-33AE-474B-BF8B-B96F51E305FC}" type="slidenum">
              <a:rPr lang="en-US" altLang="pl-PL"/>
              <a:pPr>
                <a:defRPr/>
              </a:pPr>
              <a:t>‹#›</a:t>
            </a:fld>
            <a:endParaRPr lang="en-US" altLang="pl-PL"/>
          </a:p>
        </p:txBody>
      </p:sp>
    </p:spTree>
    <p:extLst>
      <p:ext uri="{BB962C8B-B14F-4D97-AF65-F5344CB8AC3E}">
        <p14:creationId xmlns:p14="http://schemas.microsoft.com/office/powerpoint/2010/main" val="29211978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DCADD11B-1E88-4251-B025-1C0DE5D80FD3}" type="slidenum">
              <a:rPr lang="en-US" altLang="pl-PL"/>
              <a:pPr>
                <a:defRPr/>
              </a:pPr>
              <a:t>‹#›</a:t>
            </a:fld>
            <a:endParaRPr lang="en-US" altLang="pl-PL"/>
          </a:p>
        </p:txBody>
      </p:sp>
    </p:spTree>
    <p:extLst>
      <p:ext uri="{BB962C8B-B14F-4D97-AF65-F5344CB8AC3E}">
        <p14:creationId xmlns:p14="http://schemas.microsoft.com/office/powerpoint/2010/main" val="243167447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00F01930-A0BA-493E-87A6-C393B38B59BE}" type="slidenum">
              <a:rPr lang="en-US" altLang="pl-PL"/>
              <a:pPr>
                <a:defRPr/>
              </a:pPr>
              <a:t>‹#›</a:t>
            </a:fld>
            <a:endParaRPr lang="en-US" altLang="pl-PL"/>
          </a:p>
        </p:txBody>
      </p:sp>
    </p:spTree>
    <p:extLst>
      <p:ext uri="{BB962C8B-B14F-4D97-AF65-F5344CB8AC3E}">
        <p14:creationId xmlns:p14="http://schemas.microsoft.com/office/powerpoint/2010/main" val="22421114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E36A3346-EA8A-469B-9F0F-614302AF1622}" type="slidenum">
              <a:rPr lang="en-US" altLang="pl-PL"/>
              <a:pPr>
                <a:defRPr/>
              </a:pPr>
              <a:t>‹#›</a:t>
            </a:fld>
            <a:endParaRPr lang="en-US" altLang="pl-PL"/>
          </a:p>
        </p:txBody>
      </p:sp>
    </p:spTree>
    <p:extLst>
      <p:ext uri="{BB962C8B-B14F-4D97-AF65-F5344CB8AC3E}">
        <p14:creationId xmlns:p14="http://schemas.microsoft.com/office/powerpoint/2010/main" val="21473228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1136576" y="2960948"/>
            <a:ext cx="7632848" cy="936104"/>
          </a:xfrm>
          <a:prstGeom prst="rect">
            <a:avLst/>
          </a:prstGeom>
        </p:spPr>
        <p:txBody>
          <a:bodyPr/>
          <a:lstStyle>
            <a:lvl1pPr algn="ctr">
              <a:defRPr sz="4400">
                <a:solidFill>
                  <a:schemeClr val="bg1"/>
                </a:solidFill>
              </a:defRPr>
            </a:lvl1pPr>
          </a:lstStyle>
          <a:p>
            <a:r>
              <a:rPr lang="pl-PL"/>
              <a:t>Kliknij, aby edytować styl</a:t>
            </a:r>
            <a:endParaRPr lang="en-US" dirty="0"/>
          </a:p>
        </p:txBody>
      </p:sp>
    </p:spTree>
    <p:extLst>
      <p:ext uri="{BB962C8B-B14F-4D97-AF65-F5344CB8AC3E}">
        <p14:creationId xmlns:p14="http://schemas.microsoft.com/office/powerpoint/2010/main" val="63262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p:cNvSpPr txBox="1">
            <a:spLocks/>
          </p:cNvSpPr>
          <p:nvPr userDrawn="1"/>
        </p:nvSpPr>
        <p:spPr>
          <a:xfrm>
            <a:off x="1208088" y="6453188"/>
            <a:ext cx="6048375" cy="301625"/>
          </a:xfrm>
          <a:prstGeom prst="rect">
            <a:avLst/>
          </a:prstGeom>
        </p:spPr>
        <p:txBody>
          <a:bodyPr/>
          <a:lstStyle>
            <a:lvl1pPr algn="l">
              <a:defRPr sz="900">
                <a:latin typeface="Arial" pitchFamily="34" charset="0"/>
                <a:cs typeface="Arial" pitchFamily="34" charset="0"/>
              </a:defRPr>
            </a:lvl1pPr>
          </a:lstStyle>
          <a:p>
            <a:pPr eaLnBrk="1" fontAlgn="auto" hangingPunct="1">
              <a:spcBef>
                <a:spcPts val="0"/>
              </a:spcBef>
              <a:spcAft>
                <a:spcPts val="0"/>
              </a:spcAft>
              <a:defRPr/>
            </a:pPr>
            <a:r>
              <a:rPr lang="fr-CH" sz="1200" b="1" dirty="0">
                <a:solidFill>
                  <a:prstClr val="black"/>
                </a:solidFill>
                <a:ea typeface="+mn-ea"/>
              </a:rPr>
              <a:t>AIBA 3-Star Course for Coaches</a:t>
            </a:r>
            <a:endParaRPr lang="en-US" sz="1200" b="1" dirty="0">
              <a:solidFill>
                <a:prstClr val="black"/>
              </a:solidFill>
              <a:ea typeface="+mn-ea"/>
            </a:endParaRPr>
          </a:p>
        </p:txBody>
      </p:sp>
      <p:sp>
        <p:nvSpPr>
          <p:cNvPr id="4" name="Slide Number Placeholder 5"/>
          <p:cNvSpPr txBox="1">
            <a:spLocks/>
          </p:cNvSpPr>
          <p:nvPr userDrawn="1"/>
        </p:nvSpPr>
        <p:spPr>
          <a:xfrm>
            <a:off x="8840788" y="6448425"/>
            <a:ext cx="649287" cy="365125"/>
          </a:xfrm>
          <a:prstGeom prst="rect">
            <a:avLst/>
          </a:prstGeom>
        </p:spPr>
        <p:txBody>
          <a:bodyPr/>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defRPr/>
            </a:pPr>
            <a:fld id="{CF970EAF-50A8-4D34-AB88-D545D989FE7F}" type="slidenum">
              <a:rPr lang="en-US" altLang="pl-PL" sz="1400" smtClean="0">
                <a:solidFill>
                  <a:srgbClr val="FFFFFF"/>
                </a:solidFill>
                <a:latin typeface="Arial Black" panose="020B0A04020102020204" pitchFamily="34" charset="0"/>
                <a:ea typeface="+mn-ea"/>
                <a:cs typeface="Arial" panose="020B0604020202020204" pitchFamily="34" charset="0"/>
              </a:rPr>
              <a:pPr algn="r" eaLnBrk="1" hangingPunct="1">
                <a:defRPr/>
              </a:pPr>
              <a:t>‹#›</a:t>
            </a:fld>
            <a:endParaRPr lang="en-US" altLang="pl-PL" sz="1400">
              <a:solidFill>
                <a:srgbClr val="FFFFFF"/>
              </a:solidFill>
              <a:latin typeface="Arial Black" panose="020B0A04020102020204" pitchFamily="34" charset="0"/>
              <a:ea typeface="+mn-ea"/>
              <a:cs typeface="Arial" panose="020B0604020202020204" pitchFamily="34" charset="0"/>
            </a:endParaRPr>
          </a:p>
        </p:txBody>
      </p:sp>
      <p:sp>
        <p:nvSpPr>
          <p:cNvPr id="7" name="Title 1"/>
          <p:cNvSpPr>
            <a:spLocks noGrp="1"/>
          </p:cNvSpPr>
          <p:nvPr>
            <p:ph type="title"/>
          </p:nvPr>
        </p:nvSpPr>
        <p:spPr>
          <a:xfrm>
            <a:off x="1136576" y="2960948"/>
            <a:ext cx="7632848" cy="936104"/>
          </a:xfrm>
          <a:prstGeom prst="rect">
            <a:avLst/>
          </a:prstGeom>
        </p:spPr>
        <p:txBody>
          <a:bodyPr/>
          <a:lstStyle>
            <a:lvl1pPr algn="ctr">
              <a:defRPr sz="4400" b="1">
                <a:solidFill>
                  <a:schemeClr val="tx1"/>
                </a:solidFill>
                <a:latin typeface="Arial Black" pitchFamily="34" charset="0"/>
                <a:cs typeface="Arial" pitchFamily="34" charset="0"/>
              </a:defRPr>
            </a:lvl1pPr>
          </a:lstStyle>
          <a:p>
            <a:r>
              <a:rPr lang="pl-PL"/>
              <a:t>Kliknij, aby edytować styl</a:t>
            </a:r>
            <a:endParaRPr lang="en-US" dirty="0"/>
          </a:p>
        </p:txBody>
      </p:sp>
    </p:spTree>
    <p:extLst>
      <p:ext uri="{BB962C8B-B14F-4D97-AF65-F5344CB8AC3E}">
        <p14:creationId xmlns:p14="http://schemas.microsoft.com/office/powerpoint/2010/main" val="47627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97913" y="6448425"/>
            <a:ext cx="792162" cy="365125"/>
          </a:xfrm>
          <a:prstGeom prst="rect">
            <a:avLst/>
          </a:prstGeom>
        </p:spPr>
        <p:txBody>
          <a:bodyPr/>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defRPr/>
            </a:pPr>
            <a:fld id="{7D8A7FDF-AA8F-4702-8EF3-ECB87C55535E}" type="slidenum">
              <a:rPr lang="en-US" altLang="pl-PL" sz="1400" smtClean="0">
                <a:solidFill>
                  <a:srgbClr val="FFFFFF"/>
                </a:solidFill>
                <a:latin typeface="Arial Black" panose="020B0A04020102020204" pitchFamily="34" charset="0"/>
                <a:ea typeface="+mn-ea"/>
                <a:cs typeface="Arial" panose="020B0604020202020204" pitchFamily="34" charset="0"/>
              </a:rPr>
              <a:pPr algn="r" eaLnBrk="1" hangingPunct="1">
                <a:defRPr/>
              </a:pPr>
              <a:t>‹#›</a:t>
            </a:fld>
            <a:endParaRPr lang="en-US" altLang="pl-PL" sz="1400">
              <a:solidFill>
                <a:srgbClr val="FFFFFF"/>
              </a:solidFill>
              <a:latin typeface="Arial Black" panose="020B0A04020102020204" pitchFamily="34" charset="0"/>
              <a:ea typeface="+mn-ea"/>
              <a:cs typeface="Arial" panose="020B0604020202020204" pitchFamily="34" charset="0"/>
            </a:endParaRPr>
          </a:p>
        </p:txBody>
      </p:sp>
      <p:sp>
        <p:nvSpPr>
          <p:cNvPr id="6" name="Footer Placeholder 4"/>
          <p:cNvSpPr txBox="1">
            <a:spLocks/>
          </p:cNvSpPr>
          <p:nvPr userDrawn="1"/>
        </p:nvSpPr>
        <p:spPr>
          <a:xfrm>
            <a:off x="1208088" y="6453188"/>
            <a:ext cx="6048375" cy="301625"/>
          </a:xfrm>
          <a:prstGeom prst="rect">
            <a:avLst/>
          </a:prstGeom>
        </p:spPr>
        <p:txBody>
          <a:bodyPr/>
          <a:lstStyle>
            <a:lvl1pPr algn="l">
              <a:defRPr sz="900">
                <a:latin typeface="Arial" pitchFamily="34" charset="0"/>
                <a:cs typeface="Arial" pitchFamily="34" charset="0"/>
              </a:defRPr>
            </a:lvl1pPr>
          </a:lstStyle>
          <a:p>
            <a:pPr eaLnBrk="1" fontAlgn="auto" hangingPunct="1">
              <a:spcBef>
                <a:spcPts val="0"/>
              </a:spcBef>
              <a:spcAft>
                <a:spcPts val="0"/>
              </a:spcAft>
              <a:defRPr/>
            </a:pPr>
            <a:r>
              <a:rPr lang="fr-CH" sz="1200" b="1" dirty="0">
                <a:solidFill>
                  <a:prstClr val="black"/>
                </a:solidFill>
                <a:ea typeface="+mn-ea"/>
              </a:rPr>
              <a:t>AIBA 3-Star Course for Coaches</a:t>
            </a:r>
            <a:endParaRPr lang="en-US" sz="1200" b="1" dirty="0">
              <a:solidFill>
                <a:prstClr val="black"/>
              </a:solidFill>
              <a:ea typeface="+mn-ea"/>
            </a:endParaRPr>
          </a:p>
        </p:txBody>
      </p:sp>
      <p:sp>
        <p:nvSpPr>
          <p:cNvPr id="3" name="Content Placeholder 2"/>
          <p:cNvSpPr>
            <a:spLocks noGrp="1"/>
          </p:cNvSpPr>
          <p:nvPr>
            <p:ph idx="1"/>
          </p:nvPr>
        </p:nvSpPr>
        <p:spPr>
          <a:xfrm>
            <a:off x="920552" y="1412776"/>
            <a:ext cx="8496944" cy="4824536"/>
          </a:xfrm>
          <a:prstGeom prst="rect">
            <a:avLst/>
          </a:prstGeom>
        </p:spPr>
        <p:txBody>
          <a:bodyPr/>
          <a:lstStyle>
            <a:lvl1pPr>
              <a:defRPr sz="2400"/>
            </a:lvl1pPr>
            <a:lvl2pPr>
              <a:defRPr sz="2000"/>
            </a:lvl2pPr>
            <a:lvl3pPr>
              <a:defRPr sz="18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928664" y="692696"/>
            <a:ext cx="7488832" cy="504056"/>
          </a:xfrm>
          <a:prstGeom prst="rect">
            <a:avLst/>
          </a:prstGeom>
        </p:spPr>
        <p:txBody>
          <a:bodyPr/>
          <a:lstStyle>
            <a:lvl1pPr algn="r">
              <a:defRPr sz="2800">
                <a:solidFill>
                  <a:schemeClr val="tx1"/>
                </a:solidFill>
              </a:defRPr>
            </a:lvl1pPr>
          </a:lstStyle>
          <a:p>
            <a:r>
              <a:rPr lang="pl-PL"/>
              <a:t>Kliknij, aby edytować styl</a:t>
            </a:r>
            <a:endParaRPr lang="en-US" dirty="0"/>
          </a:p>
        </p:txBody>
      </p:sp>
    </p:spTree>
    <p:extLst>
      <p:ext uri="{BB962C8B-B14F-4D97-AF65-F5344CB8AC3E}">
        <p14:creationId xmlns:p14="http://schemas.microsoft.com/office/powerpoint/2010/main" val="4163175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769350" y="6448425"/>
            <a:ext cx="720725" cy="365125"/>
          </a:xfrm>
          <a:prstGeom prst="rect">
            <a:avLst/>
          </a:prstGeom>
        </p:spPr>
        <p:txBody>
          <a:bodyPr/>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defRPr/>
            </a:pPr>
            <a:fld id="{5B346E75-8F76-4570-8230-3F0BF0D501BF}" type="slidenum">
              <a:rPr lang="en-US" altLang="pl-PL" sz="1400" smtClean="0">
                <a:solidFill>
                  <a:srgbClr val="FFFFFF"/>
                </a:solidFill>
                <a:latin typeface="Arial Black" panose="020B0A04020102020204" pitchFamily="34" charset="0"/>
                <a:ea typeface="+mn-ea"/>
                <a:cs typeface="Arial" panose="020B0604020202020204" pitchFamily="34" charset="0"/>
              </a:rPr>
              <a:pPr algn="r" eaLnBrk="1" hangingPunct="1">
                <a:defRPr/>
              </a:pPr>
              <a:t>‹#›</a:t>
            </a:fld>
            <a:endParaRPr lang="en-US" altLang="pl-PL" sz="1400">
              <a:solidFill>
                <a:srgbClr val="FFFFFF"/>
              </a:solidFill>
              <a:latin typeface="Arial Black" panose="020B0A04020102020204" pitchFamily="34" charset="0"/>
              <a:ea typeface="+mn-ea"/>
              <a:cs typeface="Arial" panose="020B0604020202020204" pitchFamily="34" charset="0"/>
            </a:endParaRPr>
          </a:p>
        </p:txBody>
      </p:sp>
      <p:sp>
        <p:nvSpPr>
          <p:cNvPr id="5" name="Footer Placeholder 4"/>
          <p:cNvSpPr txBox="1">
            <a:spLocks/>
          </p:cNvSpPr>
          <p:nvPr userDrawn="1"/>
        </p:nvSpPr>
        <p:spPr>
          <a:xfrm>
            <a:off x="1208088" y="6453188"/>
            <a:ext cx="6048375" cy="301625"/>
          </a:xfrm>
          <a:prstGeom prst="rect">
            <a:avLst/>
          </a:prstGeom>
        </p:spPr>
        <p:txBody>
          <a:bodyPr/>
          <a:lstStyle>
            <a:lvl1pPr algn="l">
              <a:defRPr sz="900">
                <a:latin typeface="Arial" pitchFamily="34" charset="0"/>
                <a:cs typeface="Arial" pitchFamily="34" charset="0"/>
              </a:defRPr>
            </a:lvl1pPr>
          </a:lstStyle>
          <a:p>
            <a:pPr eaLnBrk="1" fontAlgn="auto" hangingPunct="1">
              <a:spcBef>
                <a:spcPts val="0"/>
              </a:spcBef>
              <a:spcAft>
                <a:spcPts val="0"/>
              </a:spcAft>
              <a:defRPr/>
            </a:pPr>
            <a:r>
              <a:rPr lang="fr-CH" sz="1200" b="1" dirty="0">
                <a:solidFill>
                  <a:prstClr val="black"/>
                </a:solidFill>
                <a:ea typeface="+mn-ea"/>
              </a:rPr>
              <a:t>AIBA 3-Star Course for Coaches</a:t>
            </a:r>
            <a:endParaRPr lang="en-US" sz="1200" b="1" dirty="0">
              <a:solidFill>
                <a:prstClr val="black"/>
              </a:solidFill>
              <a:ea typeface="+mn-ea"/>
            </a:endParaRPr>
          </a:p>
        </p:txBody>
      </p:sp>
      <p:sp>
        <p:nvSpPr>
          <p:cNvPr id="6" name="Text Placeholder 3"/>
          <p:cNvSpPr>
            <a:spLocks noGrp="1"/>
          </p:cNvSpPr>
          <p:nvPr>
            <p:ph type="body" sz="half" idx="2"/>
          </p:nvPr>
        </p:nvSpPr>
        <p:spPr>
          <a:xfrm>
            <a:off x="920552" y="1412777"/>
            <a:ext cx="8496944" cy="4824536"/>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928664" y="692696"/>
            <a:ext cx="7488832" cy="504056"/>
          </a:xfrm>
          <a:prstGeom prst="rect">
            <a:avLst/>
          </a:prstGeom>
        </p:spPr>
        <p:txBody>
          <a:bodyPr/>
          <a:lstStyle>
            <a:lvl1pPr algn="r">
              <a:defRPr sz="2800">
                <a:solidFill>
                  <a:schemeClr val="tx1"/>
                </a:solidFill>
              </a:defRPr>
            </a:lvl1pPr>
          </a:lstStyle>
          <a:p>
            <a:r>
              <a:rPr lang="pl-PL"/>
              <a:t>Kliknij, aby edytować styl</a:t>
            </a:r>
            <a:endParaRPr lang="en-US" dirty="0"/>
          </a:p>
        </p:txBody>
      </p:sp>
    </p:spTree>
    <p:extLst>
      <p:ext uri="{BB962C8B-B14F-4D97-AF65-F5344CB8AC3E}">
        <p14:creationId xmlns:p14="http://schemas.microsoft.com/office/powerpoint/2010/main" val="3734328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2560" y="3645024"/>
            <a:ext cx="7920880" cy="1066130"/>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89882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95300" y="6245225"/>
            <a:ext cx="23114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a:xfrm>
            <a:off x="3384550" y="6245225"/>
            <a:ext cx="31369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a:xfrm>
            <a:off x="7099300" y="6245225"/>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C55D8B75-A30F-426B-A7F0-46C84869CE07}" type="slidenum">
              <a:rPr lang="en-US" altLang="pl-PL"/>
              <a:pPr>
                <a:defRPr/>
              </a:pPr>
              <a:t>‹#›</a:t>
            </a:fld>
            <a:endParaRPr lang="en-US" altLang="pl-PL"/>
          </a:p>
        </p:txBody>
      </p:sp>
    </p:spTree>
    <p:extLst>
      <p:ext uri="{BB962C8B-B14F-4D97-AF65-F5344CB8AC3E}">
        <p14:creationId xmlns:p14="http://schemas.microsoft.com/office/powerpoint/2010/main" val="114206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B70E393E-21A0-488C-AC0F-778918B94ADA}" type="slidenum">
              <a:rPr lang="en-US" altLang="en-US"/>
              <a:pPr>
                <a:defRPr/>
              </a:pPr>
              <a:t>‹#›</a:t>
            </a:fld>
            <a:endParaRPr lang="en-US" altLang="en-US"/>
          </a:p>
        </p:txBody>
      </p:sp>
    </p:spTree>
    <p:extLst>
      <p:ext uri="{BB962C8B-B14F-4D97-AF65-F5344CB8AC3E}">
        <p14:creationId xmlns:p14="http://schemas.microsoft.com/office/powerpoint/2010/main" val="27885689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95300" y="6245225"/>
            <a:ext cx="23114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6" name="Footer Placeholder 5"/>
          <p:cNvSpPr>
            <a:spLocks noGrp="1" noChangeArrowheads="1"/>
          </p:cNvSpPr>
          <p:nvPr>
            <p:ph type="ftr" sz="quarter" idx="11"/>
          </p:nvPr>
        </p:nvSpPr>
        <p:spPr>
          <a:xfrm>
            <a:off x="3384550" y="6245225"/>
            <a:ext cx="31369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noChangeArrowheads="1"/>
          </p:cNvSpPr>
          <p:nvPr>
            <p:ph type="sldNum" sz="quarter" idx="12"/>
          </p:nvPr>
        </p:nvSpPr>
        <p:spPr>
          <a:xfrm>
            <a:off x="7099300" y="6245225"/>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CC478027-7B4E-4860-B196-0797DB07CBB9}" type="slidenum">
              <a:rPr lang="en-US" altLang="pl-PL"/>
              <a:pPr>
                <a:defRPr/>
              </a:pPr>
              <a:t>‹#›</a:t>
            </a:fld>
            <a:endParaRPr lang="en-US" altLang="pl-PL"/>
          </a:p>
        </p:txBody>
      </p:sp>
    </p:spTree>
    <p:extLst>
      <p:ext uri="{BB962C8B-B14F-4D97-AF65-F5344CB8AC3E}">
        <p14:creationId xmlns:p14="http://schemas.microsoft.com/office/powerpoint/2010/main" val="3080498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95300" y="1600201"/>
            <a:ext cx="437515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035550" y="1600200"/>
            <a:ext cx="437515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035550" y="3938589"/>
            <a:ext cx="437515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495300" y="6245225"/>
            <a:ext cx="23114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7" name="Rectangle 5"/>
          <p:cNvSpPr>
            <a:spLocks noGrp="1" noChangeArrowheads="1"/>
          </p:cNvSpPr>
          <p:nvPr>
            <p:ph type="ftr" sz="quarter" idx="11"/>
          </p:nvPr>
        </p:nvSpPr>
        <p:spPr>
          <a:xfrm>
            <a:off x="3384550" y="6245225"/>
            <a:ext cx="3136900" cy="476250"/>
          </a:xfrm>
          <a:prstGeom prst="rect">
            <a:avLst/>
          </a:prstGeom>
        </p:spPr>
        <p:txBody>
          <a:bodyPr/>
          <a:lstStyle>
            <a:lvl1pPr eaLnBrk="1" fontAlgn="auto" hangingPunct="1">
              <a:spcBef>
                <a:spcPts val="0"/>
              </a:spcBef>
              <a:spcAft>
                <a:spcPts val="0"/>
              </a:spcAft>
              <a:defRPr sz="1800">
                <a:solidFill>
                  <a:prstClr val="black"/>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sldNum" sz="quarter" idx="12"/>
          </p:nvPr>
        </p:nvSpPr>
        <p:spPr>
          <a:xfrm>
            <a:off x="7099300" y="6245225"/>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960C4C29-E5BD-4B30-9FFA-297DA7A1A787}" type="slidenum">
              <a:rPr lang="en-US" altLang="pl-PL"/>
              <a:pPr>
                <a:defRPr/>
              </a:pPr>
              <a:t>‹#›</a:t>
            </a:fld>
            <a:endParaRPr lang="en-US" altLang="pl-PL"/>
          </a:p>
        </p:txBody>
      </p:sp>
    </p:spTree>
    <p:extLst>
      <p:ext uri="{BB962C8B-B14F-4D97-AF65-F5344CB8AC3E}">
        <p14:creationId xmlns:p14="http://schemas.microsoft.com/office/powerpoint/2010/main" val="1797835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35550" y="1600201"/>
            <a:ext cx="437515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sz="1800">
                <a:solidFill>
                  <a:prstClr val="black"/>
                </a:solidFill>
                <a:latin typeface="Calibri"/>
                <a:ea typeface="+mn-ea"/>
                <a:cs typeface="+mn-cs"/>
              </a:defRPr>
            </a:lvl1pPr>
          </a:lstStyle>
          <a:p>
            <a:pPr>
              <a:defRPr/>
            </a:pPr>
            <a:endParaRPr lang="en-GB"/>
          </a:p>
        </p:txBody>
      </p:sp>
      <p:sp>
        <p:nvSpPr>
          <p:cNvPr id="6" name="Footer Placeholder 5"/>
          <p:cNvSpPr>
            <a:spLocks noGrp="1" noChangeArrowheads="1"/>
          </p:cNvSpPr>
          <p:nvPr>
            <p:ph type="ftr" sz="quarter" idx="11"/>
          </p:nvPr>
        </p:nvSpPr>
        <p:spPr>
          <a:xfrm>
            <a:off x="3384550" y="6356350"/>
            <a:ext cx="3136900" cy="365125"/>
          </a:xfrm>
          <a:prstGeom prst="rect">
            <a:avLst/>
          </a:prstGeom>
        </p:spPr>
        <p:txBody>
          <a:bodyPr/>
          <a:lstStyle>
            <a:lvl1pPr eaLnBrk="1" fontAlgn="auto" hangingPunct="1">
              <a:spcBef>
                <a:spcPts val="0"/>
              </a:spcBef>
              <a:spcAft>
                <a:spcPts val="0"/>
              </a:spcAft>
              <a:defRPr sz="1800">
                <a:solidFill>
                  <a:prstClr val="black"/>
                </a:solidFill>
                <a:latin typeface="Calibri"/>
                <a:ea typeface="+mn-ea"/>
                <a:cs typeface="+mn-cs"/>
              </a:defRPr>
            </a:lvl1pPr>
          </a:lstStyle>
          <a:p>
            <a:pPr>
              <a:defRPr/>
            </a:pPr>
            <a:endParaRPr lang="en-GB"/>
          </a:p>
        </p:txBody>
      </p:sp>
      <p:sp>
        <p:nvSpPr>
          <p:cNvPr id="7" name="Slide Number Placeholder 6"/>
          <p:cNvSpPr>
            <a:spLocks noGrp="1" noChangeArrowheads="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n-ea"/>
              </a:defRPr>
            </a:lvl1pPr>
          </a:lstStyle>
          <a:p>
            <a:pPr>
              <a:defRPr/>
            </a:pPr>
            <a:fld id="{054C7052-A212-4014-A28B-212110257DD6}" type="slidenum">
              <a:rPr lang="en-GB" altLang="pl-PL"/>
              <a:pPr>
                <a:defRPr/>
              </a:pPr>
              <a:t>‹#›</a:t>
            </a:fld>
            <a:endParaRPr lang="en-GB" altLang="pl-PL"/>
          </a:p>
        </p:txBody>
      </p:sp>
    </p:spTree>
    <p:extLst>
      <p:ext uri="{BB962C8B-B14F-4D97-AF65-F5344CB8AC3E}">
        <p14:creationId xmlns:p14="http://schemas.microsoft.com/office/powerpoint/2010/main" val="4204236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sz="4800"/>
            </a:lvl1pPr>
          </a:lstStyle>
          <a:p>
            <a:r>
              <a:rPr lang="en-US" dirty="0"/>
              <a:t>Click to edit Master title</a:t>
            </a:r>
          </a:p>
        </p:txBody>
      </p:sp>
      <p:sp>
        <p:nvSpPr>
          <p:cNvPr id="3" name="Text Box 2"/>
          <p:cNvSpPr txBox="1">
            <a:spLocks noGrp="1" noChangeArrowheads="1"/>
          </p:cNvSpPr>
          <p:nvPr>
            <p:ph type="sldNum" sz="quarter" idx="10"/>
          </p:nvPr>
        </p:nvSpPr>
        <p:spPr>
          <a:ln/>
        </p:spPr>
        <p:txBody>
          <a:bodyPr/>
          <a:lstStyle>
            <a:lvl1pPr>
              <a:defRPr/>
            </a:lvl1pPr>
          </a:lstStyle>
          <a:p>
            <a:pPr>
              <a:defRPr/>
            </a:pPr>
            <a:fld id="{C837A0C5-CB41-40B0-A682-BAD1518C115A}" type="slidenum">
              <a:rPr lang="en-US" altLang="en-US"/>
              <a:pPr>
                <a:defRPr/>
              </a:pPr>
              <a:t>‹#›</a:t>
            </a:fld>
            <a:endParaRPr lang="en-US" altLang="en-US"/>
          </a:p>
        </p:txBody>
      </p:sp>
    </p:spTree>
    <p:extLst>
      <p:ext uri="{BB962C8B-B14F-4D97-AF65-F5344CB8AC3E}">
        <p14:creationId xmlns:p14="http://schemas.microsoft.com/office/powerpoint/2010/main" val="8699896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A2CE719A-D69A-4700-9B54-38CCDA95B10A}" type="slidenum">
              <a:rPr lang="en-US" altLang="en-US"/>
              <a:pPr>
                <a:defRPr/>
              </a:pPr>
              <a:t>‹#›</a:t>
            </a:fld>
            <a:endParaRPr lang="en-US" altLang="en-US"/>
          </a:p>
        </p:txBody>
      </p:sp>
    </p:spTree>
    <p:extLst>
      <p:ext uri="{BB962C8B-B14F-4D97-AF65-F5344CB8AC3E}">
        <p14:creationId xmlns:p14="http://schemas.microsoft.com/office/powerpoint/2010/main" val="2822786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775E825D-7459-4CB0-A1CF-B05195A8A487}" type="slidenum">
              <a:rPr lang="en-US" altLang="en-US"/>
              <a:pPr>
                <a:defRPr/>
              </a:pPr>
              <a:t>‹#›</a:t>
            </a:fld>
            <a:endParaRPr lang="en-US" altLang="en-US"/>
          </a:p>
        </p:txBody>
      </p:sp>
    </p:spTree>
    <p:extLst>
      <p:ext uri="{BB962C8B-B14F-4D97-AF65-F5344CB8AC3E}">
        <p14:creationId xmlns:p14="http://schemas.microsoft.com/office/powerpoint/2010/main" val="365530668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5FADB9A9-662D-4B27-8BAD-12426D780BF6}" type="slidenum">
              <a:rPr lang="en-US" altLang="pl-PL"/>
              <a:pPr>
                <a:defRPr/>
              </a:pPr>
              <a:t>‹#›</a:t>
            </a:fld>
            <a:endParaRPr lang="en-US" altLang="pl-PL"/>
          </a:p>
        </p:txBody>
      </p:sp>
    </p:spTree>
    <p:extLst>
      <p:ext uri="{BB962C8B-B14F-4D97-AF65-F5344CB8AC3E}">
        <p14:creationId xmlns:p14="http://schemas.microsoft.com/office/powerpoint/2010/main" val="108223458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C827E419-894B-47E7-8CDD-10DDCC03F0B8}" type="slidenum">
              <a:rPr lang="en-US" altLang="pl-PL"/>
              <a:pPr>
                <a:defRPr/>
              </a:pPr>
              <a:t>‹#›</a:t>
            </a:fld>
            <a:endParaRPr lang="en-US" altLang="pl-PL"/>
          </a:p>
        </p:txBody>
      </p:sp>
    </p:spTree>
    <p:extLst>
      <p:ext uri="{BB962C8B-B14F-4D97-AF65-F5344CB8AC3E}">
        <p14:creationId xmlns:p14="http://schemas.microsoft.com/office/powerpoint/2010/main" val="30529821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AE61D150-52D3-45E9-8156-5CE2ECBB2FC7}" type="slidenum">
              <a:rPr lang="en-US" altLang="pl-PL"/>
              <a:pPr>
                <a:defRPr/>
              </a:pPr>
              <a:t>‹#›</a:t>
            </a:fld>
            <a:endParaRPr lang="en-US" altLang="pl-PL"/>
          </a:p>
        </p:txBody>
      </p:sp>
    </p:spTree>
    <p:extLst>
      <p:ext uri="{BB962C8B-B14F-4D97-AF65-F5344CB8AC3E}">
        <p14:creationId xmlns:p14="http://schemas.microsoft.com/office/powerpoint/2010/main" val="22762949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4CCD4FA7-6255-4BA2-88D3-775AE1E4B4BE}" type="slidenum">
              <a:rPr lang="en-US" altLang="pl-PL"/>
              <a:pPr>
                <a:defRPr/>
              </a:pPr>
              <a:t>‹#›</a:t>
            </a:fld>
            <a:endParaRPr lang="en-US" altLang="pl-PL"/>
          </a:p>
        </p:txBody>
      </p:sp>
    </p:spTree>
    <p:extLst>
      <p:ext uri="{BB962C8B-B14F-4D97-AF65-F5344CB8AC3E}">
        <p14:creationId xmlns:p14="http://schemas.microsoft.com/office/powerpoint/2010/main" val="21781891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sz="4800"/>
            </a:lvl1pPr>
          </a:lstStyle>
          <a:p>
            <a:r>
              <a:rPr lang="en-US" dirty="0"/>
              <a:t>Click to edit Master title</a:t>
            </a:r>
          </a:p>
        </p:txBody>
      </p:sp>
      <p:sp>
        <p:nvSpPr>
          <p:cNvPr id="3" name="Text Box 2"/>
          <p:cNvSpPr txBox="1">
            <a:spLocks noGrp="1" noChangeArrowheads="1"/>
          </p:cNvSpPr>
          <p:nvPr>
            <p:ph type="sldNum" sz="quarter" idx="10"/>
          </p:nvPr>
        </p:nvSpPr>
        <p:spPr>
          <a:ln/>
        </p:spPr>
        <p:txBody>
          <a:bodyPr/>
          <a:lstStyle>
            <a:lvl1pPr>
              <a:defRPr/>
            </a:lvl1pPr>
          </a:lstStyle>
          <a:p>
            <a:pPr>
              <a:defRPr/>
            </a:pPr>
            <a:fld id="{7AA61163-0A4E-4897-8DBF-027373047B42}" type="slidenum">
              <a:rPr lang="en-US" altLang="en-US"/>
              <a:pPr>
                <a:defRPr/>
              </a:pPr>
              <a:t>‹#›</a:t>
            </a:fld>
            <a:endParaRPr lang="en-US" altLang="en-US"/>
          </a:p>
        </p:txBody>
      </p:sp>
    </p:spTree>
    <p:extLst>
      <p:ext uri="{BB962C8B-B14F-4D97-AF65-F5344CB8AC3E}">
        <p14:creationId xmlns:p14="http://schemas.microsoft.com/office/powerpoint/2010/main" val="40146689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9888330F-111E-44F5-B9FA-EE3911B5A814}" type="slidenum">
              <a:rPr lang="en-US" altLang="pl-PL"/>
              <a:pPr>
                <a:defRPr/>
              </a:pPr>
              <a:t>‹#›</a:t>
            </a:fld>
            <a:endParaRPr lang="en-US" altLang="pl-PL"/>
          </a:p>
        </p:txBody>
      </p:sp>
    </p:spTree>
    <p:extLst>
      <p:ext uri="{BB962C8B-B14F-4D97-AF65-F5344CB8AC3E}">
        <p14:creationId xmlns:p14="http://schemas.microsoft.com/office/powerpoint/2010/main" val="197982506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C8ED575A-C319-49D9-93C7-00C2337B1F6C}" type="slidenum">
              <a:rPr lang="en-US" altLang="pl-PL"/>
              <a:pPr>
                <a:defRPr/>
              </a:pPr>
              <a:t>‹#›</a:t>
            </a:fld>
            <a:endParaRPr lang="en-US" altLang="pl-PL"/>
          </a:p>
        </p:txBody>
      </p:sp>
    </p:spTree>
    <p:extLst>
      <p:ext uri="{BB962C8B-B14F-4D97-AF65-F5344CB8AC3E}">
        <p14:creationId xmlns:p14="http://schemas.microsoft.com/office/powerpoint/2010/main" val="40572037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3AA9B644-2AA0-4F85-BE37-4D783AED0FBD}" type="slidenum">
              <a:rPr lang="en-US" altLang="pl-PL"/>
              <a:pPr>
                <a:defRPr/>
              </a:pPr>
              <a:t>‹#›</a:t>
            </a:fld>
            <a:endParaRPr lang="en-US" altLang="pl-PL"/>
          </a:p>
        </p:txBody>
      </p:sp>
    </p:spTree>
    <p:extLst>
      <p:ext uri="{BB962C8B-B14F-4D97-AF65-F5344CB8AC3E}">
        <p14:creationId xmlns:p14="http://schemas.microsoft.com/office/powerpoint/2010/main" val="330377866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EA37F87E-04BB-4AD0-8FEC-C924F6BA6357}" type="slidenum">
              <a:rPr lang="en-US" altLang="pl-PL"/>
              <a:pPr>
                <a:defRPr/>
              </a:pPr>
              <a:t>‹#›</a:t>
            </a:fld>
            <a:endParaRPr lang="en-US" altLang="pl-PL"/>
          </a:p>
        </p:txBody>
      </p:sp>
    </p:spTree>
    <p:extLst>
      <p:ext uri="{BB962C8B-B14F-4D97-AF65-F5344CB8AC3E}">
        <p14:creationId xmlns:p14="http://schemas.microsoft.com/office/powerpoint/2010/main" val="375095764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66C2F4EF-A375-43E4-828B-A4DB5CFACF65}" type="slidenum">
              <a:rPr lang="en-US" altLang="pl-PL"/>
              <a:pPr>
                <a:defRPr/>
              </a:pPr>
              <a:t>‹#›</a:t>
            </a:fld>
            <a:endParaRPr lang="en-US" altLang="pl-PL"/>
          </a:p>
        </p:txBody>
      </p:sp>
    </p:spTree>
    <p:extLst>
      <p:ext uri="{BB962C8B-B14F-4D97-AF65-F5344CB8AC3E}">
        <p14:creationId xmlns:p14="http://schemas.microsoft.com/office/powerpoint/2010/main" val="40798829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34383E1E-2823-4BAC-976B-3D461E1F44D3}" type="slidenum">
              <a:rPr lang="en-US" altLang="pl-PL"/>
              <a:pPr>
                <a:defRPr/>
              </a:pPr>
              <a:t>‹#›</a:t>
            </a:fld>
            <a:endParaRPr lang="en-US" altLang="pl-PL"/>
          </a:p>
        </p:txBody>
      </p:sp>
    </p:spTree>
    <p:extLst>
      <p:ext uri="{BB962C8B-B14F-4D97-AF65-F5344CB8AC3E}">
        <p14:creationId xmlns:p14="http://schemas.microsoft.com/office/powerpoint/2010/main" val="8376507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692F33DA-8BC0-4D1E-89B5-A8AF6259F7DE}" type="slidenum">
              <a:rPr lang="en-US" altLang="pl-PL"/>
              <a:pPr>
                <a:defRPr/>
              </a:pPr>
              <a:t>‹#›</a:t>
            </a:fld>
            <a:endParaRPr lang="en-US" altLang="pl-PL"/>
          </a:p>
        </p:txBody>
      </p:sp>
    </p:spTree>
    <p:extLst>
      <p:ext uri="{BB962C8B-B14F-4D97-AF65-F5344CB8AC3E}">
        <p14:creationId xmlns:p14="http://schemas.microsoft.com/office/powerpoint/2010/main" val="80080716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D67CD17A-6909-4C32-A7BE-CADF00BD7789}" type="slidenum">
              <a:rPr lang="en-US" altLang="pl-PL"/>
              <a:pPr>
                <a:defRPr/>
              </a:pPr>
              <a:t>‹#›</a:t>
            </a:fld>
            <a:endParaRPr lang="en-US" altLang="pl-PL"/>
          </a:p>
        </p:txBody>
      </p:sp>
    </p:spTree>
    <p:extLst>
      <p:ext uri="{BB962C8B-B14F-4D97-AF65-F5344CB8AC3E}">
        <p14:creationId xmlns:p14="http://schemas.microsoft.com/office/powerpoint/2010/main" val="891577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sz="4800"/>
            </a:lvl1pPr>
          </a:lstStyle>
          <a:p>
            <a:r>
              <a:rPr lang="en-US" dirty="0"/>
              <a:t>Click to edit Master title</a:t>
            </a:r>
          </a:p>
        </p:txBody>
      </p:sp>
      <p:sp>
        <p:nvSpPr>
          <p:cNvPr id="3" name="Text Box 3"/>
          <p:cNvSpPr txBox="1">
            <a:spLocks noGrp="1" noChangeArrowheads="1"/>
          </p:cNvSpPr>
          <p:nvPr>
            <p:ph type="sldNum" sz="quarter" idx="10"/>
          </p:nvPr>
        </p:nvSpPr>
        <p:spPr>
          <a:ln/>
        </p:spPr>
        <p:txBody>
          <a:bodyPr/>
          <a:lstStyle>
            <a:lvl1pPr>
              <a:defRPr/>
            </a:lvl1pPr>
          </a:lstStyle>
          <a:p>
            <a:pPr>
              <a:defRPr/>
            </a:pPr>
            <a:fld id="{5CEE1FDF-2BAC-4531-B232-6151C3FCFC7A}" type="slidenum">
              <a:rPr lang="en-US" altLang="pl-PL"/>
              <a:pPr>
                <a:defRPr/>
              </a:pPr>
              <a:t>‹#›</a:t>
            </a:fld>
            <a:endParaRPr lang="en-US" altLang="pl-PL"/>
          </a:p>
        </p:txBody>
      </p:sp>
    </p:spTree>
    <p:extLst>
      <p:ext uri="{BB962C8B-B14F-4D97-AF65-F5344CB8AC3E}">
        <p14:creationId xmlns:p14="http://schemas.microsoft.com/office/powerpoint/2010/main" val="359129087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5A636488-2641-40AB-AD1E-8BF6794B58B6}" type="slidenum">
              <a:rPr lang="en-US" altLang="pl-PL"/>
              <a:pPr>
                <a:defRPr/>
              </a:pPr>
              <a:t>‹#›</a:t>
            </a:fld>
            <a:endParaRPr lang="en-US" altLang="pl-PL"/>
          </a:p>
        </p:txBody>
      </p:sp>
    </p:spTree>
    <p:extLst>
      <p:ext uri="{BB962C8B-B14F-4D97-AF65-F5344CB8AC3E}">
        <p14:creationId xmlns:p14="http://schemas.microsoft.com/office/powerpoint/2010/main" val="5512014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BA93BC62-1373-48CC-97B0-2943D5CF3359}" type="slidenum">
              <a:rPr lang="en-US" altLang="en-US"/>
              <a:pPr>
                <a:defRPr/>
              </a:pPr>
              <a:t>‹#›</a:t>
            </a:fld>
            <a:endParaRPr lang="en-US" altLang="en-US"/>
          </a:p>
        </p:txBody>
      </p:sp>
    </p:spTree>
    <p:extLst>
      <p:ext uri="{BB962C8B-B14F-4D97-AF65-F5344CB8AC3E}">
        <p14:creationId xmlns:p14="http://schemas.microsoft.com/office/powerpoint/2010/main" val="303406539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C6FC234C-0631-4175-A120-FAA3D9AD59B2}" type="slidenum">
              <a:rPr lang="en-US" altLang="pl-PL"/>
              <a:pPr>
                <a:defRPr/>
              </a:pPr>
              <a:t>‹#›</a:t>
            </a:fld>
            <a:endParaRPr lang="en-US" altLang="pl-PL"/>
          </a:p>
        </p:txBody>
      </p:sp>
    </p:spTree>
    <p:extLst>
      <p:ext uri="{BB962C8B-B14F-4D97-AF65-F5344CB8AC3E}">
        <p14:creationId xmlns:p14="http://schemas.microsoft.com/office/powerpoint/2010/main" val="123758396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C72A9635-6F03-40C3-A61B-FD1536614FF0}" type="slidenum">
              <a:rPr lang="en-US" altLang="pl-PL"/>
              <a:pPr>
                <a:defRPr/>
              </a:pPr>
              <a:t>‹#›</a:t>
            </a:fld>
            <a:endParaRPr lang="en-US" altLang="pl-PL"/>
          </a:p>
        </p:txBody>
      </p:sp>
    </p:spTree>
    <p:extLst>
      <p:ext uri="{BB962C8B-B14F-4D97-AF65-F5344CB8AC3E}">
        <p14:creationId xmlns:p14="http://schemas.microsoft.com/office/powerpoint/2010/main" val="366894463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E8818B5A-7A66-4F03-A05C-228A368B7C26}" type="slidenum">
              <a:rPr lang="en-US" altLang="pl-PL"/>
              <a:pPr>
                <a:defRPr/>
              </a:pPr>
              <a:t>‹#›</a:t>
            </a:fld>
            <a:endParaRPr lang="en-US" altLang="pl-PL"/>
          </a:p>
        </p:txBody>
      </p:sp>
    </p:spTree>
    <p:extLst>
      <p:ext uri="{BB962C8B-B14F-4D97-AF65-F5344CB8AC3E}">
        <p14:creationId xmlns:p14="http://schemas.microsoft.com/office/powerpoint/2010/main" val="352628786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FB5CA727-983E-4ADE-AD81-31DC6ACCCDFE}" type="slidenum">
              <a:rPr lang="en-US" altLang="pl-PL"/>
              <a:pPr>
                <a:defRPr/>
              </a:pPr>
              <a:t>‹#›</a:t>
            </a:fld>
            <a:endParaRPr lang="en-US" altLang="pl-PL"/>
          </a:p>
        </p:txBody>
      </p:sp>
    </p:spTree>
    <p:extLst>
      <p:ext uri="{BB962C8B-B14F-4D97-AF65-F5344CB8AC3E}">
        <p14:creationId xmlns:p14="http://schemas.microsoft.com/office/powerpoint/2010/main" val="15085530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3764DBC4-88E9-47D9-92DC-45143102EEAE}" type="slidenum">
              <a:rPr lang="en-US" altLang="pl-PL"/>
              <a:pPr>
                <a:defRPr/>
              </a:pPr>
              <a:t>‹#›</a:t>
            </a:fld>
            <a:endParaRPr lang="en-US" altLang="pl-PL"/>
          </a:p>
        </p:txBody>
      </p:sp>
    </p:spTree>
    <p:extLst>
      <p:ext uri="{BB962C8B-B14F-4D97-AF65-F5344CB8AC3E}">
        <p14:creationId xmlns:p14="http://schemas.microsoft.com/office/powerpoint/2010/main" val="164869676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88E4B1ED-BB8D-447F-BFFF-425283CE3B30}" type="slidenum">
              <a:rPr lang="en-US" altLang="pl-PL"/>
              <a:pPr>
                <a:defRPr/>
              </a:pPr>
              <a:t>‹#›</a:t>
            </a:fld>
            <a:endParaRPr lang="en-US" altLang="pl-PL"/>
          </a:p>
        </p:txBody>
      </p:sp>
    </p:spTree>
    <p:extLst>
      <p:ext uri="{BB962C8B-B14F-4D97-AF65-F5344CB8AC3E}">
        <p14:creationId xmlns:p14="http://schemas.microsoft.com/office/powerpoint/2010/main" val="46222223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F7362415-97B1-4A0F-B481-2A2FB3F1364B}" type="slidenum">
              <a:rPr lang="en-US" altLang="pl-PL"/>
              <a:pPr>
                <a:defRPr/>
              </a:pPr>
              <a:t>‹#›</a:t>
            </a:fld>
            <a:endParaRPr lang="en-US" altLang="pl-PL"/>
          </a:p>
        </p:txBody>
      </p:sp>
    </p:spTree>
    <p:extLst>
      <p:ext uri="{BB962C8B-B14F-4D97-AF65-F5344CB8AC3E}">
        <p14:creationId xmlns:p14="http://schemas.microsoft.com/office/powerpoint/2010/main" val="152175135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4E7EBDD6-BAE1-494D-9EEE-CF8580DFF338}" type="slidenum">
              <a:rPr lang="en-US" altLang="pl-PL"/>
              <a:pPr>
                <a:defRPr/>
              </a:pPr>
              <a:t>‹#›</a:t>
            </a:fld>
            <a:endParaRPr lang="en-US" altLang="pl-PL"/>
          </a:p>
        </p:txBody>
      </p:sp>
    </p:spTree>
    <p:extLst>
      <p:ext uri="{BB962C8B-B14F-4D97-AF65-F5344CB8AC3E}">
        <p14:creationId xmlns:p14="http://schemas.microsoft.com/office/powerpoint/2010/main" val="282721670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ECC8BC34-55E7-4AA2-963A-4DB55944AAF9}" type="slidenum">
              <a:rPr lang="en-US" altLang="pl-PL"/>
              <a:pPr>
                <a:defRPr/>
              </a:pPr>
              <a:t>‹#›</a:t>
            </a:fld>
            <a:endParaRPr lang="en-US" altLang="pl-PL"/>
          </a:p>
        </p:txBody>
      </p:sp>
    </p:spTree>
    <p:extLst>
      <p:ext uri="{BB962C8B-B14F-4D97-AF65-F5344CB8AC3E}">
        <p14:creationId xmlns:p14="http://schemas.microsoft.com/office/powerpoint/2010/main" val="290265925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39ADF46C-E0BC-4B3C-9E0C-8D6184C2897E}" type="slidenum">
              <a:rPr lang="en-US" altLang="pl-PL"/>
              <a:pPr>
                <a:defRPr/>
              </a:pPr>
              <a:t>‹#›</a:t>
            </a:fld>
            <a:endParaRPr lang="en-US" altLang="pl-PL"/>
          </a:p>
        </p:txBody>
      </p:sp>
    </p:spTree>
    <p:extLst>
      <p:ext uri="{BB962C8B-B14F-4D97-AF65-F5344CB8AC3E}">
        <p14:creationId xmlns:p14="http://schemas.microsoft.com/office/powerpoint/2010/main" val="460366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D235AE1A-D4DC-4800-A984-C14199686FF7}" type="slidenum">
              <a:rPr lang="en-US" altLang="en-US"/>
              <a:pPr>
                <a:defRPr/>
              </a:pPr>
              <a:t>‹#›</a:t>
            </a:fld>
            <a:endParaRPr lang="en-US" altLang="en-US"/>
          </a:p>
        </p:txBody>
      </p:sp>
    </p:spTree>
    <p:extLst>
      <p:ext uri="{BB962C8B-B14F-4D97-AF65-F5344CB8AC3E}">
        <p14:creationId xmlns:p14="http://schemas.microsoft.com/office/powerpoint/2010/main" val="233933316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C36DC0F5-3E1E-4F18-B43D-7B0CC4406394}" type="slidenum">
              <a:rPr lang="en-US" altLang="pl-PL"/>
              <a:pPr>
                <a:defRPr/>
              </a:pPr>
              <a:t>‹#›</a:t>
            </a:fld>
            <a:endParaRPr lang="en-US" altLang="pl-PL"/>
          </a:p>
        </p:txBody>
      </p:sp>
    </p:spTree>
    <p:extLst>
      <p:ext uri="{BB962C8B-B14F-4D97-AF65-F5344CB8AC3E}">
        <p14:creationId xmlns:p14="http://schemas.microsoft.com/office/powerpoint/2010/main" val="3365559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sz="4800"/>
            </a:lvl1pPr>
          </a:lstStyle>
          <a:p>
            <a:r>
              <a:rPr lang="en-US" dirty="0"/>
              <a:t>Click to edit Master title</a:t>
            </a:r>
          </a:p>
        </p:txBody>
      </p:sp>
      <p:sp>
        <p:nvSpPr>
          <p:cNvPr id="3" name="Text Box 3"/>
          <p:cNvSpPr txBox="1">
            <a:spLocks noGrp="1" noChangeArrowheads="1"/>
          </p:cNvSpPr>
          <p:nvPr>
            <p:ph type="sldNum" sz="quarter" idx="10"/>
          </p:nvPr>
        </p:nvSpPr>
        <p:spPr>
          <a:ln/>
        </p:spPr>
        <p:txBody>
          <a:bodyPr/>
          <a:lstStyle>
            <a:lvl1pPr>
              <a:defRPr/>
            </a:lvl1pPr>
          </a:lstStyle>
          <a:p>
            <a:pPr>
              <a:defRPr/>
            </a:pPr>
            <a:fld id="{235ECC88-EF36-405C-91AB-B2CFB943BD11}" type="slidenum">
              <a:rPr lang="en-US" altLang="pl-PL"/>
              <a:pPr>
                <a:defRPr/>
              </a:pPr>
              <a:t>‹#›</a:t>
            </a:fld>
            <a:endParaRPr lang="en-US" altLang="pl-PL"/>
          </a:p>
        </p:txBody>
      </p:sp>
    </p:spTree>
    <p:extLst>
      <p:ext uri="{BB962C8B-B14F-4D97-AF65-F5344CB8AC3E}">
        <p14:creationId xmlns:p14="http://schemas.microsoft.com/office/powerpoint/2010/main" val="277553037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863" y="5748338"/>
            <a:ext cx="8445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013" y="469900"/>
            <a:ext cx="50736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p:cNvSpPr txBox="1">
            <a:spLocks noGrp="1"/>
          </p:cNvSpPr>
          <p:nvPr>
            <p:ph type="subTitle" idx="4294967295"/>
          </p:nvPr>
        </p:nvSpPr>
        <p:spPr>
          <a:xfrm>
            <a:off x="1238252" y="4000647"/>
            <a:ext cx="7429500" cy="918597"/>
          </a:xfrm>
        </p:spPr>
        <p:txBody>
          <a:bodyPr anchorCtr="1"/>
          <a:lstStyle>
            <a:lvl1pPr marL="0" indent="0" algn="ctr">
              <a:buNone/>
              <a:defRPr sz="2400">
                <a:latin typeface="HelveticaNeueLT Std Thin" pitchFamily="34"/>
              </a:defRPr>
            </a:lvl1pPr>
          </a:lstStyle>
          <a:p>
            <a:pPr lvl="0"/>
            <a:r>
              <a:rPr lang="en-US"/>
              <a:t>SUBTITLE LIKE PLACE, AND DATE</a:t>
            </a:r>
            <a:endParaRPr lang="fr-CH"/>
          </a:p>
        </p:txBody>
      </p:sp>
      <p:sp>
        <p:nvSpPr>
          <p:cNvPr id="5" name="Text Placeholder 5"/>
          <p:cNvSpPr txBox="1">
            <a:spLocks noGrp="1"/>
          </p:cNvSpPr>
          <p:nvPr>
            <p:ph type="body" idx="4294967295"/>
          </p:nvPr>
        </p:nvSpPr>
        <p:spPr>
          <a:xfrm>
            <a:off x="940441" y="3333327"/>
            <a:ext cx="8153638" cy="521043"/>
          </a:xfrm>
        </p:spPr>
        <p:txBody>
          <a:bodyPr anchorCtr="1"/>
          <a:lstStyle>
            <a:lvl1pPr marL="0" indent="0" algn="ctr">
              <a:buNone/>
              <a:defRPr sz="4000">
                <a:latin typeface="HelveticaNeueLT Std Med" pitchFamily="34"/>
              </a:defRPr>
            </a:lvl1pPr>
          </a:lstStyle>
          <a:p>
            <a:pPr lvl="0"/>
            <a:r>
              <a:rPr lang="en-US"/>
              <a:t>DOCUMENT TITLE HERE PLEASE</a:t>
            </a:r>
          </a:p>
        </p:txBody>
      </p:sp>
    </p:spTree>
    <p:extLst>
      <p:ext uri="{BB962C8B-B14F-4D97-AF65-F5344CB8AC3E}">
        <p14:creationId xmlns:p14="http://schemas.microsoft.com/office/powerpoint/2010/main" val="3788942303"/>
      </p:ext>
    </p:extLst>
  </p:cSld>
  <p:clrMapOvr>
    <a:masterClrMapping/>
  </p:clrMapOvr>
  <p:transition spd="slow"/>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8058150" y="6378575"/>
            <a:ext cx="1439863" cy="277813"/>
          </a:xfrm>
          <a:prstGeom prst="rect">
            <a:avLst/>
          </a:prstGeom>
          <a:noFill/>
          <a:ln>
            <a:noFill/>
          </a:ln>
          <a:extLst/>
        </p:spPr>
        <p:txBody>
          <a:bodyPr>
            <a:spAutoFit/>
          </a:bodyPr>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defRPr/>
            </a:pPr>
            <a:r>
              <a:rPr lang="fr-CH" altLang="en-US" sz="1200" i="1">
                <a:solidFill>
                  <a:srgbClr val="FFFFFF"/>
                </a:solidFill>
                <a:latin typeface="HelveticaNeueLT Std"/>
                <a:ea typeface="+mn-ea"/>
              </a:rPr>
              <a:t>Page </a:t>
            </a:r>
            <a:fld id="{CEBAB841-B5C5-412F-9FC6-B94BEA79D1C6}" type="slidenum">
              <a:rPr lang="fr-CH" altLang="en-US" sz="1200" b="1" i="1" smtClean="0">
                <a:solidFill>
                  <a:srgbClr val="FFFFFF"/>
                </a:solidFill>
                <a:latin typeface="HelveticaNeueLT Std"/>
                <a:ea typeface="+mn-ea"/>
              </a:rPr>
              <a:pPr algn="r" eaLnBrk="1" hangingPunct="1">
                <a:defRPr/>
              </a:pPr>
              <a:t>‹#›</a:t>
            </a:fld>
            <a:endParaRPr lang="fr-CH" altLang="en-US" sz="1200" b="1" i="1">
              <a:solidFill>
                <a:srgbClr val="FFFFFF"/>
              </a:solidFill>
              <a:latin typeface="HelveticaNeueLT Std"/>
              <a:ea typeface="+mn-ea"/>
            </a:endParaRPr>
          </a:p>
        </p:txBody>
      </p:sp>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422275"/>
            <a:ext cx="20383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noGrp="1"/>
          </p:cNvSpPr>
          <p:nvPr>
            <p:ph type="title"/>
          </p:nvPr>
        </p:nvSpPr>
        <p:spPr>
          <a:xfrm>
            <a:off x="675876" y="2901712"/>
            <a:ext cx="8543925" cy="1505897"/>
          </a:xfrm>
        </p:spPr>
        <p:txBody>
          <a:bodyPr anchor="t" anchorCtr="1"/>
          <a:lstStyle>
            <a:lvl1pPr algn="ctr">
              <a:defRPr sz="4000">
                <a:latin typeface="HelveticaNeueLT Std Med" pitchFamily="34"/>
                <a:cs typeface="Arabic Typesetting" pitchFamily="66"/>
              </a:defRPr>
            </a:lvl1pPr>
          </a:lstStyle>
          <a:p>
            <a:pPr lvl="0"/>
            <a:r>
              <a:rPr lang="en-US"/>
              <a:t>Chapter Name Here Please</a:t>
            </a:r>
            <a:endParaRPr lang="fr-CH"/>
          </a:p>
        </p:txBody>
      </p:sp>
    </p:spTree>
    <p:extLst>
      <p:ext uri="{BB962C8B-B14F-4D97-AF65-F5344CB8AC3E}">
        <p14:creationId xmlns:p14="http://schemas.microsoft.com/office/powerpoint/2010/main" val="3420051476"/>
      </p:ext>
    </p:extLst>
  </p:cSld>
  <p:clrMapOvr>
    <a:masterClrMapping/>
  </p:clrMapOvr>
  <p:transition spd="slow"/>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6319838"/>
            <a:ext cx="9509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73075" y="6521450"/>
            <a:ext cx="1438275" cy="231775"/>
          </a:xfrm>
          <a:prstGeom prst="rect">
            <a:avLst/>
          </a:prstGeom>
          <a:noFill/>
          <a:ln>
            <a:noFill/>
          </a:ln>
          <a:extLst/>
        </p:spPr>
        <p:txBody>
          <a:bodyPr>
            <a:spAutoFit/>
          </a:bodyPr>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defRPr/>
            </a:pPr>
            <a:r>
              <a:rPr lang="fr-CH" altLang="en-US" sz="900" i="1">
                <a:latin typeface="HelveticaNeueLT Std Thin"/>
                <a:ea typeface="+mn-ea"/>
              </a:rPr>
              <a:t>Page </a:t>
            </a:r>
            <a:fld id="{2D4F080B-631C-47BD-B249-E35FED9D60FA}" type="slidenum">
              <a:rPr lang="fr-CH" altLang="en-US" sz="900" b="1" i="1" smtClean="0">
                <a:latin typeface="HelveticaNeueLT Std Thin"/>
                <a:ea typeface="+mn-ea"/>
              </a:rPr>
              <a:pPr algn="r" eaLnBrk="1" hangingPunct="1">
                <a:defRPr/>
              </a:pPr>
              <a:t>‹#›</a:t>
            </a:fld>
            <a:endParaRPr lang="fr-CH" altLang="en-US" sz="900" b="1" i="1">
              <a:latin typeface="HelveticaNeueLT Std Thin"/>
              <a:ea typeface="+mn-ea"/>
            </a:endParaRPr>
          </a:p>
        </p:txBody>
      </p:sp>
      <p:sp>
        <p:nvSpPr>
          <p:cNvPr id="2" name="Title 1"/>
          <p:cNvSpPr txBox="1">
            <a:spLocks noGrp="1"/>
          </p:cNvSpPr>
          <p:nvPr>
            <p:ph type="title"/>
          </p:nvPr>
        </p:nvSpPr>
        <p:spPr>
          <a:xfrm>
            <a:off x="445770" y="273278"/>
            <a:ext cx="9045416" cy="899961"/>
          </a:xfrm>
        </p:spPr>
        <p:txBody>
          <a:bodyPr/>
          <a:lstStyle>
            <a:lvl1pPr>
              <a:defRPr sz="3600">
                <a:latin typeface="HelveticaNeueLT Std Med" pitchFamily="34"/>
              </a:defRPr>
            </a:lvl1pPr>
          </a:lstStyle>
          <a:p>
            <a:pPr lvl="0"/>
            <a:r>
              <a:rPr lang="en-US"/>
              <a:t>Click to edit Master title style</a:t>
            </a:r>
            <a:endParaRPr lang="fr-CH"/>
          </a:p>
        </p:txBody>
      </p:sp>
      <p:sp>
        <p:nvSpPr>
          <p:cNvPr id="3" name="Content Placeholder 2"/>
          <p:cNvSpPr txBox="1">
            <a:spLocks noGrp="1"/>
          </p:cNvSpPr>
          <p:nvPr>
            <p:ph idx="1"/>
          </p:nvPr>
        </p:nvSpPr>
        <p:spPr>
          <a:xfrm>
            <a:off x="445770" y="1504709"/>
            <a:ext cx="9045416" cy="4507470"/>
          </a:xfrm>
        </p:spPr>
        <p:txBody>
          <a:bodyPr/>
          <a:lstStyle>
            <a:lvl1pPr>
              <a:defRPr>
                <a:latin typeface="HelveticaNeueLT Std Thin" pitchFamily="34"/>
              </a:defRPr>
            </a:lvl1pPr>
            <a:lvl2pPr>
              <a:defRPr>
                <a:latin typeface="HelveticaNeueLT Std Thin" pitchFamily="34"/>
              </a:defRPr>
            </a:lvl2pPr>
            <a:lvl3pPr>
              <a:defRPr>
                <a:latin typeface="HelveticaNeueLT Std Thin" pitchFamily="34"/>
              </a:defRPr>
            </a:lvl3pPr>
            <a:lvl4pPr>
              <a:defRPr>
                <a:latin typeface="HelveticaNeueLT Std Thin" pitchFamily="34"/>
              </a:defRPr>
            </a:lvl4pPr>
            <a:lvl5pPr>
              <a:defRPr>
                <a:latin typeface="HelveticaNeueLT Std Thin"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260278727"/>
      </p:ext>
    </p:extLst>
  </p:cSld>
  <p:clrMapOvr>
    <a:masterClrMapping/>
  </p:clrMapOvr>
  <p:transition spd="slow"/>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2667D57D-4FD9-44E6-876B-DF914F0A7078}" type="slidenum">
              <a:rPr lang="en-US" altLang="pl-PL"/>
              <a:pPr>
                <a:defRPr/>
              </a:pPr>
              <a:t>‹#›</a:t>
            </a:fld>
            <a:endParaRPr lang="en-US" altLang="pl-PL"/>
          </a:p>
        </p:txBody>
      </p:sp>
    </p:spTree>
    <p:extLst>
      <p:ext uri="{BB962C8B-B14F-4D97-AF65-F5344CB8AC3E}">
        <p14:creationId xmlns:p14="http://schemas.microsoft.com/office/powerpoint/2010/main" val="26261043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124E1F29-9BD8-4786-9673-47292FB68CA6}" type="slidenum">
              <a:rPr lang="en-US" altLang="pl-PL"/>
              <a:pPr>
                <a:defRPr/>
              </a:pPr>
              <a:t>‹#›</a:t>
            </a:fld>
            <a:endParaRPr lang="en-US" altLang="pl-PL"/>
          </a:p>
        </p:txBody>
      </p:sp>
    </p:spTree>
    <p:extLst>
      <p:ext uri="{BB962C8B-B14F-4D97-AF65-F5344CB8AC3E}">
        <p14:creationId xmlns:p14="http://schemas.microsoft.com/office/powerpoint/2010/main" val="36487806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8C391134-04BF-4C58-A5A8-E3EDA9A6B0B7}" type="slidenum">
              <a:rPr lang="en-US" altLang="pl-PL"/>
              <a:pPr>
                <a:defRPr/>
              </a:pPr>
              <a:t>‹#›</a:t>
            </a:fld>
            <a:endParaRPr lang="en-US" altLang="pl-PL"/>
          </a:p>
        </p:txBody>
      </p:sp>
    </p:spTree>
    <p:extLst>
      <p:ext uri="{BB962C8B-B14F-4D97-AF65-F5344CB8AC3E}">
        <p14:creationId xmlns:p14="http://schemas.microsoft.com/office/powerpoint/2010/main" val="380027135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31825" y="1339850"/>
            <a:ext cx="4316413"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0638" y="1339850"/>
            <a:ext cx="4316412" cy="55181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9B261452-FAB7-459C-81CD-E54EA2F82DCF}" type="slidenum">
              <a:rPr lang="en-US" altLang="pl-PL"/>
              <a:pPr>
                <a:defRPr/>
              </a:pPr>
              <a:t>‹#›</a:t>
            </a:fld>
            <a:endParaRPr lang="en-US" altLang="pl-PL"/>
          </a:p>
        </p:txBody>
      </p:sp>
    </p:spTree>
    <p:extLst>
      <p:ext uri="{BB962C8B-B14F-4D97-AF65-F5344CB8AC3E}">
        <p14:creationId xmlns:p14="http://schemas.microsoft.com/office/powerpoint/2010/main" val="333593325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82625" y="365125"/>
            <a:ext cx="8543925" cy="1325563"/>
          </a:xfrm>
        </p:spPr>
        <p:txBody>
          <a:bodyPr/>
          <a:lstStyle/>
          <a:p>
            <a:r>
              <a:rPr lang="pl-PL"/>
              <a:t>Kliknij, aby edytować styl</a:t>
            </a:r>
          </a:p>
        </p:txBody>
      </p:sp>
      <p:sp>
        <p:nvSpPr>
          <p:cNvPr id="3" name="Symbol zastępczy tekstu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82625" y="2505075"/>
            <a:ext cx="41910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14913" y="2505075"/>
            <a:ext cx="42116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10"/>
          </p:nvPr>
        </p:nvSpPr>
        <p:spPr/>
        <p:txBody>
          <a:bodyPr/>
          <a:lstStyle>
            <a:lvl1pPr eaLnBrk="0" hangingPunct="0">
              <a:defRPr/>
            </a:lvl1pPr>
          </a:lstStyle>
          <a:p>
            <a:pPr>
              <a:defRPr/>
            </a:pPr>
            <a:fld id="{D1A35A20-1747-4B06-A8EA-3DB616874D9F}" type="slidenum">
              <a:rPr lang="en-US" altLang="pl-PL"/>
              <a:pPr>
                <a:defRPr/>
              </a:pPr>
              <a:t>‹#›</a:t>
            </a:fld>
            <a:endParaRPr lang="en-US" altLang="pl-PL"/>
          </a:p>
        </p:txBody>
      </p:sp>
    </p:spTree>
    <p:extLst>
      <p:ext uri="{BB962C8B-B14F-4D97-AF65-F5344CB8AC3E}">
        <p14:creationId xmlns:p14="http://schemas.microsoft.com/office/powerpoint/2010/main" val="6827590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DC952420-A3A1-4374-823F-8DDCF9EAC462}" type="slidenum">
              <a:rPr lang="en-US" altLang="pl-PL"/>
              <a:pPr>
                <a:defRPr/>
              </a:pPr>
              <a:t>‹#›</a:t>
            </a:fld>
            <a:endParaRPr lang="en-US" altLang="pl-PL"/>
          </a:p>
        </p:txBody>
      </p:sp>
    </p:spTree>
    <p:extLst>
      <p:ext uri="{BB962C8B-B14F-4D97-AF65-F5344CB8AC3E}">
        <p14:creationId xmlns:p14="http://schemas.microsoft.com/office/powerpoint/2010/main" val="324672796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lvl1pPr eaLnBrk="0" hangingPunct="0">
              <a:defRPr/>
            </a:lvl1pPr>
          </a:lstStyle>
          <a:p>
            <a:pPr>
              <a:defRPr/>
            </a:pPr>
            <a:fld id="{E8847986-27CF-496B-978C-DBC524F5934C}" type="slidenum">
              <a:rPr lang="en-US" altLang="pl-PL"/>
              <a:pPr>
                <a:defRPr/>
              </a:pPr>
              <a:t>‹#›</a:t>
            </a:fld>
            <a:endParaRPr lang="en-US" altLang="pl-PL"/>
          </a:p>
        </p:txBody>
      </p:sp>
    </p:spTree>
    <p:extLst>
      <p:ext uri="{BB962C8B-B14F-4D97-AF65-F5344CB8AC3E}">
        <p14:creationId xmlns:p14="http://schemas.microsoft.com/office/powerpoint/2010/main" val="169972038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lvl1pPr eaLnBrk="0" hangingPunct="0">
              <a:defRPr/>
            </a:lvl1pPr>
          </a:lstStyle>
          <a:p>
            <a:pPr>
              <a:defRPr/>
            </a:pPr>
            <a:fld id="{E3A4CEC3-9F30-4551-8DD4-2103387BE4F2}" type="slidenum">
              <a:rPr lang="en-US" altLang="pl-PL"/>
              <a:pPr>
                <a:defRPr/>
              </a:pPr>
              <a:t>‹#›</a:t>
            </a:fld>
            <a:endParaRPr lang="en-US" altLang="pl-PL"/>
          </a:p>
        </p:txBody>
      </p:sp>
    </p:spTree>
    <p:extLst>
      <p:ext uri="{BB962C8B-B14F-4D97-AF65-F5344CB8AC3E}">
        <p14:creationId xmlns:p14="http://schemas.microsoft.com/office/powerpoint/2010/main" val="243107648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FB124C80-6EF7-4817-BD3D-A06AB0A040BB}" type="slidenum">
              <a:rPr lang="en-US" altLang="pl-PL"/>
              <a:pPr>
                <a:defRPr/>
              </a:pPr>
              <a:t>‹#›</a:t>
            </a:fld>
            <a:endParaRPr lang="en-US" altLang="pl-PL"/>
          </a:p>
        </p:txBody>
      </p:sp>
    </p:spTree>
    <p:extLst>
      <p:ext uri="{BB962C8B-B14F-4D97-AF65-F5344CB8AC3E}">
        <p14:creationId xmlns:p14="http://schemas.microsoft.com/office/powerpoint/2010/main" val="254205421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2625" y="457200"/>
            <a:ext cx="3194050"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numeru slajdu 4"/>
          <p:cNvSpPr>
            <a:spLocks noGrp="1"/>
          </p:cNvSpPr>
          <p:nvPr>
            <p:ph type="sldNum" sz="quarter" idx="10"/>
          </p:nvPr>
        </p:nvSpPr>
        <p:spPr/>
        <p:txBody>
          <a:bodyPr/>
          <a:lstStyle>
            <a:lvl1pPr eaLnBrk="0" hangingPunct="0">
              <a:defRPr/>
            </a:lvl1pPr>
          </a:lstStyle>
          <a:p>
            <a:pPr>
              <a:defRPr/>
            </a:pPr>
            <a:fld id="{3F0875A5-31B0-4117-AB10-CDB6E1F493CB}" type="slidenum">
              <a:rPr lang="en-US" altLang="pl-PL"/>
              <a:pPr>
                <a:defRPr/>
              </a:pPr>
              <a:t>‹#›</a:t>
            </a:fld>
            <a:endParaRPr lang="en-US" altLang="pl-PL"/>
          </a:p>
        </p:txBody>
      </p:sp>
    </p:spTree>
    <p:extLst>
      <p:ext uri="{BB962C8B-B14F-4D97-AF65-F5344CB8AC3E}">
        <p14:creationId xmlns:p14="http://schemas.microsoft.com/office/powerpoint/2010/main" val="383902424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545F1DC7-C262-49F4-A049-DD109A4AA094}" type="slidenum">
              <a:rPr lang="en-US" altLang="pl-PL"/>
              <a:pPr>
                <a:defRPr/>
              </a:pPr>
              <a:t>‹#›</a:t>
            </a:fld>
            <a:endParaRPr lang="en-US" altLang="pl-PL"/>
          </a:p>
        </p:txBody>
      </p:sp>
    </p:spTree>
    <p:extLst>
      <p:ext uri="{BB962C8B-B14F-4D97-AF65-F5344CB8AC3E}">
        <p14:creationId xmlns:p14="http://schemas.microsoft.com/office/powerpoint/2010/main" val="375940814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619125"/>
            <a:ext cx="2195512" cy="62388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31825" y="619125"/>
            <a:ext cx="6437313" cy="6238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3B60920E-E110-46C6-8966-8F4D67DEA996}" type="slidenum">
              <a:rPr lang="en-US" altLang="pl-PL"/>
              <a:pPr>
                <a:defRPr/>
              </a:pPr>
              <a:t>‹#›</a:t>
            </a:fld>
            <a:endParaRPr lang="en-US" altLang="pl-PL"/>
          </a:p>
        </p:txBody>
      </p:sp>
    </p:spTree>
    <p:extLst>
      <p:ext uri="{BB962C8B-B14F-4D97-AF65-F5344CB8AC3E}">
        <p14:creationId xmlns:p14="http://schemas.microsoft.com/office/powerpoint/2010/main" val="369762005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1124744"/>
            <a:ext cx="89154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072680" y="332656"/>
            <a:ext cx="7632700" cy="648072"/>
          </a:xfrm>
        </p:spPr>
        <p:txBody>
          <a:bodyPr/>
          <a:lstStyle>
            <a:lvl1pPr>
              <a:defRPr sz="3600"/>
            </a:lvl1pPr>
          </a:lstStyle>
          <a:p>
            <a:r>
              <a:rPr lang="en-US" dirty="0"/>
              <a:t>Click to edit Master 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884865B1-DF9F-4311-A7C8-D22E8F478909}" type="slidenum">
              <a:rPr lang="en-US" altLang="pl-PL"/>
              <a:pPr>
                <a:defRPr/>
              </a:pPr>
              <a:t>‹#›</a:t>
            </a:fld>
            <a:endParaRPr lang="en-US" altLang="pl-PL"/>
          </a:p>
        </p:txBody>
      </p:sp>
    </p:spTree>
    <p:extLst>
      <p:ext uri="{BB962C8B-B14F-4D97-AF65-F5344CB8AC3E}">
        <p14:creationId xmlns:p14="http://schemas.microsoft.com/office/powerpoint/2010/main" val="410829725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38250" y="1122363"/>
            <a:ext cx="74295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2219E69A-F0A3-4FAB-AE64-94CE922DC9E6}" type="slidenum">
              <a:rPr lang="en-US" altLang="pl-PL"/>
              <a:pPr>
                <a:defRPr/>
              </a:pPr>
              <a:t>‹#›</a:t>
            </a:fld>
            <a:endParaRPr lang="en-US" altLang="pl-PL"/>
          </a:p>
        </p:txBody>
      </p:sp>
    </p:spTree>
    <p:extLst>
      <p:ext uri="{BB962C8B-B14F-4D97-AF65-F5344CB8AC3E}">
        <p14:creationId xmlns:p14="http://schemas.microsoft.com/office/powerpoint/2010/main" val="63533739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C32AB1F9-8579-45C0-B60D-6C1DF2DB098D}" type="slidenum">
              <a:rPr lang="en-US" altLang="pl-PL"/>
              <a:pPr>
                <a:defRPr/>
              </a:pPr>
              <a:t>‹#›</a:t>
            </a:fld>
            <a:endParaRPr lang="en-US" altLang="pl-PL"/>
          </a:p>
        </p:txBody>
      </p:sp>
    </p:spTree>
    <p:extLst>
      <p:ext uri="{BB962C8B-B14F-4D97-AF65-F5344CB8AC3E}">
        <p14:creationId xmlns:p14="http://schemas.microsoft.com/office/powerpoint/2010/main" val="36241175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76275" y="1709738"/>
            <a:ext cx="8543925"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numeru slajdu 3"/>
          <p:cNvSpPr>
            <a:spLocks noGrp="1"/>
          </p:cNvSpPr>
          <p:nvPr>
            <p:ph type="sldNum" sz="quarter" idx="10"/>
          </p:nvPr>
        </p:nvSpPr>
        <p:spPr/>
        <p:txBody>
          <a:bodyPr/>
          <a:lstStyle>
            <a:lvl1pPr eaLnBrk="0" hangingPunct="0">
              <a:defRPr/>
            </a:lvl1pPr>
          </a:lstStyle>
          <a:p>
            <a:pPr>
              <a:defRPr/>
            </a:pPr>
            <a:fld id="{755A415D-A003-4220-868A-455B8504CF50}" type="slidenum">
              <a:rPr lang="en-US" altLang="pl-PL"/>
              <a:pPr>
                <a:defRPr/>
              </a:pPr>
              <a:t>‹#›</a:t>
            </a:fld>
            <a:endParaRPr lang="en-US" altLang="pl-PL"/>
          </a:p>
        </p:txBody>
      </p:sp>
    </p:spTree>
    <p:extLst>
      <p:ext uri="{BB962C8B-B14F-4D97-AF65-F5344CB8AC3E}">
        <p14:creationId xmlns:p14="http://schemas.microsoft.com/office/powerpoint/2010/main" val="31293509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2.jpeg"/><Relationship Id="rId5" Type="http://schemas.openxmlformats.org/officeDocument/2006/relationships/slideLayout" Target="../slideLayouts/slideLayout48.xml"/><Relationship Id="rId10"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2.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08088" y="2852738"/>
            <a:ext cx="76327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Black" panose="020B0A04020102090204" pitchFamily="34" charset="0"/>
              </a:rPr>
              <a:t>Click to edit Master title style</a:t>
            </a:r>
          </a:p>
        </p:txBody>
      </p:sp>
      <p:sp>
        <p:nvSpPr>
          <p:cNvPr id="2" name="Text Box 2"/>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chemeClr val="tx1"/>
                </a:solidFill>
                <a:latin typeface="Arial Black" panose="020B0A04020102020204" pitchFamily="34" charset="0"/>
                <a:ea typeface="+mn-ea"/>
                <a:sym typeface="Arial Black" panose="020B0A04020102020204" pitchFamily="34" charset="0"/>
              </a:defRPr>
            </a:lvl1pPr>
          </a:lstStyle>
          <a:p>
            <a:pPr>
              <a:defRPr/>
            </a:pPr>
            <a:fld id="{FE0A9683-F4ED-42E4-A0D3-5F98644F24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419" r:id="rId1"/>
    <p:sldLayoutId id="2147487420" r:id="rId2"/>
    <p:sldLayoutId id="2147487421" r:id="rId3"/>
    <p:sldLayoutId id="2147487422" r:id="rId4"/>
    <p:sldLayoutId id="2147487423" r:id="rId5"/>
  </p:sldLayoutIdLst>
  <p:transition/>
  <p:hf hdr="0" ftr="0" dt="0"/>
  <p:txStyles>
    <p:titleStyle>
      <a:lvl1pPr algn="ctr" rtl="0" eaLnBrk="0" fontAlgn="base" hangingPunct="0">
        <a:spcBef>
          <a:spcPct val="0"/>
        </a:spcBef>
        <a:spcAft>
          <a:spcPct val="0"/>
        </a:spcAft>
        <a:defRPr sz="4400">
          <a:solidFill>
            <a:srgbClr val="FFFFFF"/>
          </a:solidFill>
          <a:latin typeface="+mj-lt"/>
          <a:ea typeface="+mj-ea"/>
          <a:cs typeface="+mj-cs"/>
          <a:sym typeface="Arial Black" panose="020B0A04020102090204" pitchFamily="34" charset="0"/>
        </a:defRPr>
      </a:lvl1pPr>
      <a:lvl2pPr algn="ctr" rtl="0" eaLnBrk="0" fontAlgn="base" hangingPunct="0">
        <a:spcBef>
          <a:spcPct val="0"/>
        </a:spcBef>
        <a:spcAft>
          <a:spcPct val="0"/>
        </a:spcAft>
        <a:defRPr sz="4400">
          <a:solidFill>
            <a:srgbClr val="FFFFFF"/>
          </a:solidFill>
          <a:latin typeface="Arial Black" charset="0"/>
          <a:ea typeface="ヒラギノ角ゴ ProN W6" charset="0"/>
          <a:cs typeface="ヒラギノ角ゴ ProN W6" charset="0"/>
          <a:sym typeface="Arial Black" panose="020B0A04020102090204" pitchFamily="34" charset="0"/>
        </a:defRPr>
      </a:lvl2pPr>
      <a:lvl3pPr algn="ctr" rtl="0" eaLnBrk="0" fontAlgn="base" hangingPunct="0">
        <a:spcBef>
          <a:spcPct val="0"/>
        </a:spcBef>
        <a:spcAft>
          <a:spcPct val="0"/>
        </a:spcAft>
        <a:defRPr sz="4400">
          <a:solidFill>
            <a:srgbClr val="FFFFFF"/>
          </a:solidFill>
          <a:latin typeface="Arial Black" charset="0"/>
          <a:ea typeface="ヒラギノ角ゴ ProN W6" charset="0"/>
          <a:cs typeface="ヒラギノ角ゴ ProN W6" charset="0"/>
          <a:sym typeface="Arial Black" panose="020B0A04020102090204" pitchFamily="34" charset="0"/>
        </a:defRPr>
      </a:lvl3pPr>
      <a:lvl4pPr algn="ctr" rtl="0" eaLnBrk="0" fontAlgn="base" hangingPunct="0">
        <a:spcBef>
          <a:spcPct val="0"/>
        </a:spcBef>
        <a:spcAft>
          <a:spcPct val="0"/>
        </a:spcAft>
        <a:defRPr sz="4400">
          <a:solidFill>
            <a:srgbClr val="FFFFFF"/>
          </a:solidFill>
          <a:latin typeface="Arial Black" charset="0"/>
          <a:ea typeface="ヒラギノ角ゴ ProN W6" charset="0"/>
          <a:cs typeface="ヒラギノ角ゴ ProN W6" charset="0"/>
          <a:sym typeface="Arial Black" panose="020B0A04020102090204" pitchFamily="34" charset="0"/>
        </a:defRPr>
      </a:lvl4pPr>
      <a:lvl5pPr algn="ctr" rtl="0" eaLnBrk="0" fontAlgn="base" hangingPunct="0">
        <a:spcBef>
          <a:spcPct val="0"/>
        </a:spcBef>
        <a:spcAft>
          <a:spcPct val="0"/>
        </a:spcAft>
        <a:defRPr sz="4400">
          <a:solidFill>
            <a:srgbClr val="FFFFFF"/>
          </a:solidFill>
          <a:latin typeface="Arial Black" charset="0"/>
          <a:ea typeface="ヒラギノ角ゴ ProN W6" charset="0"/>
          <a:cs typeface="ヒラギノ角ゴ ProN W6" charset="0"/>
          <a:sym typeface="Arial Black" panose="020B0A04020102090204" pitchFamily="34" charset="0"/>
        </a:defRPr>
      </a:lvl5pPr>
      <a:lvl6pPr marL="457200" algn="ctr" rtl="0" fontAlgn="base">
        <a:spcBef>
          <a:spcPct val="0"/>
        </a:spcBef>
        <a:spcAft>
          <a:spcPct val="0"/>
        </a:spcAft>
        <a:defRPr sz="4400">
          <a:solidFill>
            <a:srgbClr val="FFFFFF"/>
          </a:solidFill>
          <a:latin typeface="Arial Black" charset="0"/>
          <a:ea typeface="ヒラギノ角ゴ ProN W6" charset="0"/>
          <a:cs typeface="ヒラギノ角ゴ ProN W6" charset="0"/>
          <a:sym typeface="Arial Black" charset="0"/>
        </a:defRPr>
      </a:lvl6pPr>
      <a:lvl7pPr marL="914400" algn="ctr" rtl="0" fontAlgn="base">
        <a:spcBef>
          <a:spcPct val="0"/>
        </a:spcBef>
        <a:spcAft>
          <a:spcPct val="0"/>
        </a:spcAft>
        <a:defRPr sz="4400">
          <a:solidFill>
            <a:srgbClr val="FFFFFF"/>
          </a:solidFill>
          <a:latin typeface="Arial Black" charset="0"/>
          <a:ea typeface="ヒラギノ角ゴ ProN W6" charset="0"/>
          <a:cs typeface="ヒラギノ角ゴ ProN W6" charset="0"/>
          <a:sym typeface="Arial Black" charset="0"/>
        </a:defRPr>
      </a:lvl7pPr>
      <a:lvl8pPr marL="1371600" algn="ctr" rtl="0" fontAlgn="base">
        <a:spcBef>
          <a:spcPct val="0"/>
        </a:spcBef>
        <a:spcAft>
          <a:spcPct val="0"/>
        </a:spcAft>
        <a:defRPr sz="4400">
          <a:solidFill>
            <a:srgbClr val="FFFFFF"/>
          </a:solidFill>
          <a:latin typeface="Arial Black" charset="0"/>
          <a:ea typeface="ヒラギノ角ゴ ProN W6" charset="0"/>
          <a:cs typeface="ヒラギノ角ゴ ProN W6" charset="0"/>
          <a:sym typeface="Arial Black" charset="0"/>
        </a:defRPr>
      </a:lvl8pPr>
      <a:lvl9pPr marL="1828800" algn="ctr" rtl="0" fontAlgn="base">
        <a:spcBef>
          <a:spcPct val="0"/>
        </a:spcBef>
        <a:spcAft>
          <a:spcPct val="0"/>
        </a:spcAft>
        <a:defRPr sz="4400">
          <a:solidFill>
            <a:srgbClr val="FFFFFF"/>
          </a:solidFill>
          <a:latin typeface="Arial Black" charset="0"/>
          <a:ea typeface="ヒラギノ角ゴ ProN W6" charset="0"/>
          <a:cs typeface="ヒラギノ角ゴ ProN W6" charset="0"/>
          <a:sym typeface="Arial Black"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429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430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6002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574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itle Placeholder 1"/>
          <p:cNvSpPr txBox="1">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CH" altLang="en-US"/>
          </a:p>
        </p:txBody>
      </p:sp>
      <p:sp>
        <p:nvSpPr>
          <p:cNvPr id="9219" name="Text Placeholder 2"/>
          <p:cNvSpPr txBox="1">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CH" altLang="en-US"/>
          </a:p>
        </p:txBody>
      </p:sp>
      <p:sp>
        <p:nvSpPr>
          <p:cNvPr id="4" name="Date Placeholder 3"/>
          <p:cNvSpPr txBox="1">
            <a:spLocks noGrp="1"/>
          </p:cNvSpPr>
          <p:nvPr>
            <p:ph type="dt" sz="half" idx="2"/>
          </p:nvPr>
        </p:nvSpPr>
        <p:spPr>
          <a:xfrm>
            <a:off x="681038" y="6356350"/>
            <a:ext cx="2228850" cy="365125"/>
          </a:xfrm>
          <a:prstGeom prst="rect">
            <a:avLst/>
          </a:prstGeom>
          <a:noFill/>
          <a:ln>
            <a:noFill/>
          </a:ln>
        </p:spPr>
        <p:txBody>
          <a:bodyPr vert="horz" wrap="square" lIns="91440" tIns="45720" rIns="91440" bIns="45720" anchor="ctr" anchorCtr="0" compatLnSpc="1"/>
          <a:lstStyle>
            <a:lvl1pPr marL="0" marR="0" lvl="0" indent="0" algn="l" defTabSz="914400" rtl="0" eaLnBrk="1" fontAlgn="auto" hangingPunct="1">
              <a:lnSpc>
                <a:spcPct val="100000"/>
              </a:lnSpc>
              <a:spcBef>
                <a:spcPts val="0"/>
              </a:spcBef>
              <a:spcAft>
                <a:spcPts val="0"/>
              </a:spcAft>
              <a:buNone/>
              <a:tabLst/>
              <a:defRPr lang="fr-CH" sz="1200" b="0" i="0" u="none" strike="noStrike" kern="1200" cap="none" spc="0" baseline="0">
                <a:solidFill>
                  <a:srgbClr val="898989"/>
                </a:solidFill>
                <a:uFillTx/>
                <a:latin typeface="Calibri"/>
                <a:ea typeface="+mn-ea"/>
                <a:cs typeface="+mn-cs"/>
              </a:defRPr>
            </a:lvl1pPr>
          </a:lstStyle>
          <a:p>
            <a:pPr>
              <a:defRPr/>
            </a:pPr>
            <a:fld id="{328E829C-FE32-4666-BA54-559FC618517E}" type="datetime1">
              <a:rPr lang="pl-PL"/>
              <a:pPr>
                <a:defRPr/>
              </a:pPr>
              <a:t>23.11.2017</a:t>
            </a:fld>
            <a:endParaRPr/>
          </a:p>
        </p:txBody>
      </p:sp>
      <p:sp>
        <p:nvSpPr>
          <p:cNvPr id="5" name="Footer Placeholder 4"/>
          <p:cNvSpPr txBox="1">
            <a:spLocks noGrp="1"/>
          </p:cNvSpPr>
          <p:nvPr>
            <p:ph type="ftr" sz="quarter" idx="3"/>
          </p:nvPr>
        </p:nvSpPr>
        <p:spPr>
          <a:xfrm>
            <a:off x="3281363" y="6356350"/>
            <a:ext cx="3343275" cy="365125"/>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fr-CH" sz="1200" b="0" i="0" u="none" strike="noStrike" kern="1200" cap="none" spc="0" baseline="0">
                <a:solidFill>
                  <a:srgbClr val="898989"/>
                </a:solidFill>
                <a:uFillTx/>
                <a:latin typeface="Calibri"/>
                <a:ea typeface="+mn-ea"/>
                <a:cs typeface="+mn-cs"/>
              </a:defRPr>
            </a:lvl1pPr>
          </a:lstStyle>
          <a:p>
            <a:pPr>
              <a:defRPr/>
            </a:pPr>
            <a:endParaRPr/>
          </a:p>
        </p:txBody>
      </p:sp>
      <p:sp>
        <p:nvSpPr>
          <p:cNvPr id="6" name="Slide Number Placeholder 5"/>
          <p:cNvSpPr txBox="1">
            <a:spLocks noGrp="1"/>
          </p:cNvSpPr>
          <p:nvPr>
            <p:ph type="sldNum" sz="quarter" idx="4"/>
          </p:nvPr>
        </p:nvSpPr>
        <p:spPr>
          <a:xfrm>
            <a:off x="6996113" y="6356350"/>
            <a:ext cx="222885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defRPr>
            </a:lvl1pPr>
          </a:lstStyle>
          <a:p>
            <a:pPr>
              <a:defRPr/>
            </a:pPr>
            <a:fld id="{838F992C-5456-4989-AD45-5BA150DB9FF3}" type="slidenum">
              <a:rPr lang="fr-CH" altLang="pl-PL"/>
              <a:pPr>
                <a:defRPr/>
              </a:pPr>
              <a:t>‹#›</a:t>
            </a:fld>
            <a:endParaRPr lang="fr-CH" altLang="pl-PL"/>
          </a:p>
        </p:txBody>
      </p:sp>
    </p:spTree>
  </p:cSld>
  <p:clrMap bg1="lt1" tx1="dk1" bg2="lt2" tx2="dk2" accent1="accent1" accent2="accent2" accent3="accent3" accent4="accent4" accent5="accent5" accent6="accent6" hlink="hlink" folHlink="folHlink"/>
  <p:sldLayoutIdLst>
    <p:sldLayoutId id="2147487503" r:id="rId1"/>
    <p:sldLayoutId id="2147487504" r:id="rId2"/>
    <p:sldLayoutId id="2147487505" r:id="rId3"/>
  </p:sldLayoutIdLst>
  <p:transition spd="slow"/>
  <p:txStyles>
    <p:titleStyle>
      <a:lvl1pPr algn="l" rtl="0" eaLnBrk="0" fontAlgn="base" hangingPunct="0">
        <a:lnSpc>
          <a:spcPct val="90000"/>
        </a:lnSpc>
        <a:spcBef>
          <a:spcPct val="0"/>
        </a:spcBef>
        <a:spcAft>
          <a:spcPct val="0"/>
        </a:spcAft>
        <a:defRPr lang="en-US"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itchFamily="34" charset="0"/>
        </a:defRPr>
      </a:lvl2pPr>
      <a:lvl3pPr algn="l" rtl="0" eaLnBrk="0" fontAlgn="base" hangingPunct="0">
        <a:lnSpc>
          <a:spcPct val="90000"/>
        </a:lnSpc>
        <a:spcBef>
          <a:spcPct val="0"/>
        </a:spcBef>
        <a:spcAft>
          <a:spcPct val="0"/>
        </a:spcAft>
        <a:defRPr sz="4400">
          <a:solidFill>
            <a:srgbClr val="000000"/>
          </a:solidFill>
          <a:latin typeface="Calibri Light" pitchFamily="34" charset="0"/>
        </a:defRPr>
      </a:lvl3pPr>
      <a:lvl4pPr algn="l" rtl="0" eaLnBrk="0" fontAlgn="base" hangingPunct="0">
        <a:lnSpc>
          <a:spcPct val="90000"/>
        </a:lnSpc>
        <a:spcBef>
          <a:spcPct val="0"/>
        </a:spcBef>
        <a:spcAft>
          <a:spcPct val="0"/>
        </a:spcAft>
        <a:defRPr sz="4400">
          <a:solidFill>
            <a:srgbClr val="000000"/>
          </a:solidFill>
          <a:latin typeface="Calibri Light" pitchFamily="34" charset="0"/>
        </a:defRPr>
      </a:lvl4pPr>
      <a:lvl5pPr algn="l" rtl="0" eaLnBrk="0" fontAlgn="base" hangingPunct="0">
        <a:lnSpc>
          <a:spcPct val="90000"/>
        </a:lnSpc>
        <a:spcBef>
          <a:spcPct val="0"/>
        </a:spcBef>
        <a:spcAft>
          <a:spcPct val="0"/>
        </a:spcAft>
        <a:defRPr sz="4400">
          <a:solidFill>
            <a:srgbClr val="000000"/>
          </a:solidFill>
          <a:latin typeface="Calibri Light" pitchFamily="34" charset="0"/>
        </a:defRPr>
      </a:lvl5pPr>
      <a:lvl6pPr marL="457200" algn="l" rtl="0" eaLnBrk="0" fontAlgn="base">
        <a:lnSpc>
          <a:spcPct val="90000"/>
        </a:lnSpc>
        <a:spcBef>
          <a:spcPct val="0"/>
        </a:spcBef>
        <a:spcAft>
          <a:spcPct val="0"/>
        </a:spcAft>
        <a:defRPr sz="4400">
          <a:solidFill>
            <a:srgbClr val="000000"/>
          </a:solidFill>
          <a:latin typeface="Calibri Light" pitchFamily="34" charset="0"/>
        </a:defRPr>
      </a:lvl6pPr>
      <a:lvl7pPr marL="914400" algn="l" rtl="0" eaLnBrk="0" fontAlgn="base">
        <a:lnSpc>
          <a:spcPct val="90000"/>
        </a:lnSpc>
        <a:spcBef>
          <a:spcPct val="0"/>
        </a:spcBef>
        <a:spcAft>
          <a:spcPct val="0"/>
        </a:spcAft>
        <a:defRPr sz="4400">
          <a:solidFill>
            <a:srgbClr val="000000"/>
          </a:solidFill>
          <a:latin typeface="Calibri Light" pitchFamily="34" charset="0"/>
        </a:defRPr>
      </a:lvl7pPr>
      <a:lvl8pPr marL="1371600" algn="l" rtl="0" eaLnBrk="0" fontAlgn="base">
        <a:lnSpc>
          <a:spcPct val="90000"/>
        </a:lnSpc>
        <a:spcBef>
          <a:spcPct val="0"/>
        </a:spcBef>
        <a:spcAft>
          <a:spcPct val="0"/>
        </a:spcAft>
        <a:defRPr sz="4400">
          <a:solidFill>
            <a:srgbClr val="000000"/>
          </a:solidFill>
          <a:latin typeface="Calibri Light" pitchFamily="34" charset="0"/>
        </a:defRPr>
      </a:lvl8pPr>
      <a:lvl9pPr marL="1828800" algn="l" rtl="0" eaLnBrk="0" fontAlgn="base">
        <a:lnSpc>
          <a:spcPct val="90000"/>
        </a:lnSpc>
        <a:spcBef>
          <a:spcPct val="0"/>
        </a:spcBef>
        <a:spcAft>
          <a:spcPct val="0"/>
        </a:spcAft>
        <a:defRPr sz="4400">
          <a:solidFill>
            <a:srgbClr val="000000"/>
          </a:solidFill>
          <a:latin typeface="Calibri Light"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rtl="0" eaLnBrk="0" fontAlgn="base">
        <a:lnSpc>
          <a:spcPct val="90000"/>
        </a:lnSpc>
        <a:spcBef>
          <a:spcPts val="500"/>
        </a:spcBef>
        <a:spcAft>
          <a:spcPct val="0"/>
        </a:spcAft>
        <a:buSzPct val="100000"/>
        <a:buFont typeface="Arial" pitchFamily="34" charset="0"/>
        <a:buChar char="•"/>
        <a:defRPr lang="en-US" kern="1200">
          <a:solidFill>
            <a:srgbClr val="000000"/>
          </a:solidFill>
          <a:latin typeface="Calibri"/>
        </a:defRPr>
      </a:lvl6pPr>
      <a:lvl7pPr marL="2971800" indent="-228600" algn="l" rtl="0" eaLnBrk="0" fontAlgn="base">
        <a:lnSpc>
          <a:spcPct val="90000"/>
        </a:lnSpc>
        <a:spcBef>
          <a:spcPts val="500"/>
        </a:spcBef>
        <a:spcAft>
          <a:spcPct val="0"/>
        </a:spcAft>
        <a:buSzPct val="100000"/>
        <a:buFont typeface="Arial" pitchFamily="34" charset="0"/>
        <a:buChar char="•"/>
        <a:defRPr lang="en-US" kern="1200">
          <a:solidFill>
            <a:srgbClr val="000000"/>
          </a:solidFill>
          <a:latin typeface="Calibri"/>
        </a:defRPr>
      </a:lvl7pPr>
      <a:lvl8pPr marL="3429000" indent="-228600" algn="l" rtl="0" eaLnBrk="0" fontAlgn="base">
        <a:lnSpc>
          <a:spcPct val="90000"/>
        </a:lnSpc>
        <a:spcBef>
          <a:spcPts val="500"/>
        </a:spcBef>
        <a:spcAft>
          <a:spcPct val="0"/>
        </a:spcAft>
        <a:buSzPct val="100000"/>
        <a:buFont typeface="Arial" pitchFamily="34" charset="0"/>
        <a:buChar char="•"/>
        <a:defRPr lang="en-US" kern="1200">
          <a:solidFill>
            <a:srgbClr val="000000"/>
          </a:solidFill>
          <a:latin typeface="Calibri"/>
        </a:defRPr>
      </a:lvl8pPr>
      <a:lvl9pPr marL="3886200" indent="-228600" algn="l" rtl="0" eaLnBrk="0" fontAlgn="base">
        <a:lnSpc>
          <a:spcPct val="90000"/>
        </a:lnSpc>
        <a:spcBef>
          <a:spcPts val="500"/>
        </a:spcBef>
        <a:spcAft>
          <a:spcPct val="0"/>
        </a:spcAft>
        <a:buSzPct val="100000"/>
        <a:buFont typeface="Arial" pitchFamily="34" charset="0"/>
        <a:buChar char="•"/>
        <a:defRPr lang="en-US" kern="1200">
          <a:solidFill>
            <a:srgbClr val="000000"/>
          </a:solidFill>
          <a:latin typeface="Calibri"/>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10243"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5CFFDDDA-FAAC-4C69-856F-ADC357F935FD}"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506" r:id="rId1"/>
    <p:sldLayoutId id="2147487507" r:id="rId2"/>
    <p:sldLayoutId id="2147487508" r:id="rId3"/>
    <p:sldLayoutId id="2147487509" r:id="rId4"/>
    <p:sldLayoutId id="2147487510" r:id="rId5"/>
    <p:sldLayoutId id="2147487511" r:id="rId6"/>
    <p:sldLayoutId id="2147487512" r:id="rId7"/>
    <p:sldLayoutId id="2147487513" r:id="rId8"/>
    <p:sldLayoutId id="2147487514" r:id="rId9"/>
    <p:sldLayoutId id="2147487515" r:id="rId10"/>
    <p:sldLayoutId id="2147487516" r:id="rId11"/>
    <p:sldLayoutId id="2147487436" r:id="rId12"/>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11267"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C310630F-9E85-4BD2-A2B6-DDE6C0B259B2}"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517" r:id="rId1"/>
    <p:sldLayoutId id="2147487518" r:id="rId2"/>
    <p:sldLayoutId id="2147487519" r:id="rId3"/>
    <p:sldLayoutId id="2147487520" r:id="rId4"/>
    <p:sldLayoutId id="2147487521" r:id="rId5"/>
    <p:sldLayoutId id="2147487522" r:id="rId6"/>
    <p:sldLayoutId id="2147487523" r:id="rId7"/>
    <p:sldLayoutId id="2147487524" r:id="rId8"/>
    <p:sldLayoutId id="2147487525" r:id="rId9"/>
    <p:sldLayoutId id="2147487526" r:id="rId10"/>
    <p:sldLayoutId id="2147487527" r:id="rId11"/>
    <p:sldLayoutId id="2147487437" r:id="rId12"/>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08088" y="2852738"/>
            <a:ext cx="76327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Black" panose="020B0A04020102090204" pitchFamily="34" charset="0"/>
              </a:rPr>
              <a:t>Click to edit Master title style</a:t>
            </a:r>
          </a:p>
        </p:txBody>
      </p:sp>
      <p:sp>
        <p:nvSpPr>
          <p:cNvPr id="2" name="Text Box 2"/>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440CB69A-EC70-4F83-90DD-169FE0AC56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424" r:id="rId1"/>
    <p:sldLayoutId id="2147487425" r:id="rId2"/>
    <p:sldLayoutId id="2147487426" r:id="rId3"/>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Black" panose="020B0A04020102090204" pitchFamily="34" charset="0"/>
        </a:defRPr>
      </a:lvl1pPr>
      <a:lvl2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2pPr>
      <a:lvl3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3pPr>
      <a:lvl4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4pPr>
      <a:lvl5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5pPr>
      <a:lvl6pPr marL="4572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6pPr>
      <a:lvl7pPr marL="9144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7pPr>
      <a:lvl8pPr marL="13716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8pPr>
      <a:lvl9pPr marL="18288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429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430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6002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574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3075"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1B2BD45E-CFE5-4BEB-AC05-18E84D531F53}"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438" r:id="rId1"/>
    <p:sldLayoutId id="2147487439" r:id="rId2"/>
    <p:sldLayoutId id="2147487440" r:id="rId3"/>
    <p:sldLayoutId id="2147487441" r:id="rId4"/>
    <p:sldLayoutId id="2147487442" r:id="rId5"/>
    <p:sldLayoutId id="2147487443" r:id="rId6"/>
    <p:sldLayoutId id="2147487444" r:id="rId7"/>
    <p:sldLayoutId id="2147487445" r:id="rId8"/>
    <p:sldLayoutId id="2147487446" r:id="rId9"/>
    <p:sldLayoutId id="2147487447" r:id="rId10"/>
    <p:sldLayoutId id="2147487448" r:id="rId11"/>
    <p:sldLayoutId id="2147487449" r:id="rId12"/>
    <p:sldLayoutId id="2147487450" r:id="rId13"/>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4099"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0729688C-42B4-4E1B-8ED7-BE1D60E16D77}"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451" r:id="rId1"/>
    <p:sldLayoutId id="2147487452" r:id="rId2"/>
    <p:sldLayoutId id="2147487453" r:id="rId3"/>
    <p:sldLayoutId id="2147487454" r:id="rId4"/>
    <p:sldLayoutId id="2147487455" r:id="rId5"/>
    <p:sldLayoutId id="2147487456" r:id="rId6"/>
    <p:sldLayoutId id="2147487457" r:id="rId7"/>
    <p:sldLayoutId id="2147487458" r:id="rId8"/>
    <p:sldLayoutId id="2147487459" r:id="rId9"/>
    <p:sldLayoutId id="2147487460" r:id="rId10"/>
    <p:sldLayoutId id="2147487461" r:id="rId11"/>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5123"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4A988153-0C45-42D8-AB52-EDE43264D442}"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462" r:id="rId1"/>
    <p:sldLayoutId id="2147487463" r:id="rId2"/>
    <p:sldLayoutId id="2147487464" r:id="rId3"/>
    <p:sldLayoutId id="2147487465" r:id="rId4"/>
    <p:sldLayoutId id="2147487466" r:id="rId5"/>
    <p:sldLayoutId id="2147487467" r:id="rId6"/>
    <p:sldLayoutId id="2147487468" r:id="rId7"/>
    <p:sldLayoutId id="2147487469" r:id="rId8"/>
    <p:sldLayoutId id="2147487470" r:id="rId9"/>
    <p:sldLayoutId id="2147487471" r:id="rId10"/>
    <p:sldLayoutId id="2147487472" r:id="rId11"/>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427" r:id="rId1"/>
    <p:sldLayoutId id="2147487473" r:id="rId2"/>
    <p:sldLayoutId id="2147487474" r:id="rId3"/>
    <p:sldLayoutId id="2147487475" r:id="rId4"/>
    <p:sldLayoutId id="2147487428" r:id="rId5"/>
    <p:sldLayoutId id="2147487476" r:id="rId6"/>
    <p:sldLayoutId id="2147487477" r:id="rId7"/>
    <p:sldLayoutId id="2147487478" r:id="rId8"/>
    <p:sldLayoutId id="2147487480" r:id="rId9"/>
  </p:sldLayoutIdLst>
  <p:hf hdr="0" ftr="0" dt="0"/>
  <p:txStyles>
    <p:titleStyle>
      <a:lvl1pPr algn="ctr" rtl="0" eaLnBrk="0" fontAlgn="base" hangingPunct="0">
        <a:spcBef>
          <a:spcPct val="0"/>
        </a:spcBef>
        <a:spcAft>
          <a:spcPct val="0"/>
        </a:spcAft>
        <a:defRPr sz="3200" kern="1200">
          <a:solidFill>
            <a:schemeClr val="bg1"/>
          </a:solidFill>
          <a:latin typeface="Arial Black" pitchFamily="34" charset="0"/>
          <a:ea typeface="+mj-ea"/>
          <a:cs typeface="Arial" pitchFamily="34" charset="0"/>
        </a:defRPr>
      </a:lvl1pPr>
      <a:lvl2pPr algn="ctr" rtl="0" eaLnBrk="0" fontAlgn="base" hangingPunct="0">
        <a:spcBef>
          <a:spcPct val="0"/>
        </a:spcBef>
        <a:spcAft>
          <a:spcPct val="0"/>
        </a:spcAft>
        <a:defRPr sz="3200">
          <a:solidFill>
            <a:schemeClr val="bg1"/>
          </a:solidFill>
          <a:latin typeface="Arial Black" pitchFamily="34" charset="0"/>
          <a:cs typeface="Arial" pitchFamily="34" charset="0"/>
        </a:defRPr>
      </a:lvl2pPr>
      <a:lvl3pPr algn="ctr" rtl="0" eaLnBrk="0" fontAlgn="base" hangingPunct="0">
        <a:spcBef>
          <a:spcPct val="0"/>
        </a:spcBef>
        <a:spcAft>
          <a:spcPct val="0"/>
        </a:spcAft>
        <a:defRPr sz="3200">
          <a:solidFill>
            <a:schemeClr val="bg1"/>
          </a:solidFill>
          <a:latin typeface="Arial Black" pitchFamily="34" charset="0"/>
          <a:cs typeface="Arial" pitchFamily="34" charset="0"/>
        </a:defRPr>
      </a:lvl3pPr>
      <a:lvl4pPr algn="ctr" rtl="0" eaLnBrk="0" fontAlgn="base" hangingPunct="0">
        <a:spcBef>
          <a:spcPct val="0"/>
        </a:spcBef>
        <a:spcAft>
          <a:spcPct val="0"/>
        </a:spcAft>
        <a:defRPr sz="3200">
          <a:solidFill>
            <a:schemeClr val="bg1"/>
          </a:solidFill>
          <a:latin typeface="Arial Black" pitchFamily="34" charset="0"/>
          <a:cs typeface="Arial" pitchFamily="34" charset="0"/>
        </a:defRPr>
      </a:lvl4pPr>
      <a:lvl5pPr algn="ctr" rtl="0" eaLnBrk="0" fontAlgn="base" hangingPunct="0">
        <a:spcBef>
          <a:spcPct val="0"/>
        </a:spcBef>
        <a:spcAft>
          <a:spcPct val="0"/>
        </a:spcAft>
        <a:defRPr sz="3200">
          <a:solidFill>
            <a:schemeClr val="bg1"/>
          </a:solidFill>
          <a:latin typeface="Arial Black" pitchFamily="34" charset="0"/>
          <a:cs typeface="Arial" pitchFamily="34" charset="0"/>
        </a:defRPr>
      </a:lvl5pPr>
      <a:lvl6pPr marL="457200" algn="ctr" rtl="0" fontAlgn="base">
        <a:spcBef>
          <a:spcPct val="0"/>
        </a:spcBef>
        <a:spcAft>
          <a:spcPct val="0"/>
        </a:spcAft>
        <a:defRPr sz="3200">
          <a:solidFill>
            <a:schemeClr val="bg1"/>
          </a:solidFill>
          <a:latin typeface="Arial Black" pitchFamily="34" charset="0"/>
          <a:cs typeface="Arial" pitchFamily="34" charset="0"/>
        </a:defRPr>
      </a:lvl6pPr>
      <a:lvl7pPr marL="914400" algn="ctr" rtl="0" fontAlgn="base">
        <a:spcBef>
          <a:spcPct val="0"/>
        </a:spcBef>
        <a:spcAft>
          <a:spcPct val="0"/>
        </a:spcAft>
        <a:defRPr sz="3200">
          <a:solidFill>
            <a:schemeClr val="bg1"/>
          </a:solidFill>
          <a:latin typeface="Arial Black" pitchFamily="34" charset="0"/>
          <a:cs typeface="Arial" pitchFamily="34" charset="0"/>
        </a:defRPr>
      </a:lvl7pPr>
      <a:lvl8pPr marL="1371600" algn="ctr" rtl="0" fontAlgn="base">
        <a:spcBef>
          <a:spcPct val="0"/>
        </a:spcBef>
        <a:spcAft>
          <a:spcPct val="0"/>
        </a:spcAft>
        <a:defRPr sz="3200">
          <a:solidFill>
            <a:schemeClr val="bg1"/>
          </a:solidFill>
          <a:latin typeface="Arial Black" pitchFamily="34" charset="0"/>
          <a:cs typeface="Arial" pitchFamily="34" charset="0"/>
        </a:defRPr>
      </a:lvl8pPr>
      <a:lvl9pPr marL="1828800" algn="ctr" rtl="0" fontAlgn="base">
        <a:spcBef>
          <a:spcPct val="0"/>
        </a:spcBef>
        <a:spcAft>
          <a:spcPct val="0"/>
        </a:spcAft>
        <a:defRPr sz="3200">
          <a:solidFill>
            <a:schemeClr val="bg1"/>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08088" y="2852738"/>
            <a:ext cx="76327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Black" panose="020B0A04020102090204" pitchFamily="34" charset="0"/>
              </a:rPr>
              <a:t>Click to edit Master title style</a:t>
            </a:r>
          </a:p>
        </p:txBody>
      </p:sp>
      <p:sp>
        <p:nvSpPr>
          <p:cNvPr id="2" name="Text Box 2"/>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5EEC9DB9-A583-47AF-A72C-D28D6B814F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429" r:id="rId1"/>
    <p:sldLayoutId id="2147487430" r:id="rId2"/>
    <p:sldLayoutId id="2147487431" r:id="rId3"/>
  </p:sldLayoutIdLst>
  <p:transition/>
  <p:hf sldNum="0"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Black" panose="020B0A04020102090204" pitchFamily="34" charset="0"/>
        </a:defRPr>
      </a:lvl1pPr>
      <a:lvl2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2pPr>
      <a:lvl3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3pPr>
      <a:lvl4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4pPr>
      <a:lvl5pPr algn="ctr" rtl="0" eaLnBrk="0" fontAlgn="base" hangingPunct="0">
        <a:spcBef>
          <a:spcPct val="0"/>
        </a:spcBef>
        <a:spcAft>
          <a:spcPct val="0"/>
        </a:spcAft>
        <a:defRPr sz="4400">
          <a:solidFill>
            <a:schemeClr val="tx1"/>
          </a:solidFill>
          <a:latin typeface="Arial Black" charset="0"/>
          <a:ea typeface="ヒラギノ角ゴ ProN W6" charset="0"/>
          <a:cs typeface="ヒラギノ角ゴ ProN W6" charset="0"/>
          <a:sym typeface="Arial Black" panose="020B0A04020102090204" pitchFamily="34" charset="0"/>
        </a:defRPr>
      </a:lvl5pPr>
      <a:lvl6pPr marL="4572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6pPr>
      <a:lvl7pPr marL="9144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7pPr>
      <a:lvl8pPr marL="13716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8pPr>
      <a:lvl9pPr marL="1828800" algn="ctr" rtl="0" fontAlgn="base">
        <a:spcBef>
          <a:spcPct val="0"/>
        </a:spcBef>
        <a:spcAft>
          <a:spcPct val="0"/>
        </a:spcAft>
        <a:defRPr sz="4400">
          <a:solidFill>
            <a:schemeClr val="tx1"/>
          </a:solidFill>
          <a:latin typeface="Arial Black" charset="0"/>
          <a:ea typeface="ヒラギノ角ゴ ProN W6" charset="0"/>
          <a:cs typeface="ヒラギノ角ゴ ProN W6" charset="0"/>
          <a:sym typeface="Arial Black"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429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430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6002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574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7171"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AAA8E993-1692-41CB-9129-2A31DE0C0A93}"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481" r:id="rId1"/>
    <p:sldLayoutId id="2147487482" r:id="rId2"/>
    <p:sldLayoutId id="2147487483" r:id="rId3"/>
    <p:sldLayoutId id="2147487484" r:id="rId4"/>
    <p:sldLayoutId id="2147487485" r:id="rId5"/>
    <p:sldLayoutId id="2147487486" r:id="rId6"/>
    <p:sldLayoutId id="2147487487" r:id="rId7"/>
    <p:sldLayoutId id="2147487488" r:id="rId8"/>
    <p:sldLayoutId id="2147487489" r:id="rId9"/>
    <p:sldLayoutId id="2147487490" r:id="rId10"/>
    <p:sldLayoutId id="2147487491" r:id="rId11"/>
    <p:sldLayoutId id="2147487432" r:id="rId12"/>
    <p:sldLayoutId id="2147487433" r:id="rId13"/>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1825" y="1339850"/>
            <a:ext cx="878522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panose="020B0604020202020204" pitchFamily="34" charset="0"/>
              </a:rPr>
              <a:t>Click to edit Master text styles</a:t>
            </a:r>
          </a:p>
          <a:p>
            <a:pPr lvl="1"/>
            <a:r>
              <a:rPr lang="en-US" altLang="pl-PL">
                <a:sym typeface="Arial" panose="020B0604020202020204" pitchFamily="34" charset="0"/>
              </a:rPr>
              <a:t>Second level</a:t>
            </a:r>
          </a:p>
          <a:p>
            <a:pPr lvl="2"/>
            <a:r>
              <a:rPr lang="en-US" altLang="pl-PL">
                <a:sym typeface="Arial" panose="020B0604020202020204" pitchFamily="34" charset="0"/>
              </a:rPr>
              <a:t>Third level</a:t>
            </a:r>
          </a:p>
          <a:p>
            <a:pPr lvl="3"/>
            <a:r>
              <a:rPr lang="en-US" altLang="pl-PL">
                <a:sym typeface="Arial" panose="020B0604020202020204" pitchFamily="34" charset="0"/>
              </a:rPr>
              <a:t>Fourth level</a:t>
            </a:r>
          </a:p>
          <a:p>
            <a:pPr lvl="4"/>
            <a:r>
              <a:rPr lang="en-US" altLang="pl-PL">
                <a:sym typeface="Arial" panose="020B0604020202020204" pitchFamily="34" charset="0"/>
              </a:rPr>
              <a:t>Fifth level</a:t>
            </a:r>
          </a:p>
        </p:txBody>
      </p:sp>
      <p:sp>
        <p:nvSpPr>
          <p:cNvPr id="8195" name="Rectangle 2"/>
          <p:cNvSpPr>
            <a:spLocks noGrp="1" noChangeArrowheads="1"/>
          </p:cNvSpPr>
          <p:nvPr>
            <p:ph type="title"/>
          </p:nvPr>
        </p:nvSpPr>
        <p:spPr bwMode="auto">
          <a:xfrm>
            <a:off x="1927225" y="619125"/>
            <a:ext cx="748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pl-PL">
                <a:sym typeface="Arial Black" panose="020B0A04020102090204" pitchFamily="34" charset="0"/>
              </a:rPr>
              <a:t>Click to edit Master title style</a:t>
            </a:r>
          </a:p>
        </p:txBody>
      </p:sp>
      <p:sp>
        <p:nvSpPr>
          <p:cNvPr id="2051" name="Text Box 3"/>
          <p:cNvSpPr txBox="1">
            <a:spLocks noGrp="1" noChangeArrowheads="1"/>
          </p:cNvSpPr>
          <p:nvPr>
            <p:ph type="sldNum" sz="quarter" idx="4"/>
          </p:nvPr>
        </p:nvSpPr>
        <p:spPr bwMode="auto">
          <a:xfrm>
            <a:off x="9196388" y="6519863"/>
            <a:ext cx="292100" cy="2921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solidFill>
                  <a:srgbClr val="FFFFFF"/>
                </a:solidFill>
                <a:latin typeface="Arial Black" panose="020B0A04020102020204" pitchFamily="34" charset="0"/>
                <a:ea typeface="+mn-ea"/>
                <a:sym typeface="Arial Black" panose="020B0A04020102020204" pitchFamily="34" charset="0"/>
              </a:defRPr>
            </a:lvl1pPr>
          </a:lstStyle>
          <a:p>
            <a:pPr>
              <a:defRPr/>
            </a:pPr>
            <a:fld id="{B85A8F8A-DCB9-4973-B85D-DA953A7F285F}"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7492" r:id="rId1"/>
    <p:sldLayoutId id="2147487493" r:id="rId2"/>
    <p:sldLayoutId id="2147487494" r:id="rId3"/>
    <p:sldLayoutId id="2147487495" r:id="rId4"/>
    <p:sldLayoutId id="2147487496" r:id="rId5"/>
    <p:sldLayoutId id="2147487497" r:id="rId6"/>
    <p:sldLayoutId id="2147487498" r:id="rId7"/>
    <p:sldLayoutId id="2147487499" r:id="rId8"/>
    <p:sldLayoutId id="2147487500" r:id="rId9"/>
    <p:sldLayoutId id="2147487501" r:id="rId10"/>
    <p:sldLayoutId id="2147487502" r:id="rId11"/>
    <p:sldLayoutId id="2147487434" r:id="rId12"/>
    <p:sldLayoutId id="2147487435" r:id="rId13"/>
  </p:sldLayoutIdLst>
  <p:transition/>
  <p:hf hdr="0" ftr="0" dt="0"/>
  <p:txStyles>
    <p:titleStyle>
      <a:lvl1pPr algn="r" rtl="0" eaLnBrk="0" fontAlgn="base" hangingPunct="0">
        <a:spcBef>
          <a:spcPct val="0"/>
        </a:spcBef>
        <a:spcAft>
          <a:spcPct val="0"/>
        </a:spcAft>
        <a:defRPr sz="2800" kern="1200">
          <a:solidFill>
            <a:schemeClr val="tx1"/>
          </a:solidFill>
          <a:latin typeface="+mj-lt"/>
          <a:ea typeface="+mj-ea"/>
          <a:cs typeface="+mj-cs"/>
          <a:sym typeface="Arial Black" panose="020B0A04020102090204" pitchFamily="34" charset="0"/>
        </a:defRPr>
      </a:lvl1pPr>
      <a:lvl2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2pPr>
      <a:lvl3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3pPr>
      <a:lvl4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4pPr>
      <a:lvl5pPr algn="r" rtl="0" eaLnBrk="0" fontAlgn="base" hangingPunct="0">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90204" pitchFamily="34" charset="0"/>
        </a:defRPr>
      </a:lvl5pPr>
      <a:lvl6pPr marL="4572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6pPr>
      <a:lvl7pPr marL="9144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7pPr>
      <a:lvl8pPr marL="13716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8pPr>
      <a:lvl9pPr marL="1828800" algn="r" rtl="0" fontAlgn="base">
        <a:spcBef>
          <a:spcPct val="0"/>
        </a:spcBef>
        <a:spcAft>
          <a:spcPct val="0"/>
        </a:spcAft>
        <a:defRPr sz="2800">
          <a:solidFill>
            <a:schemeClr val="tx1"/>
          </a:solidFill>
          <a:latin typeface="Arial Black" panose="020B0A04020102020204" pitchFamily="34" charset="0"/>
          <a:ea typeface="ヒラギノ角ゴ ProN W6" charset="0"/>
          <a:cs typeface="ヒラギノ角ゴ ProN W6" charset="0"/>
          <a:sym typeface="Arial Black" panose="020B0A04020102020204" pitchFamily="34"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04850" indent="-285750" algn="l" rtl="0" eaLnBrk="0" fontAlgn="base" hangingPunct="0">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04900" indent="-228600" algn="l" rtl="0" eaLnBrk="0" fontAlgn="base" hangingPunct="0">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621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19300" indent="-228600" algn="l" rtl="0" eaLnBrk="0" fontAlgn="base" hangingPunct="0">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1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7.xml"/></Relationships>
</file>

<file path=ppt/slides/_rels/slide1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2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0.xml"/></Relationships>
</file>

<file path=ppt/slides/_rels/slide2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0.xml"/></Relationships>
</file>

<file path=ppt/slides/_rels/slide2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0.xml"/></Relationships>
</file>

<file path=ppt/slides/_rels/slide2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0.xml"/></Relationships>
</file>

<file path=ppt/slides/_rels/slide2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0.xml"/><Relationship Id="rId4" Type="http://schemas.openxmlformats.org/officeDocument/2006/relationships/image" Target="../media/image34.jpeg"/></Relationships>
</file>

<file path=ppt/slides/_rels/slide2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0.xml"/><Relationship Id="rId4" Type="http://schemas.openxmlformats.org/officeDocument/2006/relationships/image" Target="../media/image38.jpeg"/></Relationships>
</file>

<file path=ppt/slides/_rels/slide22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0.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2.xml"/></Relationships>
</file>

<file path=ppt/slides/_rels/slide2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0.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0.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4.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2.xml.rels><?xml version="1.0" encoding="UTF-8" standalone="yes"?>
<Relationships xmlns="http://schemas.openxmlformats.org/package/2006/relationships"><Relationship Id="rId2" Type="http://schemas.openxmlformats.org/officeDocument/2006/relationships/hyperlink" Target="http://www.aiba.org/headsup/" TargetMode="External"/><Relationship Id="rId1" Type="http://schemas.openxmlformats.org/officeDocument/2006/relationships/slideLayout" Target="../slideLayouts/slideLayout84.xml"/></Relationships>
</file>

<file path=ppt/slides/_rels/slide263.xml.rels><?xml version="1.0" encoding="UTF-8" standalone="yes"?>
<Relationships xmlns="http://schemas.openxmlformats.org/package/2006/relationships"><Relationship Id="rId3" Type="http://schemas.openxmlformats.org/officeDocument/2006/relationships/hyperlink" Target="http://aiba.s3.amazonaws.com/2015/12/release.jpg" TargetMode="External"/><Relationship Id="rId2" Type="http://schemas.openxmlformats.org/officeDocument/2006/relationships/notesSlide" Target="../notesSlides/notesSlide34.xml"/><Relationship Id="rId1" Type="http://schemas.openxmlformats.org/officeDocument/2006/relationships/slideLayout" Target="../slideLayouts/slideLayout84.xml"/><Relationship Id="rId5" Type="http://schemas.openxmlformats.org/officeDocument/2006/relationships/image" Target="../media/image65.jpeg"/><Relationship Id="rId4" Type="http://schemas.openxmlformats.org/officeDocument/2006/relationships/image" Target="../media/image64.jpeg"/></Relationships>
</file>

<file path=ppt/slides/_rels/slide2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8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6.xml"/></Relationships>
</file>

<file path=ppt/slides/_rels/slide29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6.xml"/></Relationships>
</file>

<file path=ppt/slides/_rels/slide2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86.xml"/></Relationships>
</file>

<file path=ppt/slides/_rels/slide3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86.xml"/><Relationship Id="rId4" Type="http://schemas.openxmlformats.org/officeDocument/2006/relationships/image" Target="../media/image74.png"/></Relationships>
</file>

<file path=ppt/slides/_rels/slide3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6.xml"/></Relationships>
</file>

<file path=ppt/slides/_rels/slide3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0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6.xml"/></Relationships>
</file>

<file path=ppt/slides/_rels/slide30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6.xml"/></Relationships>
</file>

<file path=ppt/slides/_rels/slide30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ausport.gov.au/nsic/nsicphot.html" TargetMode="External"/><Relationship Id="rId1" Type="http://schemas.openxmlformats.org/officeDocument/2006/relationships/slideLayout" Target="../slideLayouts/slideLayout86.xml"/><Relationship Id="rId5" Type="http://schemas.openxmlformats.org/officeDocument/2006/relationships/image" Target="../media/image82.jpeg"/><Relationship Id="rId4" Type="http://schemas.openxmlformats.org/officeDocument/2006/relationships/image" Target="../media/image81.jpeg"/></Relationships>
</file>

<file path=ppt/slides/_rels/slide31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86.xml"/><Relationship Id="rId5" Type="http://schemas.openxmlformats.org/officeDocument/2006/relationships/image" Target="../media/image86.jpeg"/><Relationship Id="rId4" Type="http://schemas.openxmlformats.org/officeDocument/2006/relationships/image" Target="../media/image85.jpe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8.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08.xml"/></Relationships>
</file>

<file path=ppt/slides/_rels/slide37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8.xml"/></Relationships>
</file>

<file path=ppt/slides/_rels/slide37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8.xml"/></Relationships>
</file>

<file path=ppt/slides/_rels/slide37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8.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08.xml"/></Relationships>
</file>

<file path=ppt/slides/_rels/slide38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8.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1FDFD9C-07E9-4923-8CB4-0A4A48678FAF}" type="slidenum">
              <a:rPr lang="en-US" altLang="en-US" sz="1200" smtClean="0">
                <a:solidFill>
                  <a:schemeClr val="bg1"/>
                </a:solidFill>
                <a:latin typeface="Arial Black" panose="020B0A04020102090204" pitchFamily="34" charset="0"/>
                <a:sym typeface="Arial Black" panose="020B0A04020102090204" pitchFamily="34" charset="0"/>
              </a:rPr>
              <a:pPr/>
              <a:t>1</a:t>
            </a:fld>
            <a:endParaRPr lang="en-US" altLang="en-US" sz="1200" dirty="0">
              <a:solidFill>
                <a:schemeClr val="bg1"/>
              </a:solidFill>
              <a:latin typeface="Arial Black" panose="020B0A04020102090204" pitchFamily="34" charset="0"/>
              <a:sym typeface="Arial Black" panose="020B0A04020102090204" pitchFamily="34" charset="0"/>
            </a:endParaRPr>
          </a:p>
        </p:txBody>
      </p:sp>
      <p:sp>
        <p:nvSpPr>
          <p:cNvPr id="105475" name="Rectangle 2"/>
          <p:cNvSpPr>
            <a:spLocks noGrp="1" noChangeArrowheads="1"/>
          </p:cNvSpPr>
          <p:nvPr>
            <p:ph type="title"/>
          </p:nvPr>
        </p:nvSpPr>
        <p:spPr>
          <a:xfrm>
            <a:off x="1208088" y="2852738"/>
            <a:ext cx="7632700" cy="1943100"/>
          </a:xfrm>
        </p:spPr>
        <p:txBody>
          <a:bodyPr/>
          <a:lstStyle/>
          <a:p>
            <a:pPr eaLnBrk="1" hangingPunct="1"/>
            <a:r>
              <a:rPr lang="en-US" altLang="en-US" dirty="0"/>
              <a:t>AIBA 1-S</a:t>
            </a:r>
            <a:r>
              <a:rPr lang="pl-PL" altLang="en-US" dirty="0"/>
              <a:t>TAR COURSE FOR COACHES</a:t>
            </a:r>
            <a:r>
              <a:rPr lang="sv-SE" altLang="en-US" dirty="0"/>
              <a:t/>
            </a:r>
            <a:br>
              <a:rPr lang="sv-SE" altLang="en-US" dirty="0"/>
            </a:br>
            <a:r>
              <a:rPr lang="sv-SE" altLang="en-US" dirty="0"/>
              <a:t>2017</a:t>
            </a:r>
            <a:br>
              <a:rPr lang="sv-SE" altLang="en-US" dirty="0"/>
            </a:br>
            <a:r>
              <a:rPr lang="en-US" altLang="zh-TW" b="1" dirty="0"/>
              <a:t>2017</a:t>
            </a:r>
            <a:r>
              <a:rPr lang="zh-TW" altLang="en-US" b="1" dirty="0"/>
              <a:t>年</a:t>
            </a:r>
            <a:r>
              <a:rPr lang="zh-TW" altLang="zh-TW" b="1" dirty="0"/>
              <a:t>AIBA 1-</a:t>
            </a:r>
            <a:r>
              <a:rPr lang="zh-TW" altLang="en-US" b="1" dirty="0"/>
              <a:t>星級教練</a:t>
            </a:r>
            <a:r>
              <a:rPr lang="zh-TW" altLang="zh-TW" b="1" dirty="0"/>
              <a:t>課程</a:t>
            </a:r>
            <a:endParaRPr lang="en-US" alt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idx="1"/>
          </p:nvPr>
        </p:nvSpPr>
        <p:spPr bwMode="auto">
          <a:xfrm>
            <a:off x="704850" y="1125538"/>
            <a:ext cx="8915400" cy="4525962"/>
          </a:xfrm>
          <a:extLst/>
        </p:spPr>
        <p:txBody>
          <a:bodyPr vert="horz" wrap="square" lIns="91440" tIns="45720" rIns="91440" bIns="45720" numCol="1" anchor="t" anchorCtr="0" compatLnSpc="1">
            <a:prstTxWarp prst="textNoShape">
              <a:avLst/>
            </a:prstTxWarp>
          </a:bodyPr>
          <a:lstStyle/>
          <a:p>
            <a:pPr marL="0" indent="0" eaLnBrk="1" hangingPunct="1">
              <a:spcBef>
                <a:spcPct val="0"/>
              </a:spcBef>
              <a:buNone/>
              <a:defRPr/>
            </a:pPr>
            <a:r>
              <a:rPr lang="en-US" altLang="en-US" sz="2800" u="sng" dirty="0"/>
              <a:t>The Examination will consists of three parts</a:t>
            </a:r>
            <a:r>
              <a:rPr lang="zh-TW" altLang="en-US" u="sng" dirty="0"/>
              <a:t>測驗包含</a:t>
            </a:r>
            <a:r>
              <a:rPr lang="zh-TW" altLang="zh-TW" u="sng" dirty="0"/>
              <a:t>三</a:t>
            </a:r>
            <a:r>
              <a:rPr lang="zh-TW" altLang="en-US" u="sng" dirty="0"/>
              <a:t>個</a:t>
            </a:r>
            <a:r>
              <a:rPr lang="zh-TW" altLang="zh-TW" u="sng" dirty="0"/>
              <a:t>部分</a:t>
            </a:r>
            <a:endParaRPr lang="en-US" altLang="en-US" u="sng" dirty="0"/>
          </a:p>
          <a:p>
            <a:pPr eaLnBrk="1" hangingPunct="1">
              <a:spcBef>
                <a:spcPts val="600"/>
              </a:spcBef>
              <a:defRPr/>
            </a:pPr>
            <a:r>
              <a:rPr lang="en-US" altLang="en-US" dirty="0"/>
              <a:t>Written Examination</a:t>
            </a:r>
            <a:r>
              <a:rPr lang="zh-TW" altLang="en-US" dirty="0"/>
              <a:t>書面測驗</a:t>
            </a:r>
            <a:endParaRPr lang="en-US" altLang="en-US" dirty="0"/>
          </a:p>
          <a:p>
            <a:pPr eaLnBrk="1" hangingPunct="1">
              <a:spcBef>
                <a:spcPts val="600"/>
              </a:spcBef>
              <a:defRPr/>
            </a:pPr>
            <a:r>
              <a:rPr lang="en-US" altLang="en-US" dirty="0"/>
              <a:t>Training Plan Development</a:t>
            </a:r>
            <a:r>
              <a:rPr lang="zh-TW" altLang="en-US" dirty="0"/>
              <a:t>制定訓練規劃</a:t>
            </a:r>
            <a:endParaRPr lang="en-US" altLang="en-US" dirty="0"/>
          </a:p>
          <a:p>
            <a:pPr eaLnBrk="1" hangingPunct="1">
              <a:spcBef>
                <a:spcPts val="600"/>
              </a:spcBef>
              <a:defRPr/>
            </a:pPr>
            <a:r>
              <a:rPr lang="en-US" altLang="en-US" dirty="0"/>
              <a:t>Practical Examination</a:t>
            </a:r>
            <a:r>
              <a:rPr lang="zh-TW" altLang="en-US" dirty="0"/>
              <a:t>實務測試</a:t>
            </a:r>
            <a:r>
              <a:rPr lang="en-US" altLang="en-US" dirty="0"/>
              <a:t> </a:t>
            </a:r>
          </a:p>
          <a:p>
            <a:pPr marL="0" indent="0" eaLnBrk="1" hangingPunct="1">
              <a:spcBef>
                <a:spcPts val="600"/>
              </a:spcBef>
              <a:buFont typeface="Arial" panose="020B0604020202020204" pitchFamily="34" charset="0"/>
              <a:buNone/>
              <a:defRPr/>
            </a:pPr>
            <a:endParaRPr lang="en-US" altLang="en-US" dirty="0"/>
          </a:p>
          <a:p>
            <a:pPr marL="0" indent="0" algn="just" eaLnBrk="1" hangingPunct="1">
              <a:spcBef>
                <a:spcPts val="600"/>
              </a:spcBef>
              <a:buNone/>
              <a:defRPr/>
            </a:pPr>
            <a:r>
              <a:rPr lang="en-US" altLang="en-US" dirty="0"/>
              <a:t>The final score is calculated by summarizing all results of the practical and written examinations.</a:t>
            </a:r>
            <a:r>
              <a:rPr lang="zh-TW" altLang="zh-TW" dirty="0"/>
              <a:t>最終得分</a:t>
            </a:r>
            <a:r>
              <a:rPr lang="zh-TW" altLang="en-US" dirty="0"/>
              <a:t>的</a:t>
            </a:r>
            <a:r>
              <a:rPr lang="zh-TW" altLang="zh-TW" dirty="0"/>
              <a:t>計算是</a:t>
            </a:r>
            <a:r>
              <a:rPr lang="zh-TW" altLang="en-US" dirty="0"/>
              <a:t>經由加</a:t>
            </a:r>
            <a:r>
              <a:rPr lang="zh-TW" altLang="zh-TW" dirty="0"/>
              <a:t>總實</a:t>
            </a:r>
            <a:r>
              <a:rPr lang="zh-TW" altLang="en-US" dirty="0"/>
              <a:t>務</a:t>
            </a:r>
            <a:r>
              <a:rPr lang="zh-TW" altLang="zh-TW" dirty="0"/>
              <a:t>和書面</a:t>
            </a:r>
            <a:r>
              <a:rPr lang="zh-TW" altLang="en-US" dirty="0"/>
              <a:t>測驗</a:t>
            </a:r>
            <a:r>
              <a:rPr lang="zh-TW" altLang="zh-TW" dirty="0"/>
              <a:t>的所有結果。</a:t>
            </a:r>
            <a:endParaRPr lang="en-US" altLang="en-US" dirty="0"/>
          </a:p>
          <a:p>
            <a:pPr marL="0" indent="0" algn="just" eaLnBrk="1" hangingPunct="1">
              <a:spcBef>
                <a:spcPts val="600"/>
              </a:spcBef>
              <a:buNone/>
              <a:defRPr/>
            </a:pPr>
            <a:r>
              <a:rPr lang="en-US" altLang="en-US" dirty="0"/>
              <a:t>In order to pass the course, the final score must be</a:t>
            </a:r>
            <a:r>
              <a:rPr lang="zh-TW" altLang="zh-TW" dirty="0"/>
              <a:t>為了通過課程，最終得分必須是</a:t>
            </a:r>
            <a:endParaRPr lang="en-US" altLang="en-US" dirty="0"/>
          </a:p>
          <a:p>
            <a:pPr marL="0" indent="0" algn="ctr" eaLnBrk="1" hangingPunct="1">
              <a:spcBef>
                <a:spcPts val="600"/>
              </a:spcBef>
              <a:buFont typeface="Arial" panose="020B0604020202020204" pitchFamily="34" charset="0"/>
              <a:buNone/>
              <a:defRPr/>
            </a:pPr>
            <a:r>
              <a:rPr lang="en-US" altLang="en-US" b="1" dirty="0">
                <a:ea typeface="ヒラギノ角ゴ ProN W6" charset="0"/>
                <a:cs typeface="ヒラギノ角ゴ ProN W6" charset="0"/>
              </a:rPr>
              <a:t>	</a:t>
            </a:r>
            <a:endParaRPr lang="pl-PL" altLang="en-US" b="1" dirty="0">
              <a:ea typeface="ヒラギノ角ゴ ProN W6" charset="0"/>
              <a:cs typeface="ヒラギノ角ゴ ProN W6" charset="0"/>
            </a:endParaRPr>
          </a:p>
          <a:p>
            <a:pPr marL="0" indent="0" algn="ctr" eaLnBrk="1" hangingPunct="1">
              <a:spcBef>
                <a:spcPts val="600"/>
              </a:spcBef>
              <a:buNone/>
              <a:defRPr/>
            </a:pPr>
            <a:r>
              <a:rPr lang="en-US" altLang="en-US" b="1" dirty="0"/>
              <a:t>1-Star must earn 75% or more</a:t>
            </a:r>
            <a:r>
              <a:rPr lang="en-US" altLang="zh-TW" b="1" dirty="0"/>
              <a:t>1</a:t>
            </a:r>
            <a:r>
              <a:rPr lang="zh-TW" altLang="en-US" b="1" dirty="0"/>
              <a:t>星級</a:t>
            </a:r>
            <a:r>
              <a:rPr lang="zh-TW" altLang="zh-TW" b="1" dirty="0"/>
              <a:t>必須</a:t>
            </a:r>
            <a:r>
              <a:rPr lang="zh-TW" altLang="en-US" b="1" dirty="0"/>
              <a:t>得到</a:t>
            </a:r>
            <a:r>
              <a:rPr lang="zh-TW" altLang="zh-TW" b="1" dirty="0"/>
              <a:t>75％</a:t>
            </a:r>
            <a:r>
              <a:rPr lang="zh-TW" altLang="en-US" b="1" dirty="0"/>
              <a:t>或更高</a:t>
            </a:r>
            <a:endParaRPr lang="en-US" altLang="en-US" b="1" dirty="0">
              <a:latin typeface="Lucida Grande" charset="0"/>
              <a:ea typeface="Lucida Grande" charset="0"/>
              <a:cs typeface="Lucida Grande" charset="0"/>
              <a:sym typeface="Lucida Grande" charset="0"/>
            </a:endParaRPr>
          </a:p>
          <a:p>
            <a:pPr marL="0" indent="0" algn="ctr" eaLnBrk="1" hangingPunct="1">
              <a:spcBef>
                <a:spcPts val="600"/>
              </a:spcBef>
              <a:buFont typeface="Arial" panose="020B0604020202020204" pitchFamily="34" charset="0"/>
              <a:buNone/>
              <a:defRPr/>
            </a:pPr>
            <a:endParaRPr lang="en-US" altLang="en-US" dirty="0"/>
          </a:p>
          <a:p>
            <a:pPr marL="0" indent="0" algn="just" eaLnBrk="1" hangingPunct="1">
              <a:spcBef>
                <a:spcPts val="600"/>
              </a:spcBef>
              <a:buFont typeface="Arial" panose="020B0604020202020204" pitchFamily="34" charset="0"/>
              <a:buNone/>
              <a:defRPr/>
            </a:pPr>
            <a:r>
              <a:rPr lang="en-US" altLang="en-US" b="1" dirty="0">
                <a:ea typeface="ヒラギノ角ゴ ProN W6" charset="0"/>
                <a:cs typeface="ヒラギノ角ゴ ProN W6" charset="0"/>
              </a:rPr>
              <a:t>	</a:t>
            </a:r>
          </a:p>
        </p:txBody>
      </p:sp>
      <p:sp>
        <p:nvSpPr>
          <p:cNvPr id="11469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5A5FBD0-A4BC-4307-B9AD-14EC3F19FE18}" type="slidenum">
              <a:rPr lang="en-US" altLang="en-US" sz="1400" smtClean="0">
                <a:solidFill>
                  <a:srgbClr val="FFFFFF"/>
                </a:solidFill>
                <a:latin typeface="Arial Black" panose="020B0A04020102090204" pitchFamily="34" charset="0"/>
                <a:sym typeface="Arial Black" panose="020B0A04020102090204" pitchFamily="34" charset="0"/>
              </a:rPr>
              <a:pPr/>
              <a:t>10</a:t>
            </a:fld>
            <a:endParaRPr lang="en-US" altLang="en-US" sz="1400">
              <a:solidFill>
                <a:srgbClr val="FFFFFF"/>
              </a:solidFill>
              <a:latin typeface="Arial Black" panose="020B0A04020102090204" pitchFamily="34" charset="0"/>
              <a:sym typeface="Arial Black" panose="020B0A04020102090204" pitchFamily="34" charset="0"/>
            </a:endParaRPr>
          </a:p>
        </p:txBody>
      </p:sp>
      <p:sp>
        <p:nvSpPr>
          <p:cNvPr id="114692" name="Rectangle 3"/>
          <p:cNvSpPr>
            <a:spLocks noGrp="1" noChangeArrowheads="1"/>
          </p:cNvSpPr>
          <p:nvPr>
            <p:ph type="title"/>
          </p:nvPr>
        </p:nvSpPr>
        <p:spPr>
          <a:xfrm>
            <a:off x="2073275" y="333375"/>
            <a:ext cx="7632700" cy="647700"/>
          </a:xfrm>
        </p:spPr>
        <p:txBody>
          <a:bodyPr/>
          <a:lstStyle/>
          <a:p>
            <a:pPr eaLnBrk="1" hangingPunct="1"/>
            <a:r>
              <a:rPr lang="en-US" altLang="en-US" dirty="0"/>
              <a:t>Examination</a:t>
            </a:r>
            <a:r>
              <a:rPr lang="zh-TW" altLang="en-US" b="1" dirty="0"/>
              <a:t>測驗</a:t>
            </a:r>
            <a:endParaRPr lang="en-US" altLang="en-US" b="1"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62EC7BF-FA16-4DC9-95C0-02A3092E672E}" type="slidenum">
              <a:rPr lang="en-US" altLang="pl-PL" sz="1200" smtClean="0">
                <a:solidFill>
                  <a:srgbClr val="FFFFFF"/>
                </a:solidFill>
                <a:latin typeface="Arial Black" panose="020B0A04020102090204" pitchFamily="34" charset="0"/>
                <a:sym typeface="Arial Black" panose="020B0A04020102090204" pitchFamily="34" charset="0"/>
              </a:rPr>
              <a:pPr/>
              <a:t>100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5827"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pl-PL" altLang="pl-PL" sz="4400" dirty="0">
                <a:latin typeface="Arial Black" panose="020B0A04020102090204" pitchFamily="34" charset="0"/>
                <a:sym typeface="Arial Black" panose="020B0A04020102090204" pitchFamily="34" charset="0"/>
              </a:rPr>
              <a:t>RUSSIA</a:t>
            </a:r>
            <a:r>
              <a:rPr lang="zh-TW" altLang="en-US" sz="4400" b="1" dirty="0">
                <a:latin typeface="Arial Black" panose="020B0A04020102090204" pitchFamily="34" charset="0"/>
                <a:sym typeface="Arial Black" panose="020B0A04020102090204" pitchFamily="34" charset="0"/>
              </a:rPr>
              <a:t>俄羅斯</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962A114-D86E-4B85-B586-4FFE69570DB8}" type="slidenum">
              <a:rPr lang="en-US" altLang="pl-PL" sz="1200" smtClean="0">
                <a:solidFill>
                  <a:srgbClr val="FFFFFF"/>
                </a:solidFill>
                <a:latin typeface="Arial Black" panose="020B0A04020102090204" pitchFamily="34" charset="0"/>
                <a:sym typeface="Arial Black" panose="020B0A04020102090204" pitchFamily="34" charset="0"/>
              </a:rPr>
              <a:pPr/>
              <a:t>101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6851" name="Rectangle 2"/>
          <p:cNvSpPr>
            <a:spLocks noGrp="1" noChangeArrowheads="1"/>
          </p:cNvSpPr>
          <p:nvPr>
            <p:ph type="body" idx="1"/>
          </p:nvPr>
        </p:nvSpPr>
        <p:spPr>
          <a:xfrm>
            <a:off x="631825" y="1276350"/>
            <a:ext cx="8785225" cy="4456113"/>
          </a:xfrm>
        </p:spPr>
        <p:txBody>
          <a:bodyPr/>
          <a:lstStyle/>
          <a:p>
            <a:pPr marL="304800" indent="19050" eaLnBrk="1" hangingPunct="1">
              <a:spcBef>
                <a:spcPct val="0"/>
              </a:spcBef>
              <a:buNone/>
            </a:pPr>
            <a:r>
              <a:rPr lang="en-US" altLang="pl-PL" sz="2400" dirty="0"/>
              <a:t>PREPARATION PERIOD</a:t>
            </a:r>
            <a:r>
              <a:rPr lang="zh-TW" altLang="zh-TW" sz="2400" dirty="0"/>
              <a:t>準備期</a:t>
            </a:r>
            <a:r>
              <a:rPr lang="zh-TW" altLang="en-US" sz="2400" dirty="0"/>
              <a:t>間</a:t>
            </a:r>
            <a:endParaRPr lang="en-US" altLang="pl-PL" sz="2400" dirty="0"/>
          </a:p>
          <a:p>
            <a:pPr marL="304800" indent="19050" eaLnBrk="1" hangingPunct="1">
              <a:spcBef>
                <a:spcPts val="600"/>
              </a:spcBef>
              <a:buNone/>
            </a:pPr>
            <a:r>
              <a:rPr lang="en-US" altLang="pl-PL" sz="2400" dirty="0"/>
              <a:t>The preparation period is divided into three phases. General physical phase, special physical phase and direct preparation phase. In each phase can be 6 to 9 weeks or less than 6 weeks depending on the competition calendar. The training focus is different and its goal and objectives. Between each phase, a week of active-rest period will be given to allow boxer to have good physical and psychological recovery, not only for each phase and period, but also throughout a year.</a:t>
            </a:r>
            <a:r>
              <a:rPr lang="zh-TW" altLang="zh-TW" sz="2400" dirty="0"/>
              <a:t>準備期</a:t>
            </a:r>
            <a:r>
              <a:rPr lang="zh-TW" altLang="en-US" sz="2400" dirty="0"/>
              <a:t>間</a:t>
            </a:r>
            <a:r>
              <a:rPr lang="zh-TW" altLang="zh-TW" sz="2400" dirty="0"/>
              <a:t>分為三個階段</a:t>
            </a:r>
            <a:r>
              <a:rPr lang="zh-TW" altLang="en-US" sz="2400" dirty="0"/>
              <a:t>，包括</a:t>
            </a:r>
            <a:r>
              <a:rPr lang="zh-TW" altLang="zh-TW" sz="2400" dirty="0"/>
              <a:t>一般</a:t>
            </a:r>
            <a:r>
              <a:rPr lang="zh-TW" altLang="en-US" sz="2400" dirty="0"/>
              <a:t>體能階段、具體體能階段</a:t>
            </a:r>
            <a:r>
              <a:rPr lang="zh-TW" altLang="zh-TW" sz="2400" dirty="0"/>
              <a:t>和直接</a:t>
            </a:r>
            <a:r>
              <a:rPr lang="zh-TW" altLang="en-US" sz="2400" dirty="0"/>
              <a:t>準</a:t>
            </a:r>
            <a:r>
              <a:rPr lang="zh-TW" altLang="zh-TW" sz="2400" dirty="0"/>
              <a:t>備階段。每個階段是6</a:t>
            </a:r>
            <a:r>
              <a:rPr lang="zh-TW" altLang="en-US" sz="2400" dirty="0"/>
              <a:t>至</a:t>
            </a:r>
            <a:r>
              <a:rPr lang="zh-TW" altLang="zh-TW" sz="2400" dirty="0"/>
              <a:t>9週或不到6週，</a:t>
            </a:r>
            <a:r>
              <a:rPr lang="zh-TW" altLang="en-US" sz="2400" dirty="0"/>
              <a:t>將</a:t>
            </a:r>
            <a:r>
              <a:rPr lang="zh-TW" altLang="zh-TW" sz="2400" dirty="0"/>
              <a:t>取決於比賽日</a:t>
            </a:r>
            <a:r>
              <a:rPr lang="zh-TW" altLang="en-US" sz="2400" dirty="0"/>
              <a:t>程</a:t>
            </a:r>
            <a:r>
              <a:rPr lang="zh-TW" altLang="zh-TW" sz="2400" dirty="0"/>
              <a:t>。培訓重點</a:t>
            </a:r>
            <a:r>
              <a:rPr lang="zh-TW" altLang="en-US" sz="2400" dirty="0"/>
              <a:t>以及</a:t>
            </a:r>
            <a:r>
              <a:rPr lang="zh-TW" altLang="zh-TW" sz="2400" dirty="0"/>
              <a:t>目標和目</a:t>
            </a:r>
            <a:r>
              <a:rPr lang="zh-TW" altLang="en-US" sz="2400" dirty="0"/>
              <a:t>的都不相同</a:t>
            </a:r>
            <a:r>
              <a:rPr lang="zh-TW" altLang="zh-TW" sz="2400" dirty="0"/>
              <a:t>。在</a:t>
            </a:r>
            <a:r>
              <a:rPr lang="zh-TW" altLang="en-US" sz="2400" dirty="0"/>
              <a:t>各</a:t>
            </a:r>
            <a:r>
              <a:rPr lang="zh-TW" altLang="zh-TW" sz="2400" dirty="0"/>
              <a:t>階段之間</a:t>
            </a:r>
            <a:r>
              <a:rPr lang="zh-TW" altLang="en-US" sz="2400" dirty="0"/>
              <a:t>將提供</a:t>
            </a:r>
            <a:r>
              <a:rPr lang="zh-TW" altLang="zh-TW" sz="2400" dirty="0"/>
              <a:t>一</a:t>
            </a:r>
            <a:r>
              <a:rPr lang="zh-TW" altLang="en-US" sz="2400" dirty="0"/>
              <a:t>週主動</a:t>
            </a:r>
            <a:r>
              <a:rPr lang="zh-TW" altLang="zh-TW" sz="2400" dirty="0"/>
              <a:t>休息時間，讓拳擊手恢復良好</a:t>
            </a:r>
            <a:r>
              <a:rPr lang="zh-TW" altLang="en-US" sz="2400" dirty="0"/>
              <a:t>的</a:t>
            </a:r>
            <a:r>
              <a:rPr lang="zh-TW" altLang="zh-TW" sz="2400" dirty="0"/>
              <a:t>身心</a:t>
            </a:r>
            <a:r>
              <a:rPr lang="zh-TW" altLang="en-US" sz="2400" dirty="0"/>
              <a:t>狀態</a:t>
            </a:r>
            <a:r>
              <a:rPr lang="zh-TW" altLang="zh-TW" sz="2400" dirty="0"/>
              <a:t>，不僅</a:t>
            </a:r>
            <a:r>
              <a:rPr lang="zh-TW" altLang="en-US" sz="2400" dirty="0"/>
              <a:t>適用</a:t>
            </a:r>
            <a:r>
              <a:rPr lang="zh-TW" altLang="zh-TW" sz="2400" dirty="0"/>
              <a:t>每個階段和期</a:t>
            </a:r>
            <a:r>
              <a:rPr lang="zh-TW" altLang="en-US" sz="2400" dirty="0"/>
              <a:t>間</a:t>
            </a:r>
            <a:r>
              <a:rPr lang="zh-TW" altLang="zh-TW" sz="2400" dirty="0"/>
              <a:t>，而且一</a:t>
            </a:r>
            <a:r>
              <a:rPr lang="zh-TW" altLang="en-US" sz="2400" dirty="0"/>
              <a:t>整</a:t>
            </a:r>
            <a:r>
              <a:rPr lang="zh-TW" altLang="zh-TW" sz="2400" dirty="0"/>
              <a:t>年</a:t>
            </a:r>
            <a:r>
              <a:rPr lang="zh-TW" altLang="en-US" sz="2400" dirty="0"/>
              <a:t>適用</a:t>
            </a:r>
            <a:r>
              <a:rPr lang="zh-TW" altLang="zh-TW" sz="2400" dirty="0"/>
              <a:t>。</a:t>
            </a:r>
            <a:endParaRPr lang="en-US" altLang="pl-PL" sz="2400" dirty="0"/>
          </a:p>
        </p:txBody>
      </p:sp>
      <p:sp>
        <p:nvSpPr>
          <p:cNvPr id="206852"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151E7C9-DB3E-4C07-9A6E-78471C79AAD1}" type="slidenum">
              <a:rPr lang="en-US" altLang="pl-PL" sz="1200" smtClean="0">
                <a:solidFill>
                  <a:srgbClr val="FFFFFF"/>
                </a:solidFill>
                <a:latin typeface="Arial Black" panose="020B0A04020102090204" pitchFamily="34" charset="0"/>
                <a:sym typeface="Arial Black" panose="020B0A04020102090204" pitchFamily="34" charset="0"/>
              </a:rPr>
              <a:pPr/>
              <a:t>102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7875" name="Rectangle 2"/>
          <p:cNvSpPr>
            <a:spLocks noGrp="1" noChangeArrowheads="1"/>
          </p:cNvSpPr>
          <p:nvPr>
            <p:ph type="body" idx="1"/>
          </p:nvPr>
        </p:nvSpPr>
        <p:spPr>
          <a:xfrm>
            <a:off x="847725" y="908050"/>
            <a:ext cx="8785225" cy="5184775"/>
          </a:xfrm>
        </p:spPr>
        <p:txBody>
          <a:bodyPr/>
          <a:lstStyle/>
          <a:p>
            <a:pPr marL="304800" indent="19050" algn="just" eaLnBrk="1" hangingPunct="1">
              <a:spcBef>
                <a:spcPct val="0"/>
              </a:spcBef>
              <a:buNone/>
            </a:pPr>
            <a:r>
              <a:rPr lang="en-US" altLang="pl-PL" sz="2400" dirty="0"/>
              <a:t>GENERAL PHYSICAL PHASE</a:t>
            </a:r>
            <a:r>
              <a:rPr lang="zh-TW" altLang="en-US" sz="2400" dirty="0"/>
              <a:t>一般體能階段</a:t>
            </a:r>
            <a:endParaRPr lang="en-US" altLang="pl-PL" sz="2400" dirty="0"/>
          </a:p>
          <a:p>
            <a:pPr marL="304800" indent="19050" eaLnBrk="1" hangingPunct="1">
              <a:spcBef>
                <a:spcPts val="600"/>
              </a:spcBef>
              <a:buNone/>
            </a:pPr>
            <a:r>
              <a:rPr lang="en-US" altLang="pl-PL" sz="2000" dirty="0"/>
              <a:t>Training focus of the general physical phase is the development of physical abilities such as endurance, strength, speed, coordination including agility and flexibility. These physical abilities are the basic foundation for boxers’ development and his goal and objectives； therefore this phase is very important to boxer. In this phase, the coach shall include also the training of techniques, tactics and psychological aspects.</a:t>
            </a:r>
            <a:r>
              <a:rPr lang="zh-TW" altLang="zh-TW" sz="2000" dirty="0"/>
              <a:t>一般</a:t>
            </a:r>
            <a:r>
              <a:rPr lang="zh-TW" altLang="en-US" sz="2000" dirty="0"/>
              <a:t>體能</a:t>
            </a:r>
            <a:r>
              <a:rPr lang="zh-TW" altLang="zh-TW" sz="2000" dirty="0"/>
              <a:t>階段的訓練重點是發展體能</a:t>
            </a:r>
            <a:r>
              <a:rPr lang="zh-TW" altLang="en-US" sz="2000" dirty="0"/>
              <a:t>素值</a:t>
            </a:r>
            <a:r>
              <a:rPr lang="zh-TW" altLang="zh-TW" sz="2000" dirty="0"/>
              <a:t>，</a:t>
            </a:r>
            <a:r>
              <a:rPr lang="zh-TW" altLang="zh-TW" sz="2000" dirty="0" smtClean="0"/>
              <a:t>如</a:t>
            </a:r>
            <a:r>
              <a:rPr lang="zh-TW" altLang="en-US" sz="2000" dirty="0" smtClean="0"/>
              <a:t>：</a:t>
            </a:r>
            <a:r>
              <a:rPr lang="zh-TW" altLang="zh-TW" sz="2000" dirty="0" smtClean="0"/>
              <a:t>耐力</a:t>
            </a:r>
            <a:r>
              <a:rPr lang="zh-TW" altLang="en-US" sz="2000" dirty="0"/>
              <a:t>、體</a:t>
            </a:r>
            <a:r>
              <a:rPr lang="zh-TW" altLang="zh-TW" sz="2000" dirty="0"/>
              <a:t>力</a:t>
            </a:r>
            <a:r>
              <a:rPr lang="zh-TW" altLang="en-US" sz="2000" dirty="0"/>
              <a:t>、</a:t>
            </a:r>
            <a:r>
              <a:rPr lang="zh-TW" altLang="zh-TW" sz="2000" dirty="0"/>
              <a:t>速度</a:t>
            </a:r>
            <a:r>
              <a:rPr lang="zh-TW" altLang="en-US" sz="2000" dirty="0"/>
              <a:t>、</a:t>
            </a:r>
            <a:r>
              <a:rPr lang="zh-TW" altLang="zh-TW" sz="2000" dirty="0"/>
              <a:t>協調</a:t>
            </a:r>
            <a:r>
              <a:rPr lang="zh-TW" altLang="en-US" sz="2000" dirty="0"/>
              <a:t>性，</a:t>
            </a:r>
            <a:r>
              <a:rPr lang="zh-TW" altLang="zh-TW" sz="2000" dirty="0"/>
              <a:t>包括敏捷性和靈活性。這些身體素質是拳擊手發展及其目標和目</a:t>
            </a:r>
            <a:r>
              <a:rPr lang="zh-TW" altLang="en-US" sz="2000" dirty="0"/>
              <a:t>的</a:t>
            </a:r>
            <a:r>
              <a:rPr lang="zh-TW" altLang="zh-TW" sz="2000" dirty="0"/>
              <a:t>的基礎，因此這個階段對拳擊手非常重要。在這個階段，教練還應</a:t>
            </a:r>
            <a:r>
              <a:rPr lang="zh-TW" altLang="en-US" sz="2000" dirty="0"/>
              <a:t>納入</a:t>
            </a:r>
            <a:r>
              <a:rPr lang="zh-TW" altLang="zh-TW" sz="2000" dirty="0"/>
              <a:t>技術</a:t>
            </a:r>
            <a:r>
              <a:rPr lang="zh-TW" altLang="en-US" sz="2000" dirty="0"/>
              <a:t>、</a:t>
            </a:r>
            <a:r>
              <a:rPr lang="zh-TW" altLang="zh-TW" sz="2000" dirty="0"/>
              <a:t>戰術和心理方面的培訓。</a:t>
            </a:r>
            <a:endParaRPr lang="en-US" altLang="pl-PL" sz="2000" dirty="0"/>
          </a:p>
          <a:p>
            <a:pPr marL="304800" indent="19050" algn="just" eaLnBrk="1" hangingPunct="1">
              <a:spcBef>
                <a:spcPts val="600"/>
              </a:spcBef>
              <a:buNone/>
            </a:pPr>
            <a:r>
              <a:rPr lang="en-US" altLang="pl-PL" sz="2000" dirty="0"/>
              <a:t>The boxer shall train two to three weeks with two sessions per day. The duration of the phase can be adjusted accordingly with the competition calendar and the condition of the boxer. 2 to 3 hours of low intensity but, high volume training per training session is recommended.</a:t>
            </a:r>
            <a:r>
              <a:rPr lang="zh-TW" altLang="zh-TW" sz="2000" dirty="0"/>
              <a:t>拳擊手</a:t>
            </a:r>
            <a:r>
              <a:rPr lang="zh-TW" altLang="en-US" sz="2000" dirty="0"/>
              <a:t>應以</a:t>
            </a:r>
            <a:r>
              <a:rPr lang="zh-TW" altLang="zh-TW" sz="2000" dirty="0"/>
              <a:t>每天</a:t>
            </a:r>
            <a:r>
              <a:rPr lang="zh-TW" altLang="en-US" sz="2000" dirty="0"/>
              <a:t>兩堂課</a:t>
            </a:r>
            <a:r>
              <a:rPr lang="zh-TW" altLang="zh-TW" sz="2000" dirty="0"/>
              <a:t>訓練</a:t>
            </a:r>
            <a:r>
              <a:rPr lang="zh-TW" altLang="en-US" sz="2000" dirty="0"/>
              <a:t>二至</a:t>
            </a:r>
            <a:r>
              <a:rPr lang="zh-TW" altLang="zh-TW" sz="2000" dirty="0"/>
              <a:t>三週。可根據比賽日</a:t>
            </a:r>
            <a:r>
              <a:rPr lang="zh-TW" altLang="en-US" sz="2000" dirty="0"/>
              <a:t>程</a:t>
            </a:r>
            <a:r>
              <a:rPr lang="zh-TW" altLang="zh-TW" sz="2000" dirty="0"/>
              <a:t>和拳擊手的狀況相應</a:t>
            </a:r>
            <a:r>
              <a:rPr lang="zh-TW" altLang="en-US" sz="2000" dirty="0"/>
              <a:t>地</a:t>
            </a:r>
            <a:r>
              <a:rPr lang="zh-TW" altLang="zh-TW" sz="2000" dirty="0"/>
              <a:t>調整</a:t>
            </a:r>
            <a:r>
              <a:rPr lang="zh-TW" altLang="en-US" sz="2000" dirty="0"/>
              <a:t>該</a:t>
            </a:r>
            <a:r>
              <a:rPr lang="zh-TW" altLang="zh-TW" sz="2000" dirty="0"/>
              <a:t>階段的持續時間。建議每</a:t>
            </a:r>
            <a:r>
              <a:rPr lang="zh-TW" altLang="en-US" sz="2000" dirty="0"/>
              <a:t>堂</a:t>
            </a:r>
            <a:r>
              <a:rPr lang="zh-TW" altLang="zh-TW" sz="2000" dirty="0"/>
              <a:t>訓練課程</a:t>
            </a:r>
            <a:r>
              <a:rPr lang="zh-TW" altLang="en-US" sz="2000" dirty="0"/>
              <a:t>採用</a:t>
            </a:r>
            <a:r>
              <a:rPr lang="zh-TW" altLang="zh-TW" sz="2000" dirty="0"/>
              <a:t>2至3小時低強度但是大量</a:t>
            </a:r>
            <a:r>
              <a:rPr lang="zh-TW" altLang="en-US" sz="2000" dirty="0"/>
              <a:t>的</a:t>
            </a:r>
            <a:r>
              <a:rPr lang="zh-TW" altLang="zh-TW" sz="2000" dirty="0"/>
              <a:t>訓練。</a:t>
            </a:r>
            <a:endParaRPr lang="en-US" altLang="pl-PL" sz="2000" dirty="0"/>
          </a:p>
        </p:txBody>
      </p:sp>
      <p:sp>
        <p:nvSpPr>
          <p:cNvPr id="207876" name="Rectangle 3"/>
          <p:cNvSpPr>
            <a:spLocks noGrp="1" noChangeArrowheads="1"/>
          </p:cNvSpPr>
          <p:nvPr>
            <p:ph type="title"/>
          </p:nvPr>
        </p:nvSpPr>
        <p:spPr>
          <a:xfrm>
            <a:off x="2141538" y="187325"/>
            <a:ext cx="7493000" cy="1054100"/>
          </a:xfrm>
        </p:spPr>
        <p:txBody>
          <a:bodyPr/>
          <a:lstStyle/>
          <a:p>
            <a:pPr eaLnBrk="1" hangingPunct="1"/>
            <a:r>
              <a:rPr lang="en-US" altLang="pl-PL" sz="2400" dirty="0"/>
              <a:t>TRAINING PLAN </a:t>
            </a:r>
            <a:r>
              <a:rPr lang="en-US" altLang="pl-PL" sz="2400" dirty="0" smtClean="0"/>
              <a:t>DEVELOPMENT：</a:t>
            </a:r>
            <a:r>
              <a:rPr lang="en-US" altLang="pl-PL" sz="2400" dirty="0"/>
              <a:t/>
            </a:r>
            <a:br>
              <a:rPr lang="en-US" altLang="pl-PL" sz="2400" dirty="0"/>
            </a:br>
            <a:r>
              <a:rPr lang="en-US" altLang="pl-PL" sz="2400" dirty="0"/>
              <a:t>RUSSIA</a:t>
            </a:r>
            <a:r>
              <a:rPr lang="zh-TW" altLang="en-US" sz="2400" b="1" dirty="0"/>
              <a:t>訓練規劃</a:t>
            </a:r>
            <a:r>
              <a:rPr lang="zh-TW" altLang="en-US" sz="2400" b="1" dirty="0" smtClean="0"/>
              <a:t>發展：俄羅斯</a:t>
            </a:r>
            <a:endParaRPr lang="en-US" altLang="pl-PL" sz="24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6CE4B02-E127-4315-A990-4F9375FFC739}" type="slidenum">
              <a:rPr lang="en-US" altLang="pl-PL" sz="1200" smtClean="0">
                <a:solidFill>
                  <a:srgbClr val="FFFFFF"/>
                </a:solidFill>
                <a:latin typeface="Arial Black" panose="020B0A04020102090204" pitchFamily="34" charset="0"/>
                <a:sym typeface="Arial Black" panose="020B0A04020102090204" pitchFamily="34" charset="0"/>
              </a:rPr>
              <a:pPr/>
              <a:t>103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8899" name="Rectangle 2"/>
          <p:cNvSpPr>
            <a:spLocks noGrp="1" noChangeArrowheads="1"/>
          </p:cNvSpPr>
          <p:nvPr>
            <p:ph type="body" idx="1"/>
          </p:nvPr>
        </p:nvSpPr>
        <p:spPr>
          <a:xfrm>
            <a:off x="704850" y="836613"/>
            <a:ext cx="8785225" cy="5257800"/>
          </a:xfrm>
        </p:spPr>
        <p:txBody>
          <a:bodyPr/>
          <a:lstStyle/>
          <a:p>
            <a:pPr marL="0" indent="323850" algn="just" eaLnBrk="1" hangingPunct="1">
              <a:spcBef>
                <a:spcPct val="0"/>
              </a:spcBef>
              <a:buFont typeface="Arial" panose="020B0604020202020204" pitchFamily="34" charset="0"/>
              <a:buNone/>
            </a:pPr>
            <a:r>
              <a:rPr lang="en-US" altLang="pl-PL" sz="2400" dirty="0"/>
              <a:t>SPECIFIC PHYSICAL PHASE</a:t>
            </a:r>
            <a:r>
              <a:rPr lang="zh-TW" altLang="en-US" sz="2400" dirty="0"/>
              <a:t>具體體能階段</a:t>
            </a:r>
            <a:endParaRPr lang="en-US" altLang="pl-PL" sz="2400" dirty="0"/>
          </a:p>
          <a:p>
            <a:pPr marL="0" indent="323850" eaLnBrk="1" hangingPunct="1">
              <a:spcBef>
                <a:spcPts val="600"/>
              </a:spcBef>
              <a:buNone/>
            </a:pPr>
            <a:r>
              <a:rPr lang="en-US" altLang="pl-PL" sz="2000" dirty="0"/>
              <a:t>Training focus of the specific physical phase is the development of physical ability associated with boxing. This phase is not technique development phase. During the specific physical phase, boxers will train to increase the endurance, strength, speed and coordination of punches and movements. As same as previous general physical phase, coach shall include small amount of training time for development and training of techniques, tactics and psychological aspect of the boxer.</a:t>
            </a:r>
            <a:r>
              <a:rPr lang="zh-TW" altLang="zh-TW" sz="2000" dirty="0"/>
              <a:t>具體</a:t>
            </a:r>
            <a:r>
              <a:rPr lang="zh-TW" altLang="en-US" sz="2000" dirty="0"/>
              <a:t>體能</a:t>
            </a:r>
            <a:r>
              <a:rPr lang="zh-TW" altLang="zh-TW" sz="2000" dirty="0"/>
              <a:t>階段的訓練重點是與拳擊相關的體能</a:t>
            </a:r>
            <a:r>
              <a:rPr lang="zh-TW" altLang="en-US" sz="2000" dirty="0"/>
              <a:t>素質</a:t>
            </a:r>
            <a:r>
              <a:rPr lang="zh-TW" altLang="zh-TW" sz="2000" dirty="0"/>
              <a:t>發展。</a:t>
            </a:r>
            <a:r>
              <a:rPr lang="zh-TW" altLang="en-US" sz="2000" dirty="0"/>
              <a:t>這</a:t>
            </a:r>
            <a:r>
              <a:rPr lang="zh-TW" altLang="zh-TW" sz="2000" dirty="0"/>
              <a:t>個階段不是技術開發階段。在</a:t>
            </a:r>
            <a:r>
              <a:rPr lang="zh-TW" altLang="en-US" sz="2000" dirty="0"/>
              <a:t>具體體能階段</a:t>
            </a:r>
            <a:r>
              <a:rPr lang="zh-TW" altLang="zh-TW" sz="2000" dirty="0"/>
              <a:t>，將訓練拳擊手</a:t>
            </a:r>
            <a:r>
              <a:rPr lang="zh-TW" altLang="en-US" sz="2000" dirty="0"/>
              <a:t>改善出</a:t>
            </a:r>
            <a:r>
              <a:rPr lang="zh-TW" altLang="zh-TW" sz="2000" dirty="0"/>
              <a:t>拳</a:t>
            </a:r>
            <a:r>
              <a:rPr lang="zh-TW" altLang="en-US" sz="2000" dirty="0"/>
              <a:t>與</a:t>
            </a:r>
            <a:r>
              <a:rPr lang="zh-TW" altLang="zh-TW" sz="2000" dirty="0"/>
              <a:t>運動的耐力</a:t>
            </a:r>
            <a:r>
              <a:rPr lang="zh-TW" altLang="en-US" sz="2000" dirty="0"/>
              <a:t>、體</a:t>
            </a:r>
            <a:r>
              <a:rPr lang="zh-TW" altLang="zh-TW" sz="2000" dirty="0"/>
              <a:t>力</a:t>
            </a:r>
            <a:r>
              <a:rPr lang="zh-TW" altLang="en-US" sz="2000" dirty="0"/>
              <a:t>、</a:t>
            </a:r>
            <a:r>
              <a:rPr lang="zh-TW" altLang="zh-TW" sz="2000" dirty="0"/>
              <a:t>速度和協調性。</a:t>
            </a:r>
            <a:r>
              <a:rPr lang="zh-TW" altLang="en-US" sz="2000" dirty="0"/>
              <a:t>如同先</a:t>
            </a:r>
            <a:r>
              <a:rPr lang="zh-TW" altLang="zh-TW" sz="2000" dirty="0"/>
              <a:t>前的一般</a:t>
            </a:r>
            <a:r>
              <a:rPr lang="zh-TW" altLang="en-US" sz="2000" dirty="0"/>
              <a:t>體能</a:t>
            </a:r>
            <a:r>
              <a:rPr lang="zh-TW" altLang="zh-TW" sz="2000" dirty="0"/>
              <a:t>階段，教練應包括</a:t>
            </a:r>
            <a:r>
              <a:rPr lang="zh-TW" altLang="en-US" sz="2000" dirty="0"/>
              <a:t>納入一些</a:t>
            </a:r>
            <a:r>
              <a:rPr lang="zh-TW" altLang="zh-TW" sz="2000" dirty="0"/>
              <a:t>訓練時間，用</a:t>
            </a:r>
            <a:r>
              <a:rPr lang="zh-TW" altLang="en-US" sz="2000" dirty="0"/>
              <a:t>來</a:t>
            </a:r>
            <a:r>
              <a:rPr lang="zh-TW" altLang="zh-TW" sz="2000" dirty="0"/>
              <a:t>發</a:t>
            </a:r>
            <a:r>
              <a:rPr lang="zh-TW" altLang="en-US" sz="2000" dirty="0"/>
              <a:t>展</a:t>
            </a:r>
            <a:r>
              <a:rPr lang="zh-TW" altLang="zh-TW" sz="2000" dirty="0"/>
              <a:t>和訓練拳擊手的技術</a:t>
            </a:r>
            <a:r>
              <a:rPr lang="zh-TW" altLang="en-US" sz="2000" dirty="0"/>
              <a:t>、</a:t>
            </a:r>
            <a:r>
              <a:rPr lang="zh-TW" altLang="zh-TW" sz="2000" dirty="0"/>
              <a:t>戰術和心理面</a:t>
            </a:r>
            <a:r>
              <a:rPr lang="zh-TW" altLang="en-US" sz="2000" dirty="0"/>
              <a:t>向</a:t>
            </a:r>
            <a:r>
              <a:rPr lang="zh-TW" altLang="zh-TW" sz="2000" dirty="0"/>
              <a:t>。</a:t>
            </a:r>
            <a:endParaRPr lang="en-US" altLang="pl-PL" sz="2000" dirty="0"/>
          </a:p>
          <a:p>
            <a:pPr marL="0" indent="323850" algn="just" eaLnBrk="1" hangingPunct="1">
              <a:spcBef>
                <a:spcPts val="600"/>
              </a:spcBef>
              <a:buNone/>
            </a:pPr>
            <a:r>
              <a:rPr lang="en-US" altLang="pl-PL" sz="2000" dirty="0"/>
              <a:t>It is recommended to train in specific physical phase for 2 to 3 weeks with 2 sessions per day. However, the coach shall adjust accordingly with the competition calendar and the condition of the boxer. 1.5 to 2 hours of increased intensity than general physical phase with decreased volume of work is recommended.</a:t>
            </a:r>
            <a:r>
              <a:rPr lang="zh-TW" altLang="zh-TW" sz="2000" dirty="0"/>
              <a:t>建議在</a:t>
            </a:r>
            <a:r>
              <a:rPr lang="zh-TW" altLang="en-US" sz="2000" dirty="0"/>
              <a:t>具體體能階段以</a:t>
            </a:r>
            <a:r>
              <a:rPr lang="zh-TW" altLang="zh-TW" sz="2000" dirty="0"/>
              <a:t>每天2</a:t>
            </a:r>
            <a:r>
              <a:rPr lang="zh-TW" altLang="en-US" sz="2000" dirty="0"/>
              <a:t>堂課</a:t>
            </a:r>
            <a:r>
              <a:rPr lang="zh-TW" altLang="zh-TW" sz="2000" dirty="0"/>
              <a:t>訓練2至3週。然而，教練應根據比賽日</a:t>
            </a:r>
            <a:r>
              <a:rPr lang="zh-TW" altLang="en-US" sz="2000" dirty="0"/>
              <a:t>程</a:t>
            </a:r>
            <a:r>
              <a:rPr lang="zh-TW" altLang="zh-TW" sz="2000" dirty="0"/>
              <a:t>和拳擊手的狀況相應</a:t>
            </a:r>
            <a:r>
              <a:rPr lang="zh-TW" altLang="en-US" sz="2000" dirty="0"/>
              <a:t>地作</a:t>
            </a:r>
            <a:r>
              <a:rPr lang="zh-TW" altLang="zh-TW" sz="2000" dirty="0"/>
              <a:t>調整。</a:t>
            </a:r>
            <a:r>
              <a:rPr lang="zh-TW" altLang="en-US" sz="2000" dirty="0"/>
              <a:t>建議採取</a:t>
            </a:r>
            <a:r>
              <a:rPr lang="zh-TW" altLang="zh-TW" sz="2000" dirty="0"/>
              <a:t>1.5〜2小時</a:t>
            </a:r>
            <a:r>
              <a:rPr lang="zh-TW" altLang="en-US" sz="2000" dirty="0"/>
              <a:t>高於</a:t>
            </a:r>
            <a:r>
              <a:rPr lang="zh-TW" altLang="zh-TW" sz="2000" dirty="0"/>
              <a:t>一般</a:t>
            </a:r>
            <a:r>
              <a:rPr lang="zh-TW" altLang="en-US" sz="2000" dirty="0"/>
              <a:t>體能階段</a:t>
            </a:r>
            <a:r>
              <a:rPr lang="zh-TW" altLang="zh-TW" sz="2000" dirty="0"/>
              <a:t>的強度比</a:t>
            </a:r>
            <a:r>
              <a:rPr lang="zh-TW" altLang="en-US" sz="2000" dirty="0"/>
              <a:t>但</a:t>
            </a:r>
            <a:r>
              <a:rPr lang="zh-TW" altLang="zh-TW" sz="2000" dirty="0"/>
              <a:t>減少</a:t>
            </a:r>
            <a:r>
              <a:rPr lang="zh-TW" altLang="en-US" sz="2000" dirty="0"/>
              <a:t>負荷</a:t>
            </a:r>
            <a:r>
              <a:rPr lang="zh-TW" altLang="zh-TW" sz="2000" dirty="0"/>
              <a:t>量。</a:t>
            </a:r>
            <a:endParaRPr lang="en-US" altLang="pl-PL" sz="2000" dirty="0"/>
          </a:p>
        </p:txBody>
      </p:sp>
      <p:sp>
        <p:nvSpPr>
          <p:cNvPr id="208900" name="Rectangle 3"/>
          <p:cNvSpPr>
            <a:spLocks noGrp="1" noChangeArrowheads="1"/>
          </p:cNvSpPr>
          <p:nvPr>
            <p:ph type="title"/>
          </p:nvPr>
        </p:nvSpPr>
        <p:spPr>
          <a:xfrm>
            <a:off x="2141538" y="200025"/>
            <a:ext cx="7493000" cy="1104900"/>
          </a:xfrm>
        </p:spPr>
        <p:txBody>
          <a:bodyPr/>
          <a:lstStyle/>
          <a:p>
            <a:pPr eaLnBrk="1" hangingPunct="1"/>
            <a:r>
              <a:rPr lang="en-US" altLang="pl-PL" sz="2400" dirty="0"/>
              <a:t>TRAINING PLAN </a:t>
            </a:r>
            <a:r>
              <a:rPr lang="en-US" altLang="pl-PL" sz="2400" dirty="0" smtClean="0"/>
              <a:t>DEVELOPMENT：</a:t>
            </a:r>
            <a:r>
              <a:rPr lang="en-US" altLang="pl-PL" sz="2400" dirty="0"/>
              <a:t/>
            </a:r>
            <a:br>
              <a:rPr lang="en-US" altLang="pl-PL" sz="2400" dirty="0"/>
            </a:br>
            <a:r>
              <a:rPr lang="en-US" altLang="pl-PL" sz="2400" dirty="0"/>
              <a:t>RUSSIA</a:t>
            </a:r>
            <a:r>
              <a:rPr lang="zh-TW" altLang="en-US" sz="2400" b="1" dirty="0"/>
              <a:t>訓練規劃</a:t>
            </a:r>
            <a:r>
              <a:rPr lang="zh-TW" altLang="en-US" sz="2400" b="1" dirty="0" smtClean="0"/>
              <a:t>發展：俄羅斯</a:t>
            </a:r>
            <a:endParaRPr lang="en-US" altLang="pl-PL" sz="2400"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73D88CD-61EA-4D19-B9BE-A2F821B6431E}" type="slidenum">
              <a:rPr lang="en-US" altLang="pl-PL" sz="1200" smtClean="0">
                <a:solidFill>
                  <a:srgbClr val="FFFFFF"/>
                </a:solidFill>
                <a:latin typeface="Arial Black" panose="020B0A04020102090204" pitchFamily="34" charset="0"/>
                <a:sym typeface="Arial Black" panose="020B0A04020102090204" pitchFamily="34" charset="0"/>
              </a:rPr>
              <a:pPr/>
              <a:t>104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9923" name="Rectangle 2"/>
          <p:cNvSpPr>
            <a:spLocks noGrp="1" noChangeArrowheads="1"/>
          </p:cNvSpPr>
          <p:nvPr>
            <p:ph type="body" idx="1"/>
          </p:nvPr>
        </p:nvSpPr>
        <p:spPr>
          <a:xfrm>
            <a:off x="847725" y="1314450"/>
            <a:ext cx="8785225" cy="4922838"/>
          </a:xfrm>
        </p:spPr>
        <p:txBody>
          <a:bodyPr/>
          <a:lstStyle/>
          <a:p>
            <a:pPr marL="0" indent="0" algn="just" eaLnBrk="1" hangingPunct="1">
              <a:spcBef>
                <a:spcPct val="0"/>
              </a:spcBef>
              <a:buNone/>
            </a:pPr>
            <a:r>
              <a:rPr lang="en-US" altLang="pl-PL" sz="2400" dirty="0"/>
              <a:t>DIRECT PREPARATION PHASE</a:t>
            </a:r>
            <a:r>
              <a:rPr lang="zh-TW" altLang="zh-TW" sz="2400" dirty="0"/>
              <a:t>直接準備階段</a:t>
            </a:r>
            <a:endParaRPr lang="pl-PL" altLang="pl-PL" sz="2400" dirty="0"/>
          </a:p>
          <a:p>
            <a:pPr marL="0" indent="0" eaLnBrk="1" hangingPunct="1">
              <a:spcBef>
                <a:spcPct val="0"/>
              </a:spcBef>
              <a:buNone/>
            </a:pPr>
            <a:r>
              <a:rPr lang="en-US" altLang="pl-PL" sz="2000" dirty="0"/>
              <a:t>During the direct preparation phase, the boxer will be focused on to train to improve individual boxers’ technical and tactical abilities. Additionally the boxer will train to improve boxing-specific strength and speed further. Coach shall increase amount of time to train for psychological development of boxer during this phase.</a:t>
            </a:r>
            <a:r>
              <a:rPr lang="zh-TW" altLang="zh-TW" sz="2000" dirty="0"/>
              <a:t>在直接準備階段，拳擊手將專注於訓練，以提</a:t>
            </a:r>
            <a:r>
              <a:rPr lang="zh-TW" altLang="en-US" sz="2000" dirty="0"/>
              <a:t>升</a:t>
            </a:r>
            <a:r>
              <a:rPr lang="zh-TW" altLang="zh-TW" sz="2000" dirty="0"/>
              <a:t>個</a:t>
            </a:r>
            <a:r>
              <a:rPr lang="zh-TW" altLang="en-US" sz="2000" dirty="0"/>
              <a:t>別</a:t>
            </a:r>
            <a:r>
              <a:rPr lang="zh-TW" altLang="zh-TW" sz="2000" dirty="0"/>
              <a:t>拳擊手的技術和戰術能力。此外，將訓練拳擊手進一步</a:t>
            </a:r>
            <a:r>
              <a:rPr lang="zh-TW" altLang="en-US" sz="2000" dirty="0"/>
              <a:t>堤升特定</a:t>
            </a:r>
            <a:r>
              <a:rPr lang="zh-TW" altLang="zh-TW" sz="2000" dirty="0"/>
              <a:t>拳擊的力量和速度。教練</a:t>
            </a:r>
            <a:r>
              <a:rPr lang="zh-TW" altLang="en-US" sz="2000" dirty="0"/>
              <a:t>於此</a:t>
            </a:r>
            <a:r>
              <a:rPr lang="zh-TW" altLang="zh-TW" sz="2000" dirty="0"/>
              <a:t>階段要</a:t>
            </a:r>
            <a:r>
              <a:rPr lang="zh-TW" altLang="en-US" sz="2000" dirty="0"/>
              <a:t>利用更多</a:t>
            </a:r>
            <a:r>
              <a:rPr lang="zh-TW" altLang="zh-TW" sz="2000" dirty="0"/>
              <a:t>的時間</a:t>
            </a:r>
            <a:r>
              <a:rPr lang="zh-TW" altLang="en-US" sz="2000" dirty="0"/>
              <a:t>來</a:t>
            </a:r>
            <a:r>
              <a:rPr lang="zh-TW" altLang="zh-TW" sz="2000" dirty="0"/>
              <a:t>加</a:t>
            </a:r>
            <a:r>
              <a:rPr lang="zh-TW" altLang="en-US" sz="2000" dirty="0"/>
              <a:t>強</a:t>
            </a:r>
            <a:r>
              <a:rPr lang="zh-TW" altLang="zh-TW" sz="2000" dirty="0"/>
              <a:t>拳擊手</a:t>
            </a:r>
            <a:r>
              <a:rPr lang="zh-TW" altLang="en-US" sz="2000" dirty="0"/>
              <a:t>的</a:t>
            </a:r>
            <a:r>
              <a:rPr lang="zh-TW" altLang="zh-TW" sz="2000" dirty="0"/>
              <a:t>心理</a:t>
            </a:r>
            <a:r>
              <a:rPr lang="zh-TW" altLang="en-US" sz="2000" dirty="0"/>
              <a:t>發</a:t>
            </a:r>
            <a:r>
              <a:rPr lang="zh-TW" altLang="zh-TW" sz="2000" dirty="0"/>
              <a:t>展。</a:t>
            </a:r>
            <a:endParaRPr lang="en-US" altLang="pl-PL" sz="2000" dirty="0"/>
          </a:p>
          <a:p>
            <a:pPr marL="0" indent="0" algn="just" eaLnBrk="1" hangingPunct="1">
              <a:spcBef>
                <a:spcPts val="600"/>
              </a:spcBef>
              <a:buNone/>
            </a:pPr>
            <a:r>
              <a:rPr lang="en-US" altLang="pl-PL" sz="2000" dirty="0"/>
              <a:t>It is recommended to go through direct preparation phase for 2 to 3 weeks with total 3 hours of training time in two sessions per day. However, the duration of the phase and number of session can adjust accordingly based on the competition calendar and the condition of the boxer. Volume of the work is recommended to be low, but intensity of the training must be high.</a:t>
            </a:r>
            <a:r>
              <a:rPr lang="zh-TW" altLang="zh-TW" sz="2000" dirty="0"/>
              <a:t>建議</a:t>
            </a:r>
            <a:r>
              <a:rPr lang="zh-TW" altLang="en-US" sz="2000" dirty="0"/>
              <a:t>進行</a:t>
            </a:r>
            <a:r>
              <a:rPr lang="zh-TW" altLang="zh-TW" sz="2000" dirty="0"/>
              <a:t>直接準備階段2至3週，每天</a:t>
            </a:r>
            <a:r>
              <a:rPr lang="zh-TW" altLang="en-US" sz="2000" dirty="0"/>
              <a:t>以</a:t>
            </a:r>
            <a:r>
              <a:rPr lang="zh-TW" altLang="zh-TW" sz="2000" dirty="0"/>
              <a:t>兩</a:t>
            </a:r>
            <a:r>
              <a:rPr lang="zh-TW" altLang="en-US" sz="2000" dirty="0"/>
              <a:t>種課程</a:t>
            </a:r>
            <a:r>
              <a:rPr lang="zh-TW" altLang="zh-TW" sz="2000" dirty="0"/>
              <a:t>訓練3小時。然而，</a:t>
            </a:r>
            <a:r>
              <a:rPr lang="zh-TW" altLang="en-US" sz="2000" dirty="0"/>
              <a:t>該</a:t>
            </a:r>
            <a:r>
              <a:rPr lang="zh-TW" altLang="zh-TW" sz="2000" dirty="0"/>
              <a:t>階段的持續時間和</a:t>
            </a:r>
            <a:r>
              <a:rPr lang="zh-TW" altLang="en-US" sz="2000" dirty="0"/>
              <a:t>客程數量</a:t>
            </a:r>
            <a:r>
              <a:rPr lang="zh-TW" altLang="zh-TW" sz="2000" dirty="0"/>
              <a:t>可根據比賽日</a:t>
            </a:r>
            <a:r>
              <a:rPr lang="zh-TW" altLang="en-US" sz="2000" dirty="0"/>
              <a:t>程</a:t>
            </a:r>
            <a:r>
              <a:rPr lang="zh-TW" altLang="zh-TW" sz="2000" dirty="0"/>
              <a:t>和拳擊手的條件相應地</a:t>
            </a:r>
            <a:r>
              <a:rPr lang="zh-TW" altLang="en-US" sz="2000" dirty="0"/>
              <a:t>作</a:t>
            </a:r>
            <a:r>
              <a:rPr lang="zh-TW" altLang="zh-TW" sz="2000" dirty="0"/>
              <a:t>調整。建議</a:t>
            </a:r>
            <a:r>
              <a:rPr lang="zh-TW" altLang="en-US" sz="2000" dirty="0"/>
              <a:t>維持</a:t>
            </a:r>
            <a:r>
              <a:rPr lang="zh-TW" altLang="zh-TW" sz="2000" dirty="0"/>
              <a:t>低</a:t>
            </a:r>
            <a:r>
              <a:rPr lang="zh-TW" altLang="en-US" sz="2000" dirty="0"/>
              <a:t>負荷量</a:t>
            </a:r>
            <a:r>
              <a:rPr lang="zh-TW" altLang="zh-TW" sz="2000" dirty="0"/>
              <a:t>，但必須</a:t>
            </a:r>
            <a:r>
              <a:rPr lang="zh-TW" altLang="en-US" sz="2000" dirty="0"/>
              <a:t>有</a:t>
            </a:r>
            <a:r>
              <a:rPr lang="zh-TW" altLang="zh-TW" sz="2000" dirty="0"/>
              <a:t>很高</a:t>
            </a:r>
            <a:r>
              <a:rPr lang="zh-TW" altLang="en-US" sz="2000" dirty="0"/>
              <a:t>的</a:t>
            </a:r>
            <a:r>
              <a:rPr lang="zh-TW" altLang="zh-TW" sz="2000" dirty="0"/>
              <a:t>訓練強度。</a:t>
            </a:r>
            <a:endParaRPr lang="en-US" altLang="pl-PL" sz="2000" dirty="0"/>
          </a:p>
        </p:txBody>
      </p:sp>
      <p:sp>
        <p:nvSpPr>
          <p:cNvPr id="209924" name="Rectangle 3"/>
          <p:cNvSpPr>
            <a:spLocks noGrp="1" noChangeArrowheads="1"/>
          </p:cNvSpPr>
          <p:nvPr>
            <p:ph type="title"/>
          </p:nvPr>
        </p:nvSpPr>
        <p:spPr>
          <a:xfrm>
            <a:off x="2141538" y="187325"/>
            <a:ext cx="7493000" cy="11430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713171C-1C15-4822-92A4-17A7746ED53C}" type="slidenum">
              <a:rPr lang="en-US" altLang="pl-PL" sz="1200" smtClean="0">
                <a:solidFill>
                  <a:srgbClr val="FFFFFF"/>
                </a:solidFill>
                <a:latin typeface="Arial Black" panose="020B0A04020102090204" pitchFamily="34" charset="0"/>
                <a:sym typeface="Arial Black" panose="020B0A04020102090204" pitchFamily="34" charset="0"/>
              </a:rPr>
              <a:pPr/>
              <a:t>105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0947" name="Rectangle 2"/>
          <p:cNvSpPr>
            <a:spLocks noGrp="1" noChangeArrowheads="1"/>
          </p:cNvSpPr>
          <p:nvPr>
            <p:ph type="body" idx="1"/>
          </p:nvPr>
        </p:nvSpPr>
        <p:spPr>
          <a:xfrm>
            <a:off x="835025" y="1314450"/>
            <a:ext cx="8785225" cy="4851400"/>
          </a:xfrm>
        </p:spPr>
        <p:txBody>
          <a:bodyPr/>
          <a:lstStyle/>
          <a:p>
            <a:pPr marL="0" indent="323850" algn="just" eaLnBrk="1" hangingPunct="1">
              <a:spcBef>
                <a:spcPct val="0"/>
              </a:spcBef>
              <a:buNone/>
            </a:pPr>
            <a:r>
              <a:rPr lang="en-US" altLang="pl-PL" sz="2400" dirty="0"/>
              <a:t>COMPETITION PERIOD</a:t>
            </a:r>
            <a:r>
              <a:rPr lang="zh-TW" altLang="en-US" sz="2400" dirty="0"/>
              <a:t>比</a:t>
            </a:r>
            <a:r>
              <a:rPr lang="zh-TW" altLang="zh-TW" sz="2400" dirty="0"/>
              <a:t>賽期</a:t>
            </a:r>
            <a:r>
              <a:rPr lang="zh-TW" altLang="en-US" sz="2400" dirty="0"/>
              <a:t>間</a:t>
            </a:r>
            <a:endParaRPr lang="en-US" altLang="pl-PL" sz="2400" dirty="0"/>
          </a:p>
          <a:p>
            <a:pPr marL="0" indent="323850" eaLnBrk="1" hangingPunct="1">
              <a:spcBef>
                <a:spcPts val="600"/>
              </a:spcBef>
              <a:buNone/>
            </a:pPr>
            <a:r>
              <a:rPr lang="en-US" altLang="pl-PL" sz="2400" dirty="0"/>
              <a:t>Competition period starts on the day of the arrival at the competition location. During this period, the boxer will continue their training to stay in good condition for the competition.</a:t>
            </a:r>
            <a:r>
              <a:rPr lang="zh-TW" altLang="en-US" sz="2400" dirty="0"/>
              <a:t>比</a:t>
            </a:r>
            <a:r>
              <a:rPr lang="zh-TW" altLang="zh-TW" sz="2400" dirty="0"/>
              <a:t>賽期</a:t>
            </a:r>
            <a:r>
              <a:rPr lang="zh-TW" altLang="en-US" sz="2400" dirty="0"/>
              <a:t>間</a:t>
            </a:r>
            <a:r>
              <a:rPr lang="zh-TW" altLang="zh-TW" sz="2400" dirty="0"/>
              <a:t>從</a:t>
            </a:r>
            <a:r>
              <a:rPr lang="zh-TW" altLang="en-US" sz="2400" dirty="0"/>
              <a:t>到達</a:t>
            </a:r>
            <a:r>
              <a:rPr lang="zh-TW" altLang="zh-TW" sz="2400" dirty="0"/>
              <a:t>比賽</a:t>
            </a:r>
            <a:r>
              <a:rPr lang="zh-TW" altLang="en-US" sz="2400" dirty="0"/>
              <a:t>場地的日期</a:t>
            </a:r>
            <a:r>
              <a:rPr lang="zh-TW" altLang="zh-TW" sz="2400" dirty="0"/>
              <a:t>開始。在此期間，拳擊手將繼續訓練，</a:t>
            </a:r>
            <a:r>
              <a:rPr lang="zh-TW" altLang="en-US" sz="2400" dirty="0"/>
              <a:t>才能</a:t>
            </a:r>
            <a:r>
              <a:rPr lang="zh-TW" altLang="zh-TW" sz="2400" dirty="0"/>
              <a:t>保持比賽</a:t>
            </a:r>
            <a:r>
              <a:rPr lang="zh-TW" altLang="en-US" sz="2400" dirty="0"/>
              <a:t>時的</a:t>
            </a:r>
            <a:r>
              <a:rPr lang="zh-TW" altLang="zh-TW" sz="2400" dirty="0"/>
              <a:t>良好狀況。</a:t>
            </a:r>
            <a:endParaRPr lang="en-US" altLang="pl-PL" sz="2400" dirty="0"/>
          </a:p>
          <a:p>
            <a:pPr marL="0" indent="323850" algn="just" eaLnBrk="1" hangingPunct="1">
              <a:spcBef>
                <a:spcPts val="600"/>
              </a:spcBef>
              <a:buFont typeface="Arial" panose="020B0604020202020204" pitchFamily="34" charset="0"/>
              <a:buNone/>
            </a:pPr>
            <a:r>
              <a:rPr lang="en-US" altLang="pl-PL" sz="2400" dirty="0"/>
              <a:t>Training shall be conducted in short period of time with low volume. Intensity shall be adjusted accordingly with boxer’s condition. If boxer’s excitement level is high, then coach could plan the training with a higher intensity to decrease the tension. If a boxer is calm and excitement level is low, coach shall plan low intensity training.</a:t>
            </a:r>
            <a:r>
              <a:rPr lang="zh-TW" altLang="en-US" sz="2400" dirty="0"/>
              <a:t>必須以短</a:t>
            </a:r>
            <a:r>
              <a:rPr lang="zh-TW" altLang="zh-TW" sz="2400" dirty="0"/>
              <a:t>時間</a:t>
            </a:r>
            <a:r>
              <a:rPr lang="zh-TW" altLang="en-US" sz="2400" dirty="0"/>
              <a:t>加上少量進行訓練</a:t>
            </a:r>
            <a:r>
              <a:rPr lang="zh-TW" altLang="zh-TW" sz="2400" dirty="0"/>
              <a:t>。強度</a:t>
            </a:r>
            <a:r>
              <a:rPr lang="zh-TW" altLang="en-US" sz="2400" dirty="0"/>
              <a:t>則</a:t>
            </a:r>
            <a:r>
              <a:rPr lang="zh-TW" altLang="zh-TW" sz="2400" dirty="0"/>
              <a:t>應根據拳擊手的狀況</a:t>
            </a:r>
            <a:r>
              <a:rPr lang="zh-TW" altLang="en-US" sz="2400" dirty="0"/>
              <a:t>相應地作</a:t>
            </a:r>
            <a:r>
              <a:rPr lang="zh-TW" altLang="zh-TW" sz="2400" dirty="0"/>
              <a:t>調整。如果拳擊手</a:t>
            </a:r>
            <a:r>
              <a:rPr lang="zh-TW" altLang="en-US" sz="2400" dirty="0"/>
              <a:t>很</a:t>
            </a:r>
            <a:r>
              <a:rPr lang="zh-TW" altLang="zh-TW" sz="2400" dirty="0"/>
              <a:t>興奮，</a:t>
            </a:r>
            <a:r>
              <a:rPr lang="zh-TW" altLang="en-US" sz="2400" dirty="0"/>
              <a:t>則</a:t>
            </a:r>
            <a:r>
              <a:rPr lang="zh-TW" altLang="zh-TW" sz="2400" dirty="0"/>
              <a:t>教練可以更高強度來</a:t>
            </a:r>
            <a:r>
              <a:rPr lang="zh-TW" altLang="en-US" sz="2400" dirty="0"/>
              <a:t>降低緊繃而</a:t>
            </a:r>
            <a:r>
              <a:rPr lang="zh-TW" altLang="zh-TW" sz="2400" dirty="0"/>
              <a:t>規劃訓練。如果拳擊手</a:t>
            </a:r>
            <a:r>
              <a:rPr lang="zh-TW" altLang="en-US" sz="2400" dirty="0"/>
              <a:t>很</a:t>
            </a:r>
            <a:r>
              <a:rPr lang="zh-TW" altLang="zh-TW" sz="2400" dirty="0"/>
              <a:t>平靜，興奮度低，</a:t>
            </a:r>
            <a:r>
              <a:rPr lang="zh-TW" altLang="en-US" sz="2400" dirty="0"/>
              <a:t>則</a:t>
            </a:r>
            <a:r>
              <a:rPr lang="zh-TW" altLang="zh-TW" sz="2400" dirty="0"/>
              <a:t>教練應</a:t>
            </a:r>
            <a:r>
              <a:rPr lang="zh-TW" altLang="en-US" sz="2400" dirty="0"/>
              <a:t>規</a:t>
            </a:r>
            <a:r>
              <a:rPr lang="zh-TW" altLang="zh-TW" sz="2400" dirty="0"/>
              <a:t>劃低強度訓練。</a:t>
            </a:r>
            <a:r>
              <a:rPr lang="en-US" altLang="pl-PL" sz="2400" dirty="0"/>
              <a:t> </a:t>
            </a:r>
          </a:p>
        </p:txBody>
      </p:sp>
      <p:sp>
        <p:nvSpPr>
          <p:cNvPr id="210948" name="Rectangle 3"/>
          <p:cNvSpPr>
            <a:spLocks noGrp="1" noChangeArrowheads="1"/>
          </p:cNvSpPr>
          <p:nvPr>
            <p:ph type="title"/>
          </p:nvPr>
        </p:nvSpPr>
        <p:spPr>
          <a:xfrm>
            <a:off x="2141538" y="187325"/>
            <a:ext cx="7493000" cy="10414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6098BC2-2424-4E64-A965-D0AF3AE34244}" type="slidenum">
              <a:rPr lang="en-US" altLang="pl-PL" sz="1200" smtClean="0">
                <a:solidFill>
                  <a:srgbClr val="FFFFFF"/>
                </a:solidFill>
                <a:latin typeface="Arial Black" panose="020B0A04020102090204" pitchFamily="34" charset="0"/>
                <a:sym typeface="Arial Black" panose="020B0A04020102090204" pitchFamily="34" charset="0"/>
              </a:rPr>
              <a:pPr/>
              <a:t>106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1971" name="Rectangle 2"/>
          <p:cNvSpPr>
            <a:spLocks noGrp="1" noChangeArrowheads="1"/>
          </p:cNvSpPr>
          <p:nvPr>
            <p:ph type="body" idx="1"/>
          </p:nvPr>
        </p:nvSpPr>
        <p:spPr>
          <a:xfrm>
            <a:off x="822325" y="1377950"/>
            <a:ext cx="8785225" cy="4498975"/>
          </a:xfrm>
        </p:spPr>
        <p:txBody>
          <a:bodyPr/>
          <a:lstStyle/>
          <a:p>
            <a:pPr marL="0" indent="323850" algn="just" eaLnBrk="1" hangingPunct="1">
              <a:spcBef>
                <a:spcPct val="0"/>
              </a:spcBef>
              <a:buNone/>
            </a:pPr>
            <a:r>
              <a:rPr lang="en-US" altLang="pl-PL" sz="2400" dirty="0"/>
              <a:t>TRANSITION PERIOD</a:t>
            </a:r>
            <a:r>
              <a:rPr lang="zh-TW" altLang="zh-TW" sz="2400" dirty="0"/>
              <a:t>過渡期</a:t>
            </a:r>
            <a:r>
              <a:rPr lang="zh-TW" altLang="en-US" sz="2400" dirty="0"/>
              <a:t>間</a:t>
            </a:r>
            <a:endParaRPr lang="en-US" altLang="pl-PL" sz="2400" dirty="0"/>
          </a:p>
          <a:p>
            <a:pPr marL="0" indent="323850" algn="just" eaLnBrk="1" hangingPunct="1">
              <a:spcBef>
                <a:spcPts val="600"/>
              </a:spcBef>
              <a:buNone/>
            </a:pPr>
            <a:r>
              <a:rPr lang="en-US" altLang="pl-PL" sz="2400" dirty="0"/>
              <a:t>After the boxer competed at the tournaments or competitions, the boxer will have transition period to relieve tension from the competition, psychological recovery and treatment for any injury treatment. Also depending on the number and toughness of the bouts that boxer competed, the coach can allow the boxer to spend time at home during the transition period.</a:t>
            </a:r>
            <a:r>
              <a:rPr lang="zh-TW" altLang="zh-TW" sz="2400" dirty="0"/>
              <a:t>拳擊手在</a:t>
            </a:r>
            <a:r>
              <a:rPr lang="zh-TW" altLang="en-US" sz="2400" dirty="0"/>
              <a:t>錦標</a:t>
            </a:r>
            <a:r>
              <a:rPr lang="zh-TW" altLang="zh-TW" sz="2400" dirty="0"/>
              <a:t>賽或比賽中競爭</a:t>
            </a:r>
            <a:r>
              <a:rPr lang="zh-TW" altLang="en-US" sz="2400" dirty="0"/>
              <a:t>過</a:t>
            </a:r>
            <a:r>
              <a:rPr lang="zh-TW" altLang="zh-TW" sz="2400" dirty="0"/>
              <a:t>後，拳擊手將有過渡期</a:t>
            </a:r>
            <a:r>
              <a:rPr lang="zh-TW" altLang="en-US" sz="2400" dirty="0"/>
              <a:t>間</a:t>
            </a:r>
            <a:r>
              <a:rPr lang="zh-TW" altLang="zh-TW" sz="2400" dirty="0"/>
              <a:t>，以</a:t>
            </a:r>
            <a:r>
              <a:rPr lang="zh-TW" altLang="en-US" sz="2400" dirty="0"/>
              <a:t>紓</a:t>
            </a:r>
            <a:r>
              <a:rPr lang="zh-TW" altLang="zh-TW" sz="2400" dirty="0"/>
              <a:t>緩比賽中的緊</a:t>
            </a:r>
            <a:r>
              <a:rPr lang="zh-TW" altLang="en-US" sz="2400" dirty="0"/>
              <a:t>繃</a:t>
            </a:r>
            <a:r>
              <a:rPr lang="zh-TW" altLang="en-US" sz="2400" dirty="0">
                <a:latin typeface="新細明體" panose="02020500000000000000" pitchFamily="18" charset="-120"/>
                <a:ea typeface="新細明體" panose="02020500000000000000" pitchFamily="18" charset="-120"/>
              </a:rPr>
              <a:t>、</a:t>
            </a:r>
            <a:r>
              <a:rPr lang="zh-TW" altLang="zh-TW" sz="2400" dirty="0"/>
              <a:t>心理恢復和任何傷害治療的</a:t>
            </a:r>
            <a:r>
              <a:rPr lang="zh-TW" altLang="en-US" sz="2400" dirty="0"/>
              <a:t>處理</a:t>
            </a:r>
            <a:r>
              <a:rPr lang="zh-TW" altLang="zh-TW" sz="2400" dirty="0"/>
              <a:t>。</a:t>
            </a:r>
            <a:r>
              <a:rPr lang="zh-TW" altLang="en-US" sz="2400" dirty="0"/>
              <a:t>還有</a:t>
            </a:r>
            <a:r>
              <a:rPr lang="zh-TW" altLang="zh-TW" sz="2400" dirty="0"/>
              <a:t>取決於拳擊手比賽的數量和</a:t>
            </a:r>
            <a:r>
              <a:rPr lang="zh-TW" altLang="en-US" sz="2400" dirty="0"/>
              <a:t>較量中的</a:t>
            </a:r>
            <a:r>
              <a:rPr lang="zh-TW" altLang="zh-TW" sz="2400" dirty="0"/>
              <a:t>韌性，教練可允許拳擊手</a:t>
            </a:r>
            <a:r>
              <a:rPr lang="zh-TW" altLang="en-US" sz="2400" dirty="0"/>
              <a:t>於</a:t>
            </a:r>
            <a:r>
              <a:rPr lang="zh-TW" altLang="zh-TW" sz="2400" dirty="0"/>
              <a:t>過渡期間</a:t>
            </a:r>
            <a:r>
              <a:rPr lang="zh-TW" altLang="en-US" sz="2400" dirty="0"/>
              <a:t>待</a:t>
            </a:r>
            <a:r>
              <a:rPr lang="zh-TW" altLang="zh-TW" sz="2400" dirty="0"/>
              <a:t>在家</a:t>
            </a:r>
            <a:r>
              <a:rPr lang="zh-TW" altLang="en-US" sz="2400" dirty="0"/>
              <a:t>中</a:t>
            </a:r>
            <a:r>
              <a:rPr lang="zh-TW" altLang="zh-TW" sz="2400" dirty="0"/>
              <a:t>。</a:t>
            </a:r>
            <a:endParaRPr lang="en-US" altLang="pl-PL" sz="2400" dirty="0"/>
          </a:p>
          <a:p>
            <a:pPr marL="0" indent="323850" algn="just" eaLnBrk="1" hangingPunct="1">
              <a:spcBef>
                <a:spcPts val="600"/>
              </a:spcBef>
              <a:buFont typeface="Arial" panose="020B0604020202020204" pitchFamily="34" charset="0"/>
              <a:buNone/>
            </a:pPr>
            <a:r>
              <a:rPr lang="en-US" altLang="pl-PL" sz="2400" dirty="0"/>
              <a:t>Transition period shall be around one to two weeks after the competition and during this period, the boxer can train or participate in different sports or games other than boxing.</a:t>
            </a:r>
            <a:r>
              <a:rPr lang="zh-TW" altLang="en-US" sz="2400" dirty="0"/>
              <a:t>過渡期間大約是</a:t>
            </a:r>
            <a:r>
              <a:rPr lang="zh-TW" altLang="zh-TW" sz="2400" dirty="0"/>
              <a:t>比賽結束後一</a:t>
            </a:r>
            <a:r>
              <a:rPr lang="zh-TW" altLang="en-US" sz="2400" dirty="0"/>
              <a:t>週</a:t>
            </a:r>
            <a:r>
              <a:rPr lang="zh-TW" altLang="zh-TW" sz="2400" dirty="0"/>
              <a:t>至二週，拳擊手</a:t>
            </a:r>
            <a:r>
              <a:rPr lang="zh-TW" altLang="en-US" sz="2400" dirty="0"/>
              <a:t>於此期間</a:t>
            </a:r>
            <a:r>
              <a:rPr lang="zh-TW" altLang="zh-TW" sz="2400" dirty="0"/>
              <a:t>可</a:t>
            </a:r>
            <a:r>
              <a:rPr lang="zh-TW" altLang="en-US" sz="2400" dirty="0"/>
              <a:t>培養</a:t>
            </a:r>
            <a:r>
              <a:rPr lang="zh-TW" altLang="zh-TW" sz="2400" dirty="0"/>
              <a:t>或參加拳擊以外的不同運動或</a:t>
            </a:r>
            <a:r>
              <a:rPr lang="zh-TW" altLang="en-US" sz="2400" dirty="0"/>
              <a:t>競</a:t>
            </a:r>
            <a:r>
              <a:rPr lang="zh-TW" altLang="zh-TW" sz="2400" dirty="0"/>
              <a:t>賽。</a:t>
            </a:r>
            <a:endParaRPr lang="en-US" altLang="pl-PL" sz="2400" dirty="0"/>
          </a:p>
        </p:txBody>
      </p:sp>
      <p:sp>
        <p:nvSpPr>
          <p:cNvPr id="211972" name="Rectangle 3"/>
          <p:cNvSpPr>
            <a:spLocks noGrp="1" noChangeArrowheads="1"/>
          </p:cNvSpPr>
          <p:nvPr>
            <p:ph type="title"/>
          </p:nvPr>
        </p:nvSpPr>
        <p:spPr>
          <a:xfrm>
            <a:off x="2141538" y="187325"/>
            <a:ext cx="7493000" cy="11938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3E5B044-521A-4471-B810-ABA6E6EB5D86}" type="slidenum">
              <a:rPr lang="en-US" altLang="pl-PL" sz="1200" smtClean="0">
                <a:solidFill>
                  <a:srgbClr val="FFFFFF"/>
                </a:solidFill>
                <a:latin typeface="Arial Black" panose="020B0A04020102090204" pitchFamily="34" charset="0"/>
                <a:sym typeface="Arial Black" panose="020B0A04020102090204" pitchFamily="34" charset="0"/>
              </a:rPr>
              <a:pPr/>
              <a:t>107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2995" name="Rectangle 2"/>
          <p:cNvSpPr>
            <a:spLocks noGrp="1" noChangeArrowheads="1"/>
          </p:cNvSpPr>
          <p:nvPr>
            <p:ph type="body" idx="1"/>
          </p:nvPr>
        </p:nvSpPr>
        <p:spPr>
          <a:xfrm>
            <a:off x="631825" y="1276350"/>
            <a:ext cx="8785225" cy="4816475"/>
          </a:xfrm>
        </p:spPr>
        <p:txBody>
          <a:bodyPr/>
          <a:lstStyle/>
          <a:p>
            <a:pPr marL="304800" indent="19050" eaLnBrk="1" hangingPunct="1">
              <a:lnSpc>
                <a:spcPct val="150000"/>
              </a:lnSpc>
              <a:spcBef>
                <a:spcPct val="0"/>
              </a:spcBef>
              <a:buNone/>
            </a:pPr>
            <a:r>
              <a:rPr lang="en-US" altLang="pl-PL" sz="2200" dirty="0"/>
              <a:t>The training plan is one of the most important aspects in the development of boxer. The purpose of training plan is </a:t>
            </a:r>
            <a:r>
              <a:rPr lang="en-US" altLang="pl-PL" sz="2200" dirty="0" smtClean="0"/>
              <a:t>to：</a:t>
            </a:r>
            <a:r>
              <a:rPr lang="zh-TW" altLang="en-US" sz="2200" dirty="0" smtClean="0"/>
              <a:t>訓練</a:t>
            </a:r>
            <a:r>
              <a:rPr lang="zh-TW" altLang="en-US" sz="2200" dirty="0"/>
              <a:t>規劃</a:t>
            </a:r>
            <a:r>
              <a:rPr lang="zh-TW" altLang="zh-TW" sz="2200" dirty="0"/>
              <a:t>是拳擊手發展中最重要的</a:t>
            </a:r>
            <a:r>
              <a:rPr lang="zh-TW" altLang="en-US" sz="2200" dirty="0"/>
              <a:t>方向</a:t>
            </a:r>
            <a:r>
              <a:rPr lang="zh-TW" altLang="zh-TW" sz="2200" dirty="0"/>
              <a:t>之一。</a:t>
            </a:r>
            <a:r>
              <a:rPr lang="zh-TW" altLang="en-US" sz="2200" dirty="0"/>
              <a:t>訓練規劃</a:t>
            </a:r>
            <a:r>
              <a:rPr lang="zh-TW" altLang="zh-TW" sz="2200" dirty="0"/>
              <a:t>的目的</a:t>
            </a:r>
            <a:r>
              <a:rPr lang="zh-TW" altLang="zh-TW" sz="2200" dirty="0" smtClean="0"/>
              <a:t>是</a:t>
            </a:r>
            <a:r>
              <a:rPr lang="zh-TW" altLang="en-US" sz="2200" dirty="0" smtClean="0"/>
              <a:t>：</a:t>
            </a:r>
            <a:endParaRPr lang="en-US" altLang="pl-PL" sz="2200" dirty="0"/>
          </a:p>
          <a:p>
            <a:pPr marL="304800" indent="19050" eaLnBrk="1" hangingPunct="1">
              <a:lnSpc>
                <a:spcPct val="150000"/>
              </a:lnSpc>
              <a:spcBef>
                <a:spcPts val="600"/>
              </a:spcBef>
            </a:pPr>
            <a:r>
              <a:rPr lang="en-US" altLang="pl-PL" sz="2200" dirty="0"/>
              <a:t>Establish an efficient training process</a:t>
            </a:r>
            <a:r>
              <a:rPr lang="zh-TW" altLang="zh-TW" sz="2200" dirty="0"/>
              <a:t>建立有效的訓</a:t>
            </a:r>
            <a:r>
              <a:rPr lang="zh-TW" altLang="en-US" sz="2200" dirty="0"/>
              <a:t>練</a:t>
            </a:r>
            <a:r>
              <a:rPr lang="zh-TW" altLang="zh-TW" sz="2200" dirty="0"/>
              <a:t>流程</a:t>
            </a:r>
            <a:endParaRPr lang="en-US" altLang="pl-PL" sz="2200" dirty="0"/>
          </a:p>
          <a:p>
            <a:pPr marL="304800" indent="19050" eaLnBrk="1" hangingPunct="1">
              <a:lnSpc>
                <a:spcPct val="150000"/>
              </a:lnSpc>
              <a:spcBef>
                <a:spcPts val="600"/>
              </a:spcBef>
            </a:pPr>
            <a:r>
              <a:rPr lang="en-US" altLang="pl-PL" sz="2200" dirty="0"/>
              <a:t>Control and management of training process</a:t>
            </a:r>
            <a:r>
              <a:rPr lang="zh-TW" altLang="zh-TW" sz="2200" dirty="0"/>
              <a:t>控制</a:t>
            </a:r>
            <a:r>
              <a:rPr lang="zh-TW" altLang="en-US" sz="2200" dirty="0"/>
              <a:t>並</a:t>
            </a:r>
            <a:r>
              <a:rPr lang="zh-TW" altLang="zh-TW" sz="2200" dirty="0"/>
              <a:t>管理訓</a:t>
            </a:r>
            <a:r>
              <a:rPr lang="zh-TW" altLang="en-US" sz="2200" dirty="0"/>
              <a:t>練</a:t>
            </a:r>
            <a:r>
              <a:rPr lang="zh-TW" altLang="zh-TW" sz="2200" dirty="0"/>
              <a:t>流程</a:t>
            </a:r>
            <a:endParaRPr lang="en-US" altLang="pl-PL" sz="2200" dirty="0"/>
          </a:p>
          <a:p>
            <a:pPr marL="304800" indent="19050" eaLnBrk="1" hangingPunct="1">
              <a:lnSpc>
                <a:spcPct val="150000"/>
              </a:lnSpc>
              <a:spcBef>
                <a:spcPts val="600"/>
              </a:spcBef>
            </a:pPr>
            <a:r>
              <a:rPr lang="en-US" altLang="pl-PL" sz="2200" dirty="0"/>
              <a:t>Allow boxers to be ready for the competition</a:t>
            </a:r>
            <a:r>
              <a:rPr lang="zh-TW" altLang="zh-TW" sz="2200" dirty="0"/>
              <a:t>讓拳擊手</a:t>
            </a:r>
            <a:r>
              <a:rPr lang="zh-TW" altLang="en-US" sz="2200" dirty="0"/>
              <a:t>做好</a:t>
            </a:r>
            <a:r>
              <a:rPr lang="zh-TW" altLang="zh-TW" sz="2200" dirty="0"/>
              <a:t>參賽準備</a:t>
            </a:r>
            <a:endParaRPr lang="en-US" altLang="pl-PL" sz="2200" dirty="0"/>
          </a:p>
          <a:p>
            <a:pPr marL="304800" indent="19050" eaLnBrk="1" hangingPunct="1">
              <a:lnSpc>
                <a:spcPct val="150000"/>
              </a:lnSpc>
              <a:spcBef>
                <a:spcPts val="600"/>
              </a:spcBef>
            </a:pPr>
            <a:r>
              <a:rPr lang="en-US" altLang="pl-PL" sz="2200" dirty="0"/>
              <a:t>Improve boxer’s physical, physiological, technical, tactical and psychological skills</a:t>
            </a:r>
            <a:r>
              <a:rPr lang="zh-TW" altLang="zh-TW" sz="2200" dirty="0"/>
              <a:t>提</a:t>
            </a:r>
            <a:r>
              <a:rPr lang="zh-TW" altLang="en-US" sz="2200" dirty="0"/>
              <a:t>升</a:t>
            </a:r>
            <a:r>
              <a:rPr lang="zh-TW" altLang="zh-TW" sz="2200" dirty="0"/>
              <a:t>拳擊手的體</a:t>
            </a:r>
            <a:r>
              <a:rPr lang="zh-TW" altLang="en-US" sz="2200" dirty="0"/>
              <a:t>能、</a:t>
            </a:r>
            <a:r>
              <a:rPr lang="zh-TW" altLang="zh-TW" sz="2200" dirty="0"/>
              <a:t>生理</a:t>
            </a:r>
            <a:r>
              <a:rPr lang="zh-TW" altLang="en-US" sz="2200" dirty="0"/>
              <a:t>、</a:t>
            </a:r>
            <a:r>
              <a:rPr lang="zh-TW" altLang="zh-TW" sz="2200" dirty="0"/>
              <a:t>技術</a:t>
            </a:r>
            <a:r>
              <a:rPr lang="zh-TW" altLang="en-US" sz="2200" dirty="0"/>
              <a:t>、</a:t>
            </a:r>
            <a:r>
              <a:rPr lang="zh-TW" altLang="zh-TW" sz="2200" dirty="0"/>
              <a:t>戰術和心理</a:t>
            </a:r>
            <a:r>
              <a:rPr lang="zh-TW" altLang="en-US" sz="2200" dirty="0"/>
              <a:t>素質</a:t>
            </a:r>
            <a:endParaRPr lang="en-US" altLang="pl-PL" sz="2200" dirty="0"/>
          </a:p>
        </p:txBody>
      </p:sp>
      <p:sp>
        <p:nvSpPr>
          <p:cNvPr id="212996"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6A7DB09-5DA8-418F-AB21-3E8442BA52F0}" type="slidenum">
              <a:rPr lang="en-US" altLang="pl-PL" sz="1200" smtClean="0">
                <a:solidFill>
                  <a:srgbClr val="FFFFFF"/>
                </a:solidFill>
                <a:latin typeface="Arial Black" panose="020B0A04020102090204" pitchFamily="34" charset="0"/>
                <a:sym typeface="Arial Black" panose="020B0A04020102090204" pitchFamily="34" charset="0"/>
              </a:rPr>
              <a:pPr/>
              <a:t>108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4019" name="Rectangle 2"/>
          <p:cNvSpPr>
            <a:spLocks noGrp="1" noChangeArrowheads="1"/>
          </p:cNvSpPr>
          <p:nvPr>
            <p:ph type="body" idx="1"/>
          </p:nvPr>
        </p:nvSpPr>
        <p:spPr>
          <a:xfrm>
            <a:off x="487363" y="1276350"/>
            <a:ext cx="8785225" cy="5032375"/>
          </a:xfrm>
        </p:spPr>
        <p:txBody>
          <a:bodyPr/>
          <a:lstStyle/>
          <a:p>
            <a:pPr marL="0" indent="323850" algn="just" eaLnBrk="1" hangingPunct="1">
              <a:spcBef>
                <a:spcPct val="0"/>
              </a:spcBef>
              <a:buNone/>
            </a:pPr>
            <a:r>
              <a:rPr lang="en-US" altLang="pl-PL" sz="2000" dirty="0"/>
              <a:t>In reality, the 1-year training plan is developed based on the competition calendar, boxer’s skills level and his/her goal and objectives of the year. The boxer’s goal and objectives will determine the training loads, tournament and competition participation and when developing the 1-year training plan, coach must consider the location and distance of the tournament and competition take place. Other than the major and target competitions, coach selects different tournament and competitions to attend for control, monitoring and evaluation purpose. Whether these tournaments are small or big, important or not, the boxer will prepare for these tournaments with each training cycle which theoretically could allows 1-year training to have up to six training cycles.</a:t>
            </a:r>
            <a:r>
              <a:rPr lang="zh-TW" altLang="zh-TW" sz="2000" dirty="0"/>
              <a:t>實際上，</a:t>
            </a:r>
            <a:r>
              <a:rPr lang="zh-TW" altLang="en-US" sz="2000" dirty="0"/>
              <a:t>制定</a:t>
            </a:r>
            <a:r>
              <a:rPr lang="zh-TW" altLang="zh-TW" sz="2000" dirty="0"/>
              <a:t>1年</a:t>
            </a:r>
            <a:r>
              <a:rPr lang="zh-TW" altLang="en-US" sz="2000" dirty="0"/>
              <a:t>期訓練規劃</a:t>
            </a:r>
            <a:r>
              <a:rPr lang="zh-TW" altLang="zh-TW" sz="2000" dirty="0"/>
              <a:t>是</a:t>
            </a:r>
            <a:r>
              <a:rPr lang="zh-TW" altLang="en-US" sz="2000" dirty="0"/>
              <a:t>以</a:t>
            </a:r>
            <a:r>
              <a:rPr lang="zh-TW" altLang="zh-TW" sz="2000" dirty="0"/>
              <a:t>比賽日</a:t>
            </a:r>
            <a:r>
              <a:rPr lang="zh-TW" altLang="en-US" sz="2000" dirty="0"/>
              <a:t>程、</a:t>
            </a:r>
            <a:r>
              <a:rPr lang="zh-TW" altLang="zh-TW" sz="2000" dirty="0"/>
              <a:t>拳擊手的技能</a:t>
            </a:r>
            <a:r>
              <a:rPr lang="zh-TW" altLang="en-US" sz="2000" dirty="0"/>
              <a:t>水準</a:t>
            </a:r>
            <a:r>
              <a:rPr lang="zh-TW" altLang="zh-TW" sz="2000" dirty="0"/>
              <a:t>和他/她的目標和目</a:t>
            </a:r>
            <a:r>
              <a:rPr lang="zh-TW" altLang="en-US" sz="2000" dirty="0"/>
              <a:t>的作為依據</a:t>
            </a:r>
            <a:r>
              <a:rPr lang="zh-TW" altLang="zh-TW" sz="2000" dirty="0"/>
              <a:t>。拳擊手的目標和目</a:t>
            </a:r>
            <a:r>
              <a:rPr lang="zh-TW" altLang="en-US" sz="2000" dirty="0"/>
              <a:t>的</a:t>
            </a:r>
            <a:r>
              <a:rPr lang="zh-TW" altLang="zh-TW" sz="2000" dirty="0"/>
              <a:t>將決定訓練負荷</a:t>
            </a:r>
            <a:r>
              <a:rPr lang="zh-TW" altLang="en-US" sz="2000" dirty="0"/>
              <a:t>、</a:t>
            </a:r>
            <a:r>
              <a:rPr lang="zh-TW" altLang="zh-TW" sz="2000" dirty="0"/>
              <a:t>錦標賽和比賽參</a:t>
            </a:r>
            <a:r>
              <a:rPr lang="zh-TW" altLang="en-US" sz="2000" dirty="0"/>
              <a:t>賽</a:t>
            </a:r>
            <a:r>
              <a:rPr lang="zh-TW" altLang="zh-TW" sz="2000" dirty="0"/>
              <a:t>，</a:t>
            </a:r>
            <a:r>
              <a:rPr lang="zh-TW" altLang="en-US" sz="2000" dirty="0"/>
              <a:t>並且</a:t>
            </a:r>
            <a:r>
              <a:rPr lang="zh-TW" altLang="zh-TW" sz="2000" dirty="0"/>
              <a:t>在</a:t>
            </a:r>
            <a:r>
              <a:rPr lang="zh-TW" altLang="en-US" sz="2000" dirty="0"/>
              <a:t>制</a:t>
            </a:r>
            <a:r>
              <a:rPr lang="zh-TW" altLang="zh-TW" sz="2000" dirty="0"/>
              <a:t>定1年</a:t>
            </a:r>
            <a:r>
              <a:rPr lang="zh-TW" altLang="en-US" sz="2000" dirty="0"/>
              <a:t>期訓練規劃</a:t>
            </a:r>
            <a:r>
              <a:rPr lang="zh-TW" altLang="zh-TW" sz="2000" dirty="0"/>
              <a:t>時，教練必須考</a:t>
            </a:r>
            <a:r>
              <a:rPr lang="zh-TW" altLang="en-US" sz="2000" dirty="0"/>
              <a:t>量錦標賽和</a:t>
            </a:r>
            <a:r>
              <a:rPr lang="zh-TW" altLang="zh-TW" sz="2000" dirty="0"/>
              <a:t>比賽的</a:t>
            </a:r>
            <a:r>
              <a:rPr lang="zh-TW" altLang="en-US" sz="2000" dirty="0"/>
              <a:t>舉辦地點</a:t>
            </a:r>
            <a:r>
              <a:rPr lang="zh-TW" altLang="zh-TW" sz="2000" dirty="0"/>
              <a:t>和距離。除了主要和</a:t>
            </a:r>
            <a:r>
              <a:rPr lang="zh-TW" altLang="en-US" sz="2000" dirty="0"/>
              <a:t>指</a:t>
            </a:r>
            <a:r>
              <a:rPr lang="zh-TW" altLang="zh-TW" sz="2000" dirty="0"/>
              <a:t>標比賽以外，教練</a:t>
            </a:r>
            <a:r>
              <a:rPr lang="zh-TW" altLang="en-US" sz="2000" dirty="0"/>
              <a:t>為了</a:t>
            </a:r>
            <a:r>
              <a:rPr lang="zh-TW" altLang="zh-TW" sz="2000" dirty="0"/>
              <a:t>控制</a:t>
            </a:r>
            <a:r>
              <a:rPr lang="zh-TW" altLang="en-US" sz="2000" dirty="0"/>
              <a:t>、</a:t>
            </a:r>
            <a:r>
              <a:rPr lang="zh-TW" altLang="zh-TW" sz="2000" dirty="0"/>
              <a:t>監測和評估</a:t>
            </a:r>
            <a:r>
              <a:rPr lang="zh-TW" altLang="en-US" sz="2000" dirty="0"/>
              <a:t>的</a:t>
            </a:r>
            <a:r>
              <a:rPr lang="zh-TW" altLang="zh-TW" sz="2000" dirty="0"/>
              <a:t>目的</a:t>
            </a:r>
            <a:r>
              <a:rPr lang="zh-TW" altLang="en-US" sz="2000" dirty="0"/>
              <a:t>，而</a:t>
            </a:r>
            <a:r>
              <a:rPr lang="zh-TW" altLang="zh-TW" sz="2000" dirty="0"/>
              <a:t>選擇不同的</a:t>
            </a:r>
            <a:r>
              <a:rPr lang="zh-TW" altLang="en-US" sz="2000" dirty="0"/>
              <a:t>錦標</a:t>
            </a:r>
            <a:r>
              <a:rPr lang="zh-TW" altLang="zh-TW" sz="2000" dirty="0"/>
              <a:t>賽和比賽參</a:t>
            </a:r>
            <a:r>
              <a:rPr lang="zh-TW" altLang="en-US" sz="2000" dirty="0"/>
              <a:t>賽</a:t>
            </a:r>
            <a:r>
              <a:rPr lang="zh-TW" altLang="zh-TW" sz="2000" dirty="0"/>
              <a:t>。無論這些是小比賽還是大比賽，重要</a:t>
            </a:r>
            <a:r>
              <a:rPr lang="zh-TW" altLang="en-US" sz="2000" dirty="0"/>
              <a:t>或</a:t>
            </a:r>
            <a:r>
              <a:rPr lang="zh-TW" altLang="zh-TW" sz="2000" dirty="0"/>
              <a:t>不重要，拳擊手將</a:t>
            </a:r>
            <a:r>
              <a:rPr lang="zh-TW" altLang="en-US" sz="2000" dirty="0"/>
              <a:t>以</a:t>
            </a:r>
            <a:r>
              <a:rPr lang="zh-TW" altLang="zh-TW" sz="2000" dirty="0"/>
              <a:t>每</a:t>
            </a:r>
            <a:r>
              <a:rPr lang="zh-TW" altLang="en-US" sz="2000" dirty="0"/>
              <a:t>次</a:t>
            </a:r>
            <a:r>
              <a:rPr lang="zh-TW" altLang="zh-TW" sz="2000" dirty="0"/>
              <a:t>訓練</a:t>
            </a:r>
            <a:r>
              <a:rPr lang="zh-TW" altLang="en-US" sz="2000" dirty="0"/>
              <a:t>循環在</a:t>
            </a:r>
            <a:r>
              <a:rPr lang="zh-TW" altLang="zh-TW" sz="2000" dirty="0"/>
              <a:t>理論上可允許一年</a:t>
            </a:r>
            <a:r>
              <a:rPr lang="zh-TW" altLang="en-US" sz="2000" dirty="0"/>
              <a:t>期</a:t>
            </a:r>
            <a:r>
              <a:rPr lang="zh-TW" altLang="zh-TW" sz="2000" dirty="0"/>
              <a:t>培訓最多可有六</a:t>
            </a:r>
            <a:r>
              <a:rPr lang="zh-TW" altLang="en-US" sz="2000" dirty="0"/>
              <a:t>次</a:t>
            </a:r>
            <a:r>
              <a:rPr lang="zh-TW" altLang="zh-TW" sz="2000" dirty="0"/>
              <a:t>訓練</a:t>
            </a:r>
            <a:r>
              <a:rPr lang="zh-TW" altLang="en-US" sz="2000" dirty="0"/>
              <a:t>循環，而為</a:t>
            </a:r>
            <a:r>
              <a:rPr lang="zh-TW" altLang="zh-TW" sz="2000" dirty="0"/>
              <a:t>這些比賽</a:t>
            </a:r>
            <a:r>
              <a:rPr lang="zh-TW" altLang="en-US" sz="2000" dirty="0"/>
              <a:t>作準備</a:t>
            </a:r>
            <a:r>
              <a:rPr lang="zh-TW" altLang="zh-TW" sz="2000" dirty="0"/>
              <a:t>。</a:t>
            </a:r>
            <a:endParaRPr lang="en-US" altLang="pl-PL" sz="2000" dirty="0"/>
          </a:p>
        </p:txBody>
      </p:sp>
      <p:sp>
        <p:nvSpPr>
          <p:cNvPr id="214020"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32AAB57-0267-4B3E-B010-B1974E3A53DB}" type="slidenum">
              <a:rPr lang="en-US" altLang="pl-PL" sz="1200" smtClean="0">
                <a:solidFill>
                  <a:srgbClr val="FFFFFF"/>
                </a:solidFill>
                <a:latin typeface="Arial Black" panose="020B0A04020102090204" pitchFamily="34" charset="0"/>
                <a:sym typeface="Arial Black" panose="020B0A04020102090204" pitchFamily="34" charset="0"/>
              </a:rPr>
              <a:pPr/>
              <a:t>109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5043" name="Rectangle 2"/>
          <p:cNvSpPr>
            <a:spLocks noGrp="1" noChangeArrowheads="1"/>
          </p:cNvSpPr>
          <p:nvPr>
            <p:ph type="body" idx="1"/>
          </p:nvPr>
        </p:nvSpPr>
        <p:spPr>
          <a:xfrm>
            <a:off x="631825" y="1276350"/>
            <a:ext cx="8785225" cy="5032375"/>
          </a:xfrm>
        </p:spPr>
        <p:txBody>
          <a:bodyPr/>
          <a:lstStyle/>
          <a:p>
            <a:pPr marL="0" indent="317500" eaLnBrk="1" hangingPunct="1">
              <a:lnSpc>
                <a:spcPct val="150000"/>
              </a:lnSpc>
              <a:spcBef>
                <a:spcPct val="0"/>
              </a:spcBef>
              <a:buNone/>
            </a:pPr>
            <a:r>
              <a:rPr lang="en-US" altLang="pl-PL" sz="2200" dirty="0"/>
              <a:t>Each cycle is consists of preparation period, competition period and transition period. In a 1-year training plan, number of cycles will depend on the number of tournaments and/or competition that boxer participates. To prepare boxer with an optimal form for the major competitions, it is recommended to have 2 to 3 tournaments or competitions before. Therefore, before a major competition, boxer could have 3 to 4 training cycles.</a:t>
            </a:r>
            <a:r>
              <a:rPr lang="zh-TW" altLang="zh-TW" sz="2200" dirty="0"/>
              <a:t>每</a:t>
            </a:r>
            <a:r>
              <a:rPr lang="zh-TW" altLang="en-US" sz="2200" dirty="0"/>
              <a:t>次循環</a:t>
            </a:r>
            <a:r>
              <a:rPr lang="zh-TW" altLang="zh-TW" sz="2200" dirty="0"/>
              <a:t>包</a:t>
            </a:r>
            <a:r>
              <a:rPr lang="zh-TW" altLang="en-US" sz="2200" dirty="0"/>
              <a:t>含</a:t>
            </a:r>
            <a:r>
              <a:rPr lang="zh-TW" altLang="zh-TW" sz="2200" dirty="0"/>
              <a:t>準備期</a:t>
            </a:r>
            <a:r>
              <a:rPr lang="zh-TW" altLang="en-US" sz="2200" dirty="0"/>
              <a:t>間</a:t>
            </a:r>
            <a:r>
              <a:rPr lang="zh-TW" altLang="en-US" sz="2200" dirty="0">
                <a:latin typeface="新細明體" panose="02020500000000000000" pitchFamily="18" charset="-120"/>
                <a:ea typeface="新細明體" panose="02020500000000000000" pitchFamily="18" charset="-120"/>
              </a:rPr>
              <a:t>、比</a:t>
            </a:r>
            <a:r>
              <a:rPr lang="zh-TW" altLang="zh-TW" sz="2200" dirty="0"/>
              <a:t>賽期</a:t>
            </a:r>
            <a:r>
              <a:rPr lang="zh-TW" altLang="en-US" sz="2200" dirty="0"/>
              <a:t>間</a:t>
            </a:r>
            <a:r>
              <a:rPr lang="zh-TW" altLang="zh-TW" sz="2200" dirty="0"/>
              <a:t>和過渡期</a:t>
            </a:r>
            <a:r>
              <a:rPr lang="zh-TW" altLang="en-US" sz="2200" dirty="0"/>
              <a:t>間</a:t>
            </a:r>
            <a:r>
              <a:rPr lang="zh-TW" altLang="zh-TW" sz="2200" dirty="0"/>
              <a:t>。在1年</a:t>
            </a:r>
            <a:r>
              <a:rPr lang="zh-TW" altLang="en-US" sz="2200" dirty="0"/>
              <a:t>期訓練規劃</a:t>
            </a:r>
            <a:r>
              <a:rPr lang="zh-TW" altLang="zh-TW" sz="2200" dirty="0"/>
              <a:t>中，週期數將取決於拳擊手參</a:t>
            </a:r>
            <a:r>
              <a:rPr lang="zh-TW" altLang="en-US" sz="2200" dirty="0"/>
              <a:t>加</a:t>
            </a:r>
            <a:r>
              <a:rPr lang="zh-TW" altLang="zh-TW" sz="2200" dirty="0"/>
              <a:t>的</a:t>
            </a:r>
            <a:r>
              <a:rPr lang="zh-TW" altLang="en-US" sz="2200" dirty="0"/>
              <a:t>錦標</a:t>
            </a:r>
            <a:r>
              <a:rPr lang="zh-TW" altLang="zh-TW" sz="2200" dirty="0"/>
              <a:t>賽和/或比賽數量。為了</a:t>
            </a:r>
            <a:r>
              <a:rPr lang="zh-TW" altLang="en-US" sz="2200" dirty="0"/>
              <a:t>讓</a:t>
            </a:r>
            <a:r>
              <a:rPr lang="zh-TW" altLang="zh-TW" sz="2200" dirty="0"/>
              <a:t>拳擊手</a:t>
            </a:r>
            <a:r>
              <a:rPr lang="zh-TW" altLang="en-US" sz="2200" dirty="0"/>
              <a:t>以</a:t>
            </a:r>
            <a:r>
              <a:rPr lang="zh-TW" altLang="zh-TW" sz="2200" dirty="0"/>
              <a:t>最佳</a:t>
            </a:r>
            <a:r>
              <a:rPr lang="zh-TW" altLang="en-US" sz="2200" dirty="0"/>
              <a:t>狀態針對</a:t>
            </a:r>
            <a:r>
              <a:rPr lang="zh-TW" altLang="zh-TW" sz="2200" dirty="0"/>
              <a:t>主要比賽</a:t>
            </a:r>
            <a:r>
              <a:rPr lang="zh-TW" altLang="en-US" sz="2200" dirty="0"/>
              <a:t>作準備</a:t>
            </a:r>
            <a:r>
              <a:rPr lang="zh-TW" altLang="zh-TW" sz="2200" dirty="0"/>
              <a:t>，建議</a:t>
            </a:r>
            <a:r>
              <a:rPr lang="zh-TW" altLang="en-US" sz="2200" dirty="0"/>
              <a:t>賽前先參加</a:t>
            </a:r>
            <a:r>
              <a:rPr lang="zh-TW" altLang="zh-TW" sz="2200" dirty="0"/>
              <a:t>2</a:t>
            </a:r>
            <a:r>
              <a:rPr lang="zh-TW" altLang="en-US" sz="2200" dirty="0"/>
              <a:t>至</a:t>
            </a:r>
            <a:r>
              <a:rPr lang="zh-TW" altLang="zh-TW" sz="2200" dirty="0"/>
              <a:t>3場</a:t>
            </a:r>
            <a:r>
              <a:rPr lang="zh-TW" altLang="en-US" sz="2200" dirty="0"/>
              <a:t>錦標</a:t>
            </a:r>
            <a:r>
              <a:rPr lang="zh-TW" altLang="zh-TW" sz="2200" dirty="0"/>
              <a:t>賽或比賽。因此，在</a:t>
            </a:r>
            <a:r>
              <a:rPr lang="zh-TW" altLang="en-US" sz="2200" dirty="0"/>
              <a:t>主要</a:t>
            </a:r>
            <a:r>
              <a:rPr lang="zh-TW" altLang="zh-TW" sz="2200" dirty="0"/>
              <a:t>比賽之前，拳擊手</a:t>
            </a:r>
            <a:r>
              <a:rPr lang="zh-TW" altLang="en-US" sz="2200" dirty="0"/>
              <a:t>能</a:t>
            </a:r>
            <a:r>
              <a:rPr lang="zh-TW" altLang="zh-TW" sz="2200" dirty="0"/>
              <a:t>有3</a:t>
            </a:r>
            <a:r>
              <a:rPr lang="zh-TW" altLang="en-US" sz="2200" dirty="0"/>
              <a:t>至</a:t>
            </a:r>
            <a:r>
              <a:rPr lang="zh-TW" altLang="zh-TW" sz="2200" dirty="0"/>
              <a:t>4</a:t>
            </a:r>
            <a:r>
              <a:rPr lang="zh-TW" altLang="en-US" sz="2200" dirty="0"/>
              <a:t>次</a:t>
            </a:r>
            <a:r>
              <a:rPr lang="zh-TW" altLang="zh-TW" sz="2200" dirty="0"/>
              <a:t>訓練</a:t>
            </a:r>
            <a:r>
              <a:rPr lang="zh-TW" altLang="en-US" sz="2200" dirty="0"/>
              <a:t>循環</a:t>
            </a:r>
            <a:r>
              <a:rPr lang="zh-TW" altLang="zh-TW" sz="2200" dirty="0"/>
              <a:t>。</a:t>
            </a:r>
            <a:endParaRPr lang="en-US" altLang="pl-PL" sz="2200" dirty="0"/>
          </a:p>
        </p:txBody>
      </p:sp>
      <p:sp>
        <p:nvSpPr>
          <p:cNvPr id="215044"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04800" indent="-304800" eaLnBrk="1" hangingPunct="1">
              <a:spcBef>
                <a:spcPct val="0"/>
              </a:spcBef>
            </a:pPr>
            <a:r>
              <a:rPr lang="en-US" altLang="en-US" dirty="0"/>
              <a:t>50 multiple choice questions</a:t>
            </a:r>
            <a:r>
              <a:rPr lang="zh-TW" altLang="en-US" dirty="0"/>
              <a:t> </a:t>
            </a:r>
            <a:r>
              <a:rPr lang="zh-TW" altLang="zh-TW" dirty="0"/>
              <a:t>50</a:t>
            </a:r>
            <a:r>
              <a:rPr lang="zh-TW" altLang="en-US" dirty="0"/>
              <a:t>題</a:t>
            </a:r>
            <a:r>
              <a:rPr lang="zh-TW" altLang="zh-TW" dirty="0"/>
              <a:t>選擇題</a:t>
            </a:r>
            <a:endParaRPr lang="en-US" altLang="en-US" dirty="0"/>
          </a:p>
          <a:p>
            <a:pPr marL="304800" indent="-304800" eaLnBrk="1" hangingPunct="1">
              <a:spcBef>
                <a:spcPts val="600"/>
              </a:spcBef>
              <a:buFont typeface="Arial" panose="020B0604020202020204" pitchFamily="34" charset="0"/>
              <a:buNone/>
            </a:pPr>
            <a:r>
              <a:rPr lang="en-US" altLang="en-US" dirty="0"/>
              <a:t>	</a:t>
            </a:r>
          </a:p>
          <a:p>
            <a:pPr marL="304800" indent="-304800" eaLnBrk="1" hangingPunct="1">
              <a:spcBef>
                <a:spcPts val="600"/>
              </a:spcBef>
            </a:pPr>
            <a:r>
              <a:rPr lang="en-US" altLang="en-US" dirty="0" smtClean="0"/>
              <a:t>Duration： </a:t>
            </a:r>
            <a:r>
              <a:rPr lang="en-US" altLang="en-US" dirty="0"/>
              <a:t>maximum 3 hours</a:t>
            </a:r>
            <a:r>
              <a:rPr lang="zh-TW" altLang="zh-TW" dirty="0" smtClean="0"/>
              <a:t>時間</a:t>
            </a:r>
            <a:r>
              <a:rPr lang="zh-TW" altLang="en-US" dirty="0" smtClean="0"/>
              <a:t>：</a:t>
            </a:r>
            <a:r>
              <a:rPr lang="zh-TW" altLang="zh-TW" dirty="0" smtClean="0"/>
              <a:t>最</a:t>
            </a:r>
            <a:r>
              <a:rPr lang="zh-TW" altLang="en-US" dirty="0"/>
              <a:t>長</a:t>
            </a:r>
            <a:r>
              <a:rPr lang="zh-TW" altLang="zh-TW" dirty="0"/>
              <a:t>3小時</a:t>
            </a:r>
            <a:endParaRPr lang="en-US" altLang="en-US" dirty="0"/>
          </a:p>
          <a:p>
            <a:pPr marL="304800" indent="-304800" eaLnBrk="1" hangingPunct="1">
              <a:spcBef>
                <a:spcPts val="600"/>
              </a:spcBef>
              <a:buFont typeface="Arial" panose="020B0604020202020204" pitchFamily="34" charset="0"/>
              <a:buNone/>
            </a:pPr>
            <a:endParaRPr lang="en-US" altLang="en-US" dirty="0"/>
          </a:p>
          <a:p>
            <a:pPr marL="304800" indent="-304800" eaLnBrk="1" hangingPunct="1">
              <a:spcBef>
                <a:spcPts val="600"/>
              </a:spcBef>
            </a:pPr>
            <a:r>
              <a:rPr lang="en-US" altLang="en-US" b="1" dirty="0"/>
              <a:t>It is forbidden to use any material at the examination</a:t>
            </a:r>
            <a:r>
              <a:rPr lang="zh-TW" altLang="zh-TW" b="1" dirty="0"/>
              <a:t>在</a:t>
            </a:r>
            <a:r>
              <a:rPr lang="zh-TW" altLang="en-US" b="1" dirty="0"/>
              <a:t>測驗時</a:t>
            </a:r>
            <a:r>
              <a:rPr lang="zh-TW" altLang="zh-TW" b="1" dirty="0"/>
              <a:t>禁止使用任何材料</a:t>
            </a:r>
            <a:endParaRPr lang="en-US" altLang="en-US" b="1" dirty="0"/>
          </a:p>
          <a:p>
            <a:pPr marL="304800" indent="-304800" eaLnBrk="1" hangingPunct="1">
              <a:spcBef>
                <a:spcPts val="600"/>
              </a:spcBef>
              <a:buNone/>
            </a:pPr>
            <a:r>
              <a:rPr lang="en-US" altLang="en-US" dirty="0"/>
              <a:t>	The exception may be given to dictionaries</a:t>
            </a:r>
            <a:r>
              <a:rPr lang="zh-TW" altLang="zh-TW" dirty="0"/>
              <a:t>字典可能</a:t>
            </a:r>
            <a:r>
              <a:rPr lang="zh-TW" altLang="en-US" dirty="0"/>
              <a:t>是</a:t>
            </a:r>
            <a:r>
              <a:rPr lang="zh-TW" altLang="zh-TW" dirty="0"/>
              <a:t>例外</a:t>
            </a:r>
            <a:endParaRPr lang="en-US" altLang="en-US" dirty="0"/>
          </a:p>
          <a:p>
            <a:pPr marL="304800" indent="-304800" eaLnBrk="1" hangingPunct="1">
              <a:spcBef>
                <a:spcPts val="600"/>
              </a:spcBef>
              <a:buFont typeface="Arial" panose="020B0604020202020204" pitchFamily="34" charset="0"/>
              <a:buNone/>
            </a:pPr>
            <a:endParaRPr lang="en-US" altLang="en-US" dirty="0"/>
          </a:p>
          <a:p>
            <a:pPr marL="304800" indent="-304800" eaLnBrk="1" hangingPunct="1">
              <a:spcBef>
                <a:spcPts val="600"/>
              </a:spcBef>
            </a:pPr>
            <a:r>
              <a:rPr lang="en-US" altLang="en-US" b="1" dirty="0"/>
              <a:t>No electronic devise is allowed</a:t>
            </a:r>
            <a:r>
              <a:rPr lang="zh-TW" altLang="zh-TW" b="1" dirty="0"/>
              <a:t>不允許使用電子設備</a:t>
            </a:r>
            <a:endParaRPr lang="en-US" altLang="en-US" b="1" dirty="0">
              <a:ea typeface="ヒラギノ角ゴ ProN W6" charset="0"/>
              <a:cs typeface="ヒラギノ角ゴ ProN W6" charset="0"/>
            </a:endParaRPr>
          </a:p>
        </p:txBody>
      </p:sp>
      <p:sp>
        <p:nvSpPr>
          <p:cNvPr id="11673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EACEA19-E59C-4C3C-A5C9-65568362D8B0}" type="slidenum">
              <a:rPr lang="en-US" altLang="en-US" sz="1400" smtClean="0">
                <a:solidFill>
                  <a:srgbClr val="FFFFFF"/>
                </a:solidFill>
                <a:latin typeface="Arial Black" panose="020B0A04020102090204" pitchFamily="34" charset="0"/>
                <a:sym typeface="Arial Black" panose="020B0A04020102090204" pitchFamily="34" charset="0"/>
              </a:rPr>
              <a:pPr/>
              <a:t>11</a:t>
            </a:fld>
            <a:endParaRPr lang="en-US" altLang="en-US" sz="1400">
              <a:solidFill>
                <a:srgbClr val="FFFFFF"/>
              </a:solidFill>
              <a:latin typeface="Arial Black" panose="020B0A04020102090204" pitchFamily="34" charset="0"/>
              <a:sym typeface="Arial Black" panose="020B0A04020102090204" pitchFamily="34" charset="0"/>
            </a:endParaRPr>
          </a:p>
        </p:txBody>
      </p:sp>
      <p:sp>
        <p:nvSpPr>
          <p:cNvPr id="116740" name="Rectangle 3"/>
          <p:cNvSpPr>
            <a:spLocks noGrp="1" noChangeArrowheads="1"/>
          </p:cNvSpPr>
          <p:nvPr>
            <p:ph type="title"/>
          </p:nvPr>
        </p:nvSpPr>
        <p:spPr>
          <a:xfrm>
            <a:off x="2073275" y="333375"/>
            <a:ext cx="7632700" cy="647700"/>
          </a:xfrm>
        </p:spPr>
        <p:txBody>
          <a:bodyPr/>
          <a:lstStyle/>
          <a:p>
            <a:pPr eaLnBrk="1" hangingPunct="1"/>
            <a:r>
              <a:rPr lang="en-US" altLang="en-US" dirty="0"/>
              <a:t>Written Examination</a:t>
            </a:r>
            <a:r>
              <a:rPr lang="zh-TW" altLang="en-US" b="1" dirty="0"/>
              <a:t>書面測驗</a:t>
            </a:r>
            <a:endParaRPr lang="en-US" altLang="en-US" b="1"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E3D0E5A-CA7A-4051-A353-7E2D63831C7D}" type="slidenum">
              <a:rPr lang="en-US" altLang="pl-PL" sz="1200" smtClean="0">
                <a:solidFill>
                  <a:srgbClr val="FFFFFF"/>
                </a:solidFill>
                <a:latin typeface="Arial Black" panose="020B0A04020102090204" pitchFamily="34" charset="0"/>
                <a:sym typeface="Arial Black" panose="020B0A04020102090204" pitchFamily="34" charset="0"/>
              </a:rPr>
              <a:pPr/>
              <a:t>110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1428" name="Rectangle 2"/>
          <p:cNvSpPr>
            <a:spLocks noGrp="1" noChangeArrowheads="1"/>
          </p:cNvSpPr>
          <p:nvPr>
            <p:ph type="body" idx="1"/>
          </p:nvPr>
        </p:nvSpPr>
        <p:spPr>
          <a:xfrm>
            <a:off x="631825" y="1276350"/>
            <a:ext cx="8785225" cy="4168775"/>
          </a:xfrm>
        </p:spPr>
        <p:txBody>
          <a:bodyPr/>
          <a:lstStyle/>
          <a:p>
            <a:pPr marL="304800" indent="12700" eaLnBrk="1" hangingPunct="1">
              <a:spcBef>
                <a:spcPct val="0"/>
              </a:spcBef>
              <a:buNone/>
              <a:defRPr/>
            </a:pPr>
            <a:r>
              <a:rPr lang="en-US" altLang="pl-PL" sz="2000" dirty="0"/>
              <a:t>When developing 1-year training plan :</a:t>
            </a:r>
            <a:r>
              <a:rPr lang="zh-TW" altLang="en-US" sz="2000" dirty="0" smtClean="0"/>
              <a:t>在</a:t>
            </a:r>
            <a:r>
              <a:rPr lang="zh-TW" altLang="zh-TW" sz="2000" dirty="0"/>
              <a:t>制定1年</a:t>
            </a:r>
            <a:r>
              <a:rPr lang="zh-TW" altLang="en-US" sz="2000" dirty="0"/>
              <a:t>期訓練規劃</a:t>
            </a:r>
            <a:r>
              <a:rPr lang="zh-TW" altLang="zh-TW" sz="2000" dirty="0" smtClean="0"/>
              <a:t>時</a:t>
            </a:r>
            <a:r>
              <a:rPr lang="zh-TW" altLang="en-US" sz="2000" dirty="0" smtClean="0"/>
              <a:t>：</a:t>
            </a:r>
            <a:endParaRPr lang="en-US" altLang="pl-PL" sz="2000" dirty="0"/>
          </a:p>
          <a:p>
            <a:pPr marL="647700" eaLnBrk="1" hangingPunct="1">
              <a:spcBef>
                <a:spcPct val="0"/>
              </a:spcBef>
              <a:defRPr/>
            </a:pPr>
            <a:r>
              <a:rPr lang="en-US" altLang="pl-PL" sz="2000" dirty="0"/>
              <a:t>Must be aware of when and where the major and target competition are held</a:t>
            </a:r>
            <a:r>
              <a:rPr lang="zh-TW" altLang="zh-TW" sz="2000" dirty="0"/>
              <a:t>必須</a:t>
            </a:r>
            <a:r>
              <a:rPr lang="zh-TW" altLang="en-US" sz="2000" dirty="0"/>
              <a:t>清楚</a:t>
            </a:r>
            <a:r>
              <a:rPr lang="zh-TW" altLang="zh-TW" sz="2000" dirty="0"/>
              <a:t>主要和</a:t>
            </a:r>
            <a:r>
              <a:rPr lang="zh-TW" altLang="en-US" sz="2000" dirty="0"/>
              <a:t>指標比賽</a:t>
            </a:r>
            <a:r>
              <a:rPr lang="zh-TW" altLang="zh-TW" sz="2000" dirty="0"/>
              <a:t>的時間和地點</a:t>
            </a:r>
            <a:endParaRPr lang="en-US" altLang="pl-PL" sz="2000" dirty="0"/>
          </a:p>
          <a:p>
            <a:pPr marL="647700" eaLnBrk="1" hangingPunct="1">
              <a:spcBef>
                <a:spcPct val="0"/>
              </a:spcBef>
              <a:defRPr/>
            </a:pPr>
            <a:r>
              <a:rPr lang="en-US" altLang="pl-PL" sz="2000" dirty="0"/>
              <a:t>Start to schedule from Target competition day to the first day (work backward)</a:t>
            </a:r>
            <a:r>
              <a:rPr lang="zh-TW" altLang="zh-TW" sz="2000" dirty="0"/>
              <a:t>開始從</a:t>
            </a:r>
            <a:r>
              <a:rPr lang="zh-TW" altLang="en-US" sz="2000" dirty="0"/>
              <a:t>指標比賽</a:t>
            </a:r>
            <a:r>
              <a:rPr lang="zh-TW" altLang="zh-TW" sz="2000" dirty="0"/>
              <a:t>日至第一天（</a:t>
            </a:r>
            <a:r>
              <a:rPr lang="zh-TW" altLang="en-US" sz="2000" dirty="0"/>
              <a:t>向</a:t>
            </a:r>
            <a:r>
              <a:rPr lang="zh-TW" altLang="zh-TW" sz="2000" dirty="0"/>
              <a:t>後</a:t>
            </a:r>
            <a:r>
              <a:rPr lang="zh-TW" altLang="en-US" sz="2000" dirty="0"/>
              <a:t>操作</a:t>
            </a:r>
            <a:r>
              <a:rPr lang="zh-TW" altLang="zh-TW" sz="2000" dirty="0"/>
              <a:t>）</a:t>
            </a:r>
            <a:r>
              <a:rPr lang="zh-TW" altLang="en-US" sz="2000" dirty="0"/>
              <a:t>進行規劃</a:t>
            </a:r>
            <a:endParaRPr lang="en-US" altLang="pl-PL" sz="2000" dirty="0"/>
          </a:p>
          <a:p>
            <a:pPr marL="647700" eaLnBrk="1" hangingPunct="1">
              <a:spcBef>
                <a:spcPct val="0"/>
              </a:spcBef>
              <a:defRPr/>
            </a:pPr>
            <a:r>
              <a:rPr lang="en-US" altLang="pl-PL" sz="2000" dirty="0"/>
              <a:t>Training program and schedule shall change accordingly by increase or decrease the intensity, mix of different training exercises to keep boxers’ interest and motivational level high</a:t>
            </a:r>
            <a:r>
              <a:rPr lang="zh-TW" altLang="en-US" sz="2000" dirty="0"/>
              <a:t>透</a:t>
            </a:r>
            <a:r>
              <a:rPr lang="zh-TW" altLang="zh-TW" sz="2000" dirty="0"/>
              <a:t>過</a:t>
            </a:r>
            <a:r>
              <a:rPr lang="zh-TW" altLang="en-US" sz="2000" dirty="0"/>
              <a:t>提高</a:t>
            </a:r>
            <a:r>
              <a:rPr lang="zh-TW" altLang="zh-TW" sz="2000" dirty="0"/>
              <a:t>或</a:t>
            </a:r>
            <a:r>
              <a:rPr lang="zh-TW" altLang="en-US" sz="2000" dirty="0"/>
              <a:t>降低</a:t>
            </a:r>
            <a:r>
              <a:rPr lang="zh-TW" altLang="zh-TW" sz="2000" dirty="0"/>
              <a:t>強度</a:t>
            </a:r>
            <a:r>
              <a:rPr lang="zh-TW" altLang="en-US" sz="2000" dirty="0"/>
              <a:t>而</a:t>
            </a:r>
            <a:r>
              <a:rPr lang="zh-TW" altLang="zh-TW" sz="2000" dirty="0"/>
              <a:t>相</a:t>
            </a:r>
            <a:r>
              <a:rPr lang="zh-TW" altLang="en-US" sz="2000" dirty="0"/>
              <a:t>對</a:t>
            </a:r>
            <a:r>
              <a:rPr lang="zh-TW" altLang="zh-TW" sz="2000" dirty="0"/>
              <a:t>應改變培訓方案和時</a:t>
            </a:r>
            <a:r>
              <a:rPr lang="zh-TW" altLang="en-US" sz="2000" dirty="0"/>
              <a:t>程</a:t>
            </a:r>
            <a:r>
              <a:rPr lang="zh-TW" altLang="zh-TW" sz="2000" dirty="0"/>
              <a:t>表，</a:t>
            </a:r>
            <a:r>
              <a:rPr lang="zh-TW" altLang="en-US" sz="2000" dirty="0"/>
              <a:t>混</a:t>
            </a:r>
            <a:r>
              <a:rPr lang="zh-TW" altLang="zh-TW" sz="2000" dirty="0"/>
              <a:t>合不同的訓練</a:t>
            </a:r>
            <a:r>
              <a:rPr lang="zh-TW" altLang="en-US" sz="2000" dirty="0"/>
              <a:t>練習</a:t>
            </a:r>
            <a:r>
              <a:rPr lang="zh-TW" altLang="zh-TW" sz="2000" dirty="0"/>
              <a:t>，以保持拳擊手</a:t>
            </a:r>
            <a:r>
              <a:rPr lang="zh-TW" altLang="en-US" sz="2000" dirty="0"/>
              <a:t>高度</a:t>
            </a:r>
            <a:r>
              <a:rPr lang="zh-TW" altLang="zh-TW" sz="2000" dirty="0"/>
              <a:t>的興趣和激勵程度</a:t>
            </a:r>
            <a:endParaRPr lang="en-US" altLang="pl-PL" sz="2000" dirty="0"/>
          </a:p>
          <a:p>
            <a:pPr marL="647700" eaLnBrk="1" hangingPunct="1">
              <a:spcBef>
                <a:spcPct val="0"/>
              </a:spcBef>
              <a:defRPr/>
            </a:pPr>
            <a:r>
              <a:rPr lang="en-US" altLang="pl-PL" sz="2000" dirty="0"/>
              <a:t>It is important to have many active-rest or transition periods. After a hard-work, the tiredness remains in human body even after a good night rest. Short-rest period or small amount of rest time will wear-out the boxer physically, psychologically and have higher possibility of getting </a:t>
            </a:r>
            <a:r>
              <a:rPr lang="en-US" altLang="pl-PL" sz="2000" dirty="0" err="1"/>
              <a:t>inju</a:t>
            </a:r>
            <a:r>
              <a:rPr lang="pl-PL" altLang="pl-PL" sz="2000" dirty="0"/>
              <a:t>red</a:t>
            </a:r>
            <a:r>
              <a:rPr lang="zh-TW" altLang="en-US" sz="2000" dirty="0"/>
              <a:t>擁</a:t>
            </a:r>
            <a:r>
              <a:rPr lang="zh-TW" altLang="zh-TW" sz="2000" dirty="0"/>
              <a:t>有很多</a:t>
            </a:r>
            <a:r>
              <a:rPr lang="zh-TW" altLang="en-US" sz="2000" dirty="0"/>
              <a:t>主</a:t>
            </a:r>
            <a:r>
              <a:rPr lang="zh-TW" altLang="zh-TW" sz="2000" dirty="0"/>
              <a:t>動休息或過渡期</a:t>
            </a:r>
            <a:r>
              <a:rPr lang="zh-TW" altLang="en-US" sz="2000" dirty="0"/>
              <a:t>間極為</a:t>
            </a:r>
            <a:r>
              <a:rPr lang="zh-TW" altLang="zh-TW" sz="2000" dirty="0"/>
              <a:t>重要。經過艱</a:t>
            </a:r>
            <a:r>
              <a:rPr lang="zh-TW" altLang="en-US" sz="2000" dirty="0"/>
              <a:t>辛</a:t>
            </a:r>
            <a:r>
              <a:rPr lang="zh-TW" altLang="zh-TW" sz="2000" dirty="0"/>
              <a:t>的</a:t>
            </a:r>
            <a:r>
              <a:rPr lang="zh-TW" altLang="en-US" sz="2000" dirty="0"/>
              <a:t>勞動</a:t>
            </a:r>
            <a:r>
              <a:rPr lang="zh-TW" altLang="zh-TW" sz="2000" dirty="0"/>
              <a:t>，即使</a:t>
            </a:r>
            <a:r>
              <a:rPr lang="zh-TW" altLang="en-US" sz="2000" dirty="0"/>
              <a:t>一夜</a:t>
            </a:r>
            <a:r>
              <a:rPr lang="zh-TW" altLang="zh-TW" sz="2000" dirty="0"/>
              <a:t>安</a:t>
            </a:r>
            <a:r>
              <a:rPr lang="zh-TW" altLang="en-US" sz="2000" dirty="0"/>
              <a:t>眠</a:t>
            </a:r>
            <a:r>
              <a:rPr lang="zh-TW" altLang="zh-TW" sz="2000" dirty="0"/>
              <a:t>仍</a:t>
            </a:r>
            <a:r>
              <a:rPr lang="zh-TW" altLang="en-US" sz="2000" dirty="0"/>
              <a:t>感到身</a:t>
            </a:r>
            <a:r>
              <a:rPr lang="zh-TW" altLang="zh-TW" sz="2000" dirty="0"/>
              <a:t>體疲</a:t>
            </a:r>
            <a:r>
              <a:rPr lang="zh-TW" altLang="en-US" sz="2000" dirty="0"/>
              <a:t>累</a:t>
            </a:r>
            <a:r>
              <a:rPr lang="zh-TW" altLang="zh-TW" sz="2000" dirty="0"/>
              <a:t> 。休息時間</a:t>
            </a:r>
            <a:r>
              <a:rPr lang="zh-TW" altLang="en-US" sz="2000" dirty="0"/>
              <a:t>太</a:t>
            </a:r>
            <a:r>
              <a:rPr lang="zh-TW" altLang="zh-TW" sz="2000" dirty="0"/>
              <a:t>短或</a:t>
            </a:r>
            <a:r>
              <a:rPr lang="zh-TW" altLang="en-US" sz="2000" dirty="0"/>
              <a:t>太</a:t>
            </a:r>
            <a:r>
              <a:rPr lang="zh-TW" altLang="zh-TW" sz="2000" dirty="0"/>
              <a:t>少，</a:t>
            </a:r>
            <a:r>
              <a:rPr lang="zh-TW" altLang="en-US" sz="2000" dirty="0"/>
              <a:t>將在</a:t>
            </a:r>
            <a:r>
              <a:rPr lang="zh-TW" altLang="zh-TW" sz="2000" dirty="0"/>
              <a:t>身體</a:t>
            </a:r>
            <a:r>
              <a:rPr lang="zh-TW" altLang="en-US" sz="2000" dirty="0">
                <a:latin typeface="新細明體" panose="02020500000000000000" pitchFamily="18" charset="-120"/>
                <a:ea typeface="新細明體" panose="02020500000000000000" pitchFamily="18" charset="-120"/>
              </a:rPr>
              <a:t>、</a:t>
            </a:r>
            <a:r>
              <a:rPr lang="zh-TW" altLang="zh-TW" sz="2000" dirty="0"/>
              <a:t>心理上磨損拳擊手，並有</a:t>
            </a:r>
            <a:r>
              <a:rPr lang="zh-TW" altLang="en-US" sz="2000" dirty="0"/>
              <a:t>更</a:t>
            </a:r>
            <a:r>
              <a:rPr lang="zh-TW" altLang="zh-TW" sz="2000" dirty="0"/>
              <a:t>高的受傷可能性</a:t>
            </a:r>
            <a:endParaRPr lang="en-US" altLang="pl-PL" sz="2000" dirty="0"/>
          </a:p>
        </p:txBody>
      </p:sp>
      <p:sp>
        <p:nvSpPr>
          <p:cNvPr id="216068"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3E6C76C-B1F7-4C2F-8110-B1F1912E3034}" type="slidenum">
              <a:rPr lang="en-US" altLang="pl-PL" sz="1200" smtClean="0">
                <a:solidFill>
                  <a:srgbClr val="FFFFFF"/>
                </a:solidFill>
                <a:latin typeface="Arial Black" panose="020B0A04020102090204" pitchFamily="34" charset="0"/>
                <a:sym typeface="Arial Black" panose="020B0A04020102090204" pitchFamily="34" charset="0"/>
              </a:rPr>
              <a:pPr/>
              <a:t>111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2452" name="Rectangle 2"/>
          <p:cNvSpPr>
            <a:spLocks noGrp="1" noChangeArrowheads="1"/>
          </p:cNvSpPr>
          <p:nvPr>
            <p:ph type="body" idx="1"/>
          </p:nvPr>
        </p:nvSpPr>
        <p:spPr>
          <a:xfrm>
            <a:off x="631825" y="1276350"/>
            <a:ext cx="8785225" cy="5105400"/>
          </a:xfrm>
        </p:spPr>
        <p:txBody>
          <a:bodyPr/>
          <a:lstStyle/>
          <a:p>
            <a:pPr marL="304800" indent="12700" algn="just" eaLnBrk="1" hangingPunct="1">
              <a:spcBef>
                <a:spcPct val="0"/>
              </a:spcBef>
              <a:buNone/>
              <a:defRPr/>
            </a:pPr>
            <a:r>
              <a:rPr lang="en-US" altLang="pl-PL" sz="2000" dirty="0"/>
              <a:t>When developing 1-year training plan :</a:t>
            </a:r>
            <a:r>
              <a:rPr lang="zh-TW" altLang="en-US" sz="2000" dirty="0" smtClean="0"/>
              <a:t>在</a:t>
            </a:r>
            <a:r>
              <a:rPr lang="zh-TW" altLang="zh-TW" sz="2000" dirty="0"/>
              <a:t>制定1年</a:t>
            </a:r>
            <a:r>
              <a:rPr lang="zh-TW" altLang="en-US" sz="2000" dirty="0"/>
              <a:t>期訓練規劃</a:t>
            </a:r>
            <a:r>
              <a:rPr lang="zh-TW" altLang="zh-TW" sz="2000" dirty="0" smtClean="0"/>
              <a:t>時</a:t>
            </a:r>
            <a:r>
              <a:rPr lang="zh-TW" altLang="en-US" sz="2000" dirty="0" smtClean="0"/>
              <a:t>：</a:t>
            </a:r>
            <a:endParaRPr lang="en-US" altLang="pl-PL" sz="2000" dirty="0"/>
          </a:p>
          <a:p>
            <a:pPr marL="647700" algn="just" eaLnBrk="1" hangingPunct="1">
              <a:spcBef>
                <a:spcPct val="0"/>
              </a:spcBef>
              <a:defRPr/>
            </a:pPr>
            <a:r>
              <a:rPr lang="en-US" altLang="pl-PL" sz="2000" dirty="0"/>
              <a:t>Depending on the boxer’s preparation level, skip or shorten certain phase or period of training, and train with more focus on boxer’s improvement on weak area</a:t>
            </a:r>
            <a:r>
              <a:rPr lang="zh-TW" altLang="zh-TW" sz="2000" dirty="0"/>
              <a:t>根據拳擊手的</a:t>
            </a:r>
            <a:r>
              <a:rPr lang="zh-TW" altLang="en-US" sz="2000" dirty="0"/>
              <a:t>準備程度</a:t>
            </a:r>
            <a:r>
              <a:rPr lang="zh-TW" altLang="zh-TW" sz="2000" dirty="0"/>
              <a:t>，跳過或縮短</a:t>
            </a:r>
            <a:r>
              <a:rPr lang="zh-TW" altLang="en-US" sz="2000" dirty="0"/>
              <a:t>特定</a:t>
            </a:r>
            <a:r>
              <a:rPr lang="zh-TW" altLang="zh-TW" sz="2000" dirty="0"/>
              <a:t>訓練階段或</a:t>
            </a:r>
            <a:r>
              <a:rPr lang="zh-TW" altLang="en-US" sz="2000" dirty="0"/>
              <a:t>期</a:t>
            </a:r>
            <a:r>
              <a:rPr lang="zh-TW" altLang="zh-TW" sz="2000" dirty="0"/>
              <a:t>間，並</a:t>
            </a:r>
            <a:r>
              <a:rPr lang="zh-TW" altLang="en-US" sz="2000" dirty="0"/>
              <a:t>且在訓練時</a:t>
            </a:r>
            <a:r>
              <a:rPr lang="zh-TW" altLang="zh-TW" sz="2000" dirty="0"/>
              <a:t>更加</a:t>
            </a:r>
            <a:r>
              <a:rPr lang="zh-TW" altLang="en-US" sz="2000" dirty="0"/>
              <a:t>關注</a:t>
            </a:r>
            <a:r>
              <a:rPr lang="zh-TW" altLang="zh-TW" sz="2000" dirty="0"/>
              <a:t>拳擊手</a:t>
            </a:r>
            <a:r>
              <a:rPr lang="zh-TW" altLang="en-US" sz="2000" dirty="0"/>
              <a:t>在</a:t>
            </a:r>
            <a:r>
              <a:rPr lang="zh-TW" altLang="zh-TW" sz="2000" dirty="0"/>
              <a:t>弱</a:t>
            </a:r>
            <a:r>
              <a:rPr lang="zh-TW" altLang="en-US" sz="2000" dirty="0"/>
              <a:t>點方面</a:t>
            </a:r>
            <a:r>
              <a:rPr lang="zh-TW" altLang="zh-TW" sz="2000" dirty="0"/>
              <a:t>的改</a:t>
            </a:r>
            <a:r>
              <a:rPr lang="zh-TW" altLang="en-US" sz="2000" dirty="0"/>
              <a:t>善</a:t>
            </a:r>
            <a:endParaRPr lang="en-US" altLang="pl-PL" sz="2000" dirty="0"/>
          </a:p>
          <a:p>
            <a:pPr marL="647700" algn="just" eaLnBrk="1" hangingPunct="1">
              <a:spcBef>
                <a:spcPct val="0"/>
              </a:spcBef>
              <a:defRPr/>
            </a:pPr>
            <a:r>
              <a:rPr lang="en-US" altLang="pl-PL" sz="2000" dirty="0"/>
              <a:t>Coach must be aware that, boxer can gain best form of performance and experience after participating at least two to three small tournaments before the major competitions</a:t>
            </a:r>
            <a:r>
              <a:rPr lang="zh-TW" altLang="zh-TW" sz="2000" dirty="0"/>
              <a:t>教練必須</a:t>
            </a:r>
            <a:r>
              <a:rPr lang="zh-TW" altLang="en-US" sz="2000" dirty="0"/>
              <a:t>清楚</a:t>
            </a:r>
            <a:r>
              <a:rPr lang="zh-TW" altLang="zh-TW" sz="2000" dirty="0"/>
              <a:t>在主要比賽之前，拳擊手</a:t>
            </a:r>
            <a:r>
              <a:rPr lang="zh-TW" altLang="en-US" sz="2000" dirty="0"/>
              <a:t>在</a:t>
            </a:r>
            <a:r>
              <a:rPr lang="zh-TW" altLang="zh-TW" sz="2000" dirty="0"/>
              <a:t>參加至少兩</a:t>
            </a:r>
            <a:r>
              <a:rPr lang="zh-TW" altLang="en-US" sz="2000" dirty="0"/>
              <a:t>至</a:t>
            </a:r>
            <a:r>
              <a:rPr lang="zh-TW" altLang="zh-TW" sz="2000" dirty="0"/>
              <a:t>三場小型比賽</a:t>
            </a:r>
            <a:r>
              <a:rPr lang="zh-TW" altLang="en-US" sz="2000" dirty="0"/>
              <a:t>後</a:t>
            </a:r>
            <a:r>
              <a:rPr lang="zh-TW" altLang="zh-TW" sz="2000" dirty="0"/>
              <a:t>，</a:t>
            </a:r>
            <a:r>
              <a:rPr lang="zh-TW" altLang="en-US" sz="2000" dirty="0"/>
              <a:t>可取</a:t>
            </a:r>
            <a:r>
              <a:rPr lang="zh-TW" altLang="zh-TW" sz="2000" dirty="0"/>
              <a:t>得最佳表現</a:t>
            </a:r>
            <a:r>
              <a:rPr lang="zh-TW" altLang="en-US" sz="2000" dirty="0"/>
              <a:t>狀態</a:t>
            </a:r>
            <a:r>
              <a:rPr lang="zh-TW" altLang="zh-TW" sz="2000" dirty="0"/>
              <a:t>和體驗</a:t>
            </a:r>
            <a:endParaRPr lang="en-US" altLang="pl-PL" sz="2000" dirty="0"/>
          </a:p>
          <a:p>
            <a:pPr marL="647700" eaLnBrk="1" hangingPunct="1">
              <a:spcBef>
                <a:spcPct val="0"/>
              </a:spcBef>
              <a:defRPr/>
            </a:pPr>
            <a:r>
              <a:rPr lang="en-US" altLang="pl-PL" sz="2000" dirty="0"/>
              <a:t>Select tournament according to boxer’s preparation level. Harder tournament may have negative effect on boxer’s psychological level.</a:t>
            </a:r>
            <a:r>
              <a:rPr lang="zh-TW" altLang="zh-TW" sz="2000" dirty="0"/>
              <a:t>根據拳擊手的準備</a:t>
            </a:r>
            <a:r>
              <a:rPr lang="zh-TW" altLang="en-US" sz="2000" dirty="0"/>
              <a:t>水而準</a:t>
            </a:r>
            <a:r>
              <a:rPr lang="zh-TW" altLang="zh-TW" sz="2000" dirty="0"/>
              <a:t>選擇比賽</a:t>
            </a:r>
            <a:r>
              <a:rPr lang="zh-TW" altLang="en-US" sz="2000" dirty="0"/>
              <a:t>，太困</a:t>
            </a:r>
            <a:r>
              <a:rPr lang="zh-TW" altLang="zh-TW" sz="2000" dirty="0"/>
              <a:t>難的比賽可能對拳擊手的心理</a:t>
            </a:r>
            <a:r>
              <a:rPr lang="zh-TW" altLang="en-US" sz="2000" dirty="0"/>
              <a:t>水準帶來</a:t>
            </a:r>
            <a:r>
              <a:rPr lang="zh-TW" altLang="zh-TW" sz="2000" dirty="0"/>
              <a:t>負面影響。</a:t>
            </a:r>
            <a:endParaRPr lang="en-US" altLang="pl-PL" sz="2000" dirty="0"/>
          </a:p>
          <a:p>
            <a:pPr marL="647700" eaLnBrk="1" hangingPunct="1">
              <a:spcBef>
                <a:spcPct val="0"/>
              </a:spcBef>
              <a:defRPr/>
            </a:pPr>
            <a:r>
              <a:rPr lang="en-US" altLang="pl-PL" sz="2000" dirty="0"/>
              <a:t>Depending on opportunities, participate in international tournaments than national or domestic tournaments. At the international tournament, boxer has opportunity to experience and observe the international level of boxing and future opponents </a:t>
            </a:r>
            <a:r>
              <a:rPr lang="zh-TW" altLang="zh-TW" sz="2000" dirty="0"/>
              <a:t>根據機會，參加國際比賽</a:t>
            </a:r>
            <a:r>
              <a:rPr lang="zh-TW" altLang="en-US" sz="2000" dirty="0"/>
              <a:t>優於</a:t>
            </a:r>
            <a:r>
              <a:rPr lang="zh-TW" altLang="zh-TW" sz="2000" dirty="0"/>
              <a:t>國</a:t>
            </a:r>
            <a:r>
              <a:rPr lang="zh-TW" altLang="en-US" sz="2000" dirty="0"/>
              <a:t>家</a:t>
            </a:r>
            <a:r>
              <a:rPr lang="zh-TW" altLang="zh-TW" sz="2000" dirty="0"/>
              <a:t>或國內錦標賽。在國際比賽中，拳擊手有機會體驗</a:t>
            </a:r>
            <a:r>
              <a:rPr lang="zh-TW" altLang="en-US" sz="2000" dirty="0"/>
              <a:t>並</a:t>
            </a:r>
            <a:r>
              <a:rPr lang="zh-TW" altLang="zh-TW" sz="2000" dirty="0"/>
              <a:t>觀察拳擊的國際</a:t>
            </a:r>
            <a:r>
              <a:rPr lang="zh-TW" altLang="en-US" sz="2000" dirty="0"/>
              <a:t>水準</a:t>
            </a:r>
            <a:r>
              <a:rPr lang="zh-TW" altLang="zh-TW" sz="2000" dirty="0"/>
              <a:t>和未來對手</a:t>
            </a:r>
            <a:endParaRPr lang="en-US" altLang="pl-PL" sz="2000" dirty="0"/>
          </a:p>
        </p:txBody>
      </p:sp>
      <p:sp>
        <p:nvSpPr>
          <p:cNvPr id="217092"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8143DD6-C3EE-494A-8BE7-A498CCAA6371}" type="slidenum">
              <a:rPr lang="en-US" altLang="pl-PL" sz="1200" smtClean="0">
                <a:solidFill>
                  <a:srgbClr val="FFFFFF"/>
                </a:solidFill>
                <a:latin typeface="Arial Black" panose="020B0A04020102090204" pitchFamily="34" charset="0"/>
                <a:sym typeface="Arial Black" panose="020B0A04020102090204" pitchFamily="34" charset="0"/>
              </a:rPr>
              <a:pPr/>
              <a:t>112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3476" name="Rectangle 2"/>
          <p:cNvSpPr>
            <a:spLocks noGrp="1" noChangeArrowheads="1"/>
          </p:cNvSpPr>
          <p:nvPr>
            <p:ph type="body" idx="1"/>
          </p:nvPr>
        </p:nvSpPr>
        <p:spPr>
          <a:xfrm>
            <a:off x="631825" y="1276350"/>
            <a:ext cx="8785225" cy="5105400"/>
          </a:xfrm>
        </p:spPr>
        <p:txBody>
          <a:bodyPr/>
          <a:lstStyle/>
          <a:p>
            <a:pPr marL="304800" indent="12700" eaLnBrk="1" hangingPunct="1">
              <a:spcBef>
                <a:spcPct val="0"/>
              </a:spcBef>
              <a:buNone/>
              <a:defRPr/>
            </a:pPr>
            <a:r>
              <a:rPr lang="en-US" altLang="pl-PL" sz="2200" dirty="0"/>
              <a:t>When developing 1-year training </a:t>
            </a:r>
            <a:r>
              <a:rPr lang="en-US" altLang="pl-PL" sz="2200" dirty="0" smtClean="0"/>
              <a:t>plan</a:t>
            </a:r>
            <a:r>
              <a:rPr lang="en-US" altLang="pl-PL" sz="2400" dirty="0"/>
              <a:t> :</a:t>
            </a:r>
            <a:r>
              <a:rPr lang="zh-TW" altLang="en-US" sz="2200" dirty="0" smtClean="0"/>
              <a:t>在</a:t>
            </a:r>
            <a:r>
              <a:rPr lang="zh-TW" altLang="zh-TW" sz="2200" dirty="0"/>
              <a:t>制定1年</a:t>
            </a:r>
            <a:r>
              <a:rPr lang="zh-TW" altLang="en-US" sz="2200" dirty="0"/>
              <a:t>期訓練規劃</a:t>
            </a:r>
            <a:r>
              <a:rPr lang="zh-TW" altLang="zh-TW" sz="2200" dirty="0" smtClean="0"/>
              <a:t>時</a:t>
            </a:r>
            <a:r>
              <a:rPr lang="zh-TW" altLang="en-US" sz="2200" dirty="0" smtClean="0"/>
              <a:t>：</a:t>
            </a:r>
            <a:endParaRPr lang="en-US" altLang="pl-PL" sz="2200" dirty="0"/>
          </a:p>
          <a:p>
            <a:pPr marL="647700" eaLnBrk="1" hangingPunct="1">
              <a:spcBef>
                <a:spcPct val="0"/>
              </a:spcBef>
              <a:defRPr/>
            </a:pPr>
            <a:r>
              <a:rPr lang="en-US" altLang="pl-PL" sz="2200" dirty="0"/>
              <a:t>Coach must utilize the small tournaments and competitions to monitor and evaluate boxer’s training progress and preparedness for the major and target competitions</a:t>
            </a:r>
            <a:r>
              <a:rPr lang="zh-TW" altLang="zh-TW" sz="2200" dirty="0"/>
              <a:t>教練必須利用小型</a:t>
            </a:r>
            <a:r>
              <a:rPr lang="zh-TW" altLang="en-US" sz="2200" dirty="0"/>
              <a:t>錦標</a:t>
            </a:r>
            <a:r>
              <a:rPr lang="zh-TW" altLang="zh-TW" sz="2200" dirty="0"/>
              <a:t>賽和比賽來監督和評估拳擊手</a:t>
            </a:r>
            <a:r>
              <a:rPr lang="zh-TW" altLang="en-US" sz="2200" dirty="0"/>
              <a:t>針對</a:t>
            </a:r>
            <a:r>
              <a:rPr lang="zh-TW" altLang="zh-TW" sz="2200" dirty="0"/>
              <a:t>主要和</a:t>
            </a:r>
            <a:r>
              <a:rPr lang="zh-TW" altLang="en-US" sz="2200" dirty="0"/>
              <a:t>指</a:t>
            </a:r>
            <a:r>
              <a:rPr lang="zh-TW" altLang="zh-TW" sz="2200" dirty="0"/>
              <a:t>標比賽的訓練進度和準備</a:t>
            </a:r>
            <a:endParaRPr lang="en-US" altLang="pl-PL" sz="2200" dirty="0"/>
          </a:p>
          <a:p>
            <a:pPr marL="647700" eaLnBrk="1" hangingPunct="1">
              <a:spcBef>
                <a:spcPct val="0"/>
              </a:spcBef>
              <a:defRPr/>
            </a:pPr>
            <a:r>
              <a:rPr lang="en-US" altLang="pl-PL" sz="2200" dirty="0"/>
              <a:t>Include different training camps (training camps’ duration shall be around 14 – 21 days)</a:t>
            </a:r>
            <a:r>
              <a:rPr lang="zh-TW" altLang="zh-TW" sz="2200" dirty="0"/>
              <a:t>包括不同的訓練營（訓練營期間約14-21天）</a:t>
            </a:r>
            <a:endParaRPr lang="en-US" altLang="pl-PL" sz="2200" dirty="0"/>
          </a:p>
          <a:p>
            <a:pPr marL="647700" eaLnBrk="1" hangingPunct="1">
              <a:spcBef>
                <a:spcPct val="0"/>
              </a:spcBef>
              <a:defRPr/>
            </a:pPr>
            <a:r>
              <a:rPr lang="en-US" altLang="pl-PL" sz="2200" dirty="0"/>
              <a:t>After a long period of transition period or active-rest period, it is beneficial to have a training camp or arrange training at high-altitude areas like mountains</a:t>
            </a:r>
            <a:r>
              <a:rPr lang="zh-TW" altLang="en-US" sz="2200" dirty="0"/>
              <a:t>在</a:t>
            </a:r>
            <a:r>
              <a:rPr lang="zh-TW" altLang="zh-TW" sz="2200" dirty="0"/>
              <a:t>經過長時間的過渡期</a:t>
            </a:r>
            <a:r>
              <a:rPr lang="zh-TW" altLang="en-US" sz="2200" dirty="0"/>
              <a:t>間</a:t>
            </a:r>
            <a:r>
              <a:rPr lang="zh-TW" altLang="zh-TW" sz="2200" dirty="0"/>
              <a:t>或</a:t>
            </a:r>
            <a:r>
              <a:rPr lang="zh-TW" altLang="en-US" sz="2200" dirty="0"/>
              <a:t>主動</a:t>
            </a:r>
            <a:r>
              <a:rPr lang="zh-TW" altLang="zh-TW" sz="2200" dirty="0"/>
              <a:t>休息期</a:t>
            </a:r>
            <a:r>
              <a:rPr lang="zh-TW" altLang="en-US" sz="2200" dirty="0"/>
              <a:t>間</a:t>
            </a:r>
            <a:r>
              <a:rPr lang="zh-TW" altLang="zh-TW" sz="2200" dirty="0"/>
              <a:t>，在山區等高</a:t>
            </a:r>
            <a:r>
              <a:rPr lang="zh-TW" altLang="en-US" sz="2200" dirty="0"/>
              <a:t>拔</a:t>
            </a:r>
            <a:r>
              <a:rPr lang="zh-TW" altLang="zh-TW" sz="2200" dirty="0"/>
              <a:t>地區開辦訓練營或安排培訓是有</a:t>
            </a:r>
            <a:r>
              <a:rPr lang="zh-TW" altLang="en-US" sz="2200" dirty="0"/>
              <a:t>助</a:t>
            </a:r>
            <a:r>
              <a:rPr lang="zh-TW" altLang="zh-TW" sz="2200" dirty="0"/>
              <a:t>益的</a:t>
            </a:r>
            <a:endParaRPr lang="en-US" altLang="pl-PL" sz="2200" dirty="0"/>
          </a:p>
          <a:p>
            <a:pPr marL="647700" eaLnBrk="1" hangingPunct="1">
              <a:spcBef>
                <a:spcPct val="0"/>
              </a:spcBef>
              <a:defRPr/>
            </a:pPr>
            <a:r>
              <a:rPr lang="en-US" altLang="pl-PL" sz="2200" dirty="0"/>
              <a:t>Training cycle prior to major competition shall be conducted with </a:t>
            </a:r>
            <a:r>
              <a:rPr lang="en-US" altLang="pl-PL" sz="2200" dirty="0" err="1"/>
              <a:t>submaximum</a:t>
            </a:r>
            <a:r>
              <a:rPr lang="en-US" altLang="pl-PL" sz="2200" dirty="0"/>
              <a:t> and maximum intensity. The training volume should be low. It is crucial to remember to avoid boxer’s overtraining.</a:t>
            </a:r>
            <a:r>
              <a:rPr lang="zh-TW" altLang="zh-TW" sz="2200" dirty="0"/>
              <a:t> 應</a:t>
            </a:r>
            <a:r>
              <a:rPr lang="zh-TW" altLang="en-US" sz="2200" dirty="0"/>
              <a:t>當</a:t>
            </a:r>
            <a:r>
              <a:rPr lang="zh-TW" altLang="zh-TW" sz="2200" dirty="0"/>
              <a:t>以次最大和最大強度進行重大比賽前的訓練</a:t>
            </a:r>
            <a:r>
              <a:rPr lang="zh-TW" altLang="en-US" sz="2200" dirty="0"/>
              <a:t>循環，並維持低</a:t>
            </a:r>
            <a:r>
              <a:rPr lang="zh-TW" altLang="zh-TW" sz="2200" dirty="0"/>
              <a:t>訓練量。</a:t>
            </a:r>
            <a:r>
              <a:rPr lang="zh-TW" altLang="en-US" sz="2200" dirty="0"/>
              <a:t>關鍵點是</a:t>
            </a:r>
            <a:r>
              <a:rPr lang="zh-TW" altLang="zh-TW" sz="2200" dirty="0"/>
              <a:t>記住避免拳擊手過度訓練。</a:t>
            </a:r>
            <a:endParaRPr lang="en-US" altLang="pl-PL" sz="2200" dirty="0"/>
          </a:p>
        </p:txBody>
      </p:sp>
      <p:sp>
        <p:nvSpPr>
          <p:cNvPr id="218116"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704548E-A281-4801-8239-9107F4EE188C}" type="slidenum">
              <a:rPr lang="en-US" altLang="pl-PL" sz="1200" smtClean="0">
                <a:solidFill>
                  <a:srgbClr val="FFFFFF"/>
                </a:solidFill>
                <a:latin typeface="Arial Black" panose="020B0A04020102090204" pitchFamily="34" charset="0"/>
                <a:sym typeface="Arial Black" panose="020B0A04020102090204" pitchFamily="34" charset="0"/>
              </a:rPr>
              <a:pPr/>
              <a:t>113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19139" name="Rectangle 2"/>
          <p:cNvSpPr>
            <a:spLocks noGrp="1" noChangeArrowheads="1"/>
          </p:cNvSpPr>
          <p:nvPr>
            <p:ph type="body" idx="1"/>
          </p:nvPr>
        </p:nvSpPr>
        <p:spPr>
          <a:xfrm>
            <a:off x="631825" y="4799857"/>
            <a:ext cx="4679950" cy="1728787"/>
          </a:xfrm>
        </p:spPr>
        <p:txBody>
          <a:bodyPr/>
          <a:lstStyle/>
          <a:p>
            <a:pPr marL="304800" indent="-304800" eaLnBrk="1" hangingPunct="1">
              <a:spcBef>
                <a:spcPct val="0"/>
              </a:spcBef>
              <a:buNone/>
            </a:pPr>
            <a:r>
              <a:rPr lang="en-US" altLang="pl-PL" sz="1800" dirty="0"/>
              <a:t>GP : General Physical Phase</a:t>
            </a:r>
            <a:r>
              <a:rPr lang="zh-TW" altLang="zh-TW" sz="1800" dirty="0"/>
              <a:t>一般</a:t>
            </a:r>
            <a:r>
              <a:rPr lang="zh-TW" altLang="en-US" sz="1800" dirty="0"/>
              <a:t>體能階段</a:t>
            </a:r>
            <a:endParaRPr lang="en-US" altLang="pl-PL" sz="1800" dirty="0"/>
          </a:p>
          <a:p>
            <a:pPr marL="304800" indent="-304800" eaLnBrk="1" hangingPunct="1">
              <a:spcBef>
                <a:spcPct val="0"/>
              </a:spcBef>
              <a:buNone/>
            </a:pPr>
            <a:r>
              <a:rPr lang="en-US" altLang="pl-PL" sz="1800" dirty="0"/>
              <a:t>SP : Special Physical Phase</a:t>
            </a:r>
            <a:r>
              <a:rPr lang="zh-TW" altLang="en-US" sz="1800" dirty="0"/>
              <a:t>具體體能</a:t>
            </a:r>
            <a:r>
              <a:rPr lang="zh-TW" altLang="zh-TW" sz="1800" dirty="0"/>
              <a:t>階段</a:t>
            </a:r>
            <a:endParaRPr lang="en-US" altLang="pl-PL" sz="1800" dirty="0"/>
          </a:p>
          <a:p>
            <a:pPr marL="304800" indent="-304800" eaLnBrk="1" hangingPunct="1">
              <a:spcBef>
                <a:spcPct val="0"/>
              </a:spcBef>
              <a:buNone/>
            </a:pPr>
            <a:r>
              <a:rPr lang="en-US" altLang="pl-PL" sz="1800" dirty="0"/>
              <a:t>DP : Direct Preparation Phase</a:t>
            </a:r>
            <a:r>
              <a:rPr lang="zh-TW" altLang="zh-TW" sz="1800" dirty="0"/>
              <a:t>直接準備階段</a:t>
            </a:r>
            <a:endParaRPr lang="en-US" altLang="pl-PL" sz="1800" dirty="0"/>
          </a:p>
          <a:p>
            <a:pPr marL="304800" indent="-304800" eaLnBrk="1" hangingPunct="1">
              <a:spcBef>
                <a:spcPct val="0"/>
              </a:spcBef>
              <a:buNone/>
            </a:pPr>
            <a:r>
              <a:rPr lang="en-US" altLang="pl-PL" sz="1800" dirty="0"/>
              <a:t>C : Competition Period</a:t>
            </a:r>
            <a:r>
              <a:rPr lang="zh-TW" altLang="en-US" sz="1800" dirty="0"/>
              <a:t>比</a:t>
            </a:r>
            <a:r>
              <a:rPr lang="zh-TW" altLang="zh-TW" sz="1800" dirty="0"/>
              <a:t>賽期</a:t>
            </a:r>
            <a:r>
              <a:rPr lang="zh-TW" altLang="en-US" sz="1800" dirty="0"/>
              <a:t>間</a:t>
            </a:r>
            <a:endParaRPr lang="en-US" altLang="pl-PL" sz="1800" dirty="0"/>
          </a:p>
          <a:p>
            <a:pPr marL="304800" indent="-304800" eaLnBrk="1" hangingPunct="1">
              <a:spcBef>
                <a:spcPct val="0"/>
              </a:spcBef>
              <a:buNone/>
            </a:pPr>
            <a:r>
              <a:rPr lang="en-US" altLang="pl-PL" sz="1800" dirty="0"/>
              <a:t>T : Transition Period</a:t>
            </a:r>
            <a:r>
              <a:rPr lang="zh-TW" altLang="zh-TW" sz="1800" dirty="0"/>
              <a:t>過渡期</a:t>
            </a:r>
            <a:r>
              <a:rPr lang="zh-TW" altLang="en-US" sz="1800" dirty="0"/>
              <a:t>間</a:t>
            </a:r>
            <a:endParaRPr lang="en-US" altLang="pl-PL" sz="1800" dirty="0"/>
          </a:p>
          <a:p>
            <a:pPr marL="304800" indent="-304800" eaLnBrk="1" hangingPunct="1">
              <a:spcBef>
                <a:spcPct val="0"/>
              </a:spcBef>
              <a:buFont typeface="Arial" panose="020B0604020202020204" pitchFamily="34" charset="0"/>
              <a:buNone/>
            </a:pPr>
            <a:endParaRPr lang="en-US" altLang="pl-PL" sz="1800" dirty="0"/>
          </a:p>
        </p:txBody>
      </p:sp>
      <p:sp>
        <p:nvSpPr>
          <p:cNvPr id="219140" name="Rectangle 3"/>
          <p:cNvSpPr>
            <a:spLocks noGrp="1" noChangeArrowheads="1"/>
          </p:cNvSpPr>
          <p:nvPr>
            <p:ph type="title"/>
          </p:nvPr>
        </p:nvSpPr>
        <p:spPr>
          <a:xfrm>
            <a:off x="2143125" y="187325"/>
            <a:ext cx="7489825" cy="22193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grpSp>
        <p:nvGrpSpPr>
          <p:cNvPr id="4" name="群組 3">
            <a:extLst>
              <a:ext uri="{FF2B5EF4-FFF2-40B4-BE49-F238E27FC236}">
                <a16:creationId xmlns:a16="http://schemas.microsoft.com/office/drawing/2014/main" xmlns="" id="{FF756E70-7DA9-4B2F-9846-3810FB2181DE}"/>
              </a:ext>
            </a:extLst>
          </p:cNvPr>
          <p:cNvGrpSpPr/>
          <p:nvPr/>
        </p:nvGrpSpPr>
        <p:grpSpPr>
          <a:xfrm>
            <a:off x="816208" y="1153156"/>
            <a:ext cx="8439988" cy="3357598"/>
            <a:chOff x="816208" y="1153156"/>
            <a:chExt cx="8439988" cy="3357598"/>
          </a:xfrm>
        </p:grpSpPr>
        <p:pic>
          <p:nvPicPr>
            <p:cNvPr id="2" name="圖片 1">
              <a:extLst>
                <a:ext uri="{FF2B5EF4-FFF2-40B4-BE49-F238E27FC236}">
                  <a16:creationId xmlns:a16="http://schemas.microsoft.com/office/drawing/2014/main" xmlns="" id="{2CBCC266-6597-4F20-ACA2-D20FA0A73C86}"/>
                </a:ext>
              </a:extLst>
            </p:cNvPr>
            <p:cNvPicPr>
              <a:picLocks noChangeAspect="1"/>
            </p:cNvPicPr>
            <p:nvPr/>
          </p:nvPicPr>
          <p:blipFill>
            <a:blip r:embed="rId3"/>
            <a:stretch>
              <a:fillRect/>
            </a:stretch>
          </p:blipFill>
          <p:spPr>
            <a:xfrm>
              <a:off x="1301115" y="1490118"/>
              <a:ext cx="7486650" cy="2466975"/>
            </a:xfrm>
            <a:prstGeom prst="rect">
              <a:avLst/>
            </a:prstGeom>
          </p:spPr>
        </p:pic>
        <p:sp>
          <p:nvSpPr>
            <p:cNvPr id="10" name="矩形 9">
              <a:extLst>
                <a:ext uri="{FF2B5EF4-FFF2-40B4-BE49-F238E27FC236}">
                  <a16:creationId xmlns:a16="http://schemas.microsoft.com/office/drawing/2014/main" xmlns="" id="{1817A431-025E-4862-B7F5-3837323DB307}"/>
                </a:ext>
              </a:extLst>
            </p:cNvPr>
            <p:cNvSpPr/>
            <p:nvPr/>
          </p:nvSpPr>
          <p:spPr>
            <a:xfrm>
              <a:off x="1459648" y="1153156"/>
              <a:ext cx="1082348" cy="523220"/>
            </a:xfrm>
            <a:prstGeom prst="rect">
              <a:avLst/>
            </a:prstGeom>
          </p:spPr>
          <p:txBody>
            <a:bodyPr wrap="none">
              <a:spAutoFit/>
            </a:bodyPr>
            <a:lstStyle/>
            <a:p>
              <a:pPr algn="ctr"/>
              <a:r>
                <a:rPr lang="en-US" altLang="zh-TW" sz="1400" dirty="0"/>
                <a:t>1</a:t>
              </a:r>
              <a:r>
                <a:rPr lang="en-US" altLang="zh-TW" sz="1400" baseline="30000" dirty="0"/>
                <a:t>st</a:t>
              </a:r>
              <a:r>
                <a:rPr lang="en-US" altLang="zh-TW" sz="1400" dirty="0"/>
                <a:t> CYCLE</a:t>
              </a:r>
            </a:p>
            <a:p>
              <a:pPr algn="ctr"/>
              <a:r>
                <a:rPr lang="zh-TW" altLang="en-US" sz="1400" dirty="0"/>
                <a:t>第一次循環</a:t>
              </a:r>
            </a:p>
          </p:txBody>
        </p:sp>
        <p:sp>
          <p:nvSpPr>
            <p:cNvPr id="11" name="矩形 10">
              <a:extLst>
                <a:ext uri="{FF2B5EF4-FFF2-40B4-BE49-F238E27FC236}">
                  <a16:creationId xmlns:a16="http://schemas.microsoft.com/office/drawing/2014/main" xmlns="" id="{835904CA-9E13-447F-892D-0F7671E3B18E}"/>
                </a:ext>
              </a:extLst>
            </p:cNvPr>
            <p:cNvSpPr/>
            <p:nvPr/>
          </p:nvSpPr>
          <p:spPr>
            <a:xfrm>
              <a:off x="2664651" y="1153156"/>
              <a:ext cx="1082348" cy="523220"/>
            </a:xfrm>
            <a:prstGeom prst="rect">
              <a:avLst/>
            </a:prstGeom>
          </p:spPr>
          <p:txBody>
            <a:bodyPr wrap="none">
              <a:spAutoFit/>
            </a:bodyPr>
            <a:lstStyle/>
            <a:p>
              <a:pPr algn="ctr"/>
              <a:r>
                <a:rPr lang="en-US" altLang="zh-TW" sz="1400" dirty="0"/>
                <a:t>2</a:t>
              </a:r>
              <a:r>
                <a:rPr lang="en-US" altLang="zh-TW" sz="1400" baseline="30000" dirty="0"/>
                <a:t>nd</a:t>
              </a:r>
              <a:r>
                <a:rPr lang="en-US" altLang="zh-TW" sz="1400" dirty="0"/>
                <a:t> CYCLE</a:t>
              </a:r>
            </a:p>
            <a:p>
              <a:pPr algn="ctr"/>
              <a:r>
                <a:rPr lang="zh-TW" altLang="en-US" sz="1400" dirty="0"/>
                <a:t>第二次循環</a:t>
              </a:r>
              <a:endParaRPr lang="en-US" altLang="zh-TW" sz="1400" dirty="0"/>
            </a:p>
          </p:txBody>
        </p:sp>
        <p:sp>
          <p:nvSpPr>
            <p:cNvPr id="12" name="矩形 11">
              <a:extLst>
                <a:ext uri="{FF2B5EF4-FFF2-40B4-BE49-F238E27FC236}">
                  <a16:creationId xmlns:a16="http://schemas.microsoft.com/office/drawing/2014/main" xmlns="" id="{08520AD4-E919-4D2C-9279-42B1CCF53B19}"/>
                </a:ext>
              </a:extLst>
            </p:cNvPr>
            <p:cNvSpPr/>
            <p:nvPr/>
          </p:nvSpPr>
          <p:spPr>
            <a:xfrm>
              <a:off x="816208" y="2505071"/>
              <a:ext cx="780215" cy="461665"/>
            </a:xfrm>
            <a:prstGeom prst="rect">
              <a:avLst/>
            </a:prstGeom>
          </p:spPr>
          <p:txBody>
            <a:bodyPr wrap="none">
              <a:spAutoFit/>
            </a:bodyPr>
            <a:lstStyle/>
            <a:p>
              <a:pPr algn="ctr"/>
              <a:r>
                <a:rPr lang="en-US" altLang="zh-TW" sz="1200" b="1" dirty="0"/>
                <a:t>JANUARY</a:t>
              </a:r>
            </a:p>
            <a:p>
              <a:pPr algn="ctr"/>
              <a:r>
                <a:rPr lang="en-US" altLang="zh-TW" sz="1200" b="1" dirty="0"/>
                <a:t>1</a:t>
              </a:r>
              <a:r>
                <a:rPr lang="zh-TW" altLang="en-US" sz="1200" b="1" dirty="0"/>
                <a:t>月</a:t>
              </a:r>
            </a:p>
          </p:txBody>
        </p:sp>
        <p:sp>
          <p:nvSpPr>
            <p:cNvPr id="13" name="矩形 12">
              <a:extLst>
                <a:ext uri="{FF2B5EF4-FFF2-40B4-BE49-F238E27FC236}">
                  <a16:creationId xmlns:a16="http://schemas.microsoft.com/office/drawing/2014/main" xmlns="" id="{8903C609-E955-4C14-B638-336053080D6B}"/>
                </a:ext>
              </a:extLst>
            </p:cNvPr>
            <p:cNvSpPr/>
            <p:nvPr/>
          </p:nvSpPr>
          <p:spPr>
            <a:xfrm>
              <a:off x="4070658" y="2075131"/>
              <a:ext cx="1384225" cy="461665"/>
            </a:xfrm>
            <a:prstGeom prst="rect">
              <a:avLst/>
            </a:prstGeom>
          </p:spPr>
          <p:txBody>
            <a:bodyPr wrap="none">
              <a:spAutoFit/>
            </a:bodyPr>
            <a:lstStyle/>
            <a:p>
              <a:pPr algn="ctr"/>
              <a:r>
                <a:rPr lang="en-US" altLang="zh-TW" sz="1200" dirty="0"/>
                <a:t>Target Competition</a:t>
              </a:r>
            </a:p>
            <a:p>
              <a:pPr algn="ctr"/>
              <a:r>
                <a:rPr lang="zh-TW" altLang="en-US" sz="1200" dirty="0"/>
                <a:t>指標比賽</a:t>
              </a:r>
            </a:p>
          </p:txBody>
        </p:sp>
        <p:sp>
          <p:nvSpPr>
            <p:cNvPr id="14" name="矩形 13">
              <a:extLst>
                <a:ext uri="{FF2B5EF4-FFF2-40B4-BE49-F238E27FC236}">
                  <a16:creationId xmlns:a16="http://schemas.microsoft.com/office/drawing/2014/main" xmlns="" id="{56833C39-A843-4C4B-A952-C9FD5144B130}"/>
                </a:ext>
              </a:extLst>
            </p:cNvPr>
            <p:cNvSpPr/>
            <p:nvPr/>
          </p:nvSpPr>
          <p:spPr>
            <a:xfrm>
              <a:off x="8360438" y="2437988"/>
              <a:ext cx="895758" cy="461665"/>
            </a:xfrm>
            <a:prstGeom prst="rect">
              <a:avLst/>
            </a:prstGeom>
          </p:spPr>
          <p:txBody>
            <a:bodyPr wrap="none">
              <a:spAutoFit/>
            </a:bodyPr>
            <a:lstStyle/>
            <a:p>
              <a:pPr algn="ctr"/>
              <a:r>
                <a:rPr lang="en-US" altLang="zh-TW" sz="1200" b="1" dirty="0"/>
                <a:t>DECEMBER</a:t>
              </a:r>
            </a:p>
            <a:p>
              <a:pPr algn="ctr"/>
              <a:r>
                <a:rPr lang="en-US" altLang="zh-TW" sz="1200" b="1" dirty="0"/>
                <a:t>12</a:t>
              </a:r>
              <a:r>
                <a:rPr lang="zh-TW" altLang="en-US" sz="1200" b="1" dirty="0"/>
                <a:t>月</a:t>
              </a:r>
            </a:p>
          </p:txBody>
        </p:sp>
        <p:sp>
          <p:nvSpPr>
            <p:cNvPr id="18" name="矩形 17">
              <a:extLst>
                <a:ext uri="{FF2B5EF4-FFF2-40B4-BE49-F238E27FC236}">
                  <a16:creationId xmlns:a16="http://schemas.microsoft.com/office/drawing/2014/main" xmlns="" id="{11DAFD6E-279D-4EFD-ABAD-1C49E57A5A75}"/>
                </a:ext>
              </a:extLst>
            </p:cNvPr>
            <p:cNvSpPr/>
            <p:nvPr/>
          </p:nvSpPr>
          <p:spPr>
            <a:xfrm>
              <a:off x="7344484"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19" name="矩形 18">
              <a:extLst>
                <a:ext uri="{FF2B5EF4-FFF2-40B4-BE49-F238E27FC236}">
                  <a16:creationId xmlns:a16="http://schemas.microsoft.com/office/drawing/2014/main" xmlns="" id="{2B7B5815-CDB5-4D62-8598-432653C83253}"/>
                </a:ext>
              </a:extLst>
            </p:cNvPr>
            <p:cNvSpPr/>
            <p:nvPr/>
          </p:nvSpPr>
          <p:spPr>
            <a:xfrm>
              <a:off x="7665847" y="2049005"/>
              <a:ext cx="1384225" cy="461665"/>
            </a:xfrm>
            <a:prstGeom prst="rect">
              <a:avLst/>
            </a:prstGeom>
          </p:spPr>
          <p:txBody>
            <a:bodyPr wrap="none">
              <a:spAutoFit/>
            </a:bodyPr>
            <a:lstStyle/>
            <a:p>
              <a:pPr algn="ctr"/>
              <a:r>
                <a:rPr lang="en-US" altLang="zh-TW" sz="1200" dirty="0"/>
                <a:t>Target Competition</a:t>
              </a:r>
            </a:p>
            <a:p>
              <a:pPr algn="ctr"/>
              <a:r>
                <a:rPr lang="zh-TW" altLang="en-US" sz="1200" dirty="0"/>
                <a:t>指標比賽</a:t>
              </a:r>
            </a:p>
          </p:txBody>
        </p:sp>
        <p:sp>
          <p:nvSpPr>
            <p:cNvPr id="25" name="矩形 24">
              <a:extLst>
                <a:ext uri="{FF2B5EF4-FFF2-40B4-BE49-F238E27FC236}">
                  <a16:creationId xmlns:a16="http://schemas.microsoft.com/office/drawing/2014/main" xmlns="" id="{70168E43-FBF7-4147-B8F5-12925D744E65}"/>
                </a:ext>
              </a:extLst>
            </p:cNvPr>
            <p:cNvSpPr/>
            <p:nvPr/>
          </p:nvSpPr>
          <p:spPr>
            <a:xfrm>
              <a:off x="6129639"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26" name="矩形 25">
              <a:extLst>
                <a:ext uri="{FF2B5EF4-FFF2-40B4-BE49-F238E27FC236}">
                  <a16:creationId xmlns:a16="http://schemas.microsoft.com/office/drawing/2014/main" xmlns="" id="{47A9958C-CE9D-4DEA-ABE2-2EA91EABBAD1}"/>
                </a:ext>
              </a:extLst>
            </p:cNvPr>
            <p:cNvSpPr/>
            <p:nvPr/>
          </p:nvSpPr>
          <p:spPr>
            <a:xfrm>
              <a:off x="4914793"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27" name="矩形 26">
              <a:extLst>
                <a:ext uri="{FF2B5EF4-FFF2-40B4-BE49-F238E27FC236}">
                  <a16:creationId xmlns:a16="http://schemas.microsoft.com/office/drawing/2014/main" xmlns="" id="{26881E56-DC4D-479D-865D-AE1E6F575A45}"/>
                </a:ext>
              </a:extLst>
            </p:cNvPr>
            <p:cNvSpPr/>
            <p:nvPr/>
          </p:nvSpPr>
          <p:spPr>
            <a:xfrm>
              <a:off x="3686884"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29" name="矩形 28">
              <a:extLst>
                <a:ext uri="{FF2B5EF4-FFF2-40B4-BE49-F238E27FC236}">
                  <a16:creationId xmlns:a16="http://schemas.microsoft.com/office/drawing/2014/main" xmlns="" id="{87048448-83DB-49B4-A1A4-FCA448DB188E}"/>
                </a:ext>
              </a:extLst>
            </p:cNvPr>
            <p:cNvSpPr/>
            <p:nvPr/>
          </p:nvSpPr>
          <p:spPr>
            <a:xfrm>
              <a:off x="2472039"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30" name="矩形 29">
              <a:extLst>
                <a:ext uri="{FF2B5EF4-FFF2-40B4-BE49-F238E27FC236}">
                  <a16:creationId xmlns:a16="http://schemas.microsoft.com/office/drawing/2014/main" xmlns="" id="{078DD8B2-BA93-493C-91A6-28428BD708CA}"/>
                </a:ext>
              </a:extLst>
            </p:cNvPr>
            <p:cNvSpPr/>
            <p:nvPr/>
          </p:nvSpPr>
          <p:spPr>
            <a:xfrm>
              <a:off x="1283319" y="3864423"/>
              <a:ext cx="1028809" cy="646331"/>
            </a:xfrm>
            <a:prstGeom prst="rect">
              <a:avLst/>
            </a:prstGeom>
          </p:spPr>
          <p:txBody>
            <a:bodyPr wrap="square">
              <a:spAutoFit/>
            </a:bodyPr>
            <a:lstStyle/>
            <a:p>
              <a:pPr algn="ctr"/>
              <a:r>
                <a:rPr lang="en-US" altLang="zh-TW" sz="1200" dirty="0"/>
                <a:t>Preparation Period</a:t>
              </a:r>
            </a:p>
            <a:p>
              <a:pPr algn="ctr"/>
              <a:r>
                <a:rPr lang="zh-TW" altLang="en-US" sz="1200" dirty="0"/>
                <a:t>準備期間</a:t>
              </a:r>
            </a:p>
          </p:txBody>
        </p:sp>
        <p:sp>
          <p:nvSpPr>
            <p:cNvPr id="31" name="矩形 30">
              <a:extLst>
                <a:ext uri="{FF2B5EF4-FFF2-40B4-BE49-F238E27FC236}">
                  <a16:creationId xmlns:a16="http://schemas.microsoft.com/office/drawing/2014/main" xmlns="" id="{E0684EF8-9631-4E8C-BF6F-24C985A8504A}"/>
                </a:ext>
              </a:extLst>
            </p:cNvPr>
            <p:cNvSpPr/>
            <p:nvPr/>
          </p:nvSpPr>
          <p:spPr>
            <a:xfrm>
              <a:off x="3901906" y="1153156"/>
              <a:ext cx="1082348" cy="523220"/>
            </a:xfrm>
            <a:prstGeom prst="rect">
              <a:avLst/>
            </a:prstGeom>
          </p:spPr>
          <p:txBody>
            <a:bodyPr wrap="none">
              <a:spAutoFit/>
            </a:bodyPr>
            <a:lstStyle/>
            <a:p>
              <a:pPr algn="ctr"/>
              <a:r>
                <a:rPr lang="en-US" altLang="zh-TW" sz="1400" dirty="0"/>
                <a:t>3</a:t>
              </a:r>
              <a:r>
                <a:rPr lang="en-US" altLang="zh-TW" sz="1400" baseline="30000" dirty="0"/>
                <a:t>rd</a:t>
              </a:r>
              <a:r>
                <a:rPr lang="en-US" altLang="zh-TW" sz="1400" dirty="0"/>
                <a:t> CYCLE</a:t>
              </a:r>
            </a:p>
            <a:p>
              <a:pPr algn="ctr"/>
              <a:r>
                <a:rPr lang="zh-TW" altLang="en-US" sz="1400" dirty="0"/>
                <a:t>第三次循環</a:t>
              </a:r>
            </a:p>
          </p:txBody>
        </p:sp>
        <p:sp>
          <p:nvSpPr>
            <p:cNvPr id="32" name="矩形 31">
              <a:extLst>
                <a:ext uri="{FF2B5EF4-FFF2-40B4-BE49-F238E27FC236}">
                  <a16:creationId xmlns:a16="http://schemas.microsoft.com/office/drawing/2014/main" xmlns="" id="{9FD51939-82C3-4902-918C-6016FB422E45}"/>
                </a:ext>
              </a:extLst>
            </p:cNvPr>
            <p:cNvSpPr/>
            <p:nvPr/>
          </p:nvSpPr>
          <p:spPr>
            <a:xfrm>
              <a:off x="5106908" y="1153156"/>
              <a:ext cx="1082348" cy="523220"/>
            </a:xfrm>
            <a:prstGeom prst="rect">
              <a:avLst/>
            </a:prstGeom>
          </p:spPr>
          <p:txBody>
            <a:bodyPr wrap="none">
              <a:spAutoFit/>
            </a:bodyPr>
            <a:lstStyle/>
            <a:p>
              <a:pPr algn="ctr"/>
              <a:r>
                <a:rPr lang="en-US" altLang="zh-TW" sz="1400" dirty="0"/>
                <a:t>4</a:t>
              </a:r>
              <a:r>
                <a:rPr lang="en-US" altLang="zh-TW" sz="1400" baseline="30000" dirty="0"/>
                <a:t>th</a:t>
              </a:r>
              <a:r>
                <a:rPr lang="en-US" altLang="zh-TW" sz="1400" dirty="0"/>
                <a:t> CYCLE</a:t>
              </a:r>
            </a:p>
            <a:p>
              <a:pPr algn="ctr"/>
              <a:r>
                <a:rPr lang="zh-TW" altLang="en-US" sz="1400" dirty="0"/>
                <a:t>第四次循環</a:t>
              </a:r>
              <a:endParaRPr lang="en-US" altLang="zh-TW" sz="1400" dirty="0"/>
            </a:p>
          </p:txBody>
        </p:sp>
        <p:sp>
          <p:nvSpPr>
            <p:cNvPr id="33" name="矩形 32">
              <a:extLst>
                <a:ext uri="{FF2B5EF4-FFF2-40B4-BE49-F238E27FC236}">
                  <a16:creationId xmlns:a16="http://schemas.microsoft.com/office/drawing/2014/main" xmlns="" id="{365C43AD-FAFA-4C35-A176-040AB8888292}"/>
                </a:ext>
              </a:extLst>
            </p:cNvPr>
            <p:cNvSpPr/>
            <p:nvPr/>
          </p:nvSpPr>
          <p:spPr>
            <a:xfrm>
              <a:off x="6321015" y="1153156"/>
              <a:ext cx="1082348" cy="523220"/>
            </a:xfrm>
            <a:prstGeom prst="rect">
              <a:avLst/>
            </a:prstGeom>
          </p:spPr>
          <p:txBody>
            <a:bodyPr wrap="none">
              <a:spAutoFit/>
            </a:bodyPr>
            <a:lstStyle/>
            <a:p>
              <a:pPr algn="ctr"/>
              <a:r>
                <a:rPr lang="en-US" altLang="zh-TW" sz="1400" dirty="0"/>
                <a:t>5</a:t>
              </a:r>
              <a:r>
                <a:rPr lang="en-US" altLang="zh-TW" sz="1400" baseline="30000" dirty="0"/>
                <a:t>th</a:t>
              </a:r>
              <a:r>
                <a:rPr lang="en-US" altLang="zh-TW" sz="1400" dirty="0"/>
                <a:t> CYCLE</a:t>
              </a:r>
            </a:p>
            <a:p>
              <a:pPr algn="ctr"/>
              <a:r>
                <a:rPr lang="zh-TW" altLang="en-US" sz="1400" dirty="0"/>
                <a:t>第五次循環</a:t>
              </a:r>
            </a:p>
          </p:txBody>
        </p:sp>
        <p:sp>
          <p:nvSpPr>
            <p:cNvPr id="34" name="矩形 33">
              <a:extLst>
                <a:ext uri="{FF2B5EF4-FFF2-40B4-BE49-F238E27FC236}">
                  <a16:creationId xmlns:a16="http://schemas.microsoft.com/office/drawing/2014/main" xmlns="" id="{AD7F4B4B-096E-4336-A861-D3C68FA546AE}"/>
                </a:ext>
              </a:extLst>
            </p:cNvPr>
            <p:cNvSpPr/>
            <p:nvPr/>
          </p:nvSpPr>
          <p:spPr>
            <a:xfrm>
              <a:off x="7526017" y="1153156"/>
              <a:ext cx="1082348" cy="523220"/>
            </a:xfrm>
            <a:prstGeom prst="rect">
              <a:avLst/>
            </a:prstGeom>
          </p:spPr>
          <p:txBody>
            <a:bodyPr wrap="none">
              <a:spAutoFit/>
            </a:bodyPr>
            <a:lstStyle/>
            <a:p>
              <a:pPr algn="ctr"/>
              <a:r>
                <a:rPr lang="en-US" altLang="zh-TW" sz="1400" dirty="0"/>
                <a:t>6</a:t>
              </a:r>
              <a:r>
                <a:rPr lang="en-US" altLang="zh-TW" sz="1400" baseline="30000" dirty="0"/>
                <a:t>th</a:t>
              </a:r>
              <a:r>
                <a:rPr lang="en-US" altLang="zh-TW" sz="1400" dirty="0"/>
                <a:t> CYCLE</a:t>
              </a:r>
            </a:p>
            <a:p>
              <a:pPr algn="ctr"/>
              <a:r>
                <a:rPr lang="zh-TW" altLang="en-US" sz="1400" dirty="0"/>
                <a:t>第六次循環</a:t>
              </a:r>
              <a:endParaRPr lang="en-US" altLang="zh-TW" sz="1400" dirty="0"/>
            </a:p>
          </p:txBody>
        </p:sp>
      </p:gr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706C3E8-3FEA-4BD1-BF20-C930210B3C39}" type="slidenum">
              <a:rPr lang="en-US" altLang="pl-PL" sz="1200" smtClean="0">
                <a:solidFill>
                  <a:srgbClr val="FFFFFF"/>
                </a:solidFill>
                <a:latin typeface="Arial Black" panose="020B0A04020102090204" pitchFamily="34" charset="0"/>
                <a:sym typeface="Arial Black" panose="020B0A04020102090204" pitchFamily="34" charset="0"/>
              </a:rPr>
              <a:pPr/>
              <a:t>114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5524" name="Rectangle 2"/>
          <p:cNvSpPr>
            <a:spLocks noGrp="1" noChangeArrowheads="1"/>
          </p:cNvSpPr>
          <p:nvPr>
            <p:ph type="body" idx="1"/>
          </p:nvPr>
        </p:nvSpPr>
        <p:spPr>
          <a:xfrm>
            <a:off x="631825" y="1276350"/>
            <a:ext cx="8785225" cy="4240213"/>
          </a:xfrm>
        </p:spPr>
        <p:txBody>
          <a:bodyPr/>
          <a:lstStyle/>
          <a:p>
            <a:pPr marL="304800" indent="12700" eaLnBrk="1" hangingPunct="1">
              <a:spcBef>
                <a:spcPct val="0"/>
              </a:spcBef>
              <a:buNone/>
              <a:defRPr/>
            </a:pPr>
            <a:r>
              <a:rPr lang="en-US" altLang="pl-PL" sz="2400" dirty="0"/>
              <a:t>When developing 1-year training plan :</a:t>
            </a:r>
            <a:r>
              <a:rPr lang="zh-TW" altLang="en-US" sz="2400" dirty="0" smtClean="0"/>
              <a:t>在</a:t>
            </a:r>
            <a:r>
              <a:rPr lang="zh-TW" altLang="zh-TW" sz="2400" dirty="0"/>
              <a:t>制定1年</a:t>
            </a:r>
            <a:r>
              <a:rPr lang="zh-TW" altLang="en-US" sz="2400" dirty="0"/>
              <a:t>期訓練規劃</a:t>
            </a:r>
            <a:r>
              <a:rPr lang="zh-TW" altLang="zh-TW" sz="2400" dirty="0" smtClean="0"/>
              <a:t>時</a:t>
            </a:r>
            <a:r>
              <a:rPr lang="zh-TW" altLang="en-US" sz="2400" dirty="0" smtClean="0"/>
              <a:t>：</a:t>
            </a:r>
            <a:endParaRPr lang="en-US" altLang="pl-PL" sz="2400" dirty="0"/>
          </a:p>
          <a:p>
            <a:pPr marL="647700" eaLnBrk="1" hangingPunct="1">
              <a:spcBef>
                <a:spcPct val="0"/>
              </a:spcBef>
              <a:defRPr/>
            </a:pPr>
            <a:r>
              <a:rPr lang="en-US" altLang="pl-PL" sz="2400" dirty="0"/>
              <a:t>During the 1-year training plan, coach must have a boxer go through medical checks at least two times</a:t>
            </a:r>
            <a:r>
              <a:rPr lang="zh-TW" altLang="zh-TW" sz="2400" dirty="0"/>
              <a:t>在一年</a:t>
            </a:r>
            <a:r>
              <a:rPr lang="zh-TW" altLang="en-US" sz="2400" dirty="0"/>
              <a:t>期訓練規劃</a:t>
            </a:r>
            <a:r>
              <a:rPr lang="zh-TW" altLang="zh-TW" sz="2400" dirty="0"/>
              <a:t>中，教練必須</a:t>
            </a:r>
            <a:r>
              <a:rPr lang="zh-TW" altLang="en-US" sz="2400" dirty="0"/>
              <a:t>讓</a:t>
            </a:r>
            <a:r>
              <a:rPr lang="zh-TW" altLang="zh-TW" sz="2400" dirty="0"/>
              <a:t>拳擊手通過</a:t>
            </a:r>
            <a:r>
              <a:rPr lang="zh-TW" altLang="en-US" sz="2400" dirty="0"/>
              <a:t>兩次</a:t>
            </a:r>
            <a:r>
              <a:rPr lang="zh-TW" altLang="zh-TW" sz="2400" dirty="0"/>
              <a:t>醫療檢查</a:t>
            </a:r>
            <a:endParaRPr lang="en-US" altLang="pl-PL" sz="2400" dirty="0"/>
          </a:p>
          <a:p>
            <a:pPr marL="647700" eaLnBrk="1" hangingPunct="1">
              <a:spcBef>
                <a:spcPct val="0"/>
              </a:spcBef>
              <a:defRPr/>
            </a:pPr>
            <a:r>
              <a:rPr lang="en-US" altLang="pl-PL" sz="2400" dirty="0"/>
              <a:t>If there are more than two major competitions in one year period (similar to the schedule shown in 1-year training period example), coach shall decide two of the three competitions to focus on. It is not recommended to train more than three training cycles with maximum effort</a:t>
            </a:r>
            <a:r>
              <a:rPr lang="zh-TW" altLang="zh-TW" sz="2400" dirty="0"/>
              <a:t>如果一年內有兩</a:t>
            </a:r>
            <a:r>
              <a:rPr lang="zh-TW" altLang="en-US" sz="2400" dirty="0"/>
              <a:t>場</a:t>
            </a:r>
            <a:r>
              <a:rPr lang="zh-TW" altLang="zh-TW" sz="2400" dirty="0"/>
              <a:t>以上的重大比賽（類似於1年訓</a:t>
            </a:r>
            <a:r>
              <a:rPr lang="zh-TW" altLang="en-US" sz="2400" dirty="0"/>
              <a:t>練期範例</a:t>
            </a:r>
            <a:r>
              <a:rPr lang="zh-TW" altLang="zh-TW" sz="2400" dirty="0"/>
              <a:t>中的時</a:t>
            </a:r>
            <a:r>
              <a:rPr lang="zh-TW" altLang="en-US" sz="2400" dirty="0"/>
              <a:t>程</a:t>
            </a:r>
            <a:r>
              <a:rPr lang="zh-TW" altLang="zh-TW" sz="2400" dirty="0"/>
              <a:t>表），教練將決定三</a:t>
            </a:r>
            <a:r>
              <a:rPr lang="zh-TW" altLang="en-US" sz="2400" dirty="0"/>
              <a:t>場</a:t>
            </a:r>
            <a:r>
              <a:rPr lang="zh-TW" altLang="zh-TW" sz="2400" dirty="0"/>
              <a:t>比賽中的兩個重點。不建議以最</a:t>
            </a:r>
            <a:r>
              <a:rPr lang="zh-TW" altLang="en-US" sz="2400" dirty="0"/>
              <a:t>大</a:t>
            </a:r>
            <a:r>
              <a:rPr lang="zh-TW" altLang="zh-TW" sz="2400" dirty="0"/>
              <a:t>努力</a:t>
            </a:r>
            <a:r>
              <a:rPr lang="zh-TW" altLang="en-US" sz="2400" dirty="0"/>
              <a:t>訓練</a:t>
            </a:r>
            <a:r>
              <a:rPr lang="zh-TW" altLang="zh-TW" sz="2400" dirty="0"/>
              <a:t>三</a:t>
            </a:r>
            <a:r>
              <a:rPr lang="zh-TW" altLang="en-US" sz="2400" dirty="0"/>
              <a:t>次</a:t>
            </a:r>
            <a:r>
              <a:rPr lang="zh-TW" altLang="zh-TW" sz="2400" dirty="0"/>
              <a:t>以上的訓練</a:t>
            </a:r>
            <a:r>
              <a:rPr lang="zh-TW" altLang="en-US" sz="2400" dirty="0"/>
              <a:t>循環</a:t>
            </a:r>
            <a:endParaRPr lang="en-US" altLang="pl-PL" sz="2400" dirty="0"/>
          </a:p>
        </p:txBody>
      </p:sp>
      <p:sp>
        <p:nvSpPr>
          <p:cNvPr id="220164"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7004079-B116-4B28-9077-CA68382E42F1}" type="slidenum">
              <a:rPr lang="en-US" altLang="pl-PL" sz="1200" smtClean="0">
                <a:solidFill>
                  <a:srgbClr val="FFFFFF"/>
                </a:solidFill>
                <a:latin typeface="Arial Black" panose="020B0A04020102090204" pitchFamily="34" charset="0"/>
                <a:sym typeface="Arial Black" panose="020B0A04020102090204" pitchFamily="34" charset="0"/>
              </a:rPr>
              <a:pPr/>
              <a:t>115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1187" name="Rectangle 2"/>
          <p:cNvSpPr>
            <a:spLocks noGrp="1" noChangeArrowheads="1"/>
          </p:cNvSpPr>
          <p:nvPr>
            <p:ph type="title"/>
          </p:nvPr>
        </p:nvSpPr>
        <p:spPr>
          <a:xfrm>
            <a:off x="2143125" y="187325"/>
            <a:ext cx="7489825" cy="1152525"/>
          </a:xfrm>
        </p:spPr>
        <p:txBody>
          <a:bodyPr/>
          <a:lstStyle/>
          <a:p>
            <a:pPr eaLnBrk="1" hangingPunct="1"/>
            <a:r>
              <a:rPr lang="en-US" altLang="pl-PL" dirty="0"/>
              <a:t>TRAINING PLAN DEVELOPMENT :</a:t>
            </a:r>
            <a:br>
              <a:rPr lang="en-US" altLang="pl-PL" dirty="0"/>
            </a:br>
            <a:r>
              <a:rPr lang="en-US" altLang="pl-PL" dirty="0"/>
              <a:t>RUSSIA</a:t>
            </a:r>
            <a:r>
              <a:rPr lang="zh-TW" altLang="en-US" b="1" dirty="0"/>
              <a:t>訓練規劃</a:t>
            </a:r>
            <a:r>
              <a:rPr lang="zh-TW" altLang="en-US" b="1" dirty="0" smtClean="0"/>
              <a:t>發展：俄羅斯</a:t>
            </a:r>
            <a:endParaRPr lang="en-US" altLang="pl-PL" dirty="0"/>
          </a:p>
        </p:txBody>
      </p:sp>
      <p:pic>
        <p:nvPicPr>
          <p:cNvPr id="2211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63" y="1177925"/>
            <a:ext cx="76327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D836E9E-16CC-4F5C-A020-2473AD3947D3}" type="slidenum">
              <a:rPr lang="en-US" altLang="pl-PL" sz="1200" smtClean="0">
                <a:solidFill>
                  <a:srgbClr val="FFFFFF"/>
                </a:solidFill>
                <a:latin typeface="Arial Black" panose="020B0A04020102090204" pitchFamily="34" charset="0"/>
                <a:sym typeface="Arial Black" panose="020B0A04020102090204" pitchFamily="34" charset="0"/>
              </a:rPr>
              <a:pPr/>
              <a:t>116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2211"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en-US" altLang="pl-PL" sz="4400" dirty="0">
                <a:latin typeface="Arial Black" panose="020B0A04020102090204" pitchFamily="34" charset="0"/>
                <a:sym typeface="Arial Black" panose="020B0A04020102090204" pitchFamily="34" charset="0"/>
              </a:rPr>
              <a:t>USA</a:t>
            </a:r>
            <a:r>
              <a:rPr lang="zh-TW" altLang="en-US" sz="4400" b="1" dirty="0">
                <a:latin typeface="Arial Black" panose="020B0A04020102090204" pitchFamily="34" charset="0"/>
                <a:sym typeface="Arial Black" panose="020B0A04020102090204" pitchFamily="34" charset="0"/>
              </a:rPr>
              <a:t>美國</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233A9C3-E88E-4364-B365-0BA8845E3CB3}" type="slidenum">
              <a:rPr lang="en-US" altLang="pl-PL" sz="1200" smtClean="0">
                <a:solidFill>
                  <a:srgbClr val="FFFFFF"/>
                </a:solidFill>
                <a:latin typeface="Arial Black" panose="020B0A04020102090204" pitchFamily="34" charset="0"/>
                <a:sym typeface="Arial Black" panose="020B0A04020102090204" pitchFamily="34" charset="0"/>
              </a:rPr>
              <a:pPr/>
              <a:t>117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3235" name="Rectangle 2"/>
          <p:cNvSpPr>
            <a:spLocks noGrp="1" noChangeArrowheads="1"/>
          </p:cNvSpPr>
          <p:nvPr>
            <p:ph type="body" idx="1"/>
          </p:nvPr>
        </p:nvSpPr>
        <p:spPr>
          <a:xfrm>
            <a:off x="846138" y="1385888"/>
            <a:ext cx="8788400" cy="5080000"/>
          </a:xfrm>
        </p:spPr>
        <p:txBody>
          <a:bodyPr/>
          <a:lstStyle/>
          <a:p>
            <a:pPr marL="0" indent="0" algn="just" eaLnBrk="1" hangingPunct="1">
              <a:spcBef>
                <a:spcPct val="0"/>
              </a:spcBef>
              <a:buNone/>
            </a:pPr>
            <a:r>
              <a:rPr lang="en-US" altLang="pl-PL" sz="2000" dirty="0"/>
              <a:t>1-year training plan is developed to forecast and prepare the training schedule based on the boxer’s target competition. Purpose of training plan is to enable coaches to plan ahead for the upcoming training and competitions. However, the most importantly, training plan is developed to organize and manage better training process for the boxer and prepare boxer for the major and/or target competition according to his/her goal.</a:t>
            </a:r>
            <a:r>
              <a:rPr lang="zh-TW" altLang="zh-TW" sz="2000" dirty="0"/>
              <a:t>制定</a:t>
            </a:r>
            <a:r>
              <a:rPr lang="en-US" altLang="zh-TW" sz="2000" dirty="0"/>
              <a:t>1</a:t>
            </a:r>
            <a:r>
              <a:rPr lang="zh-TW" altLang="en-US" sz="2000" dirty="0"/>
              <a:t>年期訓練規劃</a:t>
            </a:r>
            <a:r>
              <a:rPr lang="zh-TW" altLang="zh-TW" sz="2000" dirty="0"/>
              <a:t>，</a:t>
            </a:r>
            <a:r>
              <a:rPr lang="zh-TW" altLang="en-US" sz="2000" dirty="0"/>
              <a:t>是</a:t>
            </a:r>
            <a:r>
              <a:rPr lang="zh-TW" altLang="zh-TW" sz="2000" dirty="0"/>
              <a:t>根據拳擊手的</a:t>
            </a:r>
            <a:r>
              <a:rPr lang="zh-TW" altLang="en-US" sz="2000" dirty="0"/>
              <a:t>指標比賽而</a:t>
            </a:r>
            <a:r>
              <a:rPr lang="zh-TW" altLang="zh-TW" sz="2000" dirty="0"/>
              <a:t>預測和編制</a:t>
            </a:r>
            <a:r>
              <a:rPr lang="zh-TW" altLang="en-US" sz="2000" dirty="0"/>
              <a:t>訓練時程表</a:t>
            </a:r>
            <a:r>
              <a:rPr lang="zh-TW" altLang="zh-TW" sz="2000" dirty="0"/>
              <a:t>。</a:t>
            </a:r>
            <a:r>
              <a:rPr lang="zh-TW" altLang="en-US" sz="2000" dirty="0"/>
              <a:t>訓練規劃</a:t>
            </a:r>
            <a:r>
              <a:rPr lang="zh-TW" altLang="zh-TW" sz="2000" dirty="0"/>
              <a:t>的目的是使教練能夠為即將到來的培訓和比賽提前</a:t>
            </a:r>
            <a:r>
              <a:rPr lang="zh-TW" altLang="en-US" sz="2000" dirty="0"/>
              <a:t>規</a:t>
            </a:r>
            <a:r>
              <a:rPr lang="zh-TW" altLang="zh-TW" sz="2000" dirty="0"/>
              <a:t>劃。然而，最重要的是</a:t>
            </a:r>
            <a:r>
              <a:rPr lang="zh-TW" altLang="en-US" sz="2000" dirty="0"/>
              <a:t>，制定訓練規劃</a:t>
            </a:r>
            <a:r>
              <a:rPr lang="zh-TW" altLang="zh-TW" sz="2000" dirty="0"/>
              <a:t>是為了更</a:t>
            </a:r>
            <a:r>
              <a:rPr lang="zh-TW" altLang="en-US" sz="2000" dirty="0"/>
              <a:t>適當安排</a:t>
            </a:r>
            <a:r>
              <a:rPr lang="zh-TW" altLang="zh-TW" sz="2000" dirty="0"/>
              <a:t>和管理拳擊手的訓練過程，並</a:t>
            </a:r>
            <a:r>
              <a:rPr lang="zh-TW" altLang="en-US" sz="2000" dirty="0"/>
              <a:t>讓</a:t>
            </a:r>
            <a:r>
              <a:rPr lang="zh-TW" altLang="zh-TW" sz="2000" dirty="0"/>
              <a:t>拳擊手根據他/她的目標</a:t>
            </a:r>
            <a:r>
              <a:rPr lang="zh-TW" altLang="en-US" sz="2000" dirty="0"/>
              <a:t>而</a:t>
            </a:r>
            <a:r>
              <a:rPr lang="zh-TW" altLang="zh-TW" sz="2000" dirty="0"/>
              <a:t>為主要和/或</a:t>
            </a:r>
            <a:r>
              <a:rPr lang="zh-TW" altLang="en-US" sz="2000" dirty="0"/>
              <a:t>指標比賽作</a:t>
            </a:r>
            <a:r>
              <a:rPr lang="zh-TW" altLang="zh-TW" sz="2000" dirty="0"/>
              <a:t>準備。</a:t>
            </a:r>
            <a:endParaRPr lang="en-US" altLang="pl-PL" sz="2000" dirty="0"/>
          </a:p>
          <a:p>
            <a:pPr marL="0" indent="0" eaLnBrk="1" hangingPunct="1">
              <a:spcBef>
                <a:spcPts val="500"/>
              </a:spcBef>
              <a:buNone/>
            </a:pPr>
            <a:r>
              <a:rPr lang="en-US" altLang="pl-PL" sz="2000" dirty="0"/>
              <a:t>When developing a 1-year training plan, one of the factors to consider is timing between one competition to next, coach must calculate the timing and provide adequate amount of rest and preparation for the boxer. Also coach must analyze the competition calendar carefully to take in consideration the level of competitions scheduled throughout the year and design the training program and prepare boxing for each training period and cycles.</a:t>
            </a:r>
            <a:r>
              <a:rPr lang="zh-TW" altLang="zh-TW" sz="2000" dirty="0"/>
              <a:t>在</a:t>
            </a:r>
            <a:r>
              <a:rPr lang="zh-TW" altLang="en-US" sz="2000" dirty="0"/>
              <a:t>制</a:t>
            </a:r>
            <a:r>
              <a:rPr lang="zh-TW" altLang="zh-TW" sz="2000" dirty="0"/>
              <a:t>定</a:t>
            </a:r>
            <a:r>
              <a:rPr lang="en-US" altLang="zh-TW" sz="2000" dirty="0"/>
              <a:t>1</a:t>
            </a:r>
            <a:r>
              <a:rPr lang="zh-TW" altLang="en-US" sz="2000" dirty="0"/>
              <a:t>年期訓練規劃</a:t>
            </a:r>
            <a:r>
              <a:rPr lang="zh-TW" altLang="zh-TW" sz="2000" dirty="0"/>
              <a:t>時，考慮的因素之一是</a:t>
            </a:r>
            <a:r>
              <a:rPr lang="zh-TW" altLang="en-US" sz="2000" dirty="0"/>
              <a:t>一場比賽與</a:t>
            </a:r>
            <a:r>
              <a:rPr lang="zh-TW" altLang="zh-TW" sz="2000" dirty="0"/>
              <a:t>下一場比賽之間的時間安排，教練必須計算時間，</a:t>
            </a:r>
            <a:r>
              <a:rPr lang="zh-TW" altLang="en-US" sz="2000" dirty="0"/>
              <a:t>並</a:t>
            </a:r>
            <a:r>
              <a:rPr lang="zh-TW" altLang="zh-TW" sz="2000" dirty="0"/>
              <a:t>為拳擊手提供足夠的休息和準備</a:t>
            </a:r>
            <a:r>
              <a:rPr lang="zh-TW" altLang="en-US" sz="2000" dirty="0"/>
              <a:t>時間</a:t>
            </a:r>
            <a:r>
              <a:rPr lang="zh-TW" altLang="zh-TW" sz="2000" dirty="0"/>
              <a:t>。此外，教練必須考</a:t>
            </a:r>
            <a:r>
              <a:rPr lang="zh-TW" altLang="en-US" sz="2000" dirty="0"/>
              <a:t>量</a:t>
            </a:r>
            <a:r>
              <a:rPr lang="zh-TW" altLang="zh-TW" sz="2000" dirty="0"/>
              <a:t>全年</a:t>
            </a:r>
            <a:r>
              <a:rPr lang="zh-TW" altLang="en-US" sz="2000" dirty="0"/>
              <a:t>排定</a:t>
            </a:r>
            <a:r>
              <a:rPr lang="zh-TW" altLang="zh-TW" sz="2000" dirty="0"/>
              <a:t>比賽</a:t>
            </a:r>
            <a:r>
              <a:rPr lang="zh-TW" altLang="en-US" sz="2000" dirty="0"/>
              <a:t>的水準而</a:t>
            </a:r>
            <a:r>
              <a:rPr lang="zh-TW" altLang="zh-TW" sz="2000" dirty="0"/>
              <a:t>仔細分析比賽日</a:t>
            </a:r>
            <a:r>
              <a:rPr lang="zh-TW" altLang="en-US" sz="2000" dirty="0"/>
              <a:t>程</a:t>
            </a:r>
            <a:r>
              <a:rPr lang="zh-TW" altLang="zh-TW" sz="2000" dirty="0"/>
              <a:t>， 並設計</a:t>
            </a:r>
            <a:r>
              <a:rPr lang="zh-TW" altLang="en-US" sz="2000" dirty="0"/>
              <a:t>訓練規劃以及</a:t>
            </a:r>
            <a:r>
              <a:rPr lang="zh-TW" altLang="zh-TW" sz="2000" dirty="0"/>
              <a:t>準備每個訓練期</a:t>
            </a:r>
            <a:r>
              <a:rPr lang="zh-TW" altLang="en-US" sz="2000" dirty="0"/>
              <a:t>間</a:t>
            </a:r>
            <a:r>
              <a:rPr lang="zh-TW" altLang="zh-TW" sz="2000" dirty="0"/>
              <a:t>和</a:t>
            </a:r>
            <a:r>
              <a:rPr lang="zh-TW" altLang="en-US" sz="2000" dirty="0"/>
              <a:t>循環的</a:t>
            </a:r>
            <a:r>
              <a:rPr lang="zh-TW" altLang="zh-TW" sz="2000" dirty="0"/>
              <a:t>拳擊</a:t>
            </a:r>
            <a:r>
              <a:rPr lang="zh-TW" altLang="en-US" sz="2000" dirty="0"/>
              <a:t>訓練</a:t>
            </a:r>
            <a:r>
              <a:rPr lang="zh-TW" altLang="zh-TW" sz="2000" dirty="0"/>
              <a:t>。</a:t>
            </a:r>
            <a:endParaRPr lang="en-US" altLang="pl-PL" sz="2000" dirty="0"/>
          </a:p>
        </p:txBody>
      </p:sp>
      <p:sp>
        <p:nvSpPr>
          <p:cNvPr id="223236" name="Rectangle 3"/>
          <p:cNvSpPr>
            <a:spLocks noGrp="1" noChangeArrowheads="1"/>
          </p:cNvSpPr>
          <p:nvPr>
            <p:ph type="title"/>
          </p:nvPr>
        </p:nvSpPr>
        <p:spPr>
          <a:xfrm>
            <a:off x="2141538" y="187325"/>
            <a:ext cx="7493000" cy="1104900"/>
          </a:xfrm>
        </p:spPr>
        <p:txBody>
          <a:bodyPr/>
          <a:lstStyle/>
          <a:p>
            <a:pPr eaLnBrk="1" hangingPunct="1"/>
            <a:r>
              <a:rPr lang="en-US" altLang="pl-PL" dirty="0"/>
              <a:t>TRAINING PLAN DEVELOPMENT :</a:t>
            </a:r>
            <a:br>
              <a:rPr lang="en-US" altLang="pl-PL" dirty="0"/>
            </a:br>
            <a:r>
              <a:rPr lang="en-US" altLang="pl-PL" dirty="0"/>
              <a:t>USA</a:t>
            </a:r>
            <a:r>
              <a:rPr lang="zh-TW" altLang="en-US" b="1" dirty="0"/>
              <a:t>訓練規劃</a:t>
            </a:r>
            <a:r>
              <a:rPr lang="zh-TW" altLang="en-US" b="1" dirty="0" smtClean="0"/>
              <a:t>發展：美國</a:t>
            </a:r>
            <a:endParaRPr lang="en-US" altLang="pl-PL"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3EA161D-5DAB-4C8D-B131-2BCE932167BF}" type="slidenum">
              <a:rPr lang="en-US" altLang="pl-PL" sz="1200" smtClean="0">
                <a:solidFill>
                  <a:srgbClr val="FFFFFF"/>
                </a:solidFill>
                <a:latin typeface="Arial Black" panose="020B0A04020102090204" pitchFamily="34" charset="0"/>
                <a:sym typeface="Arial Black" panose="020B0A04020102090204" pitchFamily="34" charset="0"/>
              </a:rPr>
              <a:pPr/>
              <a:t>118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9620" name="Rectangle 2"/>
          <p:cNvSpPr>
            <a:spLocks noGrp="1" noChangeArrowheads="1"/>
          </p:cNvSpPr>
          <p:nvPr>
            <p:ph type="body" idx="1"/>
          </p:nvPr>
        </p:nvSpPr>
        <p:spPr>
          <a:xfrm>
            <a:off x="847725" y="1131888"/>
            <a:ext cx="8785225" cy="4818062"/>
          </a:xfrm>
        </p:spPr>
        <p:txBody>
          <a:bodyPr/>
          <a:lstStyle/>
          <a:p>
            <a:pPr marL="0" indent="0" eaLnBrk="1" hangingPunct="1">
              <a:spcBef>
                <a:spcPct val="0"/>
              </a:spcBef>
              <a:buNone/>
              <a:defRPr/>
            </a:pPr>
            <a:r>
              <a:rPr lang="en-US" altLang="pl-PL" sz="2000" dirty="0" err="1"/>
              <a:t>Eachcycle</a:t>
            </a:r>
            <a:r>
              <a:rPr lang="en-US" altLang="pl-PL" sz="2000" dirty="0"/>
              <a:t> consists of six (6) periods :</a:t>
            </a:r>
            <a:endParaRPr lang="en-US" altLang="pl-PL" sz="2400" dirty="0"/>
          </a:p>
          <a:p>
            <a:pPr marL="0" indent="0" eaLnBrk="1" hangingPunct="1">
              <a:spcBef>
                <a:spcPct val="0"/>
              </a:spcBef>
              <a:buNone/>
              <a:defRPr/>
            </a:pPr>
            <a:r>
              <a:rPr lang="zh-TW" altLang="zh-TW" sz="2000" dirty="0"/>
              <a:t>每</a:t>
            </a:r>
            <a:r>
              <a:rPr lang="zh-TW" altLang="en-US" sz="2000" dirty="0"/>
              <a:t>次循環包含</a:t>
            </a:r>
            <a:r>
              <a:rPr lang="zh-TW" altLang="zh-TW" sz="2000" dirty="0"/>
              <a:t>六（6）個</a:t>
            </a:r>
            <a:r>
              <a:rPr lang="zh-TW" altLang="zh-TW" sz="2000" dirty="0" smtClean="0"/>
              <a:t>期</a:t>
            </a:r>
            <a:r>
              <a:rPr lang="zh-TW" altLang="en-US" sz="2000" dirty="0" smtClean="0"/>
              <a:t>間：</a:t>
            </a:r>
            <a:r>
              <a:rPr lang="zh-TW" altLang="zh-TW" sz="2000" dirty="0"/>
              <a:t/>
            </a:r>
            <a:br>
              <a:rPr lang="zh-TW" altLang="zh-TW" sz="2000" dirty="0"/>
            </a:br>
            <a:r>
              <a:rPr lang="zh-TW" altLang="en-US" sz="2000" dirty="0">
                <a:latin typeface="新細明體" panose="02020500000000000000" pitchFamily="18" charset="-120"/>
                <a:ea typeface="新細明體" panose="02020500000000000000" pitchFamily="18" charset="-120"/>
              </a:rPr>
              <a:t>˙</a:t>
            </a:r>
            <a:r>
              <a:rPr lang="en-US" altLang="pl-PL" sz="2000" dirty="0"/>
              <a:t>Pre-Conditioning</a:t>
            </a:r>
            <a:r>
              <a:rPr lang="zh-TW" altLang="zh-TW" sz="2400" dirty="0"/>
              <a:t>預</a:t>
            </a:r>
            <a:r>
              <a:rPr lang="zh-TW" altLang="en-US" sz="2400" dirty="0"/>
              <a:t>調</a:t>
            </a:r>
            <a:r>
              <a:rPr lang="zh-TW" altLang="zh-TW" sz="2400" dirty="0"/>
              <a:t>整</a:t>
            </a:r>
            <a:endParaRPr lang="en-US" altLang="pl-PL" sz="2400" dirty="0"/>
          </a:p>
          <a:p>
            <a:pPr eaLnBrk="1" hangingPunct="1">
              <a:spcBef>
                <a:spcPts val="500"/>
              </a:spcBef>
              <a:defRPr/>
            </a:pPr>
            <a:r>
              <a:rPr lang="en-US" altLang="pl-PL" sz="2000" dirty="0"/>
              <a:t>General Conditioning</a:t>
            </a:r>
            <a:r>
              <a:rPr lang="zh-TW" altLang="zh-TW" sz="2400" dirty="0"/>
              <a:t>一般調</a:t>
            </a:r>
            <a:r>
              <a:rPr lang="zh-TW" altLang="en-US" sz="2400" dirty="0"/>
              <a:t>整</a:t>
            </a:r>
            <a:endParaRPr lang="en-US" altLang="pl-PL" sz="2400" dirty="0"/>
          </a:p>
          <a:p>
            <a:pPr eaLnBrk="1" hangingPunct="1">
              <a:spcBef>
                <a:spcPts val="500"/>
              </a:spcBef>
              <a:defRPr/>
            </a:pPr>
            <a:r>
              <a:rPr lang="en-US" altLang="pl-PL" sz="2000" dirty="0"/>
              <a:t>Specific Conditioning</a:t>
            </a:r>
            <a:r>
              <a:rPr lang="zh-TW" altLang="zh-TW" sz="2400" dirty="0"/>
              <a:t>具體調</a:t>
            </a:r>
            <a:r>
              <a:rPr lang="zh-TW" altLang="en-US" sz="2400" dirty="0"/>
              <a:t>整</a:t>
            </a:r>
            <a:endParaRPr lang="en-US" altLang="pl-PL" sz="2400" dirty="0"/>
          </a:p>
          <a:p>
            <a:pPr eaLnBrk="1" hangingPunct="1">
              <a:spcBef>
                <a:spcPts val="500"/>
              </a:spcBef>
              <a:defRPr/>
            </a:pPr>
            <a:r>
              <a:rPr lang="en-US" altLang="pl-PL" sz="2000" dirty="0"/>
              <a:t>Pre-Competition</a:t>
            </a:r>
            <a:r>
              <a:rPr lang="zh-TW" altLang="en-US" sz="2000" dirty="0"/>
              <a:t>比</a:t>
            </a:r>
            <a:r>
              <a:rPr lang="zh-TW" altLang="zh-TW" sz="2400" dirty="0"/>
              <a:t>賽前</a:t>
            </a:r>
            <a:endParaRPr lang="en-US" altLang="pl-PL" sz="2400" dirty="0"/>
          </a:p>
          <a:p>
            <a:pPr eaLnBrk="1" hangingPunct="1">
              <a:spcBef>
                <a:spcPts val="500"/>
              </a:spcBef>
              <a:defRPr/>
            </a:pPr>
            <a:r>
              <a:rPr lang="en-US" altLang="pl-PL" sz="2000" dirty="0"/>
              <a:t>Competition </a:t>
            </a:r>
            <a:r>
              <a:rPr lang="zh-TW" altLang="en-US" sz="2000" dirty="0"/>
              <a:t>比賽期間</a:t>
            </a:r>
            <a:endParaRPr lang="en-US" altLang="pl-PL" sz="2400" dirty="0"/>
          </a:p>
          <a:p>
            <a:pPr eaLnBrk="1" hangingPunct="1">
              <a:spcBef>
                <a:spcPts val="500"/>
              </a:spcBef>
              <a:defRPr/>
            </a:pPr>
            <a:r>
              <a:rPr lang="en-US" altLang="pl-PL" sz="2000" dirty="0"/>
              <a:t>Rest</a:t>
            </a:r>
            <a:r>
              <a:rPr lang="zh-TW" altLang="en-US" sz="2000" dirty="0"/>
              <a:t>休息</a:t>
            </a:r>
            <a:endParaRPr lang="en-US" altLang="pl-PL" sz="2400" dirty="0"/>
          </a:p>
          <a:p>
            <a:pPr marL="0" indent="0" eaLnBrk="1" hangingPunct="1">
              <a:spcBef>
                <a:spcPts val="500"/>
              </a:spcBef>
              <a:buNone/>
              <a:defRPr/>
            </a:pPr>
            <a:r>
              <a:rPr lang="en-US" altLang="pl-PL" sz="2000" dirty="0"/>
              <a:t>In each periods, the boxer trains with different training goals and objectives to prepare for each competition at the end of cycle and Target competition toward the end of the 1-year plan.</a:t>
            </a:r>
            <a:r>
              <a:rPr lang="zh-TW" altLang="zh-TW" sz="2000" dirty="0"/>
              <a:t>在每</a:t>
            </a:r>
            <a:r>
              <a:rPr lang="zh-TW" altLang="en-US" sz="2000" dirty="0"/>
              <a:t>段</a:t>
            </a:r>
            <a:r>
              <a:rPr lang="zh-TW" altLang="zh-TW" sz="2000" dirty="0"/>
              <a:t>時期，拳擊手</a:t>
            </a:r>
            <a:r>
              <a:rPr lang="zh-TW" altLang="en-US" sz="2000" dirty="0"/>
              <a:t>以</a:t>
            </a:r>
            <a:r>
              <a:rPr lang="zh-TW" altLang="zh-TW" sz="2000" dirty="0"/>
              <a:t>不同的訓練目標和目</a:t>
            </a:r>
            <a:r>
              <a:rPr lang="zh-TW" altLang="en-US" sz="2000" dirty="0"/>
              <a:t>的進行</a:t>
            </a:r>
            <a:r>
              <a:rPr lang="zh-TW" altLang="zh-TW" sz="2000" dirty="0"/>
              <a:t>訓練，</a:t>
            </a:r>
            <a:r>
              <a:rPr lang="zh-TW" altLang="en-US" sz="2000" dirty="0"/>
              <a:t>而</a:t>
            </a:r>
            <a:r>
              <a:rPr lang="zh-TW" altLang="zh-TW" sz="2000" dirty="0"/>
              <a:t>為</a:t>
            </a:r>
            <a:r>
              <a:rPr lang="zh-TW" altLang="en-US" sz="2000" dirty="0"/>
              <a:t>循環</a:t>
            </a:r>
            <a:r>
              <a:rPr lang="zh-TW" altLang="zh-TW" sz="2000" dirty="0"/>
              <a:t>結束時的每場比賽</a:t>
            </a:r>
            <a:r>
              <a:rPr lang="zh-TW" altLang="en-US" sz="2000" dirty="0"/>
              <a:t>與接近</a:t>
            </a:r>
            <a:r>
              <a:rPr lang="zh-TW" altLang="zh-TW" sz="2000" dirty="0"/>
              <a:t>1年</a:t>
            </a:r>
            <a:r>
              <a:rPr lang="zh-TW" altLang="en-US" sz="2000" dirty="0"/>
              <a:t>期</a:t>
            </a:r>
            <a:r>
              <a:rPr lang="zh-TW" altLang="zh-TW" sz="2000" dirty="0"/>
              <a:t>計劃結束時</a:t>
            </a:r>
            <a:r>
              <a:rPr lang="zh-TW" altLang="en-US" sz="2000" dirty="0"/>
              <a:t>的指</a:t>
            </a:r>
            <a:r>
              <a:rPr lang="zh-TW" altLang="zh-TW" sz="2000" dirty="0"/>
              <a:t>標比賽</a:t>
            </a:r>
            <a:r>
              <a:rPr lang="zh-TW" altLang="en-US" sz="2000" dirty="0"/>
              <a:t>作準備</a:t>
            </a:r>
            <a:r>
              <a:rPr lang="zh-TW" altLang="zh-TW" sz="2000" dirty="0"/>
              <a:t>。</a:t>
            </a:r>
            <a:endParaRPr lang="en-US" altLang="pl-PL" sz="2000" dirty="0"/>
          </a:p>
        </p:txBody>
      </p:sp>
      <p:sp>
        <p:nvSpPr>
          <p:cNvPr id="224260" name="Rectangle 3"/>
          <p:cNvSpPr>
            <a:spLocks noGrp="1" noChangeArrowheads="1"/>
          </p:cNvSpPr>
          <p:nvPr>
            <p:ph type="title"/>
          </p:nvPr>
        </p:nvSpPr>
        <p:spPr>
          <a:xfrm>
            <a:off x="2141538" y="187325"/>
            <a:ext cx="7493000" cy="1206500"/>
          </a:xfrm>
        </p:spPr>
        <p:txBody>
          <a:bodyPr/>
          <a:lstStyle/>
          <a:p>
            <a:pPr eaLnBrk="1" hangingPunct="1"/>
            <a:r>
              <a:rPr lang="en-US" altLang="pl-PL" dirty="0"/>
              <a:t>TRAINING PLAN DEVELOPMENT :</a:t>
            </a:r>
            <a:br>
              <a:rPr lang="en-US" altLang="pl-PL" dirty="0"/>
            </a:br>
            <a:r>
              <a:rPr lang="en-US" altLang="pl-PL" dirty="0"/>
              <a:t>USA</a:t>
            </a:r>
            <a:r>
              <a:rPr lang="zh-TW" altLang="en-US" b="1" dirty="0"/>
              <a:t>訓練規劃</a:t>
            </a:r>
            <a:r>
              <a:rPr lang="zh-TW" altLang="en-US" b="1" dirty="0" smtClean="0"/>
              <a:t>發展：美國</a:t>
            </a:r>
            <a:endParaRPr lang="en-US" altLang="pl-PL"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332BC80-49C9-4EE8-A79F-7BE2E90571E7}" type="slidenum">
              <a:rPr lang="en-US" altLang="pl-PL" sz="1200" smtClean="0">
                <a:solidFill>
                  <a:srgbClr val="FFFFFF"/>
                </a:solidFill>
                <a:latin typeface="Arial Black" panose="020B0A04020102090204" pitchFamily="34" charset="0"/>
                <a:sym typeface="Arial Black" panose="020B0A04020102090204" pitchFamily="34" charset="0"/>
              </a:rPr>
              <a:pPr/>
              <a:t>119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5284" name="Rectangle 3"/>
          <p:cNvSpPr>
            <a:spLocks noGrp="1" noChangeArrowheads="1"/>
          </p:cNvSpPr>
          <p:nvPr>
            <p:ph type="body" idx="1"/>
          </p:nvPr>
        </p:nvSpPr>
        <p:spPr>
          <a:xfrm>
            <a:off x="847725" y="1050863"/>
            <a:ext cx="8785225" cy="1703911"/>
          </a:xfrm>
        </p:spPr>
        <p:txBody>
          <a:bodyPr/>
          <a:lstStyle/>
          <a:p>
            <a:pPr marL="0" indent="0" eaLnBrk="1" hangingPunct="1">
              <a:spcBef>
                <a:spcPct val="0"/>
              </a:spcBef>
              <a:buNone/>
            </a:pPr>
            <a:r>
              <a:rPr lang="en-US" altLang="pl-PL" sz="1500" dirty="0"/>
              <a:t>One of the methods that U.S. coaches use to develop 1-year training plan is dividing one year into two to four training cycles based on the level of boxer and competition schedule. End of each cycle, boxer will participate at the tournaments or competitions that can help achieve boxer’s goals.</a:t>
            </a:r>
            <a:r>
              <a:rPr lang="zh-TW" altLang="zh-TW" sz="1500" dirty="0"/>
              <a:t>美國教練</a:t>
            </a:r>
            <a:r>
              <a:rPr lang="zh-TW" altLang="en-US" sz="1500" dirty="0"/>
              <a:t>制</a:t>
            </a:r>
            <a:r>
              <a:rPr lang="zh-TW" altLang="zh-TW" sz="1500" dirty="0"/>
              <a:t>定</a:t>
            </a:r>
            <a:r>
              <a:rPr lang="en-US" altLang="zh-TW" sz="1500" dirty="0"/>
              <a:t>1</a:t>
            </a:r>
            <a:r>
              <a:rPr lang="zh-TW" altLang="en-US" sz="1500" dirty="0"/>
              <a:t>年期訓練規劃</a:t>
            </a:r>
            <a:r>
              <a:rPr lang="zh-TW" altLang="zh-TW" sz="1500" dirty="0"/>
              <a:t>的方法之一是根據拳擊手</a:t>
            </a:r>
            <a:r>
              <a:rPr lang="zh-TW" altLang="en-US" sz="1500" dirty="0"/>
              <a:t>的程度</a:t>
            </a:r>
            <a:r>
              <a:rPr lang="zh-TW" altLang="zh-TW" sz="1500" dirty="0"/>
              <a:t>和比賽時</a:t>
            </a:r>
            <a:r>
              <a:rPr lang="zh-TW" altLang="en-US" sz="1500" dirty="0"/>
              <a:t>程</a:t>
            </a:r>
            <a:r>
              <a:rPr lang="zh-TW" altLang="zh-TW" sz="1500" dirty="0"/>
              <a:t>表，</a:t>
            </a:r>
            <a:r>
              <a:rPr lang="zh-TW" altLang="en-US" sz="1500" dirty="0"/>
              <a:t>而</a:t>
            </a:r>
            <a:r>
              <a:rPr lang="zh-TW" altLang="zh-TW" sz="1500" dirty="0"/>
              <a:t>將一年分成兩</a:t>
            </a:r>
            <a:r>
              <a:rPr lang="zh-TW" altLang="en-US" sz="1500" dirty="0"/>
              <a:t>次至</a:t>
            </a:r>
            <a:r>
              <a:rPr lang="zh-TW" altLang="zh-TW" sz="1500" dirty="0"/>
              <a:t>四</a:t>
            </a:r>
            <a:r>
              <a:rPr lang="zh-TW" altLang="en-US" sz="1500" dirty="0"/>
              <a:t>次</a:t>
            </a:r>
            <a:r>
              <a:rPr lang="zh-TW" altLang="zh-TW" sz="1500" dirty="0"/>
              <a:t>訓練</a:t>
            </a:r>
            <a:r>
              <a:rPr lang="zh-TW" altLang="en-US" sz="1500" dirty="0"/>
              <a:t>循環</a:t>
            </a:r>
            <a:r>
              <a:rPr lang="zh-TW" altLang="zh-TW" sz="1500" dirty="0"/>
              <a:t>。每</a:t>
            </a:r>
            <a:r>
              <a:rPr lang="zh-TW" altLang="en-US" sz="1500" dirty="0"/>
              <a:t>次循環</a:t>
            </a:r>
            <a:r>
              <a:rPr lang="zh-TW" altLang="zh-TW" sz="1500" dirty="0"/>
              <a:t>結束</a:t>
            </a:r>
            <a:r>
              <a:rPr lang="zh-TW" altLang="en-US" sz="1500" dirty="0"/>
              <a:t>時</a:t>
            </a:r>
            <a:r>
              <a:rPr lang="zh-TW" altLang="zh-TW" sz="1500" dirty="0"/>
              <a:t>，拳擊手將參加可</a:t>
            </a:r>
            <a:r>
              <a:rPr lang="zh-TW" altLang="en-US" sz="1500" dirty="0"/>
              <a:t>協</a:t>
            </a:r>
            <a:r>
              <a:rPr lang="zh-TW" altLang="zh-TW" sz="1500" dirty="0"/>
              <a:t>助拳擊手實現目標的</a:t>
            </a:r>
            <a:r>
              <a:rPr lang="zh-TW" altLang="en-US" sz="1500" dirty="0"/>
              <a:t>錦標</a:t>
            </a:r>
            <a:r>
              <a:rPr lang="zh-TW" altLang="zh-TW" sz="1500" dirty="0"/>
              <a:t>賽或比賽。</a:t>
            </a:r>
            <a:endParaRPr lang="en-US" altLang="pl-PL" sz="1500" dirty="0"/>
          </a:p>
        </p:txBody>
      </p:sp>
      <p:sp>
        <p:nvSpPr>
          <p:cNvPr id="225285" name="Rectangle 4"/>
          <p:cNvSpPr>
            <a:spLocks noGrp="1" noChangeArrowheads="1"/>
          </p:cNvSpPr>
          <p:nvPr>
            <p:ph type="title"/>
          </p:nvPr>
        </p:nvSpPr>
        <p:spPr>
          <a:xfrm>
            <a:off x="2141538" y="187325"/>
            <a:ext cx="7493000" cy="1016000"/>
          </a:xfrm>
        </p:spPr>
        <p:txBody>
          <a:bodyPr/>
          <a:lstStyle/>
          <a:p>
            <a:pPr eaLnBrk="1" hangingPunct="1"/>
            <a:r>
              <a:rPr lang="en-US" altLang="pl-PL" dirty="0"/>
              <a:t>TRAINING PLAN DEVELOPMENT :</a:t>
            </a:r>
            <a:br>
              <a:rPr lang="en-US" altLang="pl-PL" dirty="0"/>
            </a:br>
            <a:r>
              <a:rPr lang="en-US" altLang="pl-PL" dirty="0"/>
              <a:t>USA</a:t>
            </a:r>
            <a:r>
              <a:rPr lang="zh-TW" altLang="en-US" b="1" dirty="0"/>
              <a:t>訓練規劃</a:t>
            </a:r>
            <a:r>
              <a:rPr lang="zh-TW" altLang="en-US" b="1" dirty="0" smtClean="0"/>
              <a:t>發展：美國</a:t>
            </a:r>
            <a:endParaRPr lang="en-US" altLang="pl-PL" dirty="0"/>
          </a:p>
        </p:txBody>
      </p:sp>
      <p:sp>
        <p:nvSpPr>
          <p:cNvPr id="225286" name="Rectangle 5"/>
          <p:cNvSpPr>
            <a:spLocks/>
          </p:cNvSpPr>
          <p:nvPr/>
        </p:nvSpPr>
        <p:spPr bwMode="auto">
          <a:xfrm>
            <a:off x="972273" y="5034887"/>
            <a:ext cx="8313015" cy="172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pl-PL" sz="1800" dirty="0" smtClean="0">
                <a:latin typeface="Arial" panose="020B0604020202020204" pitchFamily="34" charset="0"/>
                <a:cs typeface="Arial" panose="020B0604020202020204" pitchFamily="34" charset="0"/>
                <a:sym typeface="Arial" panose="020B0604020202020204" pitchFamily="34" charset="0"/>
              </a:rPr>
              <a:t>PC</a:t>
            </a:r>
            <a:r>
              <a:rPr lang="en-US" altLang="pl-PL" sz="1800" dirty="0"/>
              <a:t> :</a:t>
            </a:r>
            <a:r>
              <a:rPr lang="en-US" altLang="pl-PL" sz="1800" dirty="0" smtClean="0">
                <a:latin typeface="Arial" panose="020B0604020202020204" pitchFamily="34" charset="0"/>
                <a:cs typeface="Arial" panose="020B0604020202020204" pitchFamily="34" charset="0"/>
                <a:sym typeface="Arial" panose="020B0604020202020204" pitchFamily="34" charset="0"/>
              </a:rPr>
              <a:t> </a:t>
            </a:r>
            <a:r>
              <a:rPr lang="en-US" altLang="pl-PL" sz="1800" dirty="0">
                <a:latin typeface="Arial" panose="020B0604020202020204" pitchFamily="34" charset="0"/>
                <a:cs typeface="Arial" panose="020B0604020202020204" pitchFamily="34" charset="0"/>
                <a:sym typeface="Arial" panose="020B0604020202020204" pitchFamily="34" charset="0"/>
              </a:rPr>
              <a:t>Pre-Conditioning Period</a:t>
            </a:r>
            <a:r>
              <a:rPr lang="zh-TW" altLang="zh-TW" sz="1600" dirty="0"/>
              <a:t>預調</a:t>
            </a:r>
            <a:r>
              <a:rPr lang="zh-TW" altLang="en-US" sz="1600" dirty="0"/>
              <a:t>整</a:t>
            </a:r>
            <a:r>
              <a:rPr lang="zh-TW" altLang="zh-TW" sz="1600" dirty="0"/>
              <a:t>期</a:t>
            </a:r>
            <a:r>
              <a:rPr lang="zh-TW" altLang="en-US" sz="1600" dirty="0"/>
              <a:t>間</a:t>
            </a:r>
            <a:endParaRPr lang="en-US" altLang="pl-PL" sz="1600" dirty="0">
              <a:latin typeface="Lucida Grande" charset="0"/>
              <a:ea typeface="Lucida Grande" charset="0"/>
              <a:cs typeface="Lucida Grande" charset="0"/>
              <a:sym typeface="Lucida Grande" charset="0"/>
            </a:endParaRPr>
          </a:p>
          <a:p>
            <a:pPr eaLnBrk="1" hangingPunct="1"/>
            <a:r>
              <a:rPr lang="en-US" altLang="pl-PL" sz="1800" dirty="0" smtClean="0">
                <a:latin typeface="Arial" panose="020B0604020202020204" pitchFamily="34" charset="0"/>
                <a:cs typeface="Arial" panose="020B0604020202020204" pitchFamily="34" charset="0"/>
                <a:sym typeface="Arial" panose="020B0604020202020204" pitchFamily="34" charset="0"/>
              </a:rPr>
              <a:t>GC</a:t>
            </a:r>
            <a:r>
              <a:rPr lang="en-US" altLang="pl-PL" sz="1800" dirty="0"/>
              <a:t> :</a:t>
            </a:r>
            <a:r>
              <a:rPr lang="en-US" altLang="pl-PL" sz="1800" dirty="0" smtClean="0">
                <a:latin typeface="Arial" panose="020B0604020202020204" pitchFamily="34" charset="0"/>
                <a:cs typeface="Arial" panose="020B0604020202020204" pitchFamily="34" charset="0"/>
                <a:sym typeface="Arial" panose="020B0604020202020204" pitchFamily="34" charset="0"/>
              </a:rPr>
              <a:t> </a:t>
            </a:r>
            <a:r>
              <a:rPr lang="en-US" altLang="pl-PL" sz="1800" dirty="0">
                <a:latin typeface="Arial" panose="020B0604020202020204" pitchFamily="34" charset="0"/>
                <a:cs typeface="Arial" panose="020B0604020202020204" pitchFamily="34" charset="0"/>
                <a:sym typeface="Arial" panose="020B0604020202020204" pitchFamily="34" charset="0"/>
              </a:rPr>
              <a:t>General Conditioning Period</a:t>
            </a:r>
            <a:r>
              <a:rPr lang="zh-TW" altLang="en-US" sz="1600" dirty="0"/>
              <a:t>一般</a:t>
            </a:r>
            <a:r>
              <a:rPr lang="zh-TW" altLang="zh-TW" sz="1600" dirty="0"/>
              <a:t>調</a:t>
            </a:r>
            <a:r>
              <a:rPr lang="zh-TW" altLang="en-US" sz="1600" dirty="0"/>
              <a:t>整</a:t>
            </a:r>
            <a:r>
              <a:rPr lang="zh-TW" altLang="zh-TW" sz="1600" dirty="0"/>
              <a:t>期</a:t>
            </a:r>
            <a:r>
              <a:rPr lang="zh-TW" altLang="en-US" sz="1600" dirty="0"/>
              <a:t>間</a:t>
            </a:r>
            <a:endParaRPr lang="en-US" altLang="pl-PL" sz="1600" dirty="0">
              <a:latin typeface="Lucida Grande" charset="0"/>
              <a:ea typeface="Lucida Grande" charset="0"/>
              <a:cs typeface="Lucida Grande" charset="0"/>
              <a:sym typeface="Lucida Grande" charset="0"/>
            </a:endParaRPr>
          </a:p>
          <a:p>
            <a:pPr eaLnBrk="1" hangingPunct="1"/>
            <a:r>
              <a:rPr lang="en-US" altLang="pl-PL" sz="1800" dirty="0" smtClean="0">
                <a:latin typeface="Arial" panose="020B0604020202020204" pitchFamily="34" charset="0"/>
                <a:cs typeface="Arial" panose="020B0604020202020204" pitchFamily="34" charset="0"/>
                <a:sym typeface="Arial" panose="020B0604020202020204" pitchFamily="34" charset="0"/>
              </a:rPr>
              <a:t>SC</a:t>
            </a:r>
            <a:r>
              <a:rPr lang="en-US" altLang="pl-PL" sz="1800" dirty="0"/>
              <a:t> :</a:t>
            </a:r>
            <a:r>
              <a:rPr lang="en-US" altLang="pl-PL" sz="1800" dirty="0" smtClean="0">
                <a:latin typeface="Arial" panose="020B0604020202020204" pitchFamily="34" charset="0"/>
                <a:cs typeface="Arial" panose="020B0604020202020204" pitchFamily="34" charset="0"/>
                <a:sym typeface="Arial" panose="020B0604020202020204" pitchFamily="34" charset="0"/>
              </a:rPr>
              <a:t> </a:t>
            </a:r>
            <a:r>
              <a:rPr lang="en-US" altLang="pl-PL" sz="1800" dirty="0">
                <a:latin typeface="Arial" panose="020B0604020202020204" pitchFamily="34" charset="0"/>
                <a:cs typeface="Arial" panose="020B0604020202020204" pitchFamily="34" charset="0"/>
                <a:sym typeface="Arial" panose="020B0604020202020204" pitchFamily="34" charset="0"/>
              </a:rPr>
              <a:t>Specific Conditioning Period</a:t>
            </a:r>
            <a:r>
              <a:rPr lang="zh-TW" altLang="en-US" sz="1600" dirty="0"/>
              <a:t>具體</a:t>
            </a:r>
            <a:r>
              <a:rPr lang="zh-TW" altLang="zh-TW" sz="1600" dirty="0"/>
              <a:t>調</a:t>
            </a:r>
            <a:r>
              <a:rPr lang="zh-TW" altLang="en-US" sz="1600" dirty="0"/>
              <a:t>整</a:t>
            </a:r>
            <a:r>
              <a:rPr lang="zh-TW" altLang="zh-TW" sz="1600" dirty="0"/>
              <a:t>期</a:t>
            </a:r>
            <a:r>
              <a:rPr lang="zh-TW" altLang="en-US" sz="1600" dirty="0"/>
              <a:t>間</a:t>
            </a:r>
            <a:endParaRPr lang="en-US" altLang="pl-PL" sz="1600" dirty="0">
              <a:latin typeface="Lucida Grande" charset="0"/>
              <a:ea typeface="Lucida Grande" charset="0"/>
              <a:cs typeface="Lucida Grande" charset="0"/>
              <a:sym typeface="Lucida Grande" charset="0"/>
            </a:endParaRPr>
          </a:p>
          <a:p>
            <a:pPr eaLnBrk="1" hangingPunct="1"/>
            <a:r>
              <a:rPr lang="en-US" altLang="pl-PL" sz="1800" dirty="0" err="1" smtClean="0">
                <a:latin typeface="Arial" panose="020B0604020202020204" pitchFamily="34" charset="0"/>
                <a:cs typeface="Arial" panose="020B0604020202020204" pitchFamily="34" charset="0"/>
                <a:sym typeface="Arial" panose="020B0604020202020204" pitchFamily="34" charset="0"/>
              </a:rPr>
              <a:t>PrC</a:t>
            </a:r>
            <a:r>
              <a:rPr lang="en-US" altLang="pl-PL" sz="1800" dirty="0"/>
              <a:t> : </a:t>
            </a:r>
            <a:r>
              <a:rPr lang="en-US" altLang="pl-PL" sz="1800" dirty="0" smtClean="0">
                <a:latin typeface="Arial" panose="020B0604020202020204" pitchFamily="34" charset="0"/>
                <a:cs typeface="Arial" panose="020B0604020202020204" pitchFamily="34" charset="0"/>
                <a:sym typeface="Arial" panose="020B0604020202020204" pitchFamily="34" charset="0"/>
              </a:rPr>
              <a:t>Pre-Competition </a:t>
            </a:r>
            <a:r>
              <a:rPr lang="en-US" altLang="pl-PL" sz="1800" dirty="0">
                <a:latin typeface="Arial" panose="020B0604020202020204" pitchFamily="34" charset="0"/>
                <a:cs typeface="Arial" panose="020B0604020202020204" pitchFamily="34" charset="0"/>
                <a:sym typeface="Arial" panose="020B0604020202020204" pitchFamily="34" charset="0"/>
              </a:rPr>
              <a:t>Period</a:t>
            </a:r>
            <a:r>
              <a:rPr lang="zh-TW" altLang="zh-TW" sz="1800" dirty="0"/>
              <a:t>賽前</a:t>
            </a:r>
            <a:r>
              <a:rPr lang="zh-TW" altLang="en-US" sz="1800" dirty="0"/>
              <a:t>期間</a:t>
            </a:r>
            <a:endParaRPr lang="pl-PL" altLang="pl-PL" sz="1800" dirty="0">
              <a:latin typeface="Arial" panose="020B0604020202020204" pitchFamily="34" charset="0"/>
              <a:cs typeface="Arial" panose="020B0604020202020204" pitchFamily="34" charset="0"/>
              <a:sym typeface="Arial" panose="020B0604020202020204" pitchFamily="34" charset="0"/>
            </a:endParaRPr>
          </a:p>
          <a:p>
            <a:pPr eaLnBrk="1" hangingPunct="1"/>
            <a:r>
              <a:rPr lang="en-US" altLang="pl-PL" sz="1800" dirty="0" smtClean="0">
                <a:latin typeface="Arial" panose="020B0604020202020204" pitchFamily="34" charset="0"/>
                <a:cs typeface="Arial" panose="020B0604020202020204" pitchFamily="34" charset="0"/>
                <a:sym typeface="Arial" panose="020B0604020202020204" pitchFamily="34" charset="0"/>
              </a:rPr>
              <a:t>C</a:t>
            </a:r>
            <a:r>
              <a:rPr lang="en-US" altLang="pl-PL" sz="1800" dirty="0"/>
              <a:t> :</a:t>
            </a:r>
            <a:r>
              <a:rPr lang="en-US" altLang="pl-PL" sz="1800" dirty="0" smtClean="0">
                <a:latin typeface="Arial" panose="020B0604020202020204" pitchFamily="34" charset="0"/>
                <a:cs typeface="Arial" panose="020B0604020202020204" pitchFamily="34" charset="0"/>
                <a:sym typeface="Arial" panose="020B0604020202020204" pitchFamily="34" charset="0"/>
              </a:rPr>
              <a:t> </a:t>
            </a:r>
            <a:r>
              <a:rPr lang="en-US" altLang="pl-PL" sz="1800" dirty="0">
                <a:latin typeface="Arial" panose="020B0604020202020204" pitchFamily="34" charset="0"/>
                <a:cs typeface="Arial" panose="020B0604020202020204" pitchFamily="34" charset="0"/>
                <a:sym typeface="Arial" panose="020B0604020202020204" pitchFamily="34" charset="0"/>
              </a:rPr>
              <a:t>Competition Period</a:t>
            </a:r>
            <a:r>
              <a:rPr lang="zh-TW" altLang="en-US" sz="1600" dirty="0"/>
              <a:t>比</a:t>
            </a:r>
            <a:r>
              <a:rPr lang="zh-TW" altLang="zh-TW" sz="1600" dirty="0"/>
              <a:t>賽期</a:t>
            </a:r>
            <a:r>
              <a:rPr lang="zh-TW" altLang="en-US" sz="1600" dirty="0"/>
              <a:t>間</a:t>
            </a:r>
            <a:endParaRPr lang="en-US" altLang="pl-PL" sz="1600" dirty="0">
              <a:latin typeface="Lucida Grande" charset="0"/>
              <a:ea typeface="Lucida Grande" charset="0"/>
              <a:cs typeface="Lucida Grande" charset="0"/>
              <a:sym typeface="Lucida Grande" charset="0"/>
            </a:endParaRPr>
          </a:p>
          <a:p>
            <a:pPr eaLnBrk="1" hangingPunct="1"/>
            <a:r>
              <a:rPr lang="en-US" altLang="pl-PL" sz="1800" dirty="0" smtClean="0">
                <a:latin typeface="Arial" panose="020B0604020202020204" pitchFamily="34" charset="0"/>
                <a:cs typeface="Arial" panose="020B0604020202020204" pitchFamily="34" charset="0"/>
                <a:sym typeface="Arial" panose="020B0604020202020204" pitchFamily="34" charset="0"/>
              </a:rPr>
              <a:t>R</a:t>
            </a:r>
            <a:r>
              <a:rPr lang="en-US" altLang="pl-PL" sz="1800" dirty="0"/>
              <a:t> :</a:t>
            </a:r>
            <a:r>
              <a:rPr lang="en-US" altLang="pl-PL" sz="1800" dirty="0" smtClean="0">
                <a:latin typeface="Arial" panose="020B0604020202020204" pitchFamily="34" charset="0"/>
                <a:cs typeface="Arial" panose="020B0604020202020204" pitchFamily="34" charset="0"/>
                <a:sym typeface="Arial" panose="020B0604020202020204" pitchFamily="34" charset="0"/>
              </a:rPr>
              <a:t> </a:t>
            </a:r>
            <a:r>
              <a:rPr lang="en-US" altLang="pl-PL" sz="1800" dirty="0">
                <a:latin typeface="Arial" panose="020B0604020202020204" pitchFamily="34" charset="0"/>
                <a:cs typeface="Arial" panose="020B0604020202020204" pitchFamily="34" charset="0"/>
                <a:sym typeface="Arial" panose="020B0604020202020204" pitchFamily="34" charset="0"/>
              </a:rPr>
              <a:t>Rest Period</a:t>
            </a:r>
            <a:r>
              <a:rPr lang="zh-TW" altLang="zh-TW" sz="1800" dirty="0"/>
              <a:t>休息期</a:t>
            </a:r>
            <a:r>
              <a:rPr lang="zh-TW" altLang="en-US" sz="1800" dirty="0"/>
              <a:t>間</a:t>
            </a:r>
            <a:endParaRPr lang="en-US" altLang="pl-PL" sz="1800" dirty="0">
              <a:latin typeface="Arial" panose="020B0604020202020204" pitchFamily="34" charset="0"/>
              <a:cs typeface="Arial" panose="020B0604020202020204" pitchFamily="34" charset="0"/>
              <a:sym typeface="Arial" panose="020B0604020202020204" pitchFamily="34" charset="0"/>
            </a:endParaRPr>
          </a:p>
        </p:txBody>
      </p:sp>
      <p:grpSp>
        <p:nvGrpSpPr>
          <p:cNvPr id="4" name="群組 3">
            <a:extLst>
              <a:ext uri="{FF2B5EF4-FFF2-40B4-BE49-F238E27FC236}">
                <a16:creationId xmlns:a16="http://schemas.microsoft.com/office/drawing/2014/main" xmlns="" id="{1227E4D7-DFF7-4F06-A111-76E5A5EAC618}"/>
              </a:ext>
            </a:extLst>
          </p:cNvPr>
          <p:cNvGrpSpPr/>
          <p:nvPr/>
        </p:nvGrpSpPr>
        <p:grpSpPr>
          <a:xfrm>
            <a:off x="607864" y="2380068"/>
            <a:ext cx="8833527" cy="2718155"/>
            <a:chOff x="607864" y="2380068"/>
            <a:chExt cx="8833527" cy="2718155"/>
          </a:xfrm>
        </p:grpSpPr>
        <p:pic>
          <p:nvPicPr>
            <p:cNvPr id="3" name="圖片 2">
              <a:extLst>
                <a:ext uri="{FF2B5EF4-FFF2-40B4-BE49-F238E27FC236}">
                  <a16:creationId xmlns:a16="http://schemas.microsoft.com/office/drawing/2014/main" xmlns="" id="{765B386D-DB28-4080-9F69-99DB85642620}"/>
                </a:ext>
              </a:extLst>
            </p:cNvPr>
            <p:cNvPicPr>
              <a:picLocks noChangeAspect="1"/>
            </p:cNvPicPr>
            <p:nvPr/>
          </p:nvPicPr>
          <p:blipFill>
            <a:blip r:embed="rId2"/>
            <a:stretch>
              <a:fillRect/>
            </a:stretch>
          </p:blipFill>
          <p:spPr>
            <a:xfrm>
              <a:off x="884500" y="2593148"/>
              <a:ext cx="8229600" cy="2505075"/>
            </a:xfrm>
            <a:prstGeom prst="rect">
              <a:avLst/>
            </a:prstGeom>
          </p:spPr>
        </p:pic>
        <p:sp>
          <p:nvSpPr>
            <p:cNvPr id="11" name="矩形 10">
              <a:extLst>
                <a:ext uri="{FF2B5EF4-FFF2-40B4-BE49-F238E27FC236}">
                  <a16:creationId xmlns:a16="http://schemas.microsoft.com/office/drawing/2014/main" xmlns="" id="{DA556A16-3765-4BCD-9DC2-2A896C625AE0}"/>
                </a:ext>
              </a:extLst>
            </p:cNvPr>
            <p:cNvSpPr/>
            <p:nvPr/>
          </p:nvSpPr>
          <p:spPr>
            <a:xfrm>
              <a:off x="1459648" y="2380068"/>
              <a:ext cx="1082348" cy="523220"/>
            </a:xfrm>
            <a:prstGeom prst="rect">
              <a:avLst/>
            </a:prstGeom>
          </p:spPr>
          <p:txBody>
            <a:bodyPr wrap="none">
              <a:spAutoFit/>
            </a:bodyPr>
            <a:lstStyle/>
            <a:p>
              <a:pPr algn="ctr"/>
              <a:r>
                <a:rPr lang="en-US" altLang="zh-TW" sz="1400" dirty="0"/>
                <a:t>1</a:t>
              </a:r>
              <a:r>
                <a:rPr lang="en-US" altLang="zh-TW" sz="1400" baseline="30000" dirty="0"/>
                <a:t>st</a:t>
              </a:r>
              <a:r>
                <a:rPr lang="en-US" altLang="zh-TW" sz="1400" dirty="0"/>
                <a:t> CYCLE</a:t>
              </a:r>
            </a:p>
            <a:p>
              <a:pPr algn="ctr"/>
              <a:r>
                <a:rPr lang="zh-TW" altLang="en-US" sz="1400" dirty="0"/>
                <a:t>第一次循環</a:t>
              </a:r>
            </a:p>
          </p:txBody>
        </p:sp>
        <p:sp>
          <p:nvSpPr>
            <p:cNvPr id="12" name="矩形 11">
              <a:extLst>
                <a:ext uri="{FF2B5EF4-FFF2-40B4-BE49-F238E27FC236}">
                  <a16:creationId xmlns:a16="http://schemas.microsoft.com/office/drawing/2014/main" xmlns="" id="{1CC59705-5AD7-46C5-B365-E46F40CE947C}"/>
                </a:ext>
              </a:extLst>
            </p:cNvPr>
            <p:cNvSpPr/>
            <p:nvPr/>
          </p:nvSpPr>
          <p:spPr>
            <a:xfrm>
              <a:off x="3486453" y="2380068"/>
              <a:ext cx="1082348" cy="523220"/>
            </a:xfrm>
            <a:prstGeom prst="rect">
              <a:avLst/>
            </a:prstGeom>
          </p:spPr>
          <p:txBody>
            <a:bodyPr wrap="none">
              <a:spAutoFit/>
            </a:bodyPr>
            <a:lstStyle/>
            <a:p>
              <a:pPr algn="ctr"/>
              <a:r>
                <a:rPr lang="en-US" altLang="zh-TW" sz="1400" dirty="0"/>
                <a:t>2</a:t>
              </a:r>
              <a:r>
                <a:rPr lang="en-US" altLang="zh-TW" sz="1400" baseline="30000" dirty="0"/>
                <a:t>nd</a:t>
              </a:r>
              <a:r>
                <a:rPr lang="en-US" altLang="zh-TW" sz="1400" dirty="0"/>
                <a:t> CYCLE</a:t>
              </a:r>
            </a:p>
            <a:p>
              <a:pPr algn="ctr"/>
              <a:r>
                <a:rPr lang="zh-TW" altLang="en-US" sz="1400" dirty="0"/>
                <a:t>第二次循環</a:t>
              </a:r>
              <a:endParaRPr lang="en-US" altLang="zh-TW" sz="1400" dirty="0"/>
            </a:p>
          </p:txBody>
        </p:sp>
        <p:sp>
          <p:nvSpPr>
            <p:cNvPr id="13" name="矩形 12">
              <a:extLst>
                <a:ext uri="{FF2B5EF4-FFF2-40B4-BE49-F238E27FC236}">
                  <a16:creationId xmlns:a16="http://schemas.microsoft.com/office/drawing/2014/main" xmlns="" id="{2006E96D-940B-4388-BB14-FF0C6208DFF4}"/>
                </a:ext>
              </a:extLst>
            </p:cNvPr>
            <p:cNvSpPr/>
            <p:nvPr/>
          </p:nvSpPr>
          <p:spPr>
            <a:xfrm>
              <a:off x="607864" y="3662535"/>
              <a:ext cx="780215" cy="461665"/>
            </a:xfrm>
            <a:prstGeom prst="rect">
              <a:avLst/>
            </a:prstGeom>
          </p:spPr>
          <p:txBody>
            <a:bodyPr wrap="none">
              <a:spAutoFit/>
            </a:bodyPr>
            <a:lstStyle/>
            <a:p>
              <a:pPr algn="ctr"/>
              <a:r>
                <a:rPr lang="en-US" altLang="zh-TW" sz="1200" b="1" dirty="0"/>
                <a:t>JANUARY</a:t>
              </a:r>
            </a:p>
            <a:p>
              <a:pPr algn="ctr"/>
              <a:r>
                <a:rPr lang="en-US" altLang="zh-TW" sz="1200" b="1" dirty="0"/>
                <a:t>1</a:t>
              </a:r>
              <a:r>
                <a:rPr lang="zh-TW" altLang="en-US" sz="1200" b="1" dirty="0"/>
                <a:t>月</a:t>
              </a:r>
            </a:p>
          </p:txBody>
        </p:sp>
        <p:sp>
          <p:nvSpPr>
            <p:cNvPr id="14" name="矩形 13">
              <a:extLst>
                <a:ext uri="{FF2B5EF4-FFF2-40B4-BE49-F238E27FC236}">
                  <a16:creationId xmlns:a16="http://schemas.microsoft.com/office/drawing/2014/main" xmlns="" id="{3607FC96-BC4C-4C78-B124-44F101519C08}"/>
                </a:ext>
              </a:extLst>
            </p:cNvPr>
            <p:cNvSpPr/>
            <p:nvPr/>
          </p:nvSpPr>
          <p:spPr>
            <a:xfrm>
              <a:off x="2070561" y="3348341"/>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sp>
          <p:nvSpPr>
            <p:cNvPr id="15" name="矩形 14">
              <a:extLst>
                <a:ext uri="{FF2B5EF4-FFF2-40B4-BE49-F238E27FC236}">
                  <a16:creationId xmlns:a16="http://schemas.microsoft.com/office/drawing/2014/main" xmlns="" id="{0C105FA4-210D-4825-8C7C-1BCF8C08F6D6}"/>
                </a:ext>
              </a:extLst>
            </p:cNvPr>
            <p:cNvSpPr/>
            <p:nvPr/>
          </p:nvSpPr>
          <p:spPr>
            <a:xfrm>
              <a:off x="8545633" y="3583877"/>
              <a:ext cx="895758" cy="461665"/>
            </a:xfrm>
            <a:prstGeom prst="rect">
              <a:avLst/>
            </a:prstGeom>
          </p:spPr>
          <p:txBody>
            <a:bodyPr wrap="none">
              <a:spAutoFit/>
            </a:bodyPr>
            <a:lstStyle/>
            <a:p>
              <a:pPr algn="ctr"/>
              <a:r>
                <a:rPr lang="en-US" altLang="zh-TW" sz="1200" b="1" dirty="0"/>
                <a:t>DECEMBER</a:t>
              </a:r>
            </a:p>
            <a:p>
              <a:pPr algn="ctr"/>
              <a:r>
                <a:rPr lang="en-US" altLang="zh-TW" sz="1200" b="1" dirty="0"/>
                <a:t>12</a:t>
              </a:r>
              <a:r>
                <a:rPr lang="zh-TW" altLang="en-US" sz="1200" b="1" dirty="0"/>
                <a:t>月</a:t>
              </a:r>
            </a:p>
          </p:txBody>
        </p:sp>
        <p:sp>
          <p:nvSpPr>
            <p:cNvPr id="23" name="矩形 22">
              <a:extLst>
                <a:ext uri="{FF2B5EF4-FFF2-40B4-BE49-F238E27FC236}">
                  <a16:creationId xmlns:a16="http://schemas.microsoft.com/office/drawing/2014/main" xmlns="" id="{125B3599-14C1-4A53-AD79-B9935B9AF84E}"/>
                </a:ext>
              </a:extLst>
            </p:cNvPr>
            <p:cNvSpPr/>
            <p:nvPr/>
          </p:nvSpPr>
          <p:spPr>
            <a:xfrm>
              <a:off x="5452915" y="2380068"/>
              <a:ext cx="1082348" cy="523220"/>
            </a:xfrm>
            <a:prstGeom prst="rect">
              <a:avLst/>
            </a:prstGeom>
          </p:spPr>
          <p:txBody>
            <a:bodyPr wrap="none">
              <a:spAutoFit/>
            </a:bodyPr>
            <a:lstStyle/>
            <a:p>
              <a:pPr algn="ctr"/>
              <a:r>
                <a:rPr lang="en-US" altLang="zh-TW" sz="1400" dirty="0"/>
                <a:t>3</a:t>
              </a:r>
              <a:r>
                <a:rPr lang="en-US" altLang="zh-TW" sz="1400" baseline="30000" dirty="0"/>
                <a:t>rd</a:t>
              </a:r>
              <a:r>
                <a:rPr lang="en-US" altLang="zh-TW" sz="1400" dirty="0"/>
                <a:t> CYCLE</a:t>
              </a:r>
            </a:p>
            <a:p>
              <a:pPr algn="ctr"/>
              <a:r>
                <a:rPr lang="zh-TW" altLang="en-US" sz="1400" dirty="0"/>
                <a:t>第三次循環</a:t>
              </a:r>
            </a:p>
          </p:txBody>
        </p:sp>
        <p:sp>
          <p:nvSpPr>
            <p:cNvPr id="24" name="矩形 23">
              <a:extLst>
                <a:ext uri="{FF2B5EF4-FFF2-40B4-BE49-F238E27FC236}">
                  <a16:creationId xmlns:a16="http://schemas.microsoft.com/office/drawing/2014/main" xmlns="" id="{0E96381C-6D93-49B1-ADC2-B1DFA588E84A}"/>
                </a:ext>
              </a:extLst>
            </p:cNvPr>
            <p:cNvSpPr/>
            <p:nvPr/>
          </p:nvSpPr>
          <p:spPr>
            <a:xfrm>
              <a:off x="7456570" y="2380068"/>
              <a:ext cx="1082348" cy="523220"/>
            </a:xfrm>
            <a:prstGeom prst="rect">
              <a:avLst/>
            </a:prstGeom>
          </p:spPr>
          <p:txBody>
            <a:bodyPr wrap="none">
              <a:spAutoFit/>
            </a:bodyPr>
            <a:lstStyle/>
            <a:p>
              <a:pPr algn="ctr"/>
              <a:r>
                <a:rPr lang="en-US" altLang="zh-TW" sz="1400" dirty="0"/>
                <a:t>4</a:t>
              </a:r>
              <a:r>
                <a:rPr lang="en-US" altLang="zh-TW" sz="1400" baseline="30000" dirty="0"/>
                <a:t>th</a:t>
              </a:r>
              <a:r>
                <a:rPr lang="en-US" altLang="zh-TW" sz="1400" dirty="0"/>
                <a:t> CYCLE</a:t>
              </a:r>
            </a:p>
            <a:p>
              <a:pPr algn="ctr"/>
              <a:r>
                <a:rPr lang="zh-TW" altLang="en-US" sz="1400" dirty="0"/>
                <a:t>第四次循環</a:t>
              </a:r>
              <a:endParaRPr lang="en-US" altLang="zh-TW" sz="1400" dirty="0"/>
            </a:p>
          </p:txBody>
        </p:sp>
        <p:sp>
          <p:nvSpPr>
            <p:cNvPr id="28" name="矩形 27">
              <a:extLst>
                <a:ext uri="{FF2B5EF4-FFF2-40B4-BE49-F238E27FC236}">
                  <a16:creationId xmlns:a16="http://schemas.microsoft.com/office/drawing/2014/main" xmlns="" id="{38D19D92-D8E7-4AE3-9DD4-2B8E0140557A}"/>
                </a:ext>
              </a:extLst>
            </p:cNvPr>
            <p:cNvSpPr/>
            <p:nvPr/>
          </p:nvSpPr>
          <p:spPr>
            <a:xfrm>
              <a:off x="4026683" y="3348341"/>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sp>
          <p:nvSpPr>
            <p:cNvPr id="29" name="矩形 28">
              <a:extLst>
                <a:ext uri="{FF2B5EF4-FFF2-40B4-BE49-F238E27FC236}">
                  <a16:creationId xmlns:a16="http://schemas.microsoft.com/office/drawing/2014/main" xmlns="" id="{CF6281E2-4278-4D8C-A133-4FD8757AAABF}"/>
                </a:ext>
              </a:extLst>
            </p:cNvPr>
            <p:cNvSpPr/>
            <p:nvPr/>
          </p:nvSpPr>
          <p:spPr>
            <a:xfrm>
              <a:off x="6029103" y="3348341"/>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sp>
          <p:nvSpPr>
            <p:cNvPr id="31" name="矩形 30">
              <a:extLst>
                <a:ext uri="{FF2B5EF4-FFF2-40B4-BE49-F238E27FC236}">
                  <a16:creationId xmlns:a16="http://schemas.microsoft.com/office/drawing/2014/main" xmlns="" id="{39371956-1F09-4B16-91B3-54A425E2E473}"/>
                </a:ext>
              </a:extLst>
            </p:cNvPr>
            <p:cNvSpPr/>
            <p:nvPr/>
          </p:nvSpPr>
          <p:spPr>
            <a:xfrm>
              <a:off x="8008374" y="3348341"/>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bwMode="auto">
          <a:xfrm>
            <a:off x="704850" y="1125538"/>
            <a:ext cx="8915400" cy="4525962"/>
          </a:xfrm>
          <a:extLst/>
        </p:spPr>
        <p:txBody>
          <a:bodyPr vert="horz" wrap="square" lIns="91440" tIns="45720" rIns="91440" bIns="45720" numCol="1" anchor="t" anchorCtr="0" compatLnSpc="1">
            <a:prstTxWarp prst="textNoShape">
              <a:avLst/>
            </a:prstTxWarp>
          </a:bodyPr>
          <a:lstStyle/>
          <a:p>
            <a:pPr marL="304800" indent="-304800" algn="just" eaLnBrk="1" hangingPunct="1">
              <a:spcBef>
                <a:spcPct val="0"/>
              </a:spcBef>
              <a:defRPr/>
            </a:pPr>
            <a:r>
              <a:rPr lang="en-US" altLang="en-US" dirty="0"/>
              <a:t>Each participant should develop 3</a:t>
            </a:r>
            <a:r>
              <a:rPr lang="pl-PL" altLang="en-US" dirty="0"/>
              <a:t> </a:t>
            </a:r>
            <a:r>
              <a:rPr lang="en-US" altLang="en-US" dirty="0"/>
              <a:t>training plan</a:t>
            </a:r>
            <a:r>
              <a:rPr lang="pl-PL" altLang="en-US" dirty="0"/>
              <a:t>s</a:t>
            </a:r>
            <a:r>
              <a:rPr lang="en-US" altLang="en-US" dirty="0"/>
              <a:t> as advised by the </a:t>
            </a:r>
            <a:r>
              <a:rPr lang="en-US" altLang="en-US" dirty="0" smtClean="0"/>
              <a:t>Instructor</a:t>
            </a:r>
            <a:r>
              <a:rPr lang="pl-PL" altLang="en-US" dirty="0" smtClean="0"/>
              <a:t>： </a:t>
            </a:r>
            <a:r>
              <a:rPr lang="sv-SE" altLang="en-US" dirty="0"/>
              <a:t>1 </a:t>
            </a:r>
            <a:r>
              <a:rPr lang="pl-PL" altLang="en-US" dirty="0"/>
              <a:t>general preparation/training plan (one training unit)</a:t>
            </a:r>
            <a:r>
              <a:rPr lang="sv-SE" altLang="en-US" dirty="0"/>
              <a:t>, 1 </a:t>
            </a:r>
            <a:r>
              <a:rPr lang="pl-PL" altLang="en-US" dirty="0"/>
              <a:t>technical preparation/training plan (one training unit)</a:t>
            </a:r>
            <a:r>
              <a:rPr lang="sv-SE" altLang="en-US" dirty="0"/>
              <a:t> and 1 microcycle (1 training week).</a:t>
            </a:r>
            <a:r>
              <a:rPr lang="zh-TW" altLang="zh-TW" dirty="0"/>
              <a:t>每名參</a:t>
            </a:r>
            <a:r>
              <a:rPr lang="zh-TW" altLang="en-US" dirty="0"/>
              <a:t>與</a:t>
            </a:r>
            <a:r>
              <a:rPr lang="zh-TW" altLang="zh-TW" dirty="0"/>
              <a:t>者應按照講師的建議</a:t>
            </a:r>
            <a:r>
              <a:rPr lang="zh-TW" altLang="en-US" dirty="0"/>
              <a:t>而</a:t>
            </a:r>
            <a:r>
              <a:rPr lang="zh-TW" altLang="zh-TW" dirty="0"/>
              <a:t>制定3</a:t>
            </a:r>
            <a:r>
              <a:rPr lang="zh-TW" altLang="en-US" dirty="0"/>
              <a:t>項訓練</a:t>
            </a:r>
            <a:r>
              <a:rPr lang="zh-TW" altLang="en-US" dirty="0" smtClean="0"/>
              <a:t>規劃：</a:t>
            </a:r>
            <a:r>
              <a:rPr lang="zh-TW" altLang="zh-TW" dirty="0" smtClean="0"/>
              <a:t>1</a:t>
            </a:r>
            <a:r>
              <a:rPr lang="zh-TW" altLang="en-US" dirty="0"/>
              <a:t>項</a:t>
            </a:r>
            <a:r>
              <a:rPr lang="zh-TW" altLang="zh-TW" dirty="0"/>
              <a:t>一般準備/</a:t>
            </a:r>
            <a:r>
              <a:rPr lang="zh-TW" altLang="en-US" dirty="0"/>
              <a:t>訓練規劃</a:t>
            </a:r>
            <a:r>
              <a:rPr lang="zh-TW" altLang="zh-TW" dirty="0"/>
              <a:t>（1個培訓單位）</a:t>
            </a:r>
            <a:r>
              <a:rPr lang="zh-TW" altLang="en-US" dirty="0">
                <a:latin typeface="新細明體" panose="02020500000000000000" pitchFamily="18" charset="-120"/>
                <a:ea typeface="新細明體" panose="02020500000000000000" pitchFamily="18" charset="-120"/>
              </a:rPr>
              <a:t>、</a:t>
            </a:r>
            <a:r>
              <a:rPr lang="zh-TW" altLang="zh-TW" dirty="0"/>
              <a:t>1</a:t>
            </a:r>
            <a:r>
              <a:rPr lang="zh-TW" altLang="en-US" dirty="0"/>
              <a:t>項</a:t>
            </a:r>
            <a:r>
              <a:rPr lang="zh-TW" altLang="zh-TW" dirty="0"/>
              <a:t>技術準備/</a:t>
            </a:r>
            <a:r>
              <a:rPr lang="zh-TW" altLang="en-US" dirty="0"/>
              <a:t>訓練規劃</a:t>
            </a:r>
            <a:r>
              <a:rPr lang="zh-TW" altLang="zh-TW" dirty="0"/>
              <a:t>（1個培訓單位）和1</a:t>
            </a:r>
            <a:r>
              <a:rPr lang="zh-TW" altLang="en-US" dirty="0"/>
              <a:t>項</a:t>
            </a:r>
            <a:r>
              <a:rPr lang="zh-TW" altLang="zh-TW" dirty="0"/>
              <a:t>微循環（1個培訓週）。</a:t>
            </a:r>
            <a:endParaRPr lang="en-US" altLang="en-US" dirty="0"/>
          </a:p>
          <a:p>
            <a:pPr marL="0" indent="0" algn="just" eaLnBrk="1" hangingPunct="1">
              <a:spcBef>
                <a:spcPts val="600"/>
              </a:spcBef>
              <a:buFont typeface="Arial" panose="020B0604020202020204" pitchFamily="34" charset="0"/>
              <a:buNone/>
              <a:defRPr/>
            </a:pPr>
            <a:endParaRPr lang="en-US" altLang="en-US" dirty="0"/>
          </a:p>
          <a:p>
            <a:pPr marL="304800" indent="-304800" algn="just" eaLnBrk="1" hangingPunct="1">
              <a:spcBef>
                <a:spcPts val="600"/>
              </a:spcBef>
              <a:defRPr/>
            </a:pPr>
            <a:r>
              <a:rPr lang="en-US" altLang="en-US" dirty="0"/>
              <a:t>The training plan should be complete and include a short description of every </a:t>
            </a:r>
            <a:r>
              <a:rPr lang="pl-PL" altLang="en-US" dirty="0"/>
              <a:t>training aspects, based on assigned topics</a:t>
            </a:r>
            <a:r>
              <a:rPr lang="en-US" altLang="en-US" dirty="0"/>
              <a:t>.</a:t>
            </a:r>
            <a:r>
              <a:rPr lang="zh-TW" altLang="en-US" dirty="0"/>
              <a:t>訓練規劃必須</a:t>
            </a:r>
            <a:r>
              <a:rPr lang="zh-TW" altLang="zh-TW" dirty="0"/>
              <a:t>完整，並根據指定主題</a:t>
            </a:r>
            <a:r>
              <a:rPr lang="zh-TW" altLang="en-US" dirty="0"/>
              <a:t>而包含各</a:t>
            </a:r>
            <a:r>
              <a:rPr lang="zh-TW" altLang="zh-TW" dirty="0"/>
              <a:t>培訓方面</a:t>
            </a:r>
            <a:r>
              <a:rPr lang="zh-TW" altLang="en-US" dirty="0"/>
              <a:t>的簡要說明</a:t>
            </a:r>
            <a:r>
              <a:rPr lang="zh-TW" altLang="zh-TW" dirty="0"/>
              <a:t>。</a:t>
            </a:r>
            <a:endParaRPr lang="en-US" altLang="en-US" dirty="0"/>
          </a:p>
          <a:p>
            <a:pPr marL="0" indent="0" algn="just" eaLnBrk="1" hangingPunct="1">
              <a:spcBef>
                <a:spcPts val="600"/>
              </a:spcBef>
              <a:buFont typeface="Arial" panose="020B0604020202020204" pitchFamily="34" charset="0"/>
              <a:buNone/>
              <a:defRPr/>
            </a:pPr>
            <a:endParaRPr lang="en-US" altLang="en-US" dirty="0"/>
          </a:p>
        </p:txBody>
      </p:sp>
      <p:sp>
        <p:nvSpPr>
          <p:cNvPr id="11776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2D61263-BFBA-49A8-B357-3AFE8BF4C3F3}" type="slidenum">
              <a:rPr lang="en-US" altLang="en-US" sz="1400" smtClean="0">
                <a:solidFill>
                  <a:srgbClr val="FFFFFF"/>
                </a:solidFill>
                <a:latin typeface="Arial Black" panose="020B0A04020102090204" pitchFamily="34" charset="0"/>
                <a:sym typeface="Arial Black" panose="020B0A04020102090204" pitchFamily="34" charset="0"/>
              </a:rPr>
              <a:pPr/>
              <a:t>12</a:t>
            </a:fld>
            <a:endParaRPr lang="en-US" altLang="en-US" sz="1400">
              <a:solidFill>
                <a:srgbClr val="FFFFFF"/>
              </a:solidFill>
              <a:latin typeface="Arial Black" panose="020B0A04020102090204" pitchFamily="34" charset="0"/>
              <a:sym typeface="Arial Black" panose="020B0A04020102090204" pitchFamily="34" charset="0"/>
            </a:endParaRPr>
          </a:p>
        </p:txBody>
      </p:sp>
      <p:sp>
        <p:nvSpPr>
          <p:cNvPr id="117764" name="Rectangle 3"/>
          <p:cNvSpPr>
            <a:spLocks noGrp="1" noChangeArrowheads="1"/>
          </p:cNvSpPr>
          <p:nvPr>
            <p:ph type="title"/>
          </p:nvPr>
        </p:nvSpPr>
        <p:spPr>
          <a:xfrm>
            <a:off x="2073275" y="333375"/>
            <a:ext cx="7632700" cy="647700"/>
          </a:xfrm>
        </p:spPr>
        <p:txBody>
          <a:bodyPr/>
          <a:lstStyle/>
          <a:p>
            <a:pPr eaLnBrk="1" hangingPunct="1"/>
            <a:r>
              <a:rPr lang="en-US" altLang="en-US" sz="2800" b="1" dirty="0"/>
              <a:t>Training Plan Development</a:t>
            </a:r>
            <a:r>
              <a:rPr lang="zh-TW" altLang="en-US" sz="2800" b="1" dirty="0"/>
              <a:t>制定訓練規劃</a:t>
            </a:r>
            <a:endParaRPr lang="en-US" altLang="en-US" sz="2800" b="1"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1DFC6A3-E2CD-4B80-90FB-50F451F2A133}" type="slidenum">
              <a:rPr lang="en-US" altLang="pl-PL" sz="1200" smtClean="0">
                <a:solidFill>
                  <a:srgbClr val="FFFFFF"/>
                </a:solidFill>
                <a:latin typeface="Arial Black" panose="020B0A04020102090204" pitchFamily="34" charset="0"/>
                <a:sym typeface="Arial Black" panose="020B0A04020102090204" pitchFamily="34" charset="0"/>
              </a:rPr>
              <a:pPr/>
              <a:t>120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41668" name="Rectangle 2"/>
          <p:cNvSpPr>
            <a:spLocks noGrp="1" noChangeArrowheads="1"/>
          </p:cNvSpPr>
          <p:nvPr>
            <p:ph type="body" idx="1"/>
          </p:nvPr>
        </p:nvSpPr>
        <p:spPr>
          <a:xfrm>
            <a:off x="846138" y="1398588"/>
            <a:ext cx="8788400" cy="5067300"/>
          </a:xfrm>
        </p:spPr>
        <p:txBody>
          <a:bodyPr/>
          <a:lstStyle/>
          <a:p>
            <a:pPr marL="0" indent="0" algn="just" eaLnBrk="1" hangingPunct="1">
              <a:spcBef>
                <a:spcPct val="0"/>
              </a:spcBef>
              <a:buNone/>
              <a:defRPr/>
            </a:pPr>
            <a:r>
              <a:rPr lang="en-US" altLang="pl-PL" sz="2000" dirty="0"/>
              <a:t>WHEN DEVELOPING 1-YEAR TRAINING </a:t>
            </a:r>
            <a:r>
              <a:rPr lang="en-US" altLang="pl-PL" sz="2000" dirty="0" smtClean="0"/>
              <a:t>PLAN：</a:t>
            </a:r>
            <a:r>
              <a:rPr lang="zh-TW" altLang="en-US" sz="2000" dirty="0" smtClean="0"/>
              <a:t>在</a:t>
            </a:r>
            <a:r>
              <a:rPr lang="zh-TW" altLang="zh-TW" sz="2000" dirty="0"/>
              <a:t>制定1年</a:t>
            </a:r>
            <a:r>
              <a:rPr lang="zh-TW" altLang="en-US" sz="2000" dirty="0"/>
              <a:t>期訓練規劃</a:t>
            </a:r>
            <a:r>
              <a:rPr lang="zh-TW" altLang="zh-TW" sz="2000" dirty="0" smtClean="0"/>
              <a:t>時</a:t>
            </a:r>
            <a:r>
              <a:rPr lang="zh-TW" altLang="en-US" sz="2000" dirty="0" smtClean="0"/>
              <a:t>：</a:t>
            </a:r>
            <a:endParaRPr lang="en-US" altLang="pl-PL" sz="2000" dirty="0"/>
          </a:p>
          <a:p>
            <a:pPr algn="just" eaLnBrk="1" hangingPunct="1">
              <a:spcBef>
                <a:spcPts val="500"/>
              </a:spcBef>
              <a:defRPr/>
            </a:pPr>
            <a:r>
              <a:rPr lang="en-US" altLang="pl-PL" sz="2000" dirty="0"/>
              <a:t>Must be aware of when and where the major and target competition are held</a:t>
            </a:r>
            <a:r>
              <a:rPr lang="zh-TW" altLang="zh-TW" sz="2000" dirty="0"/>
              <a:t>必須</a:t>
            </a:r>
            <a:r>
              <a:rPr lang="zh-TW" altLang="en-US" sz="2000" dirty="0"/>
              <a:t>清楚於何時和何地</a:t>
            </a:r>
            <a:r>
              <a:rPr lang="zh-TW" altLang="zh-TW" sz="2000" dirty="0"/>
              <a:t>舉行主要和</a:t>
            </a:r>
            <a:r>
              <a:rPr lang="zh-TW" altLang="en-US" sz="2000" dirty="0"/>
              <a:t>指標比賽</a:t>
            </a:r>
            <a:endParaRPr lang="en-US" altLang="pl-PL" sz="2000" dirty="0"/>
          </a:p>
          <a:p>
            <a:pPr algn="just" eaLnBrk="1" hangingPunct="1">
              <a:spcBef>
                <a:spcPts val="500"/>
              </a:spcBef>
              <a:defRPr/>
            </a:pPr>
            <a:r>
              <a:rPr lang="en-US" altLang="pl-PL" sz="2000" dirty="0"/>
              <a:t>Start to schedule from Target competition day to the first day (work backward)</a:t>
            </a:r>
            <a:r>
              <a:rPr lang="zh-TW" altLang="zh-TW" sz="2000" dirty="0"/>
              <a:t>開始從</a:t>
            </a:r>
            <a:r>
              <a:rPr lang="zh-TW" altLang="en-US" sz="2000" dirty="0"/>
              <a:t>指標比賽</a:t>
            </a:r>
            <a:r>
              <a:rPr lang="zh-TW" altLang="zh-TW" sz="2000" dirty="0"/>
              <a:t>日至第一天（</a:t>
            </a:r>
            <a:r>
              <a:rPr lang="zh-TW" altLang="en-US" sz="2000" dirty="0"/>
              <a:t>向</a:t>
            </a:r>
            <a:r>
              <a:rPr lang="zh-TW" altLang="zh-TW" sz="2000" dirty="0"/>
              <a:t>後</a:t>
            </a:r>
            <a:r>
              <a:rPr lang="zh-TW" altLang="en-US" sz="2000" dirty="0"/>
              <a:t>操作</a:t>
            </a:r>
            <a:r>
              <a:rPr lang="zh-TW" altLang="zh-TW" sz="2000" dirty="0"/>
              <a:t>）</a:t>
            </a:r>
            <a:r>
              <a:rPr lang="zh-TW" altLang="en-US" sz="2000" dirty="0"/>
              <a:t>進行規劃</a:t>
            </a:r>
            <a:endParaRPr lang="en-US" altLang="pl-PL" sz="2000" dirty="0"/>
          </a:p>
          <a:p>
            <a:pPr algn="just" eaLnBrk="1" hangingPunct="1">
              <a:spcBef>
                <a:spcPts val="500"/>
              </a:spcBef>
              <a:defRPr/>
            </a:pPr>
            <a:r>
              <a:rPr lang="en-US" altLang="pl-PL" sz="2000" dirty="0"/>
              <a:t>Participate in small or medium tournament before and between the major competitions to control and monitor (evaluate) boxer’s preparation level and progress</a:t>
            </a:r>
            <a:r>
              <a:rPr lang="zh-TW" altLang="en-US" sz="2000" dirty="0"/>
              <a:t>在</a:t>
            </a:r>
            <a:r>
              <a:rPr lang="zh-TW" altLang="zh-TW" sz="2000" dirty="0"/>
              <a:t>主要比賽之前和之間參加</a:t>
            </a:r>
            <a:r>
              <a:rPr lang="zh-TW" altLang="en-US" sz="2000" dirty="0"/>
              <a:t>中小型比</a:t>
            </a:r>
            <a:r>
              <a:rPr lang="zh-TW" altLang="zh-TW" sz="2000" dirty="0"/>
              <a:t>賽，以控制和監督（評估）拳擊手的</a:t>
            </a:r>
            <a:r>
              <a:rPr lang="zh-TW" altLang="en-US" sz="2000" dirty="0"/>
              <a:t>準備程度</a:t>
            </a:r>
            <a:r>
              <a:rPr lang="zh-TW" altLang="zh-TW" sz="2000" dirty="0"/>
              <a:t>和進度</a:t>
            </a:r>
            <a:endParaRPr lang="en-US" altLang="pl-PL" sz="2000" dirty="0"/>
          </a:p>
          <a:p>
            <a:pPr algn="just" eaLnBrk="1" hangingPunct="1">
              <a:spcBef>
                <a:spcPts val="500"/>
              </a:spcBef>
              <a:defRPr/>
            </a:pPr>
            <a:r>
              <a:rPr lang="en-US" altLang="pl-PL" sz="2000" dirty="0"/>
              <a:t>Select tournament according to boxer’s preparation level. Harder tournament may have negative effect on boxer’s psychological level</a:t>
            </a:r>
            <a:r>
              <a:rPr lang="zh-TW" altLang="zh-TW" sz="2000" dirty="0"/>
              <a:t>根據拳擊手的準備</a:t>
            </a:r>
            <a:r>
              <a:rPr lang="zh-TW" altLang="en-US" sz="2000" dirty="0"/>
              <a:t>水而準</a:t>
            </a:r>
            <a:r>
              <a:rPr lang="zh-TW" altLang="zh-TW" sz="2000" dirty="0"/>
              <a:t>選擇比賽</a:t>
            </a:r>
            <a:r>
              <a:rPr lang="zh-TW" altLang="en-US" sz="2000" dirty="0"/>
              <a:t>，太困</a:t>
            </a:r>
            <a:r>
              <a:rPr lang="zh-TW" altLang="zh-TW" sz="2000" dirty="0"/>
              <a:t>難的比賽可能對拳擊手的心理</a:t>
            </a:r>
            <a:r>
              <a:rPr lang="zh-TW" altLang="en-US" sz="2000" dirty="0"/>
              <a:t>水準帶來</a:t>
            </a:r>
            <a:r>
              <a:rPr lang="zh-TW" altLang="zh-TW" sz="2000" dirty="0"/>
              <a:t>負面影響。</a:t>
            </a:r>
            <a:endParaRPr lang="en-US" altLang="pl-PL" sz="2000" dirty="0"/>
          </a:p>
          <a:p>
            <a:pPr algn="just" eaLnBrk="1" hangingPunct="1">
              <a:spcBef>
                <a:spcPts val="500"/>
              </a:spcBef>
              <a:defRPr/>
            </a:pPr>
            <a:r>
              <a:rPr lang="en-US" altLang="pl-PL" sz="2000" dirty="0"/>
              <a:t>Training program and schedule shall change accordingly by increase or decrease the intensity, mix of different training exercises to keep boxers’ interest and motivational level as well as fitness at high level</a:t>
            </a:r>
            <a:r>
              <a:rPr lang="zh-TW" altLang="en-US" sz="2000" dirty="0"/>
              <a:t>透</a:t>
            </a:r>
            <a:r>
              <a:rPr lang="zh-TW" altLang="zh-TW" sz="2000" dirty="0"/>
              <a:t>過</a:t>
            </a:r>
            <a:r>
              <a:rPr lang="zh-TW" altLang="en-US" sz="2000" dirty="0"/>
              <a:t>提高</a:t>
            </a:r>
            <a:r>
              <a:rPr lang="zh-TW" altLang="zh-TW" sz="2000" dirty="0"/>
              <a:t>或</a:t>
            </a:r>
            <a:r>
              <a:rPr lang="zh-TW" altLang="en-US" sz="2000" dirty="0"/>
              <a:t>降低</a:t>
            </a:r>
            <a:r>
              <a:rPr lang="zh-TW" altLang="zh-TW" sz="2000" dirty="0"/>
              <a:t>強度</a:t>
            </a:r>
            <a:r>
              <a:rPr lang="zh-TW" altLang="en-US" sz="2000" dirty="0"/>
              <a:t>而</a:t>
            </a:r>
            <a:r>
              <a:rPr lang="zh-TW" altLang="zh-TW" sz="2000" dirty="0"/>
              <a:t>相</a:t>
            </a:r>
            <a:r>
              <a:rPr lang="zh-TW" altLang="en-US" sz="2000" dirty="0"/>
              <a:t>對</a:t>
            </a:r>
            <a:r>
              <a:rPr lang="zh-TW" altLang="zh-TW" sz="2000" dirty="0"/>
              <a:t>應改變培訓方案和時</a:t>
            </a:r>
            <a:r>
              <a:rPr lang="zh-TW" altLang="en-US" sz="2000" dirty="0"/>
              <a:t>程</a:t>
            </a:r>
            <a:r>
              <a:rPr lang="zh-TW" altLang="zh-TW" sz="2000" dirty="0"/>
              <a:t>表，</a:t>
            </a:r>
            <a:r>
              <a:rPr lang="zh-TW" altLang="en-US" sz="2000" dirty="0"/>
              <a:t>混</a:t>
            </a:r>
            <a:r>
              <a:rPr lang="zh-TW" altLang="zh-TW" sz="2000" dirty="0"/>
              <a:t>合不同的訓練</a:t>
            </a:r>
            <a:r>
              <a:rPr lang="zh-TW" altLang="en-US" sz="2000" dirty="0"/>
              <a:t>練習</a:t>
            </a:r>
            <a:r>
              <a:rPr lang="zh-TW" altLang="zh-TW" sz="2000" dirty="0"/>
              <a:t>，以保持拳擊手</a:t>
            </a:r>
            <a:r>
              <a:rPr lang="zh-TW" altLang="en-US" sz="2000" dirty="0"/>
              <a:t>高度</a:t>
            </a:r>
            <a:r>
              <a:rPr lang="zh-TW" altLang="zh-TW" sz="2000" dirty="0"/>
              <a:t>的興趣和激勵程度。</a:t>
            </a:r>
            <a:endParaRPr lang="en-US" altLang="pl-PL" sz="2000" dirty="0"/>
          </a:p>
        </p:txBody>
      </p:sp>
      <p:sp>
        <p:nvSpPr>
          <p:cNvPr id="226308" name="Rectangle 3"/>
          <p:cNvSpPr>
            <a:spLocks noGrp="1" noChangeArrowheads="1"/>
          </p:cNvSpPr>
          <p:nvPr>
            <p:ph type="title"/>
          </p:nvPr>
        </p:nvSpPr>
        <p:spPr>
          <a:xfrm>
            <a:off x="2141538" y="187325"/>
            <a:ext cx="7493000" cy="11557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USA</a:t>
            </a:r>
            <a:r>
              <a:rPr lang="zh-TW" altLang="en-US" b="1" dirty="0"/>
              <a:t>訓練規劃</a:t>
            </a:r>
            <a:r>
              <a:rPr lang="zh-TW" altLang="en-US" b="1" dirty="0" smtClean="0"/>
              <a:t>發展：美國</a:t>
            </a:r>
            <a:endParaRPr lang="en-US" altLang="pl-PL"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D4C6DB4-B24D-4294-B526-9525AC399F20}" type="slidenum">
              <a:rPr lang="en-US" altLang="pl-PL" sz="1200" smtClean="0">
                <a:solidFill>
                  <a:srgbClr val="FFFFFF"/>
                </a:solidFill>
                <a:latin typeface="Arial Black" panose="020B0A04020102090204" pitchFamily="34" charset="0"/>
                <a:sym typeface="Arial Black" panose="020B0A04020102090204" pitchFamily="34" charset="0"/>
              </a:rPr>
              <a:pPr/>
              <a:t>121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7331" name="Rectangle 2"/>
          <p:cNvSpPr>
            <a:spLocks noGrp="1" noChangeArrowheads="1"/>
          </p:cNvSpPr>
          <p:nvPr>
            <p:ph type="body" idx="1"/>
          </p:nvPr>
        </p:nvSpPr>
        <p:spPr>
          <a:xfrm>
            <a:off x="847725" y="1131888"/>
            <a:ext cx="8785225" cy="4745037"/>
          </a:xfrm>
        </p:spPr>
        <p:txBody>
          <a:bodyPr/>
          <a:lstStyle/>
          <a:p>
            <a:pPr marL="0" indent="0" eaLnBrk="1" hangingPunct="1">
              <a:spcBef>
                <a:spcPct val="0"/>
              </a:spcBef>
              <a:buNone/>
            </a:pPr>
            <a:r>
              <a:rPr lang="en-US" altLang="pl-PL" sz="2000" dirty="0"/>
              <a:t>1-year training plan is developed as part of the boxer’s quadrennial plan. Each year’s plan is based on the boxer’s individual performance, physiological development, skills development and the competition schedule. Plan is developed to assist coaches to closely monitor and control boxer’s development and give the coaches flexibility to manage and organize the training to allow boxers to have better fit for the competitions.</a:t>
            </a:r>
            <a:r>
              <a:rPr lang="zh-TW" altLang="en-US" sz="2000" dirty="0"/>
              <a:t>制定</a:t>
            </a:r>
            <a:r>
              <a:rPr lang="zh-TW" altLang="zh-TW" sz="2000" dirty="0"/>
              <a:t>一年</a:t>
            </a:r>
            <a:r>
              <a:rPr lang="zh-TW" altLang="en-US" sz="2000" dirty="0"/>
              <a:t>期訓練規劃</a:t>
            </a:r>
            <a:r>
              <a:rPr lang="zh-TW" altLang="zh-TW" sz="2000" dirty="0"/>
              <a:t>作為拳擊手四年計劃的一部分。每年的計劃都是基於拳擊手的個人表現</a:t>
            </a:r>
            <a:r>
              <a:rPr lang="zh-TW" altLang="en-US" sz="2000" dirty="0">
                <a:latin typeface="新細明體" panose="02020500000000000000" pitchFamily="18" charset="-120"/>
                <a:ea typeface="新細明體" panose="02020500000000000000" pitchFamily="18" charset="-120"/>
              </a:rPr>
              <a:t>、</a:t>
            </a:r>
            <a:r>
              <a:rPr lang="zh-TW" altLang="zh-TW" sz="2000" dirty="0"/>
              <a:t>生理</a:t>
            </a:r>
            <a:r>
              <a:rPr lang="zh-TW" altLang="en-US" sz="2000" dirty="0"/>
              <a:t>發展</a:t>
            </a:r>
            <a:r>
              <a:rPr lang="zh-TW" altLang="en-US" sz="2000" dirty="0">
                <a:latin typeface="新細明體" panose="02020500000000000000" pitchFamily="18" charset="-120"/>
                <a:ea typeface="新細明體" panose="02020500000000000000" pitchFamily="18" charset="-120"/>
              </a:rPr>
              <a:t>、</a:t>
            </a:r>
            <a:r>
              <a:rPr lang="zh-TW" altLang="zh-TW" sz="2000" dirty="0"/>
              <a:t>技能發展和比賽時</a:t>
            </a:r>
            <a:r>
              <a:rPr lang="zh-TW" altLang="en-US" sz="2000" dirty="0"/>
              <a:t>程</a:t>
            </a:r>
            <a:r>
              <a:rPr lang="zh-TW" altLang="zh-TW" sz="2000" dirty="0"/>
              <a:t>表。</a:t>
            </a:r>
            <a:r>
              <a:rPr lang="zh-TW" altLang="en-US" sz="2000" dirty="0"/>
              <a:t>制定</a:t>
            </a:r>
            <a:r>
              <a:rPr lang="zh-TW" altLang="zh-TW" sz="2000" dirty="0"/>
              <a:t>計劃協</a:t>
            </a:r>
            <a:r>
              <a:rPr lang="zh-TW" altLang="en-US" sz="2000" dirty="0"/>
              <a:t>助手</a:t>
            </a:r>
            <a:r>
              <a:rPr lang="zh-TW" altLang="zh-TW" sz="2000" dirty="0"/>
              <a:t>練密切監</a:t>
            </a:r>
            <a:r>
              <a:rPr lang="zh-TW" altLang="en-US" sz="2000" dirty="0"/>
              <a:t>督</a:t>
            </a:r>
            <a:r>
              <a:rPr lang="zh-TW" altLang="zh-TW" sz="2000" dirty="0"/>
              <a:t>及控制拳擊手的發展，並</a:t>
            </a:r>
            <a:r>
              <a:rPr lang="zh-TW" altLang="en-US" sz="2000" dirty="0"/>
              <a:t>讓</a:t>
            </a:r>
            <a:r>
              <a:rPr lang="zh-TW" altLang="zh-TW" sz="2000" dirty="0"/>
              <a:t>教練靈活的管理和</a:t>
            </a:r>
            <a:r>
              <a:rPr lang="zh-TW" altLang="en-US" sz="2000" dirty="0"/>
              <a:t>安排</a:t>
            </a:r>
            <a:r>
              <a:rPr lang="zh-TW" altLang="zh-TW" sz="2000" dirty="0"/>
              <a:t>訓練，讓拳擊手更適</a:t>
            </a:r>
            <a:r>
              <a:rPr lang="zh-TW" altLang="en-US" sz="2000" dirty="0"/>
              <a:t>應</a:t>
            </a:r>
            <a:r>
              <a:rPr lang="zh-TW" altLang="zh-TW" sz="2000" dirty="0"/>
              <a:t>參加比賽。</a:t>
            </a:r>
            <a:endParaRPr lang="en-US" altLang="pl-PL" sz="2000" dirty="0"/>
          </a:p>
          <a:p>
            <a:pPr marL="0" indent="0" algn="just" eaLnBrk="1" hangingPunct="1">
              <a:spcBef>
                <a:spcPts val="500"/>
              </a:spcBef>
              <a:buNone/>
            </a:pPr>
            <a:r>
              <a:rPr lang="en-US" altLang="pl-PL" sz="2000" dirty="0"/>
              <a:t>When developing a training plan, the coach must consider the boxer’s competition goal, capability and room for the development and growth within four years. Then carefully divide these four years into one-year each and each year, the coach formulate the training plan and development chart according to the competition schedule and the boxer’s development.</a:t>
            </a:r>
            <a:r>
              <a:rPr lang="zh-TW" altLang="en-US" sz="2000" dirty="0"/>
              <a:t>教練</a:t>
            </a:r>
            <a:r>
              <a:rPr lang="zh-TW" altLang="zh-TW" sz="2000" dirty="0"/>
              <a:t>在</a:t>
            </a:r>
            <a:r>
              <a:rPr lang="zh-TW" altLang="en-US" sz="2000" dirty="0"/>
              <a:t>制</a:t>
            </a:r>
            <a:r>
              <a:rPr lang="zh-TW" altLang="zh-TW" sz="2000" dirty="0"/>
              <a:t>定</a:t>
            </a:r>
            <a:r>
              <a:rPr lang="zh-TW" altLang="en-US" sz="2000" dirty="0"/>
              <a:t>訓練規劃</a:t>
            </a:r>
            <a:r>
              <a:rPr lang="zh-TW" altLang="zh-TW" sz="2000" dirty="0"/>
              <a:t>時，必須考</a:t>
            </a:r>
            <a:r>
              <a:rPr lang="zh-TW" altLang="en-US" sz="2000" dirty="0"/>
              <a:t>量</a:t>
            </a:r>
            <a:r>
              <a:rPr lang="zh-TW" altLang="zh-TW" sz="2000" dirty="0"/>
              <a:t>拳擊手的競爭目標</a:t>
            </a:r>
            <a:r>
              <a:rPr lang="zh-TW" altLang="en-US" sz="2000" dirty="0">
                <a:latin typeface="新細明體" panose="02020500000000000000" pitchFamily="18" charset="-120"/>
                <a:ea typeface="新細明體" panose="02020500000000000000" pitchFamily="18" charset="-120"/>
              </a:rPr>
              <a:t>、</a:t>
            </a:r>
            <a:r>
              <a:rPr lang="zh-TW" altLang="zh-TW" sz="2000" dirty="0"/>
              <a:t>能力和四年內發展</a:t>
            </a:r>
            <a:r>
              <a:rPr lang="zh-TW" altLang="en-US" sz="2000" dirty="0"/>
              <a:t>與成長的</a:t>
            </a:r>
            <a:r>
              <a:rPr lang="zh-TW" altLang="zh-TW" sz="2000" dirty="0"/>
              <a:t>空間。然後，將這四年細分為每一年，</a:t>
            </a:r>
            <a:r>
              <a:rPr lang="zh-TW" altLang="en-US" sz="2000" dirty="0"/>
              <a:t>接著</a:t>
            </a:r>
            <a:r>
              <a:rPr lang="zh-TW" altLang="zh-TW" sz="2000" dirty="0"/>
              <a:t>教練</a:t>
            </a:r>
            <a:r>
              <a:rPr lang="zh-TW" altLang="en-US" sz="2000" dirty="0"/>
              <a:t>在逐年</a:t>
            </a:r>
            <a:r>
              <a:rPr lang="zh-TW" altLang="zh-TW" sz="2000" dirty="0"/>
              <a:t>根據比賽時</a:t>
            </a:r>
            <a:r>
              <a:rPr lang="zh-TW" altLang="en-US" sz="2000" dirty="0"/>
              <a:t>程</a:t>
            </a:r>
            <a:r>
              <a:rPr lang="zh-TW" altLang="zh-TW" sz="2000" dirty="0"/>
              <a:t>表和拳擊手的發展</a:t>
            </a:r>
            <a:r>
              <a:rPr lang="zh-TW" altLang="en-US" sz="2000" dirty="0"/>
              <a:t>而</a:t>
            </a:r>
            <a:r>
              <a:rPr lang="zh-TW" altLang="zh-TW" sz="2000" dirty="0"/>
              <a:t>制定</a:t>
            </a:r>
            <a:r>
              <a:rPr lang="zh-TW" altLang="en-US" sz="2000" dirty="0"/>
              <a:t>訓練規劃</a:t>
            </a:r>
            <a:r>
              <a:rPr lang="zh-TW" altLang="zh-TW" sz="2000" dirty="0"/>
              <a:t>和發展圖。</a:t>
            </a:r>
            <a:endParaRPr lang="en-US" altLang="pl-PL" sz="2000" dirty="0"/>
          </a:p>
        </p:txBody>
      </p:sp>
      <p:sp>
        <p:nvSpPr>
          <p:cNvPr id="227332" name="Rectangle 3"/>
          <p:cNvSpPr>
            <a:spLocks noGrp="1" noChangeArrowheads="1"/>
          </p:cNvSpPr>
          <p:nvPr>
            <p:ph type="title"/>
          </p:nvPr>
        </p:nvSpPr>
        <p:spPr>
          <a:xfrm>
            <a:off x="2141538" y="187325"/>
            <a:ext cx="7493000" cy="10160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USA</a:t>
            </a:r>
            <a:r>
              <a:rPr lang="zh-TW" altLang="en-US" b="1" dirty="0"/>
              <a:t>訓練規劃</a:t>
            </a:r>
            <a:r>
              <a:rPr lang="zh-TW" altLang="en-US" b="1" dirty="0" smtClean="0"/>
              <a:t>發展：美國</a:t>
            </a:r>
            <a:endParaRPr lang="en-US" altLang="pl-PL"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CD78CEC-A45D-4060-9B44-AEBF8EC6E0FA}" type="slidenum">
              <a:rPr lang="en-US" altLang="pl-PL" sz="1200" smtClean="0">
                <a:solidFill>
                  <a:srgbClr val="FFFFFF"/>
                </a:solidFill>
                <a:latin typeface="Arial Black" panose="020B0A04020102090204" pitchFamily="34" charset="0"/>
                <a:sym typeface="Arial Black" panose="020B0A04020102090204" pitchFamily="34" charset="0"/>
              </a:rPr>
              <a:pPr/>
              <a:t>122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8355" name="Rectangle 2"/>
          <p:cNvSpPr>
            <a:spLocks noGrp="1" noChangeArrowheads="1"/>
          </p:cNvSpPr>
          <p:nvPr>
            <p:ph type="title"/>
          </p:nvPr>
        </p:nvSpPr>
        <p:spPr>
          <a:xfrm>
            <a:off x="2071688" y="331788"/>
            <a:ext cx="7489825" cy="1008062"/>
          </a:xfrm>
        </p:spPr>
        <p:txBody>
          <a:bodyPr/>
          <a:lstStyle/>
          <a:p>
            <a:pPr eaLnBrk="1" hangingPunct="1"/>
            <a:r>
              <a:rPr lang="en-US" altLang="pl-PL" sz="2400" dirty="0"/>
              <a:t>TRAINING PLAN </a:t>
            </a:r>
            <a:r>
              <a:rPr lang="en-US" altLang="pl-PL" sz="2400" dirty="0" smtClean="0"/>
              <a:t>DEVELOPMENT：</a:t>
            </a:r>
            <a:r>
              <a:rPr lang="en-US" altLang="pl-PL" sz="2400" dirty="0"/>
              <a:t/>
            </a:r>
            <a:br>
              <a:rPr lang="en-US" altLang="pl-PL" sz="2400" dirty="0"/>
            </a:br>
            <a:r>
              <a:rPr lang="en-US" altLang="pl-PL" sz="2400" dirty="0"/>
              <a:t>USA</a:t>
            </a:r>
            <a:r>
              <a:rPr lang="zh-TW" altLang="en-US" sz="2400" b="1" dirty="0"/>
              <a:t>訓練規劃</a:t>
            </a:r>
            <a:r>
              <a:rPr lang="zh-TW" altLang="en-US" sz="2400" b="1" dirty="0" smtClean="0"/>
              <a:t>發展：美國</a:t>
            </a:r>
            <a:endParaRPr lang="en-US" altLang="pl-PL" sz="2400" dirty="0"/>
          </a:p>
        </p:txBody>
      </p:sp>
      <p:pic>
        <p:nvPicPr>
          <p:cNvPr id="2283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076325"/>
            <a:ext cx="70770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DB8463E-D0B1-4A3E-B35F-A44C89E745DD}" type="slidenum">
              <a:rPr lang="en-US" altLang="pl-PL" sz="1200" smtClean="0">
                <a:solidFill>
                  <a:srgbClr val="FFFFFF"/>
                </a:solidFill>
                <a:latin typeface="Arial Black" panose="020B0A04020102090204" pitchFamily="34" charset="0"/>
                <a:sym typeface="Arial Black" panose="020B0A04020102090204" pitchFamily="34" charset="0"/>
              </a:rPr>
              <a:pPr/>
              <a:t>123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9379"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pl-PL" altLang="pl-PL" sz="4400" dirty="0">
                <a:latin typeface="Arial Black" panose="020B0A04020102090204" pitchFamily="34" charset="0"/>
                <a:sym typeface="Arial Black" panose="020B0A04020102090204" pitchFamily="34" charset="0"/>
              </a:rPr>
              <a:t>CUBA</a:t>
            </a:r>
            <a:r>
              <a:rPr lang="zh-TW" altLang="en-US" sz="4400" b="1" dirty="0">
                <a:latin typeface="Arial Black" panose="020B0A04020102090204" pitchFamily="34" charset="0"/>
                <a:sym typeface="Arial Black" panose="020B0A04020102090204" pitchFamily="34" charset="0"/>
              </a:rPr>
              <a:t>古巴</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5E94738-174B-4843-9202-50F78C6D28DE}" type="slidenum">
              <a:rPr lang="en-US" altLang="pl-PL" sz="1200" smtClean="0">
                <a:solidFill>
                  <a:srgbClr val="FFFFFF"/>
                </a:solidFill>
                <a:latin typeface="Arial Black" panose="020B0A04020102090204" pitchFamily="34" charset="0"/>
                <a:sym typeface="Arial Black" panose="020B0A04020102090204" pitchFamily="34" charset="0"/>
              </a:rPr>
              <a:pPr/>
              <a:t>124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0403" name="Rectangle 2"/>
          <p:cNvSpPr>
            <a:spLocks noGrp="1" noChangeArrowheads="1"/>
          </p:cNvSpPr>
          <p:nvPr>
            <p:ph type="body" idx="1"/>
          </p:nvPr>
        </p:nvSpPr>
        <p:spPr>
          <a:xfrm>
            <a:off x="847725" y="1349375"/>
            <a:ext cx="8785225" cy="3360738"/>
          </a:xfrm>
        </p:spPr>
        <p:txBody>
          <a:bodyPr/>
          <a:lstStyle/>
          <a:p>
            <a:pPr marL="304800" indent="-304800" eaLnBrk="1" hangingPunct="1">
              <a:spcBef>
                <a:spcPct val="0"/>
              </a:spcBef>
              <a:buNone/>
            </a:pPr>
            <a:r>
              <a:rPr lang="en-US" altLang="pl-PL" sz="2000" dirty="0"/>
              <a:t>Each cycle consists of three (3) </a:t>
            </a:r>
            <a:r>
              <a:rPr lang="en-US" altLang="pl-PL" sz="2000" dirty="0" smtClean="0"/>
              <a:t>periods：</a:t>
            </a:r>
            <a:r>
              <a:rPr lang="zh-TW" altLang="zh-TW" sz="2400" dirty="0" smtClean="0"/>
              <a:t>每</a:t>
            </a:r>
            <a:r>
              <a:rPr lang="zh-TW" altLang="en-US" sz="2400" dirty="0" smtClean="0"/>
              <a:t>次</a:t>
            </a:r>
            <a:r>
              <a:rPr lang="zh-TW" altLang="en-US" sz="2400" dirty="0"/>
              <a:t>循環包含</a:t>
            </a:r>
            <a:r>
              <a:rPr lang="zh-TW" altLang="zh-TW" sz="2400" dirty="0"/>
              <a:t>三（3）個</a:t>
            </a:r>
            <a:r>
              <a:rPr lang="zh-TW" altLang="en-US" sz="2400" dirty="0" smtClean="0"/>
              <a:t>期間：</a:t>
            </a:r>
            <a:endParaRPr lang="en-US" altLang="pl-PL" sz="2400" dirty="0"/>
          </a:p>
          <a:p>
            <a:pPr marL="304800" indent="-304800" eaLnBrk="1" hangingPunct="1">
              <a:spcBef>
                <a:spcPts val="500"/>
              </a:spcBef>
            </a:pPr>
            <a:r>
              <a:rPr lang="en-US" altLang="pl-PL" sz="2000" dirty="0"/>
              <a:t>Preparatory</a:t>
            </a:r>
            <a:r>
              <a:rPr lang="zh-TW" altLang="zh-TW" sz="2000" dirty="0"/>
              <a:t>預備</a:t>
            </a:r>
            <a:endParaRPr lang="en-US" altLang="pl-PL" sz="2000" dirty="0"/>
          </a:p>
          <a:p>
            <a:pPr marL="304800" indent="-304800" eaLnBrk="1" hangingPunct="1">
              <a:spcBef>
                <a:spcPts val="500"/>
              </a:spcBef>
            </a:pPr>
            <a:r>
              <a:rPr lang="en-US" altLang="pl-PL" sz="2000" dirty="0"/>
              <a:t>Competition</a:t>
            </a:r>
            <a:r>
              <a:rPr lang="zh-TW" altLang="en-US" sz="2000" dirty="0"/>
              <a:t>比賽</a:t>
            </a:r>
            <a:endParaRPr lang="en-US" altLang="pl-PL" sz="2400" dirty="0"/>
          </a:p>
          <a:p>
            <a:pPr marL="304800" indent="-304800" eaLnBrk="1" hangingPunct="1">
              <a:spcBef>
                <a:spcPts val="500"/>
              </a:spcBef>
            </a:pPr>
            <a:r>
              <a:rPr lang="en-US" altLang="pl-PL" sz="2000" dirty="0"/>
              <a:t>Transition.</a:t>
            </a:r>
            <a:r>
              <a:rPr lang="zh-TW" altLang="zh-TW" sz="2000" dirty="0"/>
              <a:t>過渡</a:t>
            </a:r>
            <a:endParaRPr lang="en-US" altLang="pl-PL" sz="2400" dirty="0"/>
          </a:p>
          <a:p>
            <a:pPr marL="304800" indent="-304800" algn="just" eaLnBrk="1" hangingPunct="1">
              <a:spcBef>
                <a:spcPts val="500"/>
              </a:spcBef>
              <a:buNone/>
            </a:pPr>
            <a:r>
              <a:rPr lang="en-US" altLang="pl-PL" sz="2000" dirty="0"/>
              <a:t>In each periods are individualized and focused on boxer’s training for strengthening the strength area and correcting the weaknesses.</a:t>
            </a:r>
            <a:r>
              <a:rPr lang="zh-TW" altLang="zh-TW" sz="2000" dirty="0"/>
              <a:t>每</a:t>
            </a:r>
            <a:r>
              <a:rPr lang="zh-TW" altLang="en-US" sz="2000" dirty="0"/>
              <a:t>段</a:t>
            </a:r>
            <a:r>
              <a:rPr lang="zh-TW" altLang="zh-TW" sz="2000" dirty="0"/>
              <a:t>期</a:t>
            </a:r>
            <a:r>
              <a:rPr lang="zh-TW" altLang="en-US" sz="2000" dirty="0"/>
              <a:t>間</a:t>
            </a:r>
            <a:r>
              <a:rPr lang="zh-TW" altLang="zh-TW" sz="2000" dirty="0"/>
              <a:t>都是</a:t>
            </a:r>
            <a:r>
              <a:rPr lang="zh-TW" altLang="en-US" sz="2000" dirty="0"/>
              <a:t>獨立</a:t>
            </a:r>
            <a:r>
              <a:rPr lang="zh-TW" altLang="zh-TW" sz="2000" dirty="0"/>
              <a:t>的，</a:t>
            </a:r>
            <a:r>
              <a:rPr lang="zh-TW" altLang="en-US" sz="2000" dirty="0"/>
              <a:t>但</a:t>
            </a:r>
            <a:r>
              <a:rPr lang="zh-TW" altLang="zh-TW" sz="2000" dirty="0"/>
              <a:t>專注於拳擊手強化</a:t>
            </a:r>
            <a:r>
              <a:rPr lang="zh-TW" altLang="en-US" sz="2000" dirty="0"/>
              <a:t>體例部分的</a:t>
            </a:r>
            <a:r>
              <a:rPr lang="zh-TW" altLang="zh-TW" sz="2000" dirty="0"/>
              <a:t>訓練，</a:t>
            </a:r>
            <a:r>
              <a:rPr lang="zh-TW" altLang="en-US" sz="2000" dirty="0"/>
              <a:t>同時</a:t>
            </a:r>
            <a:r>
              <a:rPr lang="zh-TW" altLang="zh-TW" sz="2000" dirty="0"/>
              <a:t>糾正弱點。</a:t>
            </a:r>
            <a:endParaRPr lang="en-US" altLang="pl-PL" sz="2000" dirty="0"/>
          </a:p>
          <a:p>
            <a:pPr marL="304800" indent="-304800" eaLnBrk="1" hangingPunct="1">
              <a:spcBef>
                <a:spcPts val="500"/>
              </a:spcBef>
              <a:buNone/>
            </a:pPr>
            <a:r>
              <a:rPr lang="zh-TW" altLang="zh-TW" sz="2000" dirty="0"/>
              <a:t/>
            </a:r>
            <a:br>
              <a:rPr lang="zh-TW" altLang="zh-TW" sz="2000" dirty="0"/>
            </a:br>
            <a:endParaRPr lang="en-US" altLang="pl-PL" sz="2000" dirty="0"/>
          </a:p>
        </p:txBody>
      </p:sp>
      <p:sp>
        <p:nvSpPr>
          <p:cNvPr id="230404" name="Rectangle 3"/>
          <p:cNvSpPr>
            <a:spLocks noGrp="1" noChangeArrowheads="1"/>
          </p:cNvSpPr>
          <p:nvPr>
            <p:ph type="title"/>
          </p:nvPr>
        </p:nvSpPr>
        <p:spPr>
          <a:xfrm>
            <a:off x="2143125" y="187325"/>
            <a:ext cx="7489825" cy="116205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Cuba</a:t>
            </a:r>
            <a:r>
              <a:rPr lang="zh-TW" altLang="en-US" b="1" dirty="0"/>
              <a:t>訓練規劃</a:t>
            </a:r>
            <a:r>
              <a:rPr lang="zh-TW" altLang="en-US" b="1" dirty="0" smtClean="0"/>
              <a:t>發展：古巴</a:t>
            </a:r>
            <a:endParaRPr lang="en-US" altLang="pl-PL"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A07ECFE-B898-4344-ACF8-F4B45E9E836F}" type="slidenum">
              <a:rPr lang="en-US" altLang="pl-PL" sz="1200" smtClean="0">
                <a:solidFill>
                  <a:srgbClr val="FFFFFF"/>
                </a:solidFill>
                <a:latin typeface="Arial Black" panose="020B0A04020102090204" pitchFamily="34" charset="0"/>
                <a:sym typeface="Arial Black" panose="020B0A04020102090204" pitchFamily="34" charset="0"/>
              </a:rPr>
              <a:pPr/>
              <a:t>125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46788" name="Rectangle 2"/>
          <p:cNvSpPr>
            <a:spLocks noGrp="1" noChangeArrowheads="1"/>
          </p:cNvSpPr>
          <p:nvPr>
            <p:ph type="body" idx="1"/>
          </p:nvPr>
        </p:nvSpPr>
        <p:spPr>
          <a:xfrm>
            <a:off x="487363" y="1268413"/>
            <a:ext cx="8785225" cy="4824412"/>
          </a:xfrm>
        </p:spPr>
        <p:txBody>
          <a:bodyPr/>
          <a:lstStyle/>
          <a:p>
            <a:pPr marL="304800" indent="19050" algn="just" eaLnBrk="1" hangingPunct="1">
              <a:spcBef>
                <a:spcPct val="0"/>
              </a:spcBef>
              <a:buNone/>
              <a:defRPr/>
            </a:pPr>
            <a:r>
              <a:rPr lang="en-US" altLang="pl-PL" sz="2000" b="1" dirty="0"/>
              <a:t>WHEN DEVELOPING 1-YEAR TRAINING </a:t>
            </a:r>
            <a:r>
              <a:rPr lang="en-US" altLang="pl-PL" sz="2000" b="1" dirty="0" smtClean="0"/>
              <a:t>PLAN：</a:t>
            </a:r>
            <a:r>
              <a:rPr lang="zh-TW" altLang="en-US" sz="2000" b="1" dirty="0" smtClean="0"/>
              <a:t>在</a:t>
            </a:r>
            <a:r>
              <a:rPr lang="zh-TW" altLang="zh-TW" sz="2000" b="1" dirty="0"/>
              <a:t>制定1年</a:t>
            </a:r>
            <a:r>
              <a:rPr lang="zh-TW" altLang="en-US" sz="2000" b="1" dirty="0"/>
              <a:t>期訓練規劃</a:t>
            </a:r>
            <a:r>
              <a:rPr lang="zh-TW" altLang="zh-TW" sz="2000" b="1" dirty="0" smtClean="0"/>
              <a:t>時</a:t>
            </a:r>
            <a:r>
              <a:rPr lang="zh-TW" altLang="en-US" sz="2000" b="1" dirty="0" smtClean="0"/>
              <a:t>：</a:t>
            </a:r>
            <a:endParaRPr lang="en-US" altLang="pl-PL" sz="2000" b="1" dirty="0"/>
          </a:p>
          <a:p>
            <a:pPr marL="647700" algn="just" eaLnBrk="1" hangingPunct="1">
              <a:spcBef>
                <a:spcPts val="500"/>
              </a:spcBef>
              <a:defRPr/>
            </a:pPr>
            <a:r>
              <a:rPr lang="en-US" altLang="pl-PL" sz="2000" dirty="0"/>
              <a:t>Must be aware of when and where the major and target competition are held</a:t>
            </a:r>
            <a:r>
              <a:rPr lang="zh-TW" altLang="zh-TW" sz="2000" dirty="0"/>
              <a:t>必須</a:t>
            </a:r>
            <a:r>
              <a:rPr lang="zh-TW" altLang="en-US" sz="2000" dirty="0"/>
              <a:t>清楚於何時和何地</a:t>
            </a:r>
            <a:r>
              <a:rPr lang="zh-TW" altLang="zh-TW" sz="2000" dirty="0"/>
              <a:t>舉行主要和</a:t>
            </a:r>
            <a:r>
              <a:rPr lang="zh-TW" altLang="en-US" sz="2000" dirty="0"/>
              <a:t>指標比賽</a:t>
            </a:r>
            <a:endParaRPr lang="en-US" altLang="pl-PL" sz="2000" dirty="0"/>
          </a:p>
          <a:p>
            <a:pPr marL="647700" algn="just" eaLnBrk="1" hangingPunct="1">
              <a:spcBef>
                <a:spcPts val="500"/>
              </a:spcBef>
              <a:defRPr/>
            </a:pPr>
            <a:r>
              <a:rPr lang="en-US" altLang="pl-PL" sz="2000" dirty="0"/>
              <a:t>Participate in small or medium tournament before and between the major competitions as a preparatory and fundamental purposes and each tournament will have its own purpose of participation. (Example, to monitor the progress, increases the psychological confidence and etc.)</a:t>
            </a:r>
            <a:r>
              <a:rPr lang="zh-TW" altLang="en-US" sz="2000" dirty="0"/>
              <a:t>作為準備和基本目的而在</a:t>
            </a:r>
            <a:r>
              <a:rPr lang="zh-TW" altLang="zh-TW" sz="2000" dirty="0"/>
              <a:t>主要比賽之前和之間參加</a:t>
            </a:r>
            <a:r>
              <a:rPr lang="zh-TW" altLang="en-US" sz="2000" dirty="0"/>
              <a:t>中小型比</a:t>
            </a:r>
            <a:r>
              <a:rPr lang="zh-TW" altLang="zh-TW" sz="2000" dirty="0"/>
              <a:t>賽，</a:t>
            </a:r>
            <a:r>
              <a:rPr lang="zh-TW" altLang="en-US" sz="2000" dirty="0"/>
              <a:t>並且每場比賽將有參賽本身的目的</a:t>
            </a:r>
            <a:r>
              <a:rPr lang="zh-TW" altLang="zh-TW" sz="2000" dirty="0"/>
              <a:t>（</a:t>
            </a:r>
            <a:r>
              <a:rPr lang="zh-TW" altLang="zh-TW" sz="2000" dirty="0" smtClean="0"/>
              <a:t>例如</a:t>
            </a:r>
            <a:r>
              <a:rPr lang="zh-TW" altLang="en-US" sz="2000" dirty="0" smtClean="0"/>
              <a:t>：</a:t>
            </a:r>
            <a:r>
              <a:rPr lang="zh-TW" altLang="zh-TW" sz="2000" dirty="0" smtClean="0"/>
              <a:t>監測</a:t>
            </a:r>
            <a:r>
              <a:rPr lang="zh-TW" altLang="zh-TW" sz="2000" dirty="0"/>
              <a:t>進度</a:t>
            </a:r>
            <a:r>
              <a:rPr lang="zh-TW" altLang="en-US" sz="2000" dirty="0">
                <a:latin typeface="新細明體" panose="02020500000000000000" pitchFamily="18" charset="-120"/>
                <a:ea typeface="新細明體" panose="02020500000000000000" pitchFamily="18" charset="-120"/>
              </a:rPr>
              <a:t>、</a:t>
            </a:r>
            <a:r>
              <a:rPr lang="zh-TW" altLang="zh-TW" sz="2000" dirty="0"/>
              <a:t>增</a:t>
            </a:r>
            <a:r>
              <a:rPr lang="zh-TW" altLang="en-US" sz="2000" dirty="0"/>
              <a:t>升</a:t>
            </a:r>
            <a:r>
              <a:rPr lang="zh-TW" altLang="zh-TW" sz="2000" dirty="0"/>
              <a:t>心理信心等）</a:t>
            </a:r>
            <a:endParaRPr lang="en-US" altLang="pl-PL" sz="2000" dirty="0"/>
          </a:p>
          <a:p>
            <a:pPr marL="647700" algn="just" eaLnBrk="1" hangingPunct="1">
              <a:spcBef>
                <a:spcPts val="500"/>
              </a:spcBef>
              <a:defRPr/>
            </a:pPr>
            <a:r>
              <a:rPr lang="en-US" altLang="pl-PL" sz="2000" dirty="0"/>
              <a:t>Select tournament according to boxer’s preparation level. Harder tournament may have negative effect on boxer’s psychological level</a:t>
            </a:r>
            <a:r>
              <a:rPr lang="zh-TW" altLang="zh-TW" sz="2000" dirty="0"/>
              <a:t>根據拳擊手的準備</a:t>
            </a:r>
            <a:r>
              <a:rPr lang="zh-TW" altLang="en-US" sz="2000" dirty="0"/>
              <a:t>水而準</a:t>
            </a:r>
            <a:r>
              <a:rPr lang="zh-TW" altLang="zh-TW" sz="2000" dirty="0"/>
              <a:t>選擇比賽</a:t>
            </a:r>
            <a:r>
              <a:rPr lang="zh-TW" altLang="en-US" sz="2000" dirty="0"/>
              <a:t>，太困</a:t>
            </a:r>
            <a:r>
              <a:rPr lang="zh-TW" altLang="zh-TW" sz="2000" dirty="0"/>
              <a:t>難的比賽可能對拳擊手的心理</a:t>
            </a:r>
            <a:r>
              <a:rPr lang="zh-TW" altLang="en-US" sz="2000" dirty="0"/>
              <a:t>水準帶來</a:t>
            </a:r>
            <a:r>
              <a:rPr lang="zh-TW" altLang="zh-TW" sz="2000" dirty="0"/>
              <a:t>負面影響。</a:t>
            </a:r>
            <a:endParaRPr lang="en-US" altLang="pl-PL" sz="2000" dirty="0"/>
          </a:p>
          <a:p>
            <a:pPr marL="647700" algn="just" eaLnBrk="1" hangingPunct="1">
              <a:spcBef>
                <a:spcPts val="500"/>
              </a:spcBef>
              <a:defRPr/>
            </a:pPr>
            <a:r>
              <a:rPr lang="en-US" altLang="pl-PL" sz="2000" dirty="0"/>
              <a:t>Tactical, theoretical and psychological development and education must start from the beginning of the cycle and included in each periods</a:t>
            </a:r>
            <a:r>
              <a:rPr lang="zh-TW" altLang="zh-TW" sz="2000" dirty="0"/>
              <a:t>從</a:t>
            </a:r>
            <a:r>
              <a:rPr lang="zh-TW" altLang="en-US" sz="2000" dirty="0"/>
              <a:t>循環開頭就應</a:t>
            </a:r>
            <a:r>
              <a:rPr lang="zh-TW" altLang="zh-TW" sz="2000" dirty="0"/>
              <a:t>開始</a:t>
            </a:r>
            <a:r>
              <a:rPr lang="zh-TW" altLang="en-US" sz="2000" dirty="0"/>
              <a:t>進行</a:t>
            </a:r>
            <a:r>
              <a:rPr lang="zh-TW" altLang="zh-TW" sz="2000" dirty="0"/>
              <a:t>戰術</a:t>
            </a:r>
            <a:r>
              <a:rPr lang="zh-TW" altLang="en-US" sz="2000" dirty="0">
                <a:latin typeface="新細明體" panose="02020500000000000000" pitchFamily="18" charset="-120"/>
                <a:ea typeface="新細明體" panose="02020500000000000000" pitchFamily="18" charset="-120"/>
              </a:rPr>
              <a:t>、</a:t>
            </a:r>
            <a:r>
              <a:rPr lang="zh-TW" altLang="zh-TW" sz="2000" dirty="0"/>
              <a:t>理論和心理</a:t>
            </a:r>
            <a:r>
              <a:rPr lang="zh-TW" altLang="en-US" sz="2000" dirty="0"/>
              <a:t>發</a:t>
            </a:r>
            <a:r>
              <a:rPr lang="zh-TW" altLang="zh-TW" sz="2000" dirty="0"/>
              <a:t>展與教育，並</a:t>
            </a:r>
            <a:r>
              <a:rPr lang="zh-TW" altLang="en-US" sz="2000" dirty="0"/>
              <a:t>涵蓋</a:t>
            </a:r>
            <a:r>
              <a:rPr lang="zh-TW" altLang="zh-TW" sz="2000" dirty="0"/>
              <a:t>每</a:t>
            </a:r>
            <a:r>
              <a:rPr lang="zh-TW" altLang="en-US" sz="2000" dirty="0"/>
              <a:t>段</a:t>
            </a:r>
            <a:r>
              <a:rPr lang="zh-TW" altLang="zh-TW" sz="2000" dirty="0"/>
              <a:t>期</a:t>
            </a:r>
            <a:r>
              <a:rPr lang="zh-TW" altLang="en-US" sz="2000" dirty="0"/>
              <a:t>間</a:t>
            </a:r>
            <a:endParaRPr lang="en-US" altLang="pl-PL" sz="2000" dirty="0"/>
          </a:p>
          <a:p>
            <a:pPr marL="304800" indent="0" algn="just" eaLnBrk="1" hangingPunct="1">
              <a:spcBef>
                <a:spcPts val="500"/>
              </a:spcBef>
              <a:buNone/>
              <a:defRPr/>
            </a:pPr>
            <a:r>
              <a:rPr lang="zh-TW" altLang="en-US" sz="2000" dirty="0"/>
              <a:t>             </a:t>
            </a:r>
            <a:endParaRPr lang="en-US" altLang="pl-PL" sz="2000" dirty="0"/>
          </a:p>
          <a:p>
            <a:pPr marL="647700" algn="just" eaLnBrk="1" hangingPunct="1">
              <a:spcBef>
                <a:spcPts val="500"/>
              </a:spcBef>
              <a:defRPr/>
            </a:pPr>
            <a:endParaRPr lang="en-US" altLang="pl-PL" sz="2000" dirty="0"/>
          </a:p>
        </p:txBody>
      </p:sp>
      <p:sp>
        <p:nvSpPr>
          <p:cNvPr id="231428" name="Rectangle 3"/>
          <p:cNvSpPr>
            <a:spLocks noGrp="1" noChangeArrowheads="1"/>
          </p:cNvSpPr>
          <p:nvPr>
            <p:ph type="title"/>
          </p:nvPr>
        </p:nvSpPr>
        <p:spPr>
          <a:xfrm>
            <a:off x="2143125" y="187325"/>
            <a:ext cx="7489825" cy="1081088"/>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Cuba</a:t>
            </a:r>
            <a:r>
              <a:rPr lang="zh-TW" altLang="en-US" b="1" dirty="0"/>
              <a:t>訓練規劃</a:t>
            </a:r>
            <a:r>
              <a:rPr lang="zh-TW" altLang="en-US" b="1" dirty="0" smtClean="0"/>
              <a:t>發展：古巴</a:t>
            </a:r>
            <a:endParaRPr lang="en-US" altLang="pl-PL"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D46793C-FE52-40F3-A85A-AA43E7CB3687}" type="slidenum">
              <a:rPr lang="en-US" altLang="pl-PL" sz="1200" smtClean="0">
                <a:solidFill>
                  <a:srgbClr val="FFFFFF"/>
                </a:solidFill>
                <a:latin typeface="Arial Black" panose="020B0A04020102090204" pitchFamily="34" charset="0"/>
                <a:sym typeface="Arial Black" panose="020B0A04020102090204" pitchFamily="34" charset="0"/>
              </a:rPr>
              <a:pPr/>
              <a:t>126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2452" name="Rectangle 3"/>
          <p:cNvSpPr>
            <a:spLocks noGrp="1" noChangeArrowheads="1"/>
          </p:cNvSpPr>
          <p:nvPr>
            <p:ph type="body" idx="1"/>
          </p:nvPr>
        </p:nvSpPr>
        <p:spPr>
          <a:xfrm>
            <a:off x="847725" y="1131888"/>
            <a:ext cx="8785225" cy="1460841"/>
          </a:xfrm>
        </p:spPr>
        <p:txBody>
          <a:bodyPr/>
          <a:lstStyle/>
          <a:p>
            <a:pPr marL="0" indent="0" algn="just" eaLnBrk="1" hangingPunct="1">
              <a:spcBef>
                <a:spcPct val="0"/>
              </a:spcBef>
              <a:buNone/>
            </a:pPr>
            <a:r>
              <a:rPr lang="en-US" altLang="pl-PL" sz="1500" dirty="0"/>
              <a:t>One of the concepts of developing 1-year training plan is dividing one year into two cycles based on the level of boxers and competition schedule. End of each cycle, boxer will participate at the tournament or competition that will allow coaches to control and monitor the boxer’s skills development and level of achievement.</a:t>
            </a:r>
            <a:r>
              <a:rPr lang="zh-TW" altLang="zh-TW" sz="1500" dirty="0"/>
              <a:t>制定</a:t>
            </a:r>
            <a:r>
              <a:rPr lang="en-US" altLang="zh-TW" sz="1500" dirty="0"/>
              <a:t>1</a:t>
            </a:r>
            <a:r>
              <a:rPr lang="zh-TW" altLang="en-US" sz="1500" dirty="0"/>
              <a:t>年期訓練規劃</a:t>
            </a:r>
            <a:r>
              <a:rPr lang="zh-TW" altLang="zh-TW" sz="1500" dirty="0"/>
              <a:t>的概念之一是根據拳擊手</a:t>
            </a:r>
            <a:r>
              <a:rPr lang="zh-TW" altLang="en-US" sz="1500" dirty="0"/>
              <a:t>的程度</a:t>
            </a:r>
            <a:r>
              <a:rPr lang="zh-TW" altLang="zh-TW" sz="1500" dirty="0"/>
              <a:t>和比賽時</a:t>
            </a:r>
            <a:r>
              <a:rPr lang="zh-TW" altLang="en-US" sz="1500" dirty="0"/>
              <a:t>程</a:t>
            </a:r>
            <a:r>
              <a:rPr lang="zh-TW" altLang="zh-TW" sz="1500" dirty="0"/>
              <a:t>表，</a:t>
            </a:r>
            <a:r>
              <a:rPr lang="zh-TW" altLang="en-US" sz="1500" dirty="0"/>
              <a:t>而</a:t>
            </a:r>
            <a:r>
              <a:rPr lang="zh-TW" altLang="zh-TW" sz="1500" dirty="0"/>
              <a:t>將一年分為兩</a:t>
            </a:r>
            <a:r>
              <a:rPr lang="zh-TW" altLang="en-US" sz="1500" dirty="0"/>
              <a:t>次循環</a:t>
            </a:r>
            <a:r>
              <a:rPr lang="zh-TW" altLang="zh-TW" sz="1500" dirty="0"/>
              <a:t>。 </a:t>
            </a:r>
            <a:r>
              <a:rPr lang="zh-TW" altLang="en-US" sz="1500" dirty="0"/>
              <a:t>在</a:t>
            </a:r>
            <a:r>
              <a:rPr lang="zh-TW" altLang="zh-TW" sz="1500" dirty="0"/>
              <a:t>每</a:t>
            </a:r>
            <a:r>
              <a:rPr lang="zh-TW" altLang="en-US" sz="1500" dirty="0"/>
              <a:t>次循環</a:t>
            </a:r>
            <a:r>
              <a:rPr lang="zh-TW" altLang="zh-TW" sz="1500" dirty="0"/>
              <a:t>結束</a:t>
            </a:r>
            <a:r>
              <a:rPr lang="zh-TW" altLang="en-US" sz="1500" dirty="0"/>
              <a:t>時</a:t>
            </a:r>
            <a:r>
              <a:rPr lang="zh-TW" altLang="zh-TW" sz="1500" dirty="0"/>
              <a:t>，拳擊手將參加</a:t>
            </a:r>
            <a:r>
              <a:rPr lang="zh-TW" altLang="en-US" sz="1500" dirty="0"/>
              <a:t>錦標</a:t>
            </a:r>
            <a:r>
              <a:rPr lang="zh-TW" altLang="zh-TW" sz="1500" dirty="0"/>
              <a:t>賽或比賽，</a:t>
            </a:r>
            <a:r>
              <a:rPr lang="zh-TW" altLang="en-US" sz="1500" dirty="0"/>
              <a:t>讓</a:t>
            </a:r>
            <a:r>
              <a:rPr lang="zh-TW" altLang="zh-TW" sz="1500" dirty="0"/>
              <a:t>教練能夠控制和監</a:t>
            </a:r>
            <a:r>
              <a:rPr lang="zh-TW" altLang="en-US" sz="1500" dirty="0"/>
              <a:t>督</a:t>
            </a:r>
            <a:r>
              <a:rPr lang="zh-TW" altLang="zh-TW" sz="1500" dirty="0"/>
              <a:t>拳擊手的技能發展和成就</a:t>
            </a:r>
            <a:r>
              <a:rPr lang="zh-TW" altLang="en-US" sz="1500" dirty="0"/>
              <a:t>水準</a:t>
            </a:r>
            <a:r>
              <a:rPr lang="zh-TW" altLang="zh-TW" sz="1500" dirty="0"/>
              <a:t>。</a:t>
            </a:r>
            <a:endParaRPr lang="en-US" altLang="pl-PL" sz="1500" dirty="0"/>
          </a:p>
        </p:txBody>
      </p:sp>
      <p:sp>
        <p:nvSpPr>
          <p:cNvPr id="232453" name="Rectangle 4"/>
          <p:cNvSpPr>
            <a:spLocks noGrp="1" noChangeArrowheads="1"/>
          </p:cNvSpPr>
          <p:nvPr>
            <p:ph type="title"/>
          </p:nvPr>
        </p:nvSpPr>
        <p:spPr>
          <a:xfrm>
            <a:off x="2141538" y="187325"/>
            <a:ext cx="7493000" cy="12192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en-US" altLang="pl-PL" dirty="0"/>
              <a:t>Cuba</a:t>
            </a:r>
            <a:r>
              <a:rPr lang="zh-TW" altLang="en-US" b="1" dirty="0"/>
              <a:t>訓練規劃</a:t>
            </a:r>
            <a:r>
              <a:rPr lang="zh-TW" altLang="en-US" b="1" dirty="0" smtClean="0"/>
              <a:t>發展：古巴</a:t>
            </a:r>
            <a:endParaRPr lang="en-US" altLang="pl-PL" dirty="0"/>
          </a:p>
        </p:txBody>
      </p:sp>
      <p:sp>
        <p:nvSpPr>
          <p:cNvPr id="232454" name="Rectangle 5"/>
          <p:cNvSpPr>
            <a:spLocks/>
          </p:cNvSpPr>
          <p:nvPr/>
        </p:nvSpPr>
        <p:spPr bwMode="auto">
          <a:xfrm>
            <a:off x="1144204" y="5535274"/>
            <a:ext cx="6356189" cy="134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pl-PL" sz="2000" dirty="0" smtClean="0">
                <a:latin typeface="Arial" panose="020B0604020202020204" pitchFamily="34" charset="0"/>
                <a:cs typeface="Arial" panose="020B0604020202020204" pitchFamily="34" charset="0"/>
                <a:sym typeface="Arial" panose="020B0604020202020204" pitchFamily="34" charset="0"/>
              </a:rPr>
              <a:t>V.S.P： </a:t>
            </a:r>
            <a:r>
              <a:rPr lang="en-US" altLang="pl-PL" sz="2000" dirty="0">
                <a:latin typeface="Arial" panose="020B0604020202020204" pitchFamily="34" charset="0"/>
                <a:cs typeface="Arial" panose="020B0604020202020204" pitchFamily="34" charset="0"/>
                <a:sym typeface="Arial" panose="020B0604020202020204" pitchFamily="34" charset="0"/>
              </a:rPr>
              <a:t>Variated Special Preparation</a:t>
            </a:r>
            <a:r>
              <a:rPr lang="zh-TW" altLang="zh-TW" sz="1800" dirty="0"/>
              <a:t>變</a:t>
            </a:r>
            <a:r>
              <a:rPr lang="zh-TW" altLang="en-US" sz="1800" dirty="0"/>
              <a:t>動</a:t>
            </a:r>
            <a:r>
              <a:rPr lang="zh-TW" altLang="zh-TW" sz="1800" dirty="0"/>
              <a:t>特別準備</a:t>
            </a:r>
            <a:endParaRPr lang="en-US" altLang="pl-PL" sz="1800" dirty="0">
              <a:latin typeface="Lucida Grande" charset="0"/>
              <a:ea typeface="Lucida Grande" charset="0"/>
              <a:cs typeface="Lucida Grande" charset="0"/>
              <a:sym typeface="Lucida Grande" charset="0"/>
            </a:endParaRPr>
          </a:p>
          <a:p>
            <a:pPr eaLnBrk="1" hangingPunct="1"/>
            <a:r>
              <a:rPr lang="en-US" altLang="pl-PL" sz="2000" dirty="0">
                <a:latin typeface="Arial" panose="020B0604020202020204" pitchFamily="34" charset="0"/>
                <a:cs typeface="Arial" panose="020B0604020202020204" pitchFamily="34" charset="0"/>
                <a:sym typeface="Arial" panose="020B0604020202020204" pitchFamily="34" charset="0"/>
              </a:rPr>
              <a:t>S.P. </a:t>
            </a:r>
            <a:r>
              <a:rPr lang="en-US" altLang="pl-PL" sz="2000" dirty="0" smtClean="0">
                <a:latin typeface="Arial" panose="020B0604020202020204" pitchFamily="34" charset="0"/>
                <a:cs typeface="Arial" panose="020B0604020202020204" pitchFamily="34" charset="0"/>
                <a:sym typeface="Arial" panose="020B0604020202020204" pitchFamily="34" charset="0"/>
              </a:rPr>
              <a:t>： </a:t>
            </a:r>
            <a:r>
              <a:rPr lang="en-US" altLang="pl-PL" sz="2000" dirty="0">
                <a:latin typeface="Arial" panose="020B0604020202020204" pitchFamily="34" charset="0"/>
                <a:cs typeface="Arial" panose="020B0604020202020204" pitchFamily="34" charset="0"/>
                <a:sym typeface="Arial" panose="020B0604020202020204" pitchFamily="34" charset="0"/>
              </a:rPr>
              <a:t>Specific Preparation</a:t>
            </a:r>
            <a:r>
              <a:rPr lang="zh-TW" altLang="zh-TW" sz="1800" dirty="0"/>
              <a:t>具體準備</a:t>
            </a:r>
            <a:endParaRPr lang="en-US" altLang="pl-PL" sz="1800" dirty="0">
              <a:latin typeface="Lucida Grande" charset="0"/>
              <a:ea typeface="Lucida Grande" charset="0"/>
              <a:cs typeface="Lucida Grande" charset="0"/>
              <a:sym typeface="Lucida Grande" charset="0"/>
            </a:endParaRPr>
          </a:p>
          <a:p>
            <a:pPr eaLnBrk="1" hangingPunct="1"/>
            <a:r>
              <a:rPr lang="en-US" altLang="pl-PL" sz="2000" dirty="0">
                <a:latin typeface="Arial" panose="020B0604020202020204" pitchFamily="34" charset="0"/>
                <a:cs typeface="Arial" panose="020B0604020202020204" pitchFamily="34" charset="0"/>
                <a:sym typeface="Arial" panose="020B0604020202020204" pitchFamily="34" charset="0"/>
              </a:rPr>
              <a:t>O.S. </a:t>
            </a:r>
            <a:r>
              <a:rPr lang="en-US" altLang="pl-PL" sz="2000" dirty="0" smtClean="0">
                <a:latin typeface="Arial" panose="020B0604020202020204" pitchFamily="34" charset="0"/>
                <a:cs typeface="Arial" panose="020B0604020202020204" pitchFamily="34" charset="0"/>
                <a:sym typeface="Arial" panose="020B0604020202020204" pitchFamily="34" charset="0"/>
              </a:rPr>
              <a:t>： </a:t>
            </a:r>
            <a:r>
              <a:rPr lang="en-US" altLang="pl-PL" sz="2000" dirty="0">
                <a:latin typeface="Arial" panose="020B0604020202020204" pitchFamily="34" charset="0"/>
                <a:cs typeface="Arial" panose="020B0604020202020204" pitchFamily="34" charset="0"/>
                <a:sym typeface="Arial" panose="020B0604020202020204" pitchFamily="34" charset="0"/>
              </a:rPr>
              <a:t>Shaping</a:t>
            </a:r>
            <a:r>
              <a:rPr lang="zh-TW" altLang="zh-TW" sz="2000" dirty="0"/>
              <a:t>塑造</a:t>
            </a:r>
            <a:endParaRPr lang="pl-PL" altLang="pl-PL" sz="2000" dirty="0">
              <a:latin typeface="Arial" panose="020B0604020202020204" pitchFamily="34" charset="0"/>
              <a:cs typeface="Arial" panose="020B0604020202020204" pitchFamily="34" charset="0"/>
              <a:sym typeface="Arial" panose="020B0604020202020204" pitchFamily="34" charset="0"/>
            </a:endParaRPr>
          </a:p>
          <a:p>
            <a:pPr eaLnBrk="1" hangingPunct="1"/>
            <a:r>
              <a:rPr lang="en-US" altLang="pl-PL" sz="2000" dirty="0">
                <a:latin typeface="Arial" panose="020B0604020202020204" pitchFamily="34" charset="0"/>
                <a:cs typeface="Arial" panose="020B0604020202020204" pitchFamily="34" charset="0"/>
                <a:sym typeface="Arial" panose="020B0604020202020204" pitchFamily="34" charset="0"/>
              </a:rPr>
              <a:t>S.S. </a:t>
            </a:r>
            <a:r>
              <a:rPr lang="en-US" altLang="pl-PL" sz="2000" dirty="0" smtClean="0">
                <a:latin typeface="Arial" panose="020B0604020202020204" pitchFamily="34" charset="0"/>
                <a:cs typeface="Arial" panose="020B0604020202020204" pitchFamily="34" charset="0"/>
                <a:sym typeface="Arial" panose="020B0604020202020204" pitchFamily="34" charset="0"/>
              </a:rPr>
              <a:t>： </a:t>
            </a:r>
            <a:r>
              <a:rPr lang="en-US" altLang="pl-PL" sz="2000" dirty="0">
                <a:latin typeface="Arial" panose="020B0604020202020204" pitchFamily="34" charset="0"/>
                <a:cs typeface="Arial" panose="020B0604020202020204" pitchFamily="34" charset="0"/>
                <a:sym typeface="Arial" panose="020B0604020202020204" pitchFamily="34" charset="0"/>
              </a:rPr>
              <a:t>Stabilizing</a:t>
            </a:r>
            <a:r>
              <a:rPr lang="zh-TW" altLang="zh-TW" sz="2000" dirty="0"/>
              <a:t>穩定</a:t>
            </a:r>
            <a:endParaRPr lang="en-US" altLang="pl-PL" sz="2000" dirty="0">
              <a:latin typeface="Arial" panose="020B0604020202020204" pitchFamily="34" charset="0"/>
              <a:cs typeface="Arial" panose="020B0604020202020204" pitchFamily="34" charset="0"/>
              <a:sym typeface="Arial" panose="020B0604020202020204" pitchFamily="34" charset="0"/>
            </a:endParaRPr>
          </a:p>
        </p:txBody>
      </p:sp>
      <p:grpSp>
        <p:nvGrpSpPr>
          <p:cNvPr id="4" name="群組 3">
            <a:extLst>
              <a:ext uri="{FF2B5EF4-FFF2-40B4-BE49-F238E27FC236}">
                <a16:creationId xmlns:a16="http://schemas.microsoft.com/office/drawing/2014/main" xmlns="" id="{0FCBEE3D-2E70-42A0-9286-8A41D5CB2719}"/>
              </a:ext>
            </a:extLst>
          </p:cNvPr>
          <p:cNvGrpSpPr/>
          <p:nvPr/>
        </p:nvGrpSpPr>
        <p:grpSpPr>
          <a:xfrm>
            <a:off x="775363" y="2588087"/>
            <a:ext cx="8454871" cy="3029043"/>
            <a:chOff x="775363" y="2588087"/>
            <a:chExt cx="8454871" cy="3029043"/>
          </a:xfrm>
        </p:grpSpPr>
        <p:pic>
          <p:nvPicPr>
            <p:cNvPr id="3" name="圖片 2">
              <a:extLst>
                <a:ext uri="{FF2B5EF4-FFF2-40B4-BE49-F238E27FC236}">
                  <a16:creationId xmlns:a16="http://schemas.microsoft.com/office/drawing/2014/main" xmlns="" id="{238DD677-5856-4029-9929-1AB936A8A0FD}"/>
                </a:ext>
              </a:extLst>
            </p:cNvPr>
            <p:cNvPicPr>
              <a:picLocks noChangeAspect="1"/>
            </p:cNvPicPr>
            <p:nvPr/>
          </p:nvPicPr>
          <p:blipFill>
            <a:blip r:embed="rId2"/>
            <a:stretch>
              <a:fillRect/>
            </a:stretch>
          </p:blipFill>
          <p:spPr>
            <a:xfrm>
              <a:off x="1062037" y="2716313"/>
              <a:ext cx="7781925" cy="2305050"/>
            </a:xfrm>
            <a:prstGeom prst="rect">
              <a:avLst/>
            </a:prstGeom>
          </p:spPr>
        </p:pic>
        <p:sp>
          <p:nvSpPr>
            <p:cNvPr id="10" name="矩形 9">
              <a:extLst>
                <a:ext uri="{FF2B5EF4-FFF2-40B4-BE49-F238E27FC236}">
                  <a16:creationId xmlns:a16="http://schemas.microsoft.com/office/drawing/2014/main" xmlns="" id="{017624D0-D008-44EA-9A09-4AB4427234A6}"/>
                </a:ext>
              </a:extLst>
            </p:cNvPr>
            <p:cNvSpPr/>
            <p:nvPr/>
          </p:nvSpPr>
          <p:spPr>
            <a:xfrm>
              <a:off x="1923493" y="2588087"/>
              <a:ext cx="1957331" cy="338554"/>
            </a:xfrm>
            <a:prstGeom prst="rect">
              <a:avLst/>
            </a:prstGeom>
          </p:spPr>
          <p:txBody>
            <a:bodyPr wrap="none">
              <a:spAutoFit/>
            </a:bodyPr>
            <a:lstStyle/>
            <a:p>
              <a:pPr algn="ctr"/>
              <a:r>
                <a:rPr lang="en-US" altLang="zh-TW" sz="1600" dirty="0"/>
                <a:t>1</a:t>
              </a:r>
              <a:r>
                <a:rPr lang="en-US" altLang="zh-TW" sz="1600" baseline="30000" dirty="0"/>
                <a:t>st</a:t>
              </a:r>
              <a:r>
                <a:rPr lang="en-US" altLang="zh-TW" sz="1600" dirty="0"/>
                <a:t> CYCLE</a:t>
              </a:r>
              <a:r>
                <a:rPr lang="zh-TW" altLang="en-US" sz="1600" dirty="0"/>
                <a:t>第一次循環</a:t>
              </a:r>
            </a:p>
          </p:txBody>
        </p:sp>
        <p:sp>
          <p:nvSpPr>
            <p:cNvPr id="11" name="矩形 10">
              <a:extLst>
                <a:ext uri="{FF2B5EF4-FFF2-40B4-BE49-F238E27FC236}">
                  <a16:creationId xmlns:a16="http://schemas.microsoft.com/office/drawing/2014/main" xmlns="" id="{5B1F8AB2-3993-4247-9B02-F0E529964BBB}"/>
                </a:ext>
              </a:extLst>
            </p:cNvPr>
            <p:cNvSpPr/>
            <p:nvPr/>
          </p:nvSpPr>
          <p:spPr>
            <a:xfrm>
              <a:off x="6188118" y="2588405"/>
              <a:ext cx="2003755" cy="338554"/>
            </a:xfrm>
            <a:prstGeom prst="rect">
              <a:avLst/>
            </a:prstGeom>
          </p:spPr>
          <p:txBody>
            <a:bodyPr wrap="none">
              <a:spAutoFit/>
            </a:bodyPr>
            <a:lstStyle/>
            <a:p>
              <a:pPr algn="ctr"/>
              <a:r>
                <a:rPr lang="en-US" altLang="zh-TW" sz="1600" dirty="0"/>
                <a:t>2</a:t>
              </a:r>
              <a:r>
                <a:rPr lang="en-US" altLang="zh-TW" sz="1600" baseline="30000" dirty="0"/>
                <a:t>nd</a:t>
              </a:r>
              <a:r>
                <a:rPr lang="en-US" altLang="zh-TW" sz="1600" dirty="0"/>
                <a:t> CYCLE</a:t>
              </a:r>
              <a:r>
                <a:rPr lang="zh-TW" altLang="en-US" sz="1600" dirty="0"/>
                <a:t>第二次循環</a:t>
              </a:r>
              <a:endParaRPr lang="en-US" altLang="zh-TW" sz="1600" dirty="0"/>
            </a:p>
          </p:txBody>
        </p:sp>
        <p:sp>
          <p:nvSpPr>
            <p:cNvPr id="12" name="矩形 11">
              <a:extLst>
                <a:ext uri="{FF2B5EF4-FFF2-40B4-BE49-F238E27FC236}">
                  <a16:creationId xmlns:a16="http://schemas.microsoft.com/office/drawing/2014/main" xmlns="" id="{0C3EF510-B3D9-432E-AAE4-5353472D5D2A}"/>
                </a:ext>
              </a:extLst>
            </p:cNvPr>
            <p:cNvSpPr/>
            <p:nvPr/>
          </p:nvSpPr>
          <p:spPr>
            <a:xfrm>
              <a:off x="775363" y="3549934"/>
              <a:ext cx="780215" cy="461665"/>
            </a:xfrm>
            <a:prstGeom prst="rect">
              <a:avLst/>
            </a:prstGeom>
          </p:spPr>
          <p:txBody>
            <a:bodyPr wrap="none">
              <a:spAutoFit/>
            </a:bodyPr>
            <a:lstStyle/>
            <a:p>
              <a:pPr algn="ctr"/>
              <a:r>
                <a:rPr lang="en-US" altLang="zh-TW" sz="1200" b="1" dirty="0"/>
                <a:t>JANUARY</a:t>
              </a:r>
            </a:p>
            <a:p>
              <a:pPr algn="ctr"/>
              <a:r>
                <a:rPr lang="en-US" altLang="zh-TW" sz="1200" b="1" dirty="0"/>
                <a:t>1</a:t>
              </a:r>
              <a:r>
                <a:rPr lang="zh-TW" altLang="en-US" sz="1200" b="1" dirty="0"/>
                <a:t>月</a:t>
              </a:r>
            </a:p>
          </p:txBody>
        </p:sp>
        <p:sp>
          <p:nvSpPr>
            <p:cNvPr id="13" name="矩形 12">
              <a:extLst>
                <a:ext uri="{FF2B5EF4-FFF2-40B4-BE49-F238E27FC236}">
                  <a16:creationId xmlns:a16="http://schemas.microsoft.com/office/drawing/2014/main" xmlns="" id="{0BF2AB32-AFA7-4135-A342-A8D5E916B9CA}"/>
                </a:ext>
              </a:extLst>
            </p:cNvPr>
            <p:cNvSpPr/>
            <p:nvPr/>
          </p:nvSpPr>
          <p:spPr>
            <a:xfrm>
              <a:off x="3886130" y="3135372"/>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sp>
          <p:nvSpPr>
            <p:cNvPr id="14" name="矩形 13">
              <a:extLst>
                <a:ext uri="{FF2B5EF4-FFF2-40B4-BE49-F238E27FC236}">
                  <a16:creationId xmlns:a16="http://schemas.microsoft.com/office/drawing/2014/main" xmlns="" id="{241DB89C-FA55-4816-AB73-82AD45BED769}"/>
                </a:ext>
              </a:extLst>
            </p:cNvPr>
            <p:cNvSpPr/>
            <p:nvPr/>
          </p:nvSpPr>
          <p:spPr>
            <a:xfrm>
              <a:off x="8334476" y="3566850"/>
              <a:ext cx="895758" cy="461665"/>
            </a:xfrm>
            <a:prstGeom prst="rect">
              <a:avLst/>
            </a:prstGeom>
          </p:spPr>
          <p:txBody>
            <a:bodyPr wrap="none">
              <a:spAutoFit/>
            </a:bodyPr>
            <a:lstStyle/>
            <a:p>
              <a:pPr algn="ctr"/>
              <a:r>
                <a:rPr lang="en-US" altLang="zh-TW" sz="1200" b="1" dirty="0"/>
                <a:t>DECEMBER</a:t>
              </a:r>
            </a:p>
            <a:p>
              <a:pPr algn="ctr"/>
              <a:r>
                <a:rPr lang="en-US" altLang="zh-TW" sz="1200" b="1" dirty="0"/>
                <a:t>12</a:t>
              </a:r>
              <a:r>
                <a:rPr lang="zh-TW" altLang="en-US" sz="1200" b="1" dirty="0"/>
                <a:t>月</a:t>
              </a:r>
            </a:p>
          </p:txBody>
        </p:sp>
        <p:sp>
          <p:nvSpPr>
            <p:cNvPr id="18" name="矩形 17">
              <a:extLst>
                <a:ext uri="{FF2B5EF4-FFF2-40B4-BE49-F238E27FC236}">
                  <a16:creationId xmlns:a16="http://schemas.microsoft.com/office/drawing/2014/main" xmlns="" id="{C8F370BF-926B-48F2-9BCE-65FA0CFACFD8}"/>
                </a:ext>
              </a:extLst>
            </p:cNvPr>
            <p:cNvSpPr/>
            <p:nvPr/>
          </p:nvSpPr>
          <p:spPr>
            <a:xfrm>
              <a:off x="8113654" y="4970799"/>
              <a:ext cx="914598" cy="646331"/>
            </a:xfrm>
            <a:prstGeom prst="rect">
              <a:avLst/>
            </a:prstGeom>
          </p:spPr>
          <p:txBody>
            <a:bodyPr wrap="square">
              <a:spAutoFit/>
            </a:bodyPr>
            <a:lstStyle/>
            <a:p>
              <a:pPr algn="ctr"/>
              <a:r>
                <a:rPr lang="en-US" altLang="zh-TW" sz="1200" dirty="0"/>
                <a:t>Transition Period</a:t>
              </a:r>
            </a:p>
            <a:p>
              <a:pPr algn="ctr"/>
              <a:r>
                <a:rPr lang="zh-TW" altLang="en-US" sz="1200" dirty="0"/>
                <a:t>過渡期間</a:t>
              </a:r>
            </a:p>
          </p:txBody>
        </p:sp>
        <p:sp>
          <p:nvSpPr>
            <p:cNvPr id="19" name="矩形 18">
              <a:extLst>
                <a:ext uri="{FF2B5EF4-FFF2-40B4-BE49-F238E27FC236}">
                  <a16:creationId xmlns:a16="http://schemas.microsoft.com/office/drawing/2014/main" xmlns="" id="{4C0900F5-7529-4561-A66F-7841035FC1AC}"/>
                </a:ext>
              </a:extLst>
            </p:cNvPr>
            <p:cNvSpPr/>
            <p:nvPr/>
          </p:nvSpPr>
          <p:spPr>
            <a:xfrm>
              <a:off x="7675939" y="3146947"/>
              <a:ext cx="962891" cy="461665"/>
            </a:xfrm>
            <a:prstGeom prst="rect">
              <a:avLst/>
            </a:prstGeom>
          </p:spPr>
          <p:txBody>
            <a:bodyPr wrap="none">
              <a:spAutoFit/>
            </a:bodyPr>
            <a:lstStyle/>
            <a:p>
              <a:pPr algn="ctr"/>
              <a:r>
                <a:rPr lang="en-US" altLang="zh-TW" sz="1200" dirty="0"/>
                <a:t>Competition</a:t>
              </a:r>
            </a:p>
            <a:p>
              <a:pPr algn="ctr"/>
              <a:r>
                <a:rPr lang="zh-TW" altLang="en-US" sz="1200" dirty="0"/>
                <a:t>比賽</a:t>
              </a:r>
            </a:p>
          </p:txBody>
        </p:sp>
        <p:sp>
          <p:nvSpPr>
            <p:cNvPr id="20" name="矩形 19">
              <a:extLst>
                <a:ext uri="{FF2B5EF4-FFF2-40B4-BE49-F238E27FC236}">
                  <a16:creationId xmlns:a16="http://schemas.microsoft.com/office/drawing/2014/main" xmlns="" id="{01BD3A5A-5CD5-4ECA-AFB1-A0E18829E2B0}"/>
                </a:ext>
              </a:extLst>
            </p:cNvPr>
            <p:cNvSpPr/>
            <p:nvPr/>
          </p:nvSpPr>
          <p:spPr>
            <a:xfrm>
              <a:off x="4910773" y="4189954"/>
              <a:ext cx="1674578" cy="461665"/>
            </a:xfrm>
            <a:prstGeom prst="rect">
              <a:avLst/>
            </a:prstGeom>
          </p:spPr>
          <p:txBody>
            <a:bodyPr wrap="square">
              <a:spAutoFit/>
            </a:bodyPr>
            <a:lstStyle/>
            <a:p>
              <a:pPr algn="ctr"/>
              <a:r>
                <a:rPr lang="en-US" altLang="zh-TW" sz="1200" dirty="0"/>
                <a:t>General Preparation</a:t>
              </a:r>
            </a:p>
            <a:p>
              <a:pPr algn="ctr"/>
              <a:r>
                <a:rPr lang="zh-TW" altLang="en-US" sz="1200" dirty="0"/>
                <a:t>一般準備</a:t>
              </a:r>
            </a:p>
          </p:txBody>
        </p:sp>
        <p:sp>
          <p:nvSpPr>
            <p:cNvPr id="21" name="矩形 20">
              <a:extLst>
                <a:ext uri="{FF2B5EF4-FFF2-40B4-BE49-F238E27FC236}">
                  <a16:creationId xmlns:a16="http://schemas.microsoft.com/office/drawing/2014/main" xmlns="" id="{77ECA4CE-87B7-4984-BE1A-824432CB4995}"/>
                </a:ext>
              </a:extLst>
            </p:cNvPr>
            <p:cNvSpPr/>
            <p:nvPr/>
          </p:nvSpPr>
          <p:spPr>
            <a:xfrm>
              <a:off x="5366008" y="4910937"/>
              <a:ext cx="1648250" cy="461665"/>
            </a:xfrm>
            <a:prstGeom prst="rect">
              <a:avLst/>
            </a:prstGeom>
          </p:spPr>
          <p:txBody>
            <a:bodyPr wrap="square">
              <a:spAutoFit/>
            </a:bodyPr>
            <a:lstStyle/>
            <a:p>
              <a:pPr algn="ctr"/>
              <a:r>
                <a:rPr lang="en-US" altLang="zh-TW" sz="1200" dirty="0"/>
                <a:t>Preparatory Period</a:t>
              </a:r>
            </a:p>
            <a:p>
              <a:pPr algn="ctr"/>
              <a:r>
                <a:rPr lang="zh-TW" altLang="en-US" sz="1200" dirty="0"/>
                <a:t>準備期間</a:t>
              </a:r>
            </a:p>
          </p:txBody>
        </p:sp>
        <p:sp>
          <p:nvSpPr>
            <p:cNvPr id="22" name="矩形 21">
              <a:extLst>
                <a:ext uri="{FF2B5EF4-FFF2-40B4-BE49-F238E27FC236}">
                  <a16:creationId xmlns:a16="http://schemas.microsoft.com/office/drawing/2014/main" xmlns="" id="{0704C8BC-073D-46F2-B164-240F7C3AE377}"/>
                </a:ext>
              </a:extLst>
            </p:cNvPr>
            <p:cNvSpPr/>
            <p:nvPr/>
          </p:nvSpPr>
          <p:spPr>
            <a:xfrm>
              <a:off x="7137969" y="4717570"/>
              <a:ext cx="1383311" cy="646331"/>
            </a:xfrm>
            <a:prstGeom prst="rect">
              <a:avLst/>
            </a:prstGeom>
          </p:spPr>
          <p:txBody>
            <a:bodyPr wrap="square">
              <a:spAutoFit/>
            </a:bodyPr>
            <a:lstStyle/>
            <a:p>
              <a:pPr algn="ctr"/>
              <a:r>
                <a:rPr lang="en-US" altLang="zh-TW" sz="1200" dirty="0"/>
                <a:t>Competition Period</a:t>
              </a:r>
            </a:p>
            <a:p>
              <a:pPr algn="ctr"/>
              <a:r>
                <a:rPr lang="zh-TW" altLang="en-US" sz="1200" dirty="0"/>
                <a:t>比賽期間</a:t>
              </a:r>
            </a:p>
          </p:txBody>
        </p:sp>
        <p:sp>
          <p:nvSpPr>
            <p:cNvPr id="24" name="矩形 23">
              <a:extLst>
                <a:ext uri="{FF2B5EF4-FFF2-40B4-BE49-F238E27FC236}">
                  <a16:creationId xmlns:a16="http://schemas.microsoft.com/office/drawing/2014/main" xmlns="" id="{D2C774F5-1036-424C-BCFD-0BFBF2C7C76C}"/>
                </a:ext>
              </a:extLst>
            </p:cNvPr>
            <p:cNvSpPr/>
            <p:nvPr/>
          </p:nvSpPr>
          <p:spPr>
            <a:xfrm>
              <a:off x="4247710" y="4970799"/>
              <a:ext cx="914598" cy="646331"/>
            </a:xfrm>
            <a:prstGeom prst="rect">
              <a:avLst/>
            </a:prstGeom>
          </p:spPr>
          <p:txBody>
            <a:bodyPr wrap="square">
              <a:spAutoFit/>
            </a:bodyPr>
            <a:lstStyle/>
            <a:p>
              <a:pPr algn="ctr"/>
              <a:r>
                <a:rPr lang="en-US" altLang="zh-TW" sz="1200" dirty="0"/>
                <a:t>Transition Period</a:t>
              </a:r>
            </a:p>
            <a:p>
              <a:pPr algn="ctr"/>
              <a:r>
                <a:rPr lang="zh-TW" altLang="en-US" sz="1200" dirty="0"/>
                <a:t>過渡期間</a:t>
              </a:r>
            </a:p>
          </p:txBody>
        </p:sp>
        <p:sp>
          <p:nvSpPr>
            <p:cNvPr id="25" name="矩形 24">
              <a:extLst>
                <a:ext uri="{FF2B5EF4-FFF2-40B4-BE49-F238E27FC236}">
                  <a16:creationId xmlns:a16="http://schemas.microsoft.com/office/drawing/2014/main" xmlns="" id="{E593AA83-5BF0-4254-9C47-8144688F1B7B}"/>
                </a:ext>
              </a:extLst>
            </p:cNvPr>
            <p:cNvSpPr/>
            <p:nvPr/>
          </p:nvSpPr>
          <p:spPr>
            <a:xfrm>
              <a:off x="1044829" y="4189954"/>
              <a:ext cx="1674578" cy="461665"/>
            </a:xfrm>
            <a:prstGeom prst="rect">
              <a:avLst/>
            </a:prstGeom>
          </p:spPr>
          <p:txBody>
            <a:bodyPr wrap="square">
              <a:spAutoFit/>
            </a:bodyPr>
            <a:lstStyle/>
            <a:p>
              <a:pPr algn="ctr"/>
              <a:r>
                <a:rPr lang="en-US" altLang="zh-TW" sz="1200" dirty="0"/>
                <a:t>General Preparation</a:t>
              </a:r>
            </a:p>
            <a:p>
              <a:pPr algn="ctr"/>
              <a:r>
                <a:rPr lang="zh-TW" altLang="en-US" sz="1200" dirty="0"/>
                <a:t>一般準備</a:t>
              </a:r>
            </a:p>
          </p:txBody>
        </p:sp>
        <p:sp>
          <p:nvSpPr>
            <p:cNvPr id="26" name="矩形 25">
              <a:extLst>
                <a:ext uri="{FF2B5EF4-FFF2-40B4-BE49-F238E27FC236}">
                  <a16:creationId xmlns:a16="http://schemas.microsoft.com/office/drawing/2014/main" xmlns="" id="{DE889650-5751-4442-B94B-61C0850BB811}"/>
                </a:ext>
              </a:extLst>
            </p:cNvPr>
            <p:cNvSpPr/>
            <p:nvPr/>
          </p:nvSpPr>
          <p:spPr>
            <a:xfrm>
              <a:off x="1500064" y="4910937"/>
              <a:ext cx="1648250" cy="461665"/>
            </a:xfrm>
            <a:prstGeom prst="rect">
              <a:avLst/>
            </a:prstGeom>
          </p:spPr>
          <p:txBody>
            <a:bodyPr wrap="square">
              <a:spAutoFit/>
            </a:bodyPr>
            <a:lstStyle/>
            <a:p>
              <a:pPr algn="ctr"/>
              <a:r>
                <a:rPr lang="en-US" altLang="zh-TW" sz="1200" dirty="0"/>
                <a:t>Preparatory Period</a:t>
              </a:r>
            </a:p>
            <a:p>
              <a:pPr algn="ctr"/>
              <a:r>
                <a:rPr lang="zh-TW" altLang="en-US" sz="1200" dirty="0"/>
                <a:t>準備期間</a:t>
              </a:r>
            </a:p>
          </p:txBody>
        </p:sp>
        <p:sp>
          <p:nvSpPr>
            <p:cNvPr id="27" name="矩形 26">
              <a:extLst>
                <a:ext uri="{FF2B5EF4-FFF2-40B4-BE49-F238E27FC236}">
                  <a16:creationId xmlns:a16="http://schemas.microsoft.com/office/drawing/2014/main" xmlns="" id="{D15FD2F6-9B84-4C2A-B898-EBDEB7C31393}"/>
                </a:ext>
              </a:extLst>
            </p:cNvPr>
            <p:cNvSpPr/>
            <p:nvPr/>
          </p:nvSpPr>
          <p:spPr>
            <a:xfrm>
              <a:off x="3272025" y="4717570"/>
              <a:ext cx="1383311" cy="646331"/>
            </a:xfrm>
            <a:prstGeom prst="rect">
              <a:avLst/>
            </a:prstGeom>
          </p:spPr>
          <p:txBody>
            <a:bodyPr wrap="square">
              <a:spAutoFit/>
            </a:bodyPr>
            <a:lstStyle/>
            <a:p>
              <a:pPr algn="ctr"/>
              <a:r>
                <a:rPr lang="en-US" altLang="zh-TW" sz="1200" dirty="0"/>
                <a:t>Competition Period</a:t>
              </a:r>
            </a:p>
            <a:p>
              <a:pPr algn="ctr"/>
              <a:r>
                <a:rPr lang="zh-TW" altLang="en-US" sz="1200" dirty="0"/>
                <a:t>比賽期間</a:t>
              </a:r>
            </a:p>
          </p:txBody>
        </p:sp>
      </p:gr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A439574-9F64-4E40-B0D4-9FF302DA8C03}" type="slidenum">
              <a:rPr lang="en-US" altLang="pl-PL" sz="1200" smtClean="0">
                <a:solidFill>
                  <a:srgbClr val="FFFFFF"/>
                </a:solidFill>
                <a:latin typeface="Arial Black" panose="020B0A04020102090204" pitchFamily="34" charset="0"/>
                <a:sym typeface="Arial Black" panose="020B0A04020102090204" pitchFamily="34" charset="0"/>
              </a:rPr>
              <a:pPr/>
              <a:t>127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3475" name="Rectangle 2"/>
          <p:cNvSpPr>
            <a:spLocks noGrp="1" noChangeArrowheads="1"/>
          </p:cNvSpPr>
          <p:nvPr>
            <p:ph type="body" idx="1"/>
          </p:nvPr>
        </p:nvSpPr>
        <p:spPr>
          <a:xfrm>
            <a:off x="631825" y="1125538"/>
            <a:ext cx="8785225" cy="4743450"/>
          </a:xfrm>
        </p:spPr>
        <p:txBody>
          <a:bodyPr/>
          <a:lstStyle/>
          <a:p>
            <a:pPr marL="0" indent="0" algn="ctr" eaLnBrk="1" hangingPunct="1">
              <a:spcBef>
                <a:spcPct val="0"/>
              </a:spcBef>
              <a:buNone/>
            </a:pPr>
            <a:r>
              <a:rPr lang="pl-PL" altLang="pl-PL" sz="1600" b="1" dirty="0"/>
              <a:t>TRAINING PLAN FOR GENERAL PREPARATION PERIOD-EUROPE</a:t>
            </a:r>
            <a:endParaRPr lang="en-US" altLang="pl-PL" sz="1600" b="1" dirty="0"/>
          </a:p>
          <a:p>
            <a:pPr marL="0" indent="0" algn="ctr" eaLnBrk="1" hangingPunct="1">
              <a:spcBef>
                <a:spcPct val="0"/>
              </a:spcBef>
              <a:buNone/>
            </a:pPr>
            <a:r>
              <a:rPr lang="zh-TW" altLang="zh-TW" sz="1600" b="1" dirty="0"/>
              <a:t>一般準備</a:t>
            </a:r>
            <a:r>
              <a:rPr lang="zh-TW" altLang="en-US" sz="1600" b="1" dirty="0"/>
              <a:t>期間的訓練規劃</a:t>
            </a:r>
            <a:r>
              <a:rPr lang="zh-TW" altLang="zh-TW" sz="1600" b="1" dirty="0"/>
              <a:t> - 歐洲</a:t>
            </a:r>
            <a:endParaRPr lang="en-US" altLang="pl-PL" sz="1600" b="1" dirty="0"/>
          </a:p>
        </p:txBody>
      </p:sp>
      <p:sp>
        <p:nvSpPr>
          <p:cNvPr id="233476" name="Rectangle 3"/>
          <p:cNvSpPr>
            <a:spLocks noGrp="1" noChangeArrowheads="1"/>
          </p:cNvSpPr>
          <p:nvPr>
            <p:ph type="title"/>
          </p:nvPr>
        </p:nvSpPr>
        <p:spPr>
          <a:xfrm>
            <a:off x="2141538" y="187325"/>
            <a:ext cx="7493000" cy="1016000"/>
          </a:xfrm>
        </p:spPr>
        <p:txBody>
          <a:bodyPr/>
          <a:lstStyle/>
          <a:p>
            <a:pPr eaLnBrk="1" hangingPunct="1"/>
            <a:r>
              <a:rPr lang="pl-PL" altLang="pl-PL" dirty="0"/>
              <a:t>EXEMPLARY </a:t>
            </a:r>
            <a:r>
              <a:rPr lang="en-US" altLang="pl-PL" dirty="0"/>
              <a:t>TRAINING PLAN</a:t>
            </a:r>
            <a:r>
              <a:rPr lang="pl-PL" altLang="pl-PL" dirty="0"/>
              <a:t>S</a:t>
            </a:r>
            <a:r>
              <a:rPr lang="zh-TW" altLang="zh-TW" b="1" dirty="0"/>
              <a:t>示範</a:t>
            </a:r>
            <a:r>
              <a:rPr lang="zh-TW" altLang="en-US" b="1" dirty="0"/>
              <a:t>訓練規劃</a:t>
            </a:r>
            <a:endParaRPr lang="en-US" altLang="pl-PL" b="1" dirty="0"/>
          </a:p>
        </p:txBody>
      </p:sp>
      <p:graphicFrame>
        <p:nvGraphicFramePr>
          <p:cNvPr id="3" name="表格 2">
            <a:extLst>
              <a:ext uri="{FF2B5EF4-FFF2-40B4-BE49-F238E27FC236}">
                <a16:creationId xmlns:a16="http://schemas.microsoft.com/office/drawing/2014/main" xmlns="" id="{7E5D8500-A5ED-417A-8E4A-65FD5FD69D88}"/>
              </a:ext>
            </a:extLst>
          </p:cNvPr>
          <p:cNvGraphicFramePr>
            <a:graphicFrameLocks noGrp="1"/>
          </p:cNvGraphicFramePr>
          <p:nvPr>
            <p:extLst>
              <p:ext uri="{D42A27DB-BD31-4B8C-83A1-F6EECF244321}">
                <p14:modId xmlns:p14="http://schemas.microsoft.com/office/powerpoint/2010/main" val="2813159446"/>
              </p:ext>
            </p:extLst>
          </p:nvPr>
        </p:nvGraphicFramePr>
        <p:xfrm>
          <a:off x="1351280" y="1721974"/>
          <a:ext cx="7183120" cy="182880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889705">
                  <a:extLst>
                    <a:ext uri="{9D8B030D-6E8A-4147-A177-3AD203B41FA5}">
                      <a16:colId xmlns:a16="http://schemas.microsoft.com/office/drawing/2014/main" xmlns="" val="55873541"/>
                    </a:ext>
                  </a:extLst>
                </a:gridCol>
                <a:gridCol w="1102552">
                  <a:extLst>
                    <a:ext uri="{9D8B030D-6E8A-4147-A177-3AD203B41FA5}">
                      <a16:colId xmlns:a16="http://schemas.microsoft.com/office/drawing/2014/main" xmlns="" val="4141856476"/>
                    </a:ext>
                  </a:extLst>
                </a:gridCol>
                <a:gridCol w="3142275">
                  <a:extLst>
                    <a:ext uri="{9D8B030D-6E8A-4147-A177-3AD203B41FA5}">
                      <a16:colId xmlns:a16="http://schemas.microsoft.com/office/drawing/2014/main" xmlns="" val="4224117301"/>
                    </a:ext>
                  </a:extLst>
                </a:gridCol>
              </a:tblGrid>
              <a:tr h="0">
                <a:tc>
                  <a:txBody>
                    <a:bodyPr/>
                    <a:lstStyle/>
                    <a:p>
                      <a:pPr algn="ctr">
                        <a:spcAft>
                          <a:spcPts val="0"/>
                        </a:spcAft>
                      </a:pPr>
                      <a:r>
                        <a:rPr lang="en-US" sz="1200" dirty="0">
                          <a:solidFill>
                            <a:schemeClr val="bg1"/>
                          </a:solidFill>
                          <a:effectLst/>
                          <a:latin typeface="+mn-ea"/>
                          <a:ea typeface="+mn-ea"/>
                        </a:rPr>
                        <a:t>EXERCISES</a:t>
                      </a:r>
                    </a:p>
                    <a:p>
                      <a:pPr algn="ctr">
                        <a:spcAft>
                          <a:spcPts val="0"/>
                        </a:spcAft>
                      </a:pPr>
                      <a:r>
                        <a:rPr lang="zh-TW" altLang="en-US" sz="1200" dirty="0">
                          <a:solidFill>
                            <a:schemeClr val="bg1"/>
                          </a:solidFill>
                          <a:effectLst/>
                          <a:latin typeface="+mn-ea"/>
                          <a:ea typeface="+mn-ea"/>
                        </a:rPr>
                        <a:t>練習</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DURATION</a:t>
                      </a:r>
                    </a:p>
                    <a:p>
                      <a:pPr algn="ctr">
                        <a:spcAft>
                          <a:spcPts val="0"/>
                        </a:spcAft>
                      </a:pPr>
                      <a:r>
                        <a:rPr lang="zh-TW" altLang="en-US" sz="1200" dirty="0">
                          <a:solidFill>
                            <a:schemeClr val="bg1"/>
                          </a:solidFill>
                          <a:effectLst/>
                          <a:latin typeface="+mn-ea"/>
                          <a:ea typeface="+mn-ea"/>
                        </a:rPr>
                        <a:t>時間</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TRAINING</a:t>
                      </a:r>
                      <a:endParaRPr lang="zh-TW" sz="1200" dirty="0">
                        <a:solidFill>
                          <a:schemeClr val="bg1"/>
                        </a:solidFill>
                        <a:effectLst/>
                        <a:latin typeface="+mn-ea"/>
                        <a:ea typeface="+mn-ea"/>
                      </a:endParaRPr>
                    </a:p>
                    <a:p>
                      <a:pPr algn="ctr">
                        <a:spcAft>
                          <a:spcPts val="0"/>
                        </a:spcAft>
                      </a:pPr>
                      <a:r>
                        <a:rPr lang="en-US" sz="1200" dirty="0">
                          <a:solidFill>
                            <a:schemeClr val="bg1"/>
                          </a:solidFill>
                          <a:effectLst/>
                          <a:latin typeface="+mn-ea"/>
                          <a:ea typeface="+mn-ea"/>
                        </a:rPr>
                        <a:t>LOADS</a:t>
                      </a:r>
                    </a:p>
                    <a:p>
                      <a:pPr algn="ctr">
                        <a:spcAft>
                          <a:spcPts val="0"/>
                        </a:spcAft>
                      </a:pPr>
                      <a:r>
                        <a:rPr lang="zh-TW" altLang="en-US" sz="1200" dirty="0">
                          <a:solidFill>
                            <a:schemeClr val="bg1"/>
                          </a:solidFill>
                          <a:effectLst/>
                          <a:latin typeface="+mn-ea"/>
                          <a:ea typeface="+mn-ea"/>
                        </a:rPr>
                        <a:t>訓練負荷</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COMMENTS</a:t>
                      </a:r>
                    </a:p>
                    <a:p>
                      <a:pPr algn="ctr">
                        <a:spcAft>
                          <a:spcPts val="0"/>
                        </a:spcAft>
                      </a:pPr>
                      <a:r>
                        <a:rPr lang="zh-TW" altLang="en-US" sz="1200" dirty="0">
                          <a:solidFill>
                            <a:schemeClr val="bg1"/>
                          </a:solidFill>
                          <a:effectLst/>
                          <a:latin typeface="+mn-ea"/>
                          <a:ea typeface="+mn-ea"/>
                        </a:rPr>
                        <a:t>註釋</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2760088161"/>
                  </a:ext>
                </a:extLst>
              </a:tr>
              <a:tr h="0">
                <a:tc>
                  <a:txBody>
                    <a:bodyPr/>
                    <a:lstStyle/>
                    <a:p>
                      <a:pPr algn="l">
                        <a:spcAft>
                          <a:spcPts val="0"/>
                        </a:spcAft>
                      </a:pPr>
                      <a:r>
                        <a:rPr lang="en-US" sz="1200" dirty="0">
                          <a:effectLst/>
                          <a:latin typeface="+mn-ea"/>
                          <a:ea typeface="+mn-ea"/>
                        </a:rPr>
                        <a:t>1. Warm-Up</a:t>
                      </a:r>
                      <a:r>
                        <a:rPr lang="zh-TW" altLang="en-US" sz="1200" dirty="0">
                          <a:solidFill>
                            <a:srgbClr val="000000"/>
                          </a:solidFill>
                          <a:effectLst/>
                          <a:latin typeface="+mn-ea"/>
                          <a:ea typeface="+mn-ea"/>
                        </a:rPr>
                        <a:t>熱身</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6127965"/>
                  </a:ext>
                </a:extLst>
              </a:tr>
              <a:tr h="0">
                <a:tc>
                  <a:txBody>
                    <a:bodyPr/>
                    <a:lstStyle/>
                    <a:p>
                      <a:pPr algn="l">
                        <a:spcAft>
                          <a:spcPts val="0"/>
                        </a:spcAft>
                      </a:pPr>
                      <a:r>
                        <a:rPr lang="en-US" sz="1200" dirty="0">
                          <a:effectLst/>
                          <a:latin typeface="+mn-ea"/>
                          <a:ea typeface="+mn-ea"/>
                        </a:rPr>
                        <a:t>Gymnastic Exercises</a:t>
                      </a:r>
                    </a:p>
                    <a:p>
                      <a:pPr algn="l">
                        <a:spcAft>
                          <a:spcPts val="0"/>
                        </a:spcAft>
                      </a:pPr>
                      <a:r>
                        <a:rPr lang="zh-TW" altLang="zh-TW" sz="1200" kern="100" dirty="0">
                          <a:effectLst/>
                        </a:rPr>
                        <a:t>體操運動</a:t>
                      </a:r>
                      <a:endParaRPr lang="zh-TW" sz="1200" dirty="0">
                        <a:effectLst/>
                        <a:latin typeface="+mn-ea"/>
                        <a:ea typeface="+mn-ea"/>
                      </a:endParaRPr>
                    </a:p>
                    <a:p>
                      <a:pPr marL="171450" indent="-171450" algn="l">
                        <a:spcAft>
                          <a:spcPts val="0"/>
                        </a:spcAft>
                        <a:buFont typeface="Arial" panose="020B0604020202020204" pitchFamily="34" charset="0"/>
                        <a:buChar char="•"/>
                      </a:pPr>
                      <a:r>
                        <a:rPr lang="en-US" sz="1200" dirty="0">
                          <a:effectLst/>
                          <a:latin typeface="+mn-ea"/>
                          <a:ea typeface="+mn-ea"/>
                        </a:rPr>
                        <a:t>Bend</a:t>
                      </a:r>
                      <a:r>
                        <a:rPr lang="zh-TW" altLang="zh-TW" sz="1200" kern="100" dirty="0">
                          <a:effectLst/>
                        </a:rPr>
                        <a:t>彎曲</a:t>
                      </a:r>
                      <a:endParaRPr lang="zh-TW" sz="1200" dirty="0">
                        <a:effectLst/>
                        <a:latin typeface="+mn-ea"/>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Turn</a:t>
                      </a:r>
                      <a:r>
                        <a:rPr lang="zh-TW" altLang="zh-TW" sz="1200" kern="100" dirty="0">
                          <a:effectLst/>
                        </a:rPr>
                        <a:t>轉身</a:t>
                      </a:r>
                      <a:endParaRPr lang="en-US"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Rotation</a:t>
                      </a:r>
                      <a:r>
                        <a:rPr lang="zh-TW" altLang="zh-TW" sz="1200" kern="100" dirty="0">
                          <a:effectLst/>
                        </a:rPr>
                        <a:t>旋轉</a:t>
                      </a:r>
                      <a:endParaRPr lang="en-US"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Jump</a:t>
                      </a:r>
                      <a:r>
                        <a:rPr lang="zh-TW" altLang="zh-TW" sz="1200" kern="100" dirty="0">
                          <a:effectLst/>
                        </a:rPr>
                        <a:t>跳躍</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25 min</a:t>
                      </a:r>
                    </a:p>
                    <a:p>
                      <a:pPr algn="ctr">
                        <a:spcAft>
                          <a:spcPts val="0"/>
                        </a:spcAft>
                      </a:pPr>
                      <a:r>
                        <a:rPr lang="en-US" altLang="zh-TW" sz="1200" dirty="0">
                          <a:solidFill>
                            <a:srgbClr val="000000"/>
                          </a:solidFill>
                          <a:effectLst/>
                          <a:latin typeface="+mn-ea"/>
                          <a:ea typeface="+mn-ea"/>
                        </a:rPr>
                        <a:t>25</a:t>
                      </a:r>
                      <a:r>
                        <a:rPr lang="zh-TW" altLang="en-US" sz="1200" dirty="0">
                          <a:solidFill>
                            <a:srgbClr val="000000"/>
                          </a:solidFill>
                          <a:effectLst/>
                          <a:latin typeface="+mn-ea"/>
                          <a:ea typeface="+mn-ea"/>
                        </a:rPr>
                        <a:t>分</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Moderate</a:t>
                      </a:r>
                    </a:p>
                    <a:p>
                      <a:pPr algn="ctr">
                        <a:spcAft>
                          <a:spcPts val="0"/>
                        </a:spcAft>
                      </a:pPr>
                      <a:r>
                        <a:rPr lang="zh-TW" altLang="en-US" sz="1200" dirty="0">
                          <a:solidFill>
                            <a:srgbClr val="000000"/>
                          </a:solidFill>
                          <a:effectLst/>
                          <a:latin typeface="+mn-ea"/>
                          <a:ea typeface="+mn-ea"/>
                        </a:rPr>
                        <a:t>中等</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dirty="0">
                          <a:effectLst/>
                          <a:latin typeface="+mn-ea"/>
                          <a:ea typeface="+mn-ea"/>
                        </a:rPr>
                        <a:t>Exercise while walking or logging simultaneously</a:t>
                      </a:r>
                      <a:endParaRPr lang="en-US" altLang="zh-TW" sz="1200" dirty="0">
                        <a:solidFill>
                          <a:srgbClr val="000000"/>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在走路或慢跑也同時運動</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4693017"/>
                  </a:ext>
                </a:extLst>
              </a:tr>
            </a:tbl>
          </a:graphicData>
        </a:graphic>
      </p:graphicFrame>
      <p:graphicFrame>
        <p:nvGraphicFramePr>
          <p:cNvPr id="8" name="表格 7">
            <a:extLst>
              <a:ext uri="{FF2B5EF4-FFF2-40B4-BE49-F238E27FC236}">
                <a16:creationId xmlns:a16="http://schemas.microsoft.com/office/drawing/2014/main" xmlns="" id="{1B73A35C-03C1-41D0-86D7-B718590847EE}"/>
              </a:ext>
            </a:extLst>
          </p:cNvPr>
          <p:cNvGraphicFramePr>
            <a:graphicFrameLocks noGrp="1"/>
          </p:cNvGraphicFramePr>
          <p:nvPr>
            <p:extLst>
              <p:ext uri="{D42A27DB-BD31-4B8C-83A1-F6EECF244321}">
                <p14:modId xmlns:p14="http://schemas.microsoft.com/office/powerpoint/2010/main" val="2208248768"/>
              </p:ext>
            </p:extLst>
          </p:nvPr>
        </p:nvGraphicFramePr>
        <p:xfrm>
          <a:off x="1351280" y="5709920"/>
          <a:ext cx="7183120" cy="54864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889705">
                  <a:extLst>
                    <a:ext uri="{9D8B030D-6E8A-4147-A177-3AD203B41FA5}">
                      <a16:colId xmlns:a16="http://schemas.microsoft.com/office/drawing/2014/main" xmlns="" val="55873541"/>
                    </a:ext>
                  </a:extLst>
                </a:gridCol>
                <a:gridCol w="1102552">
                  <a:extLst>
                    <a:ext uri="{9D8B030D-6E8A-4147-A177-3AD203B41FA5}">
                      <a16:colId xmlns:a16="http://schemas.microsoft.com/office/drawing/2014/main" xmlns="" val="4141856476"/>
                    </a:ext>
                  </a:extLst>
                </a:gridCol>
                <a:gridCol w="3142275">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3. Cool-Down</a:t>
                      </a:r>
                      <a:r>
                        <a:rPr lang="zh-TW" altLang="en-US" sz="1200" dirty="0">
                          <a:solidFill>
                            <a:srgbClr val="000000"/>
                          </a:solidFill>
                          <a:effectLst/>
                          <a:latin typeface="+mn-ea"/>
                          <a:ea typeface="+mn-ea"/>
                        </a:rPr>
                        <a:t>緩和</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a:effectLst/>
                          <a:latin typeface="+mn-ea"/>
                          <a:ea typeface="+mn-ea"/>
                        </a:rPr>
                        <a:t> </a:t>
                      </a:r>
                      <a:endParaRPr lang="zh-TW" sz="120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27573265"/>
                  </a:ext>
                </a:extLst>
              </a:tr>
              <a:tr h="0">
                <a:tc>
                  <a:txBody>
                    <a:bodyPr/>
                    <a:lstStyle/>
                    <a:p>
                      <a:pPr marL="171450" indent="-171450" algn="l">
                        <a:spcAft>
                          <a:spcPts val="0"/>
                        </a:spcAft>
                        <a:buFont typeface="Arial" panose="020B0604020202020204" pitchFamily="34" charset="0"/>
                        <a:buChar char="•"/>
                      </a:pPr>
                      <a:r>
                        <a:rPr lang="en-US" sz="1200" dirty="0">
                          <a:effectLst/>
                          <a:latin typeface="+mn-ea"/>
                          <a:ea typeface="+mn-ea"/>
                        </a:rPr>
                        <a:t>Stretching</a:t>
                      </a:r>
                      <a:r>
                        <a:rPr lang="zh-TW" altLang="en-US" sz="1200" dirty="0">
                          <a:effectLst/>
                          <a:latin typeface="+mn-ea"/>
                          <a:ea typeface="+mn-ea"/>
                        </a:rPr>
                        <a:t>伸展</a:t>
                      </a:r>
                      <a:endParaRPr lang="zh-TW" sz="1200" dirty="0">
                        <a:effectLst/>
                        <a:latin typeface="+mn-ea"/>
                        <a:ea typeface="+mn-ea"/>
                      </a:endParaRPr>
                    </a:p>
                    <a:p>
                      <a:pPr marL="171450" indent="-171450" algn="l">
                        <a:spcAft>
                          <a:spcPts val="0"/>
                        </a:spcAft>
                        <a:buFont typeface="Arial" panose="020B0604020202020204" pitchFamily="34" charset="0"/>
                        <a:buChar char="•"/>
                      </a:pPr>
                      <a:r>
                        <a:rPr lang="en-US" sz="1200" dirty="0">
                          <a:effectLst/>
                          <a:latin typeface="+mn-ea"/>
                          <a:ea typeface="+mn-ea"/>
                        </a:rPr>
                        <a:t>Relaxing Exercise</a:t>
                      </a:r>
                      <a:r>
                        <a:rPr lang="zh-TW" altLang="en-US" sz="1200" dirty="0">
                          <a:effectLst/>
                          <a:latin typeface="+mn-ea"/>
                          <a:ea typeface="+mn-ea"/>
                        </a:rPr>
                        <a:t>放鬆運動</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20 min</a:t>
                      </a:r>
                    </a:p>
                    <a:p>
                      <a:pPr algn="ctr">
                        <a:spcAft>
                          <a:spcPts val="0"/>
                        </a:spcAft>
                      </a:pPr>
                      <a:r>
                        <a:rPr lang="en-US" altLang="zh-TW" sz="1200" dirty="0">
                          <a:solidFill>
                            <a:srgbClr val="000000"/>
                          </a:solidFill>
                          <a:effectLst/>
                          <a:latin typeface="+mn-ea"/>
                          <a:ea typeface="+mn-ea"/>
                        </a:rPr>
                        <a:t>20</a:t>
                      </a:r>
                      <a:r>
                        <a:rPr lang="zh-TW" altLang="en-US" sz="1200" dirty="0">
                          <a:solidFill>
                            <a:srgbClr val="000000"/>
                          </a:solidFill>
                          <a:effectLst/>
                          <a:latin typeface="+mn-ea"/>
                          <a:ea typeface="+mn-ea"/>
                        </a:rPr>
                        <a:t>分</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5244745"/>
                  </a:ext>
                </a:extLst>
              </a:tr>
            </a:tbl>
          </a:graphicData>
        </a:graphic>
      </p:graphicFrame>
      <p:graphicFrame>
        <p:nvGraphicFramePr>
          <p:cNvPr id="9" name="表格 8">
            <a:extLst>
              <a:ext uri="{FF2B5EF4-FFF2-40B4-BE49-F238E27FC236}">
                <a16:creationId xmlns:a16="http://schemas.microsoft.com/office/drawing/2014/main" xmlns="" id="{AD502C45-E6B9-469C-9447-0A8D87E6F4DE}"/>
              </a:ext>
            </a:extLst>
          </p:cNvPr>
          <p:cNvGraphicFramePr>
            <a:graphicFrameLocks noGrp="1"/>
          </p:cNvGraphicFramePr>
          <p:nvPr>
            <p:extLst>
              <p:ext uri="{D42A27DB-BD31-4B8C-83A1-F6EECF244321}">
                <p14:modId xmlns:p14="http://schemas.microsoft.com/office/powerpoint/2010/main" val="2439560747"/>
              </p:ext>
            </p:extLst>
          </p:nvPr>
        </p:nvGraphicFramePr>
        <p:xfrm>
          <a:off x="1351280" y="3627120"/>
          <a:ext cx="7183120" cy="201168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889705">
                  <a:extLst>
                    <a:ext uri="{9D8B030D-6E8A-4147-A177-3AD203B41FA5}">
                      <a16:colId xmlns:a16="http://schemas.microsoft.com/office/drawing/2014/main" xmlns="" val="55873541"/>
                    </a:ext>
                  </a:extLst>
                </a:gridCol>
                <a:gridCol w="1102552">
                  <a:extLst>
                    <a:ext uri="{9D8B030D-6E8A-4147-A177-3AD203B41FA5}">
                      <a16:colId xmlns:a16="http://schemas.microsoft.com/office/drawing/2014/main" xmlns="" val="4141856476"/>
                    </a:ext>
                  </a:extLst>
                </a:gridCol>
                <a:gridCol w="3142275">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2. Main Training</a:t>
                      </a:r>
                      <a:r>
                        <a:rPr lang="zh-TW" altLang="en-US" sz="1200" dirty="0">
                          <a:solidFill>
                            <a:srgbClr val="000000"/>
                          </a:solidFill>
                          <a:effectLst/>
                          <a:latin typeface="+mn-ea"/>
                          <a:ea typeface="+mn-ea"/>
                        </a:rPr>
                        <a:t>主要訓練</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50554604"/>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10 meters sprints (6 times)</a:t>
                      </a:r>
                      <a:r>
                        <a:rPr lang="en-US" altLang="zh-TW" sz="1200" kern="100" dirty="0">
                          <a:effectLst/>
                        </a:rPr>
                        <a:t> 10</a:t>
                      </a:r>
                      <a:r>
                        <a:rPr lang="zh-TW" altLang="zh-TW" sz="1200" kern="100" dirty="0">
                          <a:effectLst/>
                        </a:rPr>
                        <a:t>公尺衝刺</a:t>
                      </a:r>
                      <a:r>
                        <a:rPr lang="en-US" altLang="zh-TW" sz="1200" kern="100" dirty="0">
                          <a:effectLst/>
                        </a:rPr>
                        <a:t>(6</a:t>
                      </a:r>
                      <a:r>
                        <a:rPr lang="zh-TW" altLang="zh-TW" sz="1200" kern="100" dirty="0">
                          <a:effectLst/>
                        </a:rPr>
                        <a:t>次</a:t>
                      </a:r>
                      <a:r>
                        <a:rPr lang="en-US" altLang="zh-TW" sz="1200" kern="100" dirty="0">
                          <a:effectLst/>
                        </a:rPr>
                        <a:t>)</a:t>
                      </a:r>
                      <a:endParaRPr lang="zh-TW"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20 meters sprints (6 times)</a:t>
                      </a:r>
                      <a:r>
                        <a:rPr lang="en-US" altLang="zh-TW" sz="1200" kern="100" dirty="0">
                          <a:effectLst/>
                        </a:rPr>
                        <a:t> 20</a:t>
                      </a:r>
                      <a:r>
                        <a:rPr lang="zh-TW" altLang="zh-TW" sz="1200" kern="100" dirty="0">
                          <a:effectLst/>
                        </a:rPr>
                        <a:t>公尺衝刺</a:t>
                      </a:r>
                      <a:r>
                        <a:rPr lang="en-US" altLang="zh-TW" sz="1200" kern="100" dirty="0">
                          <a:effectLst/>
                        </a:rPr>
                        <a:t>(6</a:t>
                      </a:r>
                      <a:r>
                        <a:rPr lang="zh-TW" altLang="zh-TW" sz="1200" kern="100" dirty="0">
                          <a:effectLst/>
                        </a:rPr>
                        <a:t>次</a:t>
                      </a:r>
                      <a:r>
                        <a:rPr lang="en-US" altLang="zh-TW" sz="1200" kern="100" dirty="0">
                          <a:effectLst/>
                        </a:rPr>
                        <a:t>)</a:t>
                      </a:r>
                      <a:endParaRPr lang="zh-TW"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Exercise with tennis ball</a:t>
                      </a:r>
                      <a:r>
                        <a:rPr lang="zh-TW" altLang="zh-TW" sz="1200" kern="100" dirty="0">
                          <a:effectLst/>
                        </a:rPr>
                        <a:t>練習網球</a:t>
                      </a:r>
                    </a:p>
                    <a:p>
                      <a:pPr marL="3556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ea"/>
                          <a:ea typeface="+mn-ea"/>
                        </a:rPr>
                        <a:t>Throwing to partner</a:t>
                      </a:r>
                      <a:r>
                        <a:rPr lang="zh-TW" altLang="zh-TW" sz="1200" kern="100" dirty="0">
                          <a:effectLst/>
                        </a:rPr>
                        <a:t>拋向夥伴</a:t>
                      </a:r>
                    </a:p>
                    <a:p>
                      <a:pPr marL="355600" lvl="1" indent="-171450" algn="l">
                        <a:spcAft>
                          <a:spcPts val="0"/>
                        </a:spcAft>
                        <a:buFont typeface="Arial" panose="020B0604020202020204" pitchFamily="34" charset="0"/>
                        <a:buChar char="•"/>
                      </a:pPr>
                      <a:r>
                        <a:rPr lang="en-US" sz="1200" dirty="0">
                          <a:effectLst/>
                          <a:latin typeface="+mn-ea"/>
                          <a:ea typeface="+mn-ea"/>
                        </a:rPr>
                        <a:t>Dribbling</a:t>
                      </a:r>
                      <a:r>
                        <a:rPr lang="zh-TW" altLang="zh-TW" sz="1200" kern="100" dirty="0">
                          <a:effectLst/>
                        </a:rPr>
                        <a:t>連續帶球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628650" lvl="1" indent="-171450" algn="l">
                        <a:spcAft>
                          <a:spcPts val="0"/>
                        </a:spcAft>
                        <a:buFont typeface="Arial" panose="020B0604020202020204" pitchFamily="34" charset="0"/>
                        <a:buChar char="•"/>
                      </a:pP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50 min</a:t>
                      </a:r>
                    </a:p>
                    <a:p>
                      <a:pPr algn="ctr">
                        <a:spcAft>
                          <a:spcPts val="0"/>
                        </a:spcAft>
                      </a:pPr>
                      <a:r>
                        <a:rPr lang="en-US" altLang="zh-TW" sz="1200" dirty="0">
                          <a:solidFill>
                            <a:srgbClr val="000000"/>
                          </a:solidFill>
                          <a:effectLst/>
                          <a:latin typeface="+mn-ea"/>
                          <a:ea typeface="+mn-ea"/>
                        </a:rPr>
                        <a:t>50</a:t>
                      </a:r>
                      <a:r>
                        <a:rPr lang="zh-TW" altLang="en-US" sz="1200" dirty="0">
                          <a:solidFill>
                            <a:srgbClr val="000000"/>
                          </a:solidFill>
                          <a:effectLst/>
                          <a:latin typeface="+mn-ea"/>
                          <a:ea typeface="+mn-ea"/>
                        </a:rPr>
                        <a:t>分</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Moderate and High</a:t>
                      </a:r>
                    </a:p>
                    <a:p>
                      <a:pPr algn="ctr">
                        <a:spcAft>
                          <a:spcPts val="0"/>
                        </a:spcAft>
                      </a:pPr>
                      <a:r>
                        <a:rPr lang="zh-TW" altLang="en-US" sz="1200" dirty="0">
                          <a:solidFill>
                            <a:srgbClr val="000000"/>
                          </a:solidFill>
                          <a:effectLst/>
                          <a:latin typeface="+mn-ea"/>
                          <a:ea typeface="+mn-ea"/>
                        </a:rPr>
                        <a:t>中等和高度</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dirty="0">
                          <a:effectLst/>
                          <a:latin typeface="+mn-ea"/>
                          <a:ea typeface="+mn-ea"/>
                        </a:rPr>
                        <a:t>Repetition Method of training for Sprint Trainings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衝刺訓練的重複訓練方法</a:t>
                      </a:r>
                    </a:p>
                    <a:p>
                      <a:pPr algn="l">
                        <a:spcAft>
                          <a:spcPts val="0"/>
                        </a:spcAft>
                      </a:pPr>
                      <a:r>
                        <a:rPr lang="en-US" sz="1200" dirty="0">
                          <a:effectLst/>
                          <a:latin typeface="+mn-ea"/>
                          <a:ea typeface="+mn-ea"/>
                        </a:rPr>
                        <a:t>Running exercises shall be conducted at maximum speed</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必須以最高速度進行跑步練習</a:t>
                      </a:r>
                    </a:p>
                    <a:p>
                      <a:pPr algn="l">
                        <a:spcAft>
                          <a:spcPts val="0"/>
                        </a:spcAft>
                      </a:pPr>
                      <a:r>
                        <a:rPr lang="en-US" sz="1200" dirty="0">
                          <a:effectLst/>
                          <a:latin typeface="+mn-ea"/>
                          <a:ea typeface="+mn-ea"/>
                        </a:rPr>
                        <a:t>Tennis ball exercise shall be done in single throws, two balls throw and/or catching together with other add tonal movement or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必須以單一拋球、兩次拋球進行網球練習，和</a:t>
                      </a:r>
                      <a:r>
                        <a:rPr lang="en-US" altLang="zh-TW" sz="1200" kern="100" dirty="0">
                          <a:solidFill>
                            <a:schemeClr val="tx1"/>
                          </a:solidFill>
                          <a:effectLst/>
                        </a:rPr>
                        <a:t>/</a:t>
                      </a:r>
                      <a:r>
                        <a:rPr lang="zh-TW" altLang="zh-TW" sz="1200" kern="100" dirty="0">
                          <a:solidFill>
                            <a:schemeClr val="tx1"/>
                          </a:solidFill>
                          <a:effectLst/>
                        </a:rPr>
                        <a:t>或與其他額外運動或練習一起接球</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2762755"/>
                  </a:ext>
                </a:extLst>
              </a:tr>
            </a:tbl>
          </a:graphicData>
        </a:graphic>
      </p:graphicFrame>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58A88DC-6006-4317-A146-972560832C5F}" type="slidenum">
              <a:rPr lang="en-US" altLang="pl-PL" sz="1200" smtClean="0">
                <a:solidFill>
                  <a:srgbClr val="FFFFFF"/>
                </a:solidFill>
                <a:latin typeface="Arial Black" panose="020B0A04020102090204" pitchFamily="34" charset="0"/>
                <a:sym typeface="Arial Black" panose="020B0A04020102090204" pitchFamily="34" charset="0"/>
              </a:rPr>
              <a:pPr/>
              <a:t>128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4499" name="Rectangle 2"/>
          <p:cNvSpPr>
            <a:spLocks noGrp="1" noChangeArrowheads="1"/>
          </p:cNvSpPr>
          <p:nvPr>
            <p:ph type="body" idx="1"/>
          </p:nvPr>
        </p:nvSpPr>
        <p:spPr>
          <a:xfrm>
            <a:off x="631825" y="1125538"/>
            <a:ext cx="8785225" cy="4743450"/>
          </a:xfrm>
        </p:spPr>
        <p:txBody>
          <a:bodyPr/>
          <a:lstStyle/>
          <a:p>
            <a:pPr marL="0" indent="0" algn="ctr" eaLnBrk="1" hangingPunct="1">
              <a:spcBef>
                <a:spcPct val="0"/>
              </a:spcBef>
              <a:buNone/>
            </a:pPr>
            <a:r>
              <a:rPr lang="pl-PL" altLang="pl-PL" sz="1600" b="1" dirty="0"/>
              <a:t>TRAINING PLAN FOR SPECIFIC PREPARATION PERIOD-EUROPE</a:t>
            </a:r>
            <a:endParaRPr lang="en-US" altLang="pl-PL" sz="1600" b="1" dirty="0"/>
          </a:p>
          <a:p>
            <a:pPr marL="0" indent="0" algn="ctr" eaLnBrk="1" hangingPunct="1">
              <a:spcBef>
                <a:spcPct val="0"/>
              </a:spcBef>
              <a:buNone/>
            </a:pPr>
            <a:r>
              <a:rPr lang="zh-TW" altLang="zh-TW" sz="1600" b="1" dirty="0"/>
              <a:t>具體準備期</a:t>
            </a:r>
            <a:r>
              <a:rPr lang="zh-TW" altLang="en-US" sz="1600" b="1" dirty="0"/>
              <a:t>的訓練規劃</a:t>
            </a:r>
            <a:r>
              <a:rPr lang="zh-TW" altLang="zh-TW" sz="1600" b="1" dirty="0"/>
              <a:t>-歐</a:t>
            </a:r>
            <a:r>
              <a:rPr lang="zh-TW" altLang="en-US" sz="1600" b="1" dirty="0"/>
              <a:t>洲</a:t>
            </a:r>
            <a:endParaRPr lang="en-US" altLang="pl-PL" sz="1600" b="1" dirty="0"/>
          </a:p>
        </p:txBody>
      </p:sp>
      <p:sp>
        <p:nvSpPr>
          <p:cNvPr id="234500" name="Rectangle 3"/>
          <p:cNvSpPr>
            <a:spLocks noGrp="1" noChangeArrowheads="1"/>
          </p:cNvSpPr>
          <p:nvPr>
            <p:ph type="title"/>
          </p:nvPr>
        </p:nvSpPr>
        <p:spPr>
          <a:xfrm>
            <a:off x="2141538" y="187325"/>
            <a:ext cx="7493000" cy="1016000"/>
          </a:xfrm>
        </p:spPr>
        <p:txBody>
          <a:bodyPr/>
          <a:lstStyle/>
          <a:p>
            <a:pPr eaLnBrk="1" hangingPunct="1"/>
            <a:r>
              <a:rPr lang="pl-PL" altLang="pl-PL" dirty="0"/>
              <a:t>EXEMPLARY </a:t>
            </a:r>
            <a:r>
              <a:rPr lang="en-US" altLang="pl-PL" dirty="0"/>
              <a:t>TRAINING PLAN</a:t>
            </a:r>
            <a:r>
              <a:rPr lang="pl-PL" altLang="pl-PL" dirty="0"/>
              <a:t>S</a:t>
            </a:r>
            <a:r>
              <a:rPr lang="en-US" altLang="pl-PL" dirty="0"/>
              <a:t/>
            </a:r>
            <a:br>
              <a:rPr lang="en-US" altLang="pl-PL" dirty="0"/>
            </a:br>
            <a:r>
              <a:rPr lang="zh-TW" altLang="zh-TW" b="1" dirty="0"/>
              <a:t>示範</a:t>
            </a:r>
            <a:r>
              <a:rPr lang="zh-TW" altLang="en-US" b="1" dirty="0"/>
              <a:t>訓練規劃</a:t>
            </a:r>
            <a:endParaRPr lang="en-US" altLang="pl-PL" dirty="0"/>
          </a:p>
        </p:txBody>
      </p:sp>
      <p:graphicFrame>
        <p:nvGraphicFramePr>
          <p:cNvPr id="7" name="表格 6">
            <a:extLst>
              <a:ext uri="{FF2B5EF4-FFF2-40B4-BE49-F238E27FC236}">
                <a16:creationId xmlns:a16="http://schemas.microsoft.com/office/drawing/2014/main" xmlns="" id="{D4F8637A-F159-4DF5-898B-101FFA26154D}"/>
              </a:ext>
            </a:extLst>
          </p:cNvPr>
          <p:cNvGraphicFramePr>
            <a:graphicFrameLocks noGrp="1"/>
          </p:cNvGraphicFramePr>
          <p:nvPr>
            <p:extLst>
              <p:ext uri="{D42A27DB-BD31-4B8C-83A1-F6EECF244321}">
                <p14:modId xmlns:p14="http://schemas.microsoft.com/office/powerpoint/2010/main" val="1869524976"/>
              </p:ext>
            </p:extLst>
          </p:nvPr>
        </p:nvGraphicFramePr>
        <p:xfrm>
          <a:off x="1391920" y="1760652"/>
          <a:ext cx="7183120" cy="146304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1467158">
                  <a:extLst>
                    <a:ext uri="{9D8B030D-6E8A-4147-A177-3AD203B41FA5}">
                      <a16:colId xmlns:a16="http://schemas.microsoft.com/office/drawing/2014/main" xmlns="" val="55873541"/>
                    </a:ext>
                  </a:extLst>
                </a:gridCol>
                <a:gridCol w="902825">
                  <a:extLst>
                    <a:ext uri="{9D8B030D-6E8A-4147-A177-3AD203B41FA5}">
                      <a16:colId xmlns:a16="http://schemas.microsoft.com/office/drawing/2014/main" xmlns="" val="4141856476"/>
                    </a:ext>
                  </a:extLst>
                </a:gridCol>
                <a:gridCol w="2764549">
                  <a:extLst>
                    <a:ext uri="{9D8B030D-6E8A-4147-A177-3AD203B41FA5}">
                      <a16:colId xmlns:a16="http://schemas.microsoft.com/office/drawing/2014/main" xmlns="" val="4224117301"/>
                    </a:ext>
                  </a:extLst>
                </a:gridCol>
              </a:tblGrid>
              <a:tr h="0">
                <a:tc>
                  <a:txBody>
                    <a:bodyPr/>
                    <a:lstStyle/>
                    <a:p>
                      <a:pPr algn="ctr">
                        <a:spcAft>
                          <a:spcPts val="0"/>
                        </a:spcAft>
                      </a:pPr>
                      <a:r>
                        <a:rPr lang="en-US" sz="1200" dirty="0">
                          <a:solidFill>
                            <a:schemeClr val="bg1"/>
                          </a:solidFill>
                          <a:effectLst/>
                          <a:latin typeface="+mn-ea"/>
                          <a:ea typeface="+mn-ea"/>
                        </a:rPr>
                        <a:t>EXERCISES</a:t>
                      </a:r>
                    </a:p>
                    <a:p>
                      <a:pPr algn="ctr">
                        <a:spcAft>
                          <a:spcPts val="0"/>
                        </a:spcAft>
                      </a:pPr>
                      <a:r>
                        <a:rPr lang="zh-TW" altLang="en-US" sz="1200" dirty="0">
                          <a:solidFill>
                            <a:schemeClr val="bg1"/>
                          </a:solidFill>
                          <a:effectLst/>
                          <a:latin typeface="+mn-ea"/>
                          <a:ea typeface="+mn-ea"/>
                        </a:rPr>
                        <a:t>練習</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DURATION</a:t>
                      </a:r>
                    </a:p>
                    <a:p>
                      <a:pPr algn="ctr">
                        <a:spcAft>
                          <a:spcPts val="0"/>
                        </a:spcAft>
                      </a:pPr>
                      <a:r>
                        <a:rPr lang="zh-TW" altLang="en-US" sz="1200" dirty="0">
                          <a:solidFill>
                            <a:schemeClr val="bg1"/>
                          </a:solidFill>
                          <a:effectLst/>
                          <a:latin typeface="+mn-ea"/>
                          <a:ea typeface="+mn-ea"/>
                        </a:rPr>
                        <a:t>時間</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TRAINING</a:t>
                      </a:r>
                      <a:endParaRPr lang="zh-TW" sz="1200" dirty="0">
                        <a:solidFill>
                          <a:schemeClr val="bg1"/>
                        </a:solidFill>
                        <a:effectLst/>
                        <a:latin typeface="+mn-ea"/>
                        <a:ea typeface="+mn-ea"/>
                      </a:endParaRPr>
                    </a:p>
                    <a:p>
                      <a:pPr algn="ctr">
                        <a:spcAft>
                          <a:spcPts val="0"/>
                        </a:spcAft>
                      </a:pPr>
                      <a:r>
                        <a:rPr lang="en-US" sz="1200" dirty="0">
                          <a:solidFill>
                            <a:schemeClr val="bg1"/>
                          </a:solidFill>
                          <a:effectLst/>
                          <a:latin typeface="+mn-ea"/>
                          <a:ea typeface="+mn-ea"/>
                        </a:rPr>
                        <a:t>LOADS</a:t>
                      </a:r>
                    </a:p>
                    <a:p>
                      <a:pPr algn="ctr">
                        <a:spcAft>
                          <a:spcPts val="0"/>
                        </a:spcAft>
                      </a:pPr>
                      <a:r>
                        <a:rPr lang="zh-TW" altLang="en-US" sz="1200" dirty="0">
                          <a:solidFill>
                            <a:schemeClr val="bg1"/>
                          </a:solidFill>
                          <a:effectLst/>
                          <a:latin typeface="+mn-ea"/>
                          <a:ea typeface="+mn-ea"/>
                        </a:rPr>
                        <a:t>訓練負荷</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COMMENTS</a:t>
                      </a:r>
                    </a:p>
                    <a:p>
                      <a:pPr algn="ctr">
                        <a:spcAft>
                          <a:spcPts val="0"/>
                        </a:spcAft>
                      </a:pPr>
                      <a:r>
                        <a:rPr lang="zh-TW" altLang="en-US" sz="1200" dirty="0">
                          <a:solidFill>
                            <a:schemeClr val="bg1"/>
                          </a:solidFill>
                          <a:effectLst/>
                          <a:latin typeface="+mn-ea"/>
                          <a:ea typeface="+mn-ea"/>
                        </a:rPr>
                        <a:t>註釋</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2760088161"/>
                  </a:ext>
                </a:extLst>
              </a:tr>
              <a:tr h="0">
                <a:tc>
                  <a:txBody>
                    <a:bodyPr/>
                    <a:lstStyle/>
                    <a:p>
                      <a:pPr algn="l">
                        <a:spcAft>
                          <a:spcPts val="0"/>
                        </a:spcAft>
                      </a:pPr>
                      <a:r>
                        <a:rPr lang="en-US" sz="1200" dirty="0">
                          <a:effectLst/>
                          <a:latin typeface="+mn-ea"/>
                          <a:ea typeface="+mn-ea"/>
                        </a:rPr>
                        <a:t>1. Warm-Up</a:t>
                      </a:r>
                      <a:r>
                        <a:rPr lang="zh-TW" altLang="en-US" sz="1200" dirty="0">
                          <a:solidFill>
                            <a:srgbClr val="000000"/>
                          </a:solidFill>
                          <a:effectLst/>
                          <a:latin typeface="+mn-ea"/>
                          <a:ea typeface="+mn-ea"/>
                        </a:rPr>
                        <a:t>熱身</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6127965"/>
                  </a:ext>
                </a:extLst>
              </a:tr>
              <a:tr h="0">
                <a:tc>
                  <a:txBody>
                    <a:bodyPr/>
                    <a:lstStyle/>
                    <a:p>
                      <a:pPr marL="171450" indent="-171450">
                        <a:spcAft>
                          <a:spcPts val="0"/>
                        </a:spcAft>
                        <a:buFont typeface="Arial" panose="020B0604020202020204" pitchFamily="34" charset="0"/>
                        <a:buChar char="•"/>
                      </a:pPr>
                      <a:r>
                        <a:rPr lang="en-US" altLang="zh-TW" sz="1200" kern="100" dirty="0">
                          <a:solidFill>
                            <a:schemeClr val="tx1"/>
                          </a:solidFill>
                          <a:effectLst/>
                        </a:rPr>
                        <a:t>General exercises</a:t>
                      </a:r>
                      <a:r>
                        <a:rPr lang="zh-TW" sz="1200" kern="100" dirty="0">
                          <a:solidFill>
                            <a:schemeClr val="tx1"/>
                          </a:solidFill>
                          <a:effectLst/>
                        </a:rPr>
                        <a:t>一般運動</a:t>
                      </a:r>
                    </a:p>
                    <a:p>
                      <a:pPr marL="171450" indent="-171450">
                        <a:spcAft>
                          <a:spcPts val="0"/>
                        </a:spcAft>
                        <a:buFont typeface="Arial" panose="020B0604020202020204" pitchFamily="34" charset="0"/>
                        <a:buChar char="•"/>
                      </a:pPr>
                      <a:r>
                        <a:rPr lang="en-US" altLang="zh-TW" sz="1200" kern="100" dirty="0">
                          <a:solidFill>
                            <a:schemeClr val="tx1"/>
                          </a:solidFill>
                          <a:effectLst/>
                        </a:rPr>
                        <a:t>Jump Rope</a:t>
                      </a:r>
                      <a:r>
                        <a:rPr lang="zh-TW" sz="1200" kern="100" dirty="0">
                          <a:solidFill>
                            <a:schemeClr val="tx1"/>
                          </a:solidFill>
                          <a:effectLst/>
                        </a:rPr>
                        <a:t>跳繩</a:t>
                      </a:r>
                    </a:p>
                    <a:p>
                      <a:pPr marL="171450" indent="-171450">
                        <a:spcAft>
                          <a:spcPts val="0"/>
                        </a:spcAft>
                        <a:buFont typeface="Arial" panose="020B0604020202020204" pitchFamily="34" charset="0"/>
                        <a:buChar char="•"/>
                      </a:pPr>
                      <a:r>
                        <a:rPr lang="en-US" altLang="zh-TW" sz="1200" kern="100" dirty="0">
                          <a:solidFill>
                            <a:schemeClr val="tx1"/>
                          </a:solidFill>
                          <a:effectLst/>
                        </a:rPr>
                        <a:t>Shadow boxing</a:t>
                      </a:r>
                      <a:r>
                        <a:rPr lang="zh-TW" sz="1200" kern="100" dirty="0">
                          <a:solidFill>
                            <a:schemeClr val="tx1"/>
                          </a:solidFill>
                          <a:effectLst/>
                        </a:rPr>
                        <a:t>空氣拳擊</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kern="100" dirty="0">
                          <a:solidFill>
                            <a:schemeClr val="tx1"/>
                          </a:solidFill>
                          <a:effectLst/>
                        </a:rPr>
                        <a:t>5min</a:t>
                      </a:r>
                      <a:r>
                        <a:rPr lang="zh-TW" sz="1200" kern="100" dirty="0">
                          <a:solidFill>
                            <a:schemeClr val="tx1"/>
                          </a:solidFill>
                          <a:effectLst/>
                        </a:rPr>
                        <a:t>分</a:t>
                      </a:r>
                    </a:p>
                    <a:p>
                      <a:pPr>
                        <a:spcAft>
                          <a:spcPts val="0"/>
                        </a:spcAft>
                      </a:pPr>
                      <a:endParaRPr lang="en-US" sz="1200" kern="100" dirty="0">
                        <a:solidFill>
                          <a:schemeClr val="tx1"/>
                        </a:solidFill>
                        <a:effectLst/>
                      </a:endParaRPr>
                    </a:p>
                    <a:p>
                      <a:pPr>
                        <a:spcAft>
                          <a:spcPts val="0"/>
                        </a:spcAft>
                      </a:pPr>
                      <a:r>
                        <a:rPr lang="en-US" sz="1200" kern="100" dirty="0">
                          <a:solidFill>
                            <a:schemeClr val="tx1"/>
                          </a:solidFill>
                          <a:effectLst/>
                        </a:rPr>
                        <a:t>10min</a:t>
                      </a:r>
                      <a:r>
                        <a:rPr lang="zh-TW" sz="1200" kern="100" dirty="0">
                          <a:solidFill>
                            <a:schemeClr val="tx1"/>
                          </a:solidFill>
                          <a:effectLst/>
                        </a:rPr>
                        <a:t>分</a:t>
                      </a:r>
                    </a:p>
                    <a:p>
                      <a:pPr>
                        <a:spcAft>
                          <a:spcPts val="0"/>
                        </a:spcAft>
                      </a:pPr>
                      <a:r>
                        <a:rPr lang="en-US" sz="1200" kern="100" dirty="0">
                          <a:solidFill>
                            <a:schemeClr val="tx1"/>
                          </a:solidFill>
                          <a:effectLst/>
                        </a:rPr>
                        <a:t>10min</a:t>
                      </a:r>
                      <a:r>
                        <a:rPr lang="zh-TW" sz="1200" kern="100" dirty="0">
                          <a:solidFill>
                            <a:schemeClr val="tx1"/>
                          </a:solidFill>
                          <a:effectLst/>
                        </a:rPr>
                        <a:t>分</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Moderate</a:t>
                      </a:r>
                    </a:p>
                    <a:p>
                      <a:pPr algn="ctr">
                        <a:spcAft>
                          <a:spcPts val="0"/>
                        </a:spcAft>
                      </a:pPr>
                      <a:r>
                        <a:rPr lang="zh-TW" altLang="en-US" sz="1200" dirty="0">
                          <a:solidFill>
                            <a:srgbClr val="000000"/>
                          </a:solidFill>
                          <a:effectLst/>
                          <a:latin typeface="+mn-ea"/>
                          <a:ea typeface="+mn-ea"/>
                        </a:rPr>
                        <a:t>中等</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Warm-up properly to allow boxer’s body to adapt  to upcoming efforts</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200" kern="100" dirty="0">
                          <a:solidFill>
                            <a:schemeClr val="tx1"/>
                          </a:solidFill>
                          <a:effectLst/>
                        </a:rPr>
                        <a:t>適當暖身讓拳擊手的身體可以適應即將到來的操勞</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4693017"/>
                  </a:ext>
                </a:extLst>
              </a:tr>
            </a:tbl>
          </a:graphicData>
        </a:graphic>
      </p:graphicFrame>
      <p:graphicFrame>
        <p:nvGraphicFramePr>
          <p:cNvPr id="8" name="表格 7">
            <a:extLst>
              <a:ext uri="{FF2B5EF4-FFF2-40B4-BE49-F238E27FC236}">
                <a16:creationId xmlns:a16="http://schemas.microsoft.com/office/drawing/2014/main" xmlns="" id="{9ECE5DEE-65D4-40EB-A5B9-14DF0802A552}"/>
              </a:ext>
            </a:extLst>
          </p:cNvPr>
          <p:cNvGraphicFramePr>
            <a:graphicFrameLocks noGrp="1"/>
          </p:cNvGraphicFramePr>
          <p:nvPr>
            <p:extLst>
              <p:ext uri="{D42A27DB-BD31-4B8C-83A1-F6EECF244321}">
                <p14:modId xmlns:p14="http://schemas.microsoft.com/office/powerpoint/2010/main" val="1841360083"/>
              </p:ext>
            </p:extLst>
          </p:nvPr>
        </p:nvGraphicFramePr>
        <p:xfrm>
          <a:off x="1391920" y="5485243"/>
          <a:ext cx="7183120" cy="73152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1478733">
                  <a:extLst>
                    <a:ext uri="{9D8B030D-6E8A-4147-A177-3AD203B41FA5}">
                      <a16:colId xmlns:a16="http://schemas.microsoft.com/office/drawing/2014/main" xmlns="" val="55873541"/>
                    </a:ext>
                  </a:extLst>
                </a:gridCol>
                <a:gridCol w="902825">
                  <a:extLst>
                    <a:ext uri="{9D8B030D-6E8A-4147-A177-3AD203B41FA5}">
                      <a16:colId xmlns:a16="http://schemas.microsoft.com/office/drawing/2014/main" xmlns="" val="4141856476"/>
                    </a:ext>
                  </a:extLst>
                </a:gridCol>
                <a:gridCol w="2752974">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3. Cool-Down</a:t>
                      </a:r>
                      <a:r>
                        <a:rPr lang="zh-TW" altLang="en-US" sz="1200" dirty="0">
                          <a:solidFill>
                            <a:srgbClr val="000000"/>
                          </a:solidFill>
                          <a:effectLst/>
                          <a:latin typeface="+mn-ea"/>
                          <a:ea typeface="+mn-ea"/>
                        </a:rPr>
                        <a:t>緩和</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a:effectLst/>
                          <a:latin typeface="+mn-ea"/>
                          <a:ea typeface="+mn-ea"/>
                        </a:rPr>
                        <a:t> </a:t>
                      </a:r>
                      <a:endParaRPr lang="zh-TW" sz="120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27573265"/>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Abdominal muscle training</a:t>
                      </a:r>
                      <a:r>
                        <a:rPr lang="zh-TW" altLang="zh-TW" sz="1200" kern="100" dirty="0">
                          <a:solidFill>
                            <a:schemeClr val="tx1"/>
                          </a:solidFill>
                          <a:effectLst/>
                        </a:rPr>
                        <a:t>腹肌訓練</a:t>
                      </a:r>
                    </a:p>
                    <a:p>
                      <a:pPr marL="171450" indent="-171450">
                        <a:spcAft>
                          <a:spcPts val="0"/>
                        </a:spcAft>
                        <a:buFont typeface="Arial" panose="020B0604020202020204" pitchFamily="34" charset="0"/>
                        <a:buChar char="•"/>
                      </a:pPr>
                      <a:r>
                        <a:rPr lang="en-US" altLang="zh-TW" sz="1200" kern="100" dirty="0">
                          <a:solidFill>
                            <a:schemeClr val="tx1"/>
                          </a:solidFill>
                          <a:effectLst/>
                        </a:rPr>
                        <a:t>Jump Rope</a:t>
                      </a:r>
                      <a:r>
                        <a:rPr lang="zh-TW" altLang="zh-TW" sz="1200" kern="100" dirty="0">
                          <a:solidFill>
                            <a:schemeClr val="tx1"/>
                          </a:solidFill>
                          <a:effectLst/>
                        </a:rPr>
                        <a:t>跳繩</a:t>
                      </a:r>
                      <a:endParaRPr lang="zh-TW" alt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1200" dirty="0">
                          <a:effectLst/>
                          <a:latin typeface="+mn-ea"/>
                          <a:ea typeface="+mn-ea"/>
                        </a:rPr>
                        <a:t>15</a:t>
                      </a:r>
                      <a:r>
                        <a:rPr lang="en-US" sz="1200" dirty="0">
                          <a:effectLst/>
                          <a:latin typeface="+mn-ea"/>
                          <a:ea typeface="+mn-ea"/>
                        </a:rPr>
                        <a:t> min</a:t>
                      </a:r>
                      <a:r>
                        <a:rPr lang="zh-TW" altLang="en-US" sz="1200" dirty="0">
                          <a:solidFill>
                            <a:srgbClr val="000000"/>
                          </a:solidFill>
                          <a:effectLst/>
                          <a:latin typeface="+mn-ea"/>
                          <a:ea typeface="+mn-ea"/>
                        </a:rPr>
                        <a:t>分</a:t>
                      </a:r>
                      <a:endParaRPr lang="en-US" altLang="zh-TW" sz="1200" dirty="0">
                        <a:solidFill>
                          <a:srgbClr val="000000"/>
                        </a:solidFill>
                        <a:effectLst/>
                        <a:latin typeface="+mn-ea"/>
                        <a:ea typeface="+mn-ea"/>
                      </a:endParaRPr>
                    </a:p>
                    <a:p>
                      <a:pPr algn="ctr">
                        <a:spcAft>
                          <a:spcPts val="0"/>
                        </a:spcAft>
                      </a:pPr>
                      <a:r>
                        <a:rPr lang="en-US" altLang="zh-TW" sz="1200" dirty="0">
                          <a:solidFill>
                            <a:srgbClr val="000000"/>
                          </a:solidFill>
                          <a:effectLst/>
                          <a:latin typeface="+mn-ea"/>
                          <a:ea typeface="+mn-ea"/>
                        </a:rPr>
                        <a:t>10 min</a:t>
                      </a:r>
                      <a:r>
                        <a:rPr lang="zh-TW" altLang="en-US" sz="1200" dirty="0">
                          <a:solidFill>
                            <a:srgbClr val="000000"/>
                          </a:solidFill>
                          <a:effectLst/>
                          <a:latin typeface="+mn-ea"/>
                          <a:ea typeface="+mn-ea"/>
                        </a:rPr>
                        <a:t>分</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mn-ea"/>
                          <a:ea typeface="+mn-ea"/>
                        </a:rPr>
                        <a:t> </a:t>
                      </a:r>
                      <a:r>
                        <a:rPr lang="en-US" altLang="zh-TW" sz="1200" dirty="0">
                          <a:effectLst/>
                          <a:latin typeface="+mn-ea"/>
                          <a:ea typeface="+mn-ea"/>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effectLst/>
                          <a:latin typeface="+mn-ea"/>
                          <a:ea typeface="+mn-ea"/>
                        </a:rPr>
                        <a:t>高度</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Different leg and trunk position for Abdominal Muscle Training</a:t>
                      </a:r>
                      <a:endParaRPr lang="zh-TW" altLang="zh-TW" sz="1200" dirty="0">
                        <a:solidFill>
                          <a:srgbClr val="000000"/>
                        </a:solidFill>
                        <a:effectLst/>
                        <a:latin typeface="Courier New" panose="02070309020205020404" pitchFamily="49"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採取不同腿部和軀幹姿勢的腹肌訓練</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5244745"/>
                  </a:ext>
                </a:extLst>
              </a:tr>
            </a:tbl>
          </a:graphicData>
        </a:graphic>
      </p:graphicFrame>
      <p:graphicFrame>
        <p:nvGraphicFramePr>
          <p:cNvPr id="9" name="表格 8">
            <a:extLst>
              <a:ext uri="{FF2B5EF4-FFF2-40B4-BE49-F238E27FC236}">
                <a16:creationId xmlns:a16="http://schemas.microsoft.com/office/drawing/2014/main" xmlns="" id="{9ED2E59E-485A-4A40-93E7-4288B8CCCDAD}"/>
              </a:ext>
            </a:extLst>
          </p:cNvPr>
          <p:cNvGraphicFramePr>
            <a:graphicFrameLocks noGrp="1"/>
          </p:cNvGraphicFramePr>
          <p:nvPr>
            <p:extLst>
              <p:ext uri="{D42A27DB-BD31-4B8C-83A1-F6EECF244321}">
                <p14:modId xmlns:p14="http://schemas.microsoft.com/office/powerpoint/2010/main" val="3020451593"/>
              </p:ext>
            </p:extLst>
          </p:nvPr>
        </p:nvGraphicFramePr>
        <p:xfrm>
          <a:off x="1391920" y="3343766"/>
          <a:ext cx="7196495" cy="2011680"/>
        </p:xfrm>
        <a:graphic>
          <a:graphicData uri="http://schemas.openxmlformats.org/drawingml/2006/table">
            <a:tbl>
              <a:tblPr>
                <a:tableStyleId>{5C22544A-7EE6-4342-B048-85BDC9FD1C3A}</a:tableStyleId>
              </a:tblPr>
              <a:tblGrid>
                <a:gridCol w="2048588">
                  <a:extLst>
                    <a:ext uri="{9D8B030D-6E8A-4147-A177-3AD203B41FA5}">
                      <a16:colId xmlns:a16="http://schemas.microsoft.com/office/drawing/2014/main" xmlns="" val="539916654"/>
                    </a:ext>
                  </a:extLst>
                </a:gridCol>
                <a:gridCol w="1481773">
                  <a:extLst>
                    <a:ext uri="{9D8B030D-6E8A-4147-A177-3AD203B41FA5}">
                      <a16:colId xmlns:a16="http://schemas.microsoft.com/office/drawing/2014/main" xmlns="" val="55873541"/>
                    </a:ext>
                  </a:extLst>
                </a:gridCol>
                <a:gridCol w="899785">
                  <a:extLst>
                    <a:ext uri="{9D8B030D-6E8A-4147-A177-3AD203B41FA5}">
                      <a16:colId xmlns:a16="http://schemas.microsoft.com/office/drawing/2014/main" xmlns="" val="4141856476"/>
                    </a:ext>
                  </a:extLst>
                </a:gridCol>
                <a:gridCol w="2766349">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2. Training</a:t>
                      </a:r>
                      <a:r>
                        <a:rPr lang="zh-TW" altLang="en-US" sz="1200" dirty="0">
                          <a:solidFill>
                            <a:srgbClr val="000000"/>
                          </a:solidFill>
                          <a:effectLst/>
                          <a:latin typeface="+mn-ea"/>
                          <a:ea typeface="+mn-ea"/>
                        </a:rPr>
                        <a:t>主要訓練</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50554604"/>
                  </a:ext>
                </a:extLst>
              </a:tr>
              <a:tr h="0">
                <a:tc>
                  <a:txBody>
                    <a:bodyPr/>
                    <a:lstStyle/>
                    <a:p>
                      <a:pPr marL="171450" indent="-171450">
                        <a:spcAft>
                          <a:spcPts val="0"/>
                        </a:spcAft>
                        <a:buFont typeface="Arial" panose="020B0604020202020204" pitchFamily="34" charset="0"/>
                        <a:buChar char="•"/>
                      </a:pPr>
                      <a:r>
                        <a:rPr lang="en-US" altLang="zh-TW" sz="1200" kern="100" dirty="0">
                          <a:solidFill>
                            <a:schemeClr val="tx1"/>
                          </a:solidFill>
                          <a:effectLst/>
                        </a:rPr>
                        <a:t>Spa rung (16oz glove)</a:t>
                      </a:r>
                      <a:r>
                        <a:rPr lang="zh-TW" sz="1200" kern="100" dirty="0">
                          <a:solidFill>
                            <a:schemeClr val="tx1"/>
                          </a:solidFill>
                          <a:effectLst/>
                        </a:rPr>
                        <a:t>對練</a:t>
                      </a:r>
                      <a:r>
                        <a:rPr lang="en-US" sz="1200" kern="100" dirty="0">
                          <a:solidFill>
                            <a:schemeClr val="tx1"/>
                          </a:solidFill>
                          <a:effectLst/>
                        </a:rPr>
                        <a:t>(16oz</a:t>
                      </a:r>
                      <a:r>
                        <a:rPr lang="zh-TW" sz="1200" kern="100" dirty="0">
                          <a:solidFill>
                            <a:schemeClr val="tx1"/>
                          </a:solidFill>
                          <a:effectLst/>
                        </a:rPr>
                        <a:t>手套</a:t>
                      </a:r>
                      <a:r>
                        <a:rPr lang="en-US" sz="1200" kern="100" dirty="0">
                          <a:solidFill>
                            <a:schemeClr val="tx1"/>
                          </a:solidFill>
                          <a:effectLst/>
                        </a:rPr>
                        <a:t>)</a:t>
                      </a:r>
                    </a:p>
                    <a:p>
                      <a:pPr marL="171450" indent="-171450">
                        <a:spcAft>
                          <a:spcPts val="0"/>
                        </a:spcAft>
                        <a:buFont typeface="Arial" panose="020B0604020202020204" pitchFamily="34" charset="0"/>
                        <a:buChar char="•"/>
                      </a:pPr>
                      <a:r>
                        <a:rPr lang="en-US" altLang="zh-TW" sz="1200" dirty="0">
                          <a:effectLst/>
                        </a:rPr>
                        <a:t>Train with a heavy bag (16oz glove)</a:t>
                      </a:r>
                      <a:r>
                        <a:rPr lang="zh-TW" sz="1200" kern="100" dirty="0">
                          <a:solidFill>
                            <a:schemeClr val="tx1"/>
                          </a:solidFill>
                          <a:effectLst/>
                        </a:rPr>
                        <a:t>以重沙袋進行訓練</a:t>
                      </a:r>
                      <a:r>
                        <a:rPr lang="en-US" sz="1200" kern="100" dirty="0">
                          <a:solidFill>
                            <a:schemeClr val="tx1"/>
                          </a:solidFill>
                          <a:effectLst/>
                        </a:rPr>
                        <a:t>(16oz</a:t>
                      </a:r>
                      <a:r>
                        <a:rPr lang="zh-TW" sz="1200" kern="100" dirty="0">
                          <a:solidFill>
                            <a:schemeClr val="tx1"/>
                          </a:solidFill>
                          <a:effectLst/>
                        </a:rPr>
                        <a:t>手套</a:t>
                      </a:r>
                      <a:r>
                        <a:rPr lang="en-US" sz="1200" kern="100" dirty="0">
                          <a:solidFill>
                            <a:schemeClr val="tx1"/>
                          </a:solidFill>
                          <a:effectLst/>
                        </a:rPr>
                        <a:t>)</a:t>
                      </a:r>
                    </a:p>
                    <a:p>
                      <a:pPr marL="171450" indent="-171450">
                        <a:spcAft>
                          <a:spcPts val="0"/>
                        </a:spcAft>
                        <a:buFont typeface="Arial" panose="020B0604020202020204" pitchFamily="34" charset="0"/>
                        <a:buChar char="•"/>
                      </a:pPr>
                      <a:r>
                        <a:rPr lang="en-US" altLang="zh-TW" sz="1200" dirty="0">
                          <a:effectLst/>
                        </a:rPr>
                        <a:t>Shadow Boxing (with dumbbells)</a:t>
                      </a:r>
                      <a:r>
                        <a:rPr lang="zh-TW" sz="1200" kern="100" dirty="0">
                          <a:solidFill>
                            <a:schemeClr val="tx1"/>
                          </a:solidFill>
                          <a:effectLst/>
                        </a:rPr>
                        <a:t>影子拳擊</a:t>
                      </a:r>
                      <a:r>
                        <a:rPr lang="en-US" sz="1200" kern="100" dirty="0">
                          <a:solidFill>
                            <a:schemeClr val="tx1"/>
                          </a:solidFill>
                          <a:effectLst/>
                        </a:rPr>
                        <a:t>(</a:t>
                      </a:r>
                      <a:r>
                        <a:rPr lang="zh-TW" sz="1200" kern="100" dirty="0">
                          <a:solidFill>
                            <a:schemeClr val="tx1"/>
                          </a:solidFill>
                          <a:effectLst/>
                        </a:rPr>
                        <a:t>使用啞鈴</a:t>
                      </a:r>
                      <a:r>
                        <a:rPr lang="en-US" sz="1200" kern="100" dirty="0">
                          <a:solidFill>
                            <a:schemeClr val="tx1"/>
                          </a:solidFill>
                          <a:effectLst/>
                        </a:rPr>
                        <a:t>)</a:t>
                      </a:r>
                    </a:p>
                    <a:p>
                      <a:pPr marL="171450" indent="-171450">
                        <a:spcAft>
                          <a:spcPts val="0"/>
                        </a:spcAft>
                        <a:buFont typeface="Arial" panose="020B0604020202020204" pitchFamily="34" charset="0"/>
                        <a:buChar char="•"/>
                      </a:pPr>
                      <a:r>
                        <a:rPr lang="en-US" altLang="zh-TW" sz="1200" dirty="0">
                          <a:effectLst/>
                        </a:rPr>
                        <a:t>Jump Rope (Change tempo)</a:t>
                      </a:r>
                      <a:r>
                        <a:rPr lang="zh-TW" sz="1200" kern="100" dirty="0">
                          <a:solidFill>
                            <a:schemeClr val="tx1"/>
                          </a:solidFill>
                          <a:effectLst/>
                        </a:rPr>
                        <a:t>跳繩</a:t>
                      </a:r>
                      <a:r>
                        <a:rPr lang="en-US" sz="1200" kern="100" dirty="0">
                          <a:solidFill>
                            <a:schemeClr val="tx1"/>
                          </a:solidFill>
                          <a:effectLst/>
                        </a:rPr>
                        <a:t>(</a:t>
                      </a:r>
                      <a:r>
                        <a:rPr lang="zh-TW" sz="1200" kern="100" dirty="0">
                          <a:solidFill>
                            <a:schemeClr val="tx1"/>
                          </a:solidFill>
                          <a:effectLst/>
                        </a:rPr>
                        <a:t>改變速度</a:t>
                      </a:r>
                      <a:r>
                        <a:rPr lang="en-US" sz="1200" kern="100" dirty="0">
                          <a:solidFill>
                            <a:schemeClr val="tx1"/>
                          </a:solidFill>
                          <a:effectLst/>
                        </a:rPr>
                        <a:t>)</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TW" sz="1100" dirty="0">
                          <a:effectLst/>
                        </a:rPr>
                        <a:t>3min/1 min rest (x 4)</a:t>
                      </a:r>
                    </a:p>
                    <a:p>
                      <a:pPr algn="l">
                        <a:spcAft>
                          <a:spcPts val="0"/>
                        </a:spcAft>
                      </a:pPr>
                      <a:r>
                        <a:rPr lang="en-US" sz="1100" kern="100" dirty="0">
                          <a:solidFill>
                            <a:schemeClr val="tx1"/>
                          </a:solidFill>
                          <a:effectLst/>
                        </a:rPr>
                        <a:t>3</a:t>
                      </a:r>
                      <a:r>
                        <a:rPr lang="zh-TW" sz="1100" kern="100" dirty="0">
                          <a:solidFill>
                            <a:schemeClr val="tx1"/>
                          </a:solidFill>
                          <a:effectLst/>
                        </a:rPr>
                        <a:t>分</a:t>
                      </a:r>
                      <a:r>
                        <a:rPr lang="en-US" sz="1100" kern="100" dirty="0">
                          <a:solidFill>
                            <a:schemeClr val="tx1"/>
                          </a:solidFill>
                          <a:effectLst/>
                        </a:rPr>
                        <a:t>/</a:t>
                      </a:r>
                      <a:r>
                        <a:rPr lang="zh-TW" sz="1100" kern="100" dirty="0">
                          <a:solidFill>
                            <a:schemeClr val="tx1"/>
                          </a:solidFill>
                          <a:effectLst/>
                        </a:rPr>
                        <a:t>休息</a:t>
                      </a:r>
                      <a:r>
                        <a:rPr lang="en-US" sz="1100" kern="100" dirty="0">
                          <a:solidFill>
                            <a:schemeClr val="tx1"/>
                          </a:solidFill>
                          <a:effectLst/>
                        </a:rPr>
                        <a:t>1</a:t>
                      </a:r>
                      <a:r>
                        <a:rPr lang="zh-TW" sz="1100" kern="100" dirty="0">
                          <a:solidFill>
                            <a:schemeClr val="tx1"/>
                          </a:solidFill>
                          <a:effectLst/>
                        </a:rPr>
                        <a:t>分</a:t>
                      </a:r>
                      <a:r>
                        <a:rPr lang="en-US" sz="1100" kern="100" dirty="0">
                          <a:solidFill>
                            <a:schemeClr val="tx1"/>
                          </a:solidFill>
                          <a:effectLst/>
                        </a:rPr>
                        <a:t>(X4)</a:t>
                      </a:r>
                    </a:p>
                    <a:p>
                      <a:pPr algn="l">
                        <a:spcAft>
                          <a:spcPts val="0"/>
                        </a:spcAft>
                      </a:pPr>
                      <a:endParaRPr lang="en-US" altLang="zh-TW" sz="400" dirty="0">
                        <a:effectLst/>
                      </a:endParaRPr>
                    </a:p>
                    <a:p>
                      <a:pPr algn="l">
                        <a:spcAft>
                          <a:spcPts val="0"/>
                        </a:spcAft>
                      </a:pPr>
                      <a:r>
                        <a:rPr lang="en-US" altLang="zh-TW" sz="1100" dirty="0">
                          <a:effectLst/>
                        </a:rPr>
                        <a:t>3min/1 min rest (x 2)</a:t>
                      </a:r>
                      <a:endParaRPr lang="zh-TW" sz="1100" kern="100" dirty="0">
                        <a:solidFill>
                          <a:schemeClr val="tx1"/>
                        </a:solidFill>
                        <a:effectLst/>
                      </a:endParaRPr>
                    </a:p>
                    <a:p>
                      <a:pPr algn="l">
                        <a:spcAft>
                          <a:spcPts val="0"/>
                        </a:spcAft>
                      </a:pPr>
                      <a:r>
                        <a:rPr lang="en-US" sz="1100" kern="100" dirty="0">
                          <a:solidFill>
                            <a:schemeClr val="tx1"/>
                          </a:solidFill>
                          <a:effectLst/>
                        </a:rPr>
                        <a:t>3</a:t>
                      </a:r>
                      <a:r>
                        <a:rPr lang="zh-TW" sz="1100" kern="100" dirty="0">
                          <a:solidFill>
                            <a:schemeClr val="tx1"/>
                          </a:solidFill>
                          <a:effectLst/>
                        </a:rPr>
                        <a:t>分</a:t>
                      </a:r>
                      <a:r>
                        <a:rPr lang="en-US" sz="1100" kern="100" dirty="0">
                          <a:solidFill>
                            <a:schemeClr val="tx1"/>
                          </a:solidFill>
                          <a:effectLst/>
                        </a:rPr>
                        <a:t>/</a:t>
                      </a:r>
                      <a:r>
                        <a:rPr lang="zh-TW" sz="1100" kern="100" dirty="0">
                          <a:solidFill>
                            <a:schemeClr val="tx1"/>
                          </a:solidFill>
                          <a:effectLst/>
                        </a:rPr>
                        <a:t>休息</a:t>
                      </a:r>
                      <a:r>
                        <a:rPr lang="en-US" sz="1100" kern="100" dirty="0">
                          <a:solidFill>
                            <a:schemeClr val="tx1"/>
                          </a:solidFill>
                          <a:effectLst/>
                        </a:rPr>
                        <a:t>1</a:t>
                      </a:r>
                      <a:r>
                        <a:rPr lang="zh-TW" sz="1100" kern="100" dirty="0">
                          <a:solidFill>
                            <a:schemeClr val="tx1"/>
                          </a:solidFill>
                          <a:effectLst/>
                        </a:rPr>
                        <a:t>分</a:t>
                      </a:r>
                      <a:r>
                        <a:rPr lang="en-US" sz="1100" kern="100" dirty="0">
                          <a:solidFill>
                            <a:schemeClr val="tx1"/>
                          </a:solidFill>
                          <a:effectLst/>
                        </a:rPr>
                        <a:t>(X2)</a:t>
                      </a:r>
                      <a:endParaRPr lang="zh-TW" sz="1100" kern="100" dirty="0">
                        <a:solidFill>
                          <a:schemeClr val="tx1"/>
                        </a:solidFill>
                        <a:effectLst/>
                      </a:endParaRPr>
                    </a:p>
                    <a:p>
                      <a:pPr algn="l">
                        <a:spcAft>
                          <a:spcPts val="0"/>
                        </a:spcAft>
                      </a:pPr>
                      <a:endParaRPr lang="en-US" altLang="zh-TW" sz="1400" dirty="0">
                        <a:effectLst/>
                      </a:endParaRPr>
                    </a:p>
                    <a:p>
                      <a:pPr algn="l">
                        <a:spcAft>
                          <a:spcPts val="0"/>
                        </a:spcAft>
                      </a:pPr>
                      <a:r>
                        <a:rPr lang="en-US" altLang="zh-TW" sz="1100" dirty="0">
                          <a:effectLst/>
                        </a:rPr>
                        <a:t>3min/1 min rest (x 2)</a:t>
                      </a:r>
                      <a:endParaRPr lang="zh-TW" sz="1100" kern="100" dirty="0">
                        <a:solidFill>
                          <a:schemeClr val="tx1"/>
                        </a:solidFill>
                        <a:effectLst/>
                      </a:endParaRPr>
                    </a:p>
                    <a:p>
                      <a:pPr algn="l">
                        <a:spcAft>
                          <a:spcPts val="0"/>
                        </a:spcAft>
                      </a:pPr>
                      <a:r>
                        <a:rPr lang="en-US" sz="1100" kern="100" dirty="0">
                          <a:solidFill>
                            <a:schemeClr val="tx1"/>
                          </a:solidFill>
                          <a:effectLst/>
                        </a:rPr>
                        <a:t>3</a:t>
                      </a:r>
                      <a:r>
                        <a:rPr lang="zh-TW" sz="1100" kern="100" dirty="0">
                          <a:solidFill>
                            <a:schemeClr val="tx1"/>
                          </a:solidFill>
                          <a:effectLst/>
                        </a:rPr>
                        <a:t>分</a:t>
                      </a:r>
                      <a:r>
                        <a:rPr lang="en-US" sz="1100" kern="100" dirty="0">
                          <a:solidFill>
                            <a:schemeClr val="tx1"/>
                          </a:solidFill>
                          <a:effectLst/>
                        </a:rPr>
                        <a:t>/</a:t>
                      </a:r>
                      <a:r>
                        <a:rPr lang="zh-TW" sz="1100" kern="100" dirty="0">
                          <a:solidFill>
                            <a:schemeClr val="tx1"/>
                          </a:solidFill>
                          <a:effectLst/>
                        </a:rPr>
                        <a:t>休息</a:t>
                      </a:r>
                      <a:r>
                        <a:rPr lang="en-US" sz="1100" kern="100" dirty="0">
                          <a:solidFill>
                            <a:schemeClr val="tx1"/>
                          </a:solidFill>
                          <a:effectLst/>
                        </a:rPr>
                        <a:t>1</a:t>
                      </a:r>
                      <a:r>
                        <a:rPr lang="zh-TW" sz="1100" kern="100" dirty="0">
                          <a:solidFill>
                            <a:schemeClr val="tx1"/>
                          </a:solidFill>
                          <a:effectLst/>
                        </a:rPr>
                        <a:t>分</a:t>
                      </a:r>
                      <a:r>
                        <a:rPr lang="en-US" sz="1100" kern="100" dirty="0">
                          <a:solidFill>
                            <a:schemeClr val="tx1"/>
                          </a:solidFill>
                          <a:effectLst/>
                        </a:rPr>
                        <a:t>(X2)</a:t>
                      </a:r>
                      <a:endParaRPr lang="zh-TW" sz="1100" kern="100" dirty="0">
                        <a:solidFill>
                          <a:schemeClr val="tx1"/>
                        </a:solidFill>
                        <a:effectLst/>
                      </a:endParaRPr>
                    </a:p>
                    <a:p>
                      <a:pPr algn="l">
                        <a:spcAft>
                          <a:spcPts val="0"/>
                        </a:spcAft>
                      </a:pPr>
                      <a:endParaRPr lang="en-US" altLang="zh-TW" sz="1400" dirty="0">
                        <a:effectLst/>
                      </a:endParaRPr>
                    </a:p>
                    <a:p>
                      <a:pPr algn="l">
                        <a:spcAft>
                          <a:spcPts val="0"/>
                        </a:spcAft>
                      </a:pPr>
                      <a:r>
                        <a:rPr lang="en-US" altLang="zh-TW" sz="1100" dirty="0">
                          <a:effectLst/>
                        </a:rPr>
                        <a:t>3min/1 min rest (x 1)</a:t>
                      </a:r>
                      <a:endParaRPr lang="zh-TW" sz="1100" kern="100" dirty="0">
                        <a:solidFill>
                          <a:schemeClr val="tx1"/>
                        </a:solidFill>
                        <a:effectLst/>
                      </a:endParaRPr>
                    </a:p>
                    <a:p>
                      <a:pPr algn="l">
                        <a:spcAft>
                          <a:spcPts val="0"/>
                        </a:spcAft>
                      </a:pPr>
                      <a:r>
                        <a:rPr lang="en-US" sz="1100" kern="100" dirty="0">
                          <a:solidFill>
                            <a:schemeClr val="tx1"/>
                          </a:solidFill>
                          <a:effectLst/>
                        </a:rPr>
                        <a:t>3</a:t>
                      </a:r>
                      <a:r>
                        <a:rPr lang="zh-TW" sz="1100" kern="100" dirty="0">
                          <a:solidFill>
                            <a:schemeClr val="tx1"/>
                          </a:solidFill>
                          <a:effectLst/>
                        </a:rPr>
                        <a:t>分</a:t>
                      </a:r>
                      <a:r>
                        <a:rPr lang="en-US" sz="1100" kern="100" dirty="0">
                          <a:solidFill>
                            <a:schemeClr val="tx1"/>
                          </a:solidFill>
                          <a:effectLst/>
                        </a:rPr>
                        <a:t>/</a:t>
                      </a:r>
                      <a:r>
                        <a:rPr lang="zh-TW" sz="1100" kern="100" dirty="0">
                          <a:solidFill>
                            <a:schemeClr val="tx1"/>
                          </a:solidFill>
                          <a:effectLst/>
                        </a:rPr>
                        <a:t>休息</a:t>
                      </a:r>
                      <a:r>
                        <a:rPr lang="en-US" sz="1100" kern="100" dirty="0">
                          <a:solidFill>
                            <a:schemeClr val="tx1"/>
                          </a:solidFill>
                          <a:effectLst/>
                        </a:rPr>
                        <a:t>1</a:t>
                      </a:r>
                      <a:r>
                        <a:rPr lang="zh-TW" sz="1100" kern="100" dirty="0">
                          <a:solidFill>
                            <a:schemeClr val="tx1"/>
                          </a:solidFill>
                          <a:effectLst/>
                        </a:rPr>
                        <a:t>分</a:t>
                      </a:r>
                      <a:r>
                        <a:rPr lang="en-US" sz="1100" kern="100" dirty="0">
                          <a:solidFill>
                            <a:schemeClr val="tx1"/>
                          </a:solidFill>
                          <a:effectLst/>
                        </a:rPr>
                        <a:t>(X4)</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dk1"/>
                          </a:solidFill>
                          <a:effectLst/>
                          <a:latin typeface="+mn-ea"/>
                          <a:ea typeface="+mn-ea"/>
                          <a:cs typeface="+mn-cs"/>
                        </a:rPr>
                        <a:t>Very high</a:t>
                      </a:r>
                      <a:endParaRPr lang="zh-TW" altLang="zh-TW" sz="1200" kern="1200" dirty="0">
                        <a:solidFill>
                          <a:schemeClr val="dk1"/>
                        </a:solidFill>
                        <a:effectLst/>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dk1"/>
                          </a:solidFill>
                          <a:effectLst/>
                          <a:latin typeface="+mn-ea"/>
                          <a:ea typeface="+mn-ea"/>
                          <a:cs typeface="+mn-cs"/>
                        </a:rPr>
                        <a:t>極高度</a:t>
                      </a:r>
                      <a:endParaRPr lang="en-US" altLang="zh-TW" sz="1200" kern="1200" dirty="0">
                        <a:solidFill>
                          <a:schemeClr val="dk1"/>
                        </a:solidFill>
                        <a:effectLst/>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 kern="1200" dirty="0">
                        <a:solidFill>
                          <a:schemeClr val="dk1"/>
                        </a:solidFill>
                        <a:effectLst/>
                        <a:latin typeface="+mn-ea"/>
                        <a:ea typeface="+mn-ea"/>
                        <a:cs typeface="+mn-cs"/>
                      </a:endParaRPr>
                    </a:p>
                    <a:p>
                      <a:pPr algn="ctr">
                        <a:spcAft>
                          <a:spcPts val="0"/>
                        </a:spcAft>
                      </a:pPr>
                      <a:r>
                        <a:rPr lang="en-US" sz="1200" dirty="0">
                          <a:effectLst/>
                          <a:latin typeface="+mn-ea"/>
                          <a:ea typeface="+mn-ea"/>
                        </a:rPr>
                        <a:t>High</a:t>
                      </a:r>
                      <a:r>
                        <a:rPr lang="zh-TW" altLang="en-US" sz="1200" dirty="0">
                          <a:solidFill>
                            <a:srgbClr val="000000"/>
                          </a:solidFill>
                          <a:effectLst/>
                          <a:latin typeface="+mn-ea"/>
                          <a:ea typeface="+mn-ea"/>
                        </a:rPr>
                        <a:t>高度</a:t>
                      </a:r>
                      <a:endParaRPr lang="en-US" altLang="zh-TW" sz="1200" dirty="0">
                        <a:solidFill>
                          <a:srgbClr val="000000"/>
                        </a:solidFill>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200" dirty="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200" dirty="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effectLst/>
                          <a:latin typeface="+mn-ea"/>
                          <a:ea typeface="+mn-ea"/>
                        </a:rPr>
                        <a:t>High</a:t>
                      </a:r>
                      <a:r>
                        <a:rPr lang="zh-TW" altLang="en-US" sz="1200" dirty="0">
                          <a:solidFill>
                            <a:srgbClr val="000000"/>
                          </a:solidFill>
                          <a:effectLst/>
                          <a:latin typeface="+mn-ea"/>
                          <a:ea typeface="+mn-ea"/>
                        </a:rPr>
                        <a:t>高度</a:t>
                      </a:r>
                      <a:endParaRPr lang="zh-TW" altLang="zh-TW" sz="1200" dirty="0">
                        <a:solidFill>
                          <a:srgbClr val="000000"/>
                        </a:solidFill>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200" dirty="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200" dirty="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effectLst/>
                          <a:latin typeface="+mn-ea"/>
                          <a:ea typeface="+mn-ea"/>
                        </a:rPr>
                        <a:t>High</a:t>
                      </a:r>
                      <a:r>
                        <a:rPr lang="zh-TW" altLang="en-US" sz="1200" dirty="0">
                          <a:solidFill>
                            <a:srgbClr val="000000"/>
                          </a:solidFill>
                          <a:effectLst/>
                          <a:latin typeface="+mn-ea"/>
                          <a:ea typeface="+mn-ea"/>
                        </a:rPr>
                        <a:t>高度</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Interval training method</a:t>
                      </a:r>
                      <a:endParaRPr lang="zh-TW" altLang="zh-TW" sz="1200" dirty="0">
                        <a:solidFill>
                          <a:srgbClr val="000000"/>
                        </a:solidFill>
                        <a:effectLst/>
                        <a:latin typeface="Courier New" panose="02070309020205020404" pitchFamily="49"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tx1"/>
                          </a:solidFill>
                          <a:effectLst/>
                        </a:rPr>
                        <a:t>間隔訓練方法</a:t>
                      </a:r>
                      <a:endParaRPr lang="zh-TW" alt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2762755"/>
                  </a:ext>
                </a:extLst>
              </a:tr>
            </a:tbl>
          </a:graphicData>
        </a:graphic>
      </p:graphicFrame>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Symbol zastępczy numeru slajdu 3"/>
          <p:cNvSpPr>
            <a:spLocks noGrp="1"/>
          </p:cNvSpPr>
          <p:nvPr>
            <p:ph type="sldNum" sz="quarter" idx="10"/>
          </p:nvPr>
        </p:nvSpPr>
        <p:spPr>
          <a:xfrm>
            <a:off x="9679676" y="6519863"/>
            <a:ext cx="326972"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86B6B0D-D357-491C-9E91-40196C72A7FD}" type="slidenum">
              <a:rPr lang="en-US" altLang="pl-PL" sz="1200" smtClean="0">
                <a:solidFill>
                  <a:srgbClr val="FFFFFF"/>
                </a:solidFill>
                <a:latin typeface="Arial Black" panose="020B0A04020102090204" pitchFamily="34" charset="0"/>
                <a:sym typeface="Arial Black" panose="020B0A04020102090204" pitchFamily="34" charset="0"/>
              </a:rPr>
              <a:pPr/>
              <a:t>129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5523" name="Rectangle 2"/>
          <p:cNvSpPr>
            <a:spLocks noGrp="1" noChangeArrowheads="1"/>
          </p:cNvSpPr>
          <p:nvPr>
            <p:ph type="body" idx="1"/>
          </p:nvPr>
        </p:nvSpPr>
        <p:spPr>
          <a:xfrm>
            <a:off x="631825" y="1125538"/>
            <a:ext cx="8785225" cy="494918"/>
          </a:xfrm>
        </p:spPr>
        <p:txBody>
          <a:bodyPr/>
          <a:lstStyle/>
          <a:p>
            <a:pPr marL="0" indent="0" algn="ctr" eaLnBrk="1" hangingPunct="1">
              <a:spcBef>
                <a:spcPct val="0"/>
              </a:spcBef>
              <a:buNone/>
            </a:pPr>
            <a:r>
              <a:rPr lang="pl-PL" altLang="pl-PL" sz="1400" b="1" dirty="0"/>
              <a:t>TRAINING PLAN FOR SPECIFIC PHYSICAL PHASE (SPEED)-RUSSIA</a:t>
            </a:r>
            <a:endParaRPr lang="en-US" altLang="pl-PL" sz="1400" b="1" dirty="0"/>
          </a:p>
          <a:p>
            <a:pPr marL="0" indent="0" algn="ctr" eaLnBrk="1" hangingPunct="1">
              <a:spcBef>
                <a:spcPct val="0"/>
              </a:spcBef>
              <a:buNone/>
            </a:pPr>
            <a:r>
              <a:rPr lang="zh-TW" altLang="en-US" sz="1400" b="1" dirty="0"/>
              <a:t>具體體能階段</a:t>
            </a:r>
            <a:r>
              <a:rPr lang="en-US" altLang="zh-TW" sz="1400" b="1" dirty="0"/>
              <a:t>(</a:t>
            </a:r>
            <a:r>
              <a:rPr lang="zh-TW" altLang="zh-TW" sz="1400" b="1" dirty="0"/>
              <a:t>速度</a:t>
            </a:r>
            <a:r>
              <a:rPr lang="en-US" altLang="zh-TW" sz="1400" b="1" dirty="0"/>
              <a:t>)</a:t>
            </a:r>
            <a:r>
              <a:rPr lang="zh-TW" altLang="en-US" sz="1400" b="1" dirty="0"/>
              <a:t>的訓練規劃</a:t>
            </a:r>
            <a:r>
              <a:rPr lang="zh-TW" altLang="zh-TW" sz="1400" b="1" dirty="0"/>
              <a:t>-俄羅斯</a:t>
            </a:r>
            <a:endParaRPr lang="en-US" altLang="pl-PL" sz="1400" b="1" dirty="0"/>
          </a:p>
        </p:txBody>
      </p:sp>
      <p:sp>
        <p:nvSpPr>
          <p:cNvPr id="235524" name="Rectangle 3"/>
          <p:cNvSpPr>
            <a:spLocks noGrp="1" noChangeArrowheads="1"/>
          </p:cNvSpPr>
          <p:nvPr>
            <p:ph type="title"/>
          </p:nvPr>
        </p:nvSpPr>
        <p:spPr>
          <a:xfrm>
            <a:off x="2141538" y="187325"/>
            <a:ext cx="7493000" cy="1016000"/>
          </a:xfrm>
        </p:spPr>
        <p:txBody>
          <a:bodyPr/>
          <a:lstStyle/>
          <a:p>
            <a:pPr eaLnBrk="1" hangingPunct="1"/>
            <a:r>
              <a:rPr lang="pl-PL" altLang="pl-PL" dirty="0"/>
              <a:t>EXEMPLARY </a:t>
            </a:r>
            <a:r>
              <a:rPr lang="en-US" altLang="pl-PL" dirty="0"/>
              <a:t>TRAINING PLAN</a:t>
            </a:r>
            <a:r>
              <a:rPr lang="pl-PL" altLang="pl-PL" dirty="0"/>
              <a:t>S</a:t>
            </a:r>
            <a:r>
              <a:rPr lang="zh-TW" altLang="zh-TW" b="1" dirty="0"/>
              <a:t>示範</a:t>
            </a:r>
            <a:r>
              <a:rPr lang="zh-TW" altLang="en-US" b="1" dirty="0"/>
              <a:t>訓練規劃</a:t>
            </a:r>
            <a:endParaRPr lang="en-US" altLang="pl-PL" dirty="0"/>
          </a:p>
        </p:txBody>
      </p:sp>
      <p:graphicFrame>
        <p:nvGraphicFramePr>
          <p:cNvPr id="7" name="表格 6">
            <a:extLst>
              <a:ext uri="{FF2B5EF4-FFF2-40B4-BE49-F238E27FC236}">
                <a16:creationId xmlns:a16="http://schemas.microsoft.com/office/drawing/2014/main" xmlns="" id="{D387650A-3EE9-44B9-9FFC-31D8C9BA9BC1}"/>
              </a:ext>
            </a:extLst>
          </p:cNvPr>
          <p:cNvGraphicFramePr>
            <a:graphicFrameLocks noGrp="1"/>
          </p:cNvGraphicFramePr>
          <p:nvPr>
            <p:extLst>
              <p:ext uri="{D42A27DB-BD31-4B8C-83A1-F6EECF244321}">
                <p14:modId xmlns:p14="http://schemas.microsoft.com/office/powerpoint/2010/main" val="1910946696"/>
              </p:ext>
            </p:extLst>
          </p:nvPr>
        </p:nvGraphicFramePr>
        <p:xfrm>
          <a:off x="518160" y="1650854"/>
          <a:ext cx="8859520" cy="1234440"/>
        </p:xfrm>
        <a:graphic>
          <a:graphicData uri="http://schemas.openxmlformats.org/drawingml/2006/table">
            <a:tbl>
              <a:tblPr>
                <a:tableStyleId>{5C22544A-7EE6-4342-B048-85BDC9FD1C3A}</a:tableStyleId>
              </a:tblPr>
              <a:tblGrid>
                <a:gridCol w="3648726">
                  <a:extLst>
                    <a:ext uri="{9D8B030D-6E8A-4147-A177-3AD203B41FA5}">
                      <a16:colId xmlns:a16="http://schemas.microsoft.com/office/drawing/2014/main" xmlns="" val="539916654"/>
                    </a:ext>
                  </a:extLst>
                </a:gridCol>
                <a:gridCol w="902825">
                  <a:extLst>
                    <a:ext uri="{9D8B030D-6E8A-4147-A177-3AD203B41FA5}">
                      <a16:colId xmlns:a16="http://schemas.microsoft.com/office/drawing/2014/main" xmlns="" val="55873541"/>
                    </a:ext>
                  </a:extLst>
                </a:gridCol>
                <a:gridCol w="1384429">
                  <a:extLst>
                    <a:ext uri="{9D8B030D-6E8A-4147-A177-3AD203B41FA5}">
                      <a16:colId xmlns:a16="http://schemas.microsoft.com/office/drawing/2014/main" xmlns="" val="4141856476"/>
                    </a:ext>
                  </a:extLst>
                </a:gridCol>
                <a:gridCol w="2923540">
                  <a:extLst>
                    <a:ext uri="{9D8B030D-6E8A-4147-A177-3AD203B41FA5}">
                      <a16:colId xmlns:a16="http://schemas.microsoft.com/office/drawing/2014/main" xmlns="" val="4224117301"/>
                    </a:ext>
                  </a:extLst>
                </a:gridCol>
              </a:tblGrid>
              <a:tr h="0">
                <a:tc>
                  <a:txBody>
                    <a:bodyPr/>
                    <a:lstStyle/>
                    <a:p>
                      <a:pPr algn="ctr">
                        <a:spcAft>
                          <a:spcPts val="0"/>
                        </a:spcAft>
                      </a:pPr>
                      <a:r>
                        <a:rPr lang="en-US" sz="1200" dirty="0">
                          <a:solidFill>
                            <a:schemeClr val="bg1"/>
                          </a:solidFill>
                          <a:effectLst/>
                          <a:latin typeface="+mn-ea"/>
                          <a:ea typeface="+mn-ea"/>
                        </a:rPr>
                        <a:t>EXERCISES</a:t>
                      </a:r>
                    </a:p>
                    <a:p>
                      <a:pPr algn="ctr">
                        <a:spcAft>
                          <a:spcPts val="0"/>
                        </a:spcAft>
                      </a:pPr>
                      <a:r>
                        <a:rPr lang="zh-TW" altLang="en-US" sz="1200" dirty="0">
                          <a:solidFill>
                            <a:schemeClr val="bg1"/>
                          </a:solidFill>
                          <a:effectLst/>
                          <a:latin typeface="+mn-ea"/>
                          <a:ea typeface="+mn-ea"/>
                        </a:rPr>
                        <a:t>練習</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DURATION</a:t>
                      </a:r>
                    </a:p>
                    <a:p>
                      <a:pPr algn="ctr">
                        <a:spcAft>
                          <a:spcPts val="0"/>
                        </a:spcAft>
                      </a:pPr>
                      <a:r>
                        <a:rPr lang="zh-TW" altLang="en-US" sz="1200" dirty="0">
                          <a:solidFill>
                            <a:schemeClr val="bg1"/>
                          </a:solidFill>
                          <a:effectLst/>
                          <a:latin typeface="+mn-ea"/>
                          <a:ea typeface="+mn-ea"/>
                        </a:rPr>
                        <a:t>時間</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TRAINING</a:t>
                      </a:r>
                      <a:endParaRPr lang="zh-TW" sz="1200" dirty="0">
                        <a:solidFill>
                          <a:schemeClr val="bg1"/>
                        </a:solidFill>
                        <a:effectLst/>
                        <a:latin typeface="+mn-ea"/>
                        <a:ea typeface="+mn-ea"/>
                      </a:endParaRPr>
                    </a:p>
                    <a:p>
                      <a:pPr algn="ctr">
                        <a:spcAft>
                          <a:spcPts val="0"/>
                        </a:spcAft>
                      </a:pPr>
                      <a:r>
                        <a:rPr lang="en-US" sz="1200" dirty="0">
                          <a:solidFill>
                            <a:schemeClr val="bg1"/>
                          </a:solidFill>
                          <a:effectLst/>
                          <a:latin typeface="+mn-ea"/>
                          <a:ea typeface="+mn-ea"/>
                        </a:rPr>
                        <a:t>LOADS</a:t>
                      </a:r>
                    </a:p>
                    <a:p>
                      <a:pPr algn="ctr">
                        <a:spcAft>
                          <a:spcPts val="0"/>
                        </a:spcAft>
                      </a:pPr>
                      <a:r>
                        <a:rPr lang="zh-TW" altLang="en-US" sz="1200" dirty="0">
                          <a:solidFill>
                            <a:schemeClr val="bg1"/>
                          </a:solidFill>
                          <a:effectLst/>
                          <a:latin typeface="+mn-ea"/>
                          <a:ea typeface="+mn-ea"/>
                        </a:rPr>
                        <a:t>訓練負荷</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COMMENTS</a:t>
                      </a:r>
                    </a:p>
                    <a:p>
                      <a:pPr algn="ctr">
                        <a:spcAft>
                          <a:spcPts val="0"/>
                        </a:spcAft>
                      </a:pPr>
                      <a:r>
                        <a:rPr lang="zh-TW" altLang="en-US" sz="1200" dirty="0">
                          <a:solidFill>
                            <a:schemeClr val="bg1"/>
                          </a:solidFill>
                          <a:effectLst/>
                          <a:latin typeface="+mn-ea"/>
                          <a:ea typeface="+mn-ea"/>
                        </a:rPr>
                        <a:t>註釋</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2760088161"/>
                  </a:ext>
                </a:extLst>
              </a:tr>
              <a:tr h="0">
                <a:tc>
                  <a:txBody>
                    <a:bodyPr/>
                    <a:lstStyle/>
                    <a:p>
                      <a:pPr algn="l">
                        <a:spcAft>
                          <a:spcPts val="0"/>
                        </a:spcAft>
                      </a:pPr>
                      <a:r>
                        <a:rPr lang="en-US" sz="1200" dirty="0">
                          <a:effectLst/>
                          <a:latin typeface="+mn-ea"/>
                          <a:ea typeface="+mn-ea"/>
                        </a:rPr>
                        <a:t>1. Warm-Up</a:t>
                      </a:r>
                      <a:r>
                        <a:rPr lang="zh-TW" altLang="en-US" sz="1200" dirty="0">
                          <a:solidFill>
                            <a:srgbClr val="000000"/>
                          </a:solidFill>
                          <a:effectLst/>
                          <a:latin typeface="+mn-ea"/>
                          <a:ea typeface="+mn-ea"/>
                        </a:rPr>
                        <a:t>熱身</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6127965"/>
                  </a:ext>
                </a:extLst>
              </a:tr>
              <a:tr h="0">
                <a:tc>
                  <a:txBody>
                    <a:bodyPr/>
                    <a:lstStyle/>
                    <a:p>
                      <a:pPr marL="171450" indent="-171450">
                        <a:spcAft>
                          <a:spcPts val="0"/>
                        </a:spcAft>
                        <a:buFont typeface="Arial" panose="020B0604020202020204" pitchFamily="34" charset="0"/>
                        <a:buChar char="•"/>
                      </a:pPr>
                      <a:r>
                        <a:rPr lang="en-US" altLang="zh-TW" sz="1100" kern="100" dirty="0">
                          <a:solidFill>
                            <a:schemeClr val="tx1"/>
                          </a:solidFill>
                          <a:effectLst/>
                        </a:rPr>
                        <a:t>Briefing</a:t>
                      </a:r>
                      <a:r>
                        <a:rPr lang="zh-TW" altLang="zh-TW" sz="1100" kern="100" dirty="0">
                          <a:solidFill>
                            <a:schemeClr val="tx1"/>
                          </a:solidFill>
                          <a:effectLst/>
                        </a:rPr>
                        <a:t>簡報</a:t>
                      </a:r>
                    </a:p>
                    <a:p>
                      <a:pPr marL="171450" indent="-171450">
                        <a:spcAft>
                          <a:spcPts val="0"/>
                        </a:spcAft>
                        <a:buFont typeface="Arial" panose="020B0604020202020204" pitchFamily="34" charset="0"/>
                        <a:buChar char="•"/>
                      </a:pPr>
                      <a:r>
                        <a:rPr lang="en-US" altLang="zh-TW" sz="1100" kern="100" dirty="0">
                          <a:solidFill>
                            <a:schemeClr val="tx1"/>
                          </a:solidFill>
                          <a:effectLst/>
                        </a:rPr>
                        <a:t>General Exercises</a:t>
                      </a:r>
                      <a:r>
                        <a:rPr lang="zh-TW" altLang="zh-TW" sz="1100" kern="100" dirty="0">
                          <a:solidFill>
                            <a:schemeClr val="tx1"/>
                          </a:solidFill>
                          <a:effectLst/>
                        </a:rPr>
                        <a:t>一般運動</a:t>
                      </a:r>
                    </a:p>
                    <a:p>
                      <a:pPr marL="171450" indent="-171450">
                        <a:spcAft>
                          <a:spcPts val="0"/>
                        </a:spcAft>
                        <a:buFont typeface="Arial" panose="020B0604020202020204" pitchFamily="34" charset="0"/>
                        <a:buChar char="•"/>
                      </a:pPr>
                      <a:r>
                        <a:rPr lang="en-US" altLang="zh-TW" sz="1100" kern="100" dirty="0">
                          <a:solidFill>
                            <a:schemeClr val="tx1"/>
                          </a:solidFill>
                          <a:effectLst/>
                        </a:rPr>
                        <a:t>Stretching</a:t>
                      </a:r>
                      <a:r>
                        <a:rPr lang="zh-TW" altLang="zh-TW" sz="1100" kern="100" dirty="0">
                          <a:solidFill>
                            <a:schemeClr val="tx1"/>
                          </a:solidFill>
                          <a:effectLst/>
                        </a:rPr>
                        <a:t>伸展</a:t>
                      </a:r>
                      <a:endParaRPr lang="zh-TW" sz="11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TW" sz="1100" kern="100" dirty="0">
                          <a:solidFill>
                            <a:schemeClr val="tx1"/>
                          </a:solidFill>
                          <a:effectLst/>
                        </a:rPr>
                        <a:t>5 min</a:t>
                      </a:r>
                      <a:r>
                        <a:rPr lang="zh-TW" altLang="zh-TW" sz="1100" kern="100" dirty="0">
                          <a:solidFill>
                            <a:schemeClr val="tx1"/>
                          </a:solidFill>
                          <a:effectLst/>
                        </a:rPr>
                        <a:t>分</a:t>
                      </a:r>
                    </a:p>
                    <a:p>
                      <a:pPr>
                        <a:spcAft>
                          <a:spcPts val="0"/>
                        </a:spcAft>
                      </a:pPr>
                      <a:r>
                        <a:rPr lang="en-US" altLang="zh-TW" sz="1100" kern="100" dirty="0">
                          <a:solidFill>
                            <a:schemeClr val="tx1"/>
                          </a:solidFill>
                          <a:effectLst/>
                        </a:rPr>
                        <a:t>10 min</a:t>
                      </a:r>
                      <a:r>
                        <a:rPr lang="zh-TW" altLang="zh-TW" sz="1100" kern="100" dirty="0">
                          <a:solidFill>
                            <a:schemeClr val="tx1"/>
                          </a:solidFill>
                          <a:effectLst/>
                        </a:rPr>
                        <a:t>分</a:t>
                      </a:r>
                    </a:p>
                    <a:p>
                      <a:pPr>
                        <a:spcAft>
                          <a:spcPts val="0"/>
                        </a:spcAft>
                      </a:pPr>
                      <a:r>
                        <a:rPr lang="en-US" altLang="zh-TW" sz="1100" kern="100" dirty="0">
                          <a:solidFill>
                            <a:schemeClr val="tx1"/>
                          </a:solidFill>
                          <a:effectLst/>
                        </a:rPr>
                        <a:t>7m in</a:t>
                      </a:r>
                      <a:r>
                        <a:rPr lang="zh-TW" altLang="zh-TW" sz="1100" kern="100" dirty="0">
                          <a:solidFill>
                            <a:schemeClr val="tx1"/>
                          </a:solidFill>
                          <a:effectLst/>
                        </a:rPr>
                        <a:t>分</a:t>
                      </a:r>
                      <a:endParaRPr lang="zh-TW" alt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ea"/>
                          <a:ea typeface="+mn-ea"/>
                        </a:rPr>
                        <a:t>Moderate</a:t>
                      </a:r>
                      <a:r>
                        <a:rPr lang="zh-TW" altLang="en-US" sz="1100" dirty="0">
                          <a:solidFill>
                            <a:srgbClr val="000000"/>
                          </a:solidFill>
                          <a:effectLst/>
                          <a:latin typeface="+mn-ea"/>
                          <a:ea typeface="+mn-ea"/>
                        </a:rPr>
                        <a:t>中等</a:t>
                      </a:r>
                      <a:endParaRPr lang="en-US" altLang="zh-TW" sz="1100" dirty="0">
                        <a:solidFill>
                          <a:srgbClr val="000000"/>
                        </a:solidFill>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effectLst/>
                          <a:latin typeface="+mn-ea"/>
                          <a:ea typeface="+mn-ea"/>
                        </a:rPr>
                        <a:t>Moderate</a:t>
                      </a:r>
                      <a:r>
                        <a:rPr lang="zh-TW" altLang="en-US" sz="1100" dirty="0">
                          <a:solidFill>
                            <a:srgbClr val="000000"/>
                          </a:solidFill>
                          <a:effectLst/>
                          <a:latin typeface="+mn-ea"/>
                          <a:ea typeface="+mn-ea"/>
                        </a:rPr>
                        <a:t>中等</a:t>
                      </a:r>
                      <a:endParaRPr lang="zh-TW" sz="11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TW" sz="1100" kern="100" dirty="0">
                          <a:solidFill>
                            <a:schemeClr val="tx1"/>
                          </a:solidFill>
                          <a:effectLst/>
                        </a:rPr>
                        <a:t>General exercises such as jumping, swing and etc.</a:t>
                      </a:r>
                    </a:p>
                    <a:p>
                      <a:pPr>
                        <a:spcAft>
                          <a:spcPts val="0"/>
                        </a:spcAft>
                      </a:pPr>
                      <a:r>
                        <a:rPr lang="zh-TW" sz="1100" kern="100" dirty="0">
                          <a:solidFill>
                            <a:schemeClr val="tx1"/>
                          </a:solidFill>
                          <a:effectLst/>
                        </a:rPr>
                        <a:t>一般運動，</a:t>
                      </a:r>
                      <a:r>
                        <a:rPr lang="zh-TW" sz="1100" kern="100" dirty="0" smtClean="0">
                          <a:solidFill>
                            <a:schemeClr val="tx1"/>
                          </a:solidFill>
                          <a:effectLst/>
                        </a:rPr>
                        <a:t>如</a:t>
                      </a:r>
                      <a:r>
                        <a:rPr lang="en-US" sz="1100" kern="100" dirty="0" smtClean="0">
                          <a:solidFill>
                            <a:schemeClr val="tx1"/>
                          </a:solidFill>
                          <a:effectLst/>
                        </a:rPr>
                        <a:t>：</a:t>
                      </a:r>
                      <a:r>
                        <a:rPr lang="zh-TW" sz="1100" kern="100" dirty="0" smtClean="0">
                          <a:solidFill>
                            <a:schemeClr val="tx1"/>
                          </a:solidFill>
                          <a:effectLst/>
                        </a:rPr>
                        <a:t>跳繩</a:t>
                      </a:r>
                      <a:r>
                        <a:rPr lang="zh-TW" sz="1100" kern="100" dirty="0">
                          <a:solidFill>
                            <a:schemeClr val="tx1"/>
                          </a:solidFill>
                          <a:effectLst/>
                        </a:rPr>
                        <a:t>、游泳等</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4693017"/>
                  </a:ext>
                </a:extLst>
              </a:tr>
            </a:tbl>
          </a:graphicData>
        </a:graphic>
      </p:graphicFrame>
      <p:graphicFrame>
        <p:nvGraphicFramePr>
          <p:cNvPr id="8" name="表格 7">
            <a:extLst>
              <a:ext uri="{FF2B5EF4-FFF2-40B4-BE49-F238E27FC236}">
                <a16:creationId xmlns:a16="http://schemas.microsoft.com/office/drawing/2014/main" xmlns="" id="{E8BADB51-C36B-46E1-A0E5-BEA4C2E3E583}"/>
              </a:ext>
            </a:extLst>
          </p:cNvPr>
          <p:cNvGraphicFramePr>
            <a:graphicFrameLocks noGrp="1"/>
          </p:cNvGraphicFramePr>
          <p:nvPr>
            <p:extLst>
              <p:ext uri="{D42A27DB-BD31-4B8C-83A1-F6EECF244321}">
                <p14:modId xmlns:p14="http://schemas.microsoft.com/office/powerpoint/2010/main" val="1806670700"/>
              </p:ext>
            </p:extLst>
          </p:nvPr>
        </p:nvGraphicFramePr>
        <p:xfrm>
          <a:off x="516947" y="6081984"/>
          <a:ext cx="8870893" cy="685800"/>
        </p:xfrm>
        <a:graphic>
          <a:graphicData uri="http://schemas.openxmlformats.org/drawingml/2006/table">
            <a:tbl>
              <a:tblPr>
                <a:tableStyleId>{5C22544A-7EE6-4342-B048-85BDC9FD1C3A}</a:tableStyleId>
              </a:tblPr>
              <a:tblGrid>
                <a:gridCol w="3628333">
                  <a:extLst>
                    <a:ext uri="{9D8B030D-6E8A-4147-A177-3AD203B41FA5}">
                      <a16:colId xmlns:a16="http://schemas.microsoft.com/office/drawing/2014/main" xmlns="" val="539916654"/>
                    </a:ext>
                  </a:extLst>
                </a:gridCol>
                <a:gridCol w="904240">
                  <a:extLst>
                    <a:ext uri="{9D8B030D-6E8A-4147-A177-3AD203B41FA5}">
                      <a16:colId xmlns:a16="http://schemas.microsoft.com/office/drawing/2014/main" xmlns="" val="55873541"/>
                    </a:ext>
                  </a:extLst>
                </a:gridCol>
                <a:gridCol w="1402080">
                  <a:extLst>
                    <a:ext uri="{9D8B030D-6E8A-4147-A177-3AD203B41FA5}">
                      <a16:colId xmlns:a16="http://schemas.microsoft.com/office/drawing/2014/main" xmlns="" val="4141856476"/>
                    </a:ext>
                  </a:extLst>
                </a:gridCol>
                <a:gridCol w="2936240">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3. Cool-Down</a:t>
                      </a:r>
                      <a:r>
                        <a:rPr lang="zh-TW" altLang="en-US" sz="1200" dirty="0">
                          <a:solidFill>
                            <a:srgbClr val="000000"/>
                          </a:solidFill>
                          <a:effectLst/>
                          <a:latin typeface="+mn-ea"/>
                          <a:ea typeface="+mn-ea"/>
                        </a:rPr>
                        <a:t>緩和</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a:effectLst/>
                          <a:latin typeface="+mn-ea"/>
                          <a:ea typeface="+mn-ea"/>
                        </a:rPr>
                        <a:t> </a:t>
                      </a:r>
                      <a:endParaRPr lang="zh-TW" sz="120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27573265"/>
                  </a:ext>
                </a:extLst>
              </a:tr>
              <a:tr h="0">
                <a:tc>
                  <a:txBody>
                    <a:bodyPr/>
                    <a:lstStyle/>
                    <a:p>
                      <a:pPr marL="171450" indent="-171450" algn="l">
                        <a:spcAft>
                          <a:spcPts val="0"/>
                        </a:spcAft>
                        <a:buFont typeface="Arial" panose="020B0604020202020204" pitchFamily="34" charset="0"/>
                        <a:buChar char="•"/>
                      </a:pPr>
                      <a:r>
                        <a:rPr lang="en-US" altLang="zh-TW" sz="1100" dirty="0">
                          <a:effectLst/>
                          <a:latin typeface="+mn-ea"/>
                          <a:ea typeface="+mn-ea"/>
                        </a:rPr>
                        <a:t>Light jogging</a:t>
                      </a:r>
                      <a:r>
                        <a:rPr lang="zh-TW" altLang="en-US" sz="1100" dirty="0">
                          <a:effectLst/>
                          <a:latin typeface="+mn-ea"/>
                          <a:ea typeface="+mn-ea"/>
                        </a:rPr>
                        <a:t>輕鬆慢跑</a:t>
                      </a:r>
                      <a:endParaRPr lang="en-US" sz="1100" dirty="0">
                        <a:effectLst/>
                        <a:latin typeface="+mn-ea"/>
                        <a:ea typeface="+mn-ea"/>
                      </a:endParaRPr>
                    </a:p>
                    <a:p>
                      <a:pPr marL="171450" indent="-171450" algn="l">
                        <a:spcAft>
                          <a:spcPts val="0"/>
                        </a:spcAft>
                        <a:buFont typeface="Arial" panose="020B0604020202020204" pitchFamily="34" charset="0"/>
                        <a:buChar char="•"/>
                      </a:pPr>
                      <a:r>
                        <a:rPr lang="en-US" sz="1100" dirty="0">
                          <a:effectLst/>
                          <a:latin typeface="+mn-ea"/>
                          <a:ea typeface="+mn-ea"/>
                        </a:rPr>
                        <a:t>Stretching</a:t>
                      </a:r>
                      <a:r>
                        <a:rPr lang="zh-TW" altLang="en-US" sz="1100" dirty="0">
                          <a:effectLst/>
                          <a:latin typeface="+mn-ea"/>
                          <a:ea typeface="+mn-ea"/>
                        </a:rPr>
                        <a:t>伸展</a:t>
                      </a:r>
                      <a:endParaRPr lang="zh-TW" sz="1100" dirty="0">
                        <a:effectLst/>
                        <a:latin typeface="+mn-ea"/>
                        <a:ea typeface="+mn-ea"/>
                      </a:endParaRPr>
                    </a:p>
                    <a:p>
                      <a:pPr marL="171450" indent="-171450" algn="l">
                        <a:spcAft>
                          <a:spcPts val="0"/>
                        </a:spcAft>
                        <a:buFont typeface="Arial" panose="020B0604020202020204" pitchFamily="34" charset="0"/>
                        <a:buChar char="•"/>
                      </a:pPr>
                      <a:r>
                        <a:rPr lang="en-US" sz="1100" dirty="0">
                          <a:effectLst/>
                          <a:latin typeface="+mn-ea"/>
                          <a:ea typeface="+mn-ea"/>
                        </a:rPr>
                        <a:t>Relaxation</a:t>
                      </a:r>
                      <a:r>
                        <a:rPr lang="zh-TW" altLang="en-US" sz="1100" dirty="0">
                          <a:effectLst/>
                          <a:latin typeface="+mn-ea"/>
                          <a:ea typeface="+mn-ea"/>
                        </a:rPr>
                        <a:t>放鬆</a:t>
                      </a:r>
                      <a:endParaRPr lang="zh-TW" sz="11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kern="100" dirty="0">
                          <a:solidFill>
                            <a:schemeClr val="tx1"/>
                          </a:solidFill>
                          <a:effectLst/>
                        </a:rPr>
                        <a:t>10 min</a:t>
                      </a:r>
                      <a:r>
                        <a:rPr lang="zh-TW" sz="1100" kern="100" dirty="0">
                          <a:solidFill>
                            <a:schemeClr val="tx1"/>
                          </a:solidFill>
                          <a:effectLst/>
                        </a:rPr>
                        <a:t>分</a:t>
                      </a:r>
                    </a:p>
                    <a:p>
                      <a:pPr>
                        <a:spcAft>
                          <a:spcPts val="0"/>
                        </a:spcAft>
                      </a:pPr>
                      <a:r>
                        <a:rPr lang="en-US" sz="1100" kern="100" dirty="0">
                          <a:solidFill>
                            <a:schemeClr val="tx1"/>
                          </a:solidFill>
                          <a:effectLst/>
                        </a:rPr>
                        <a:t>5 min</a:t>
                      </a:r>
                      <a:r>
                        <a:rPr lang="zh-TW" sz="1100" kern="100" dirty="0">
                          <a:solidFill>
                            <a:schemeClr val="tx1"/>
                          </a:solidFill>
                          <a:effectLst/>
                        </a:rPr>
                        <a:t>分</a:t>
                      </a:r>
                    </a:p>
                    <a:p>
                      <a:pPr>
                        <a:spcAft>
                          <a:spcPts val="0"/>
                        </a:spcAft>
                      </a:pPr>
                      <a:r>
                        <a:rPr lang="en-US" sz="1100" kern="100" dirty="0">
                          <a:solidFill>
                            <a:schemeClr val="tx1"/>
                          </a:solidFill>
                          <a:effectLst/>
                        </a:rPr>
                        <a:t>8 min</a:t>
                      </a:r>
                      <a:r>
                        <a:rPr lang="zh-TW" sz="1100" kern="100" dirty="0">
                          <a:solidFill>
                            <a:schemeClr val="tx1"/>
                          </a:solidFill>
                          <a:effectLst/>
                        </a:rPr>
                        <a:t>分</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ea"/>
                          <a:ea typeface="+mn-ea"/>
                        </a:rPr>
                        <a:t> </a:t>
                      </a:r>
                      <a:endParaRPr lang="zh-TW" sz="11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100" dirty="0">
                          <a:effectLst/>
                          <a:latin typeface="+mn-ea"/>
                          <a:ea typeface="+mn-ea"/>
                        </a:rPr>
                        <a:t> </a:t>
                      </a:r>
                      <a:endParaRPr lang="zh-TW" sz="11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5244745"/>
                  </a:ext>
                </a:extLst>
              </a:tr>
            </a:tbl>
          </a:graphicData>
        </a:graphic>
      </p:graphicFrame>
      <p:graphicFrame>
        <p:nvGraphicFramePr>
          <p:cNvPr id="9" name="表格 8">
            <a:extLst>
              <a:ext uri="{FF2B5EF4-FFF2-40B4-BE49-F238E27FC236}">
                <a16:creationId xmlns:a16="http://schemas.microsoft.com/office/drawing/2014/main" xmlns="" id="{EECBA692-4CAA-4424-A840-56904CF27901}"/>
              </a:ext>
            </a:extLst>
          </p:cNvPr>
          <p:cNvGraphicFramePr>
            <a:graphicFrameLocks noGrp="1"/>
          </p:cNvGraphicFramePr>
          <p:nvPr>
            <p:extLst>
              <p:ext uri="{D42A27DB-BD31-4B8C-83A1-F6EECF244321}">
                <p14:modId xmlns:p14="http://schemas.microsoft.com/office/powerpoint/2010/main" val="189988398"/>
              </p:ext>
            </p:extLst>
          </p:nvPr>
        </p:nvGraphicFramePr>
        <p:xfrm>
          <a:off x="518160" y="2964180"/>
          <a:ext cx="8859520" cy="3032760"/>
        </p:xfrm>
        <a:graphic>
          <a:graphicData uri="http://schemas.openxmlformats.org/drawingml/2006/table">
            <a:tbl>
              <a:tblPr>
                <a:tableStyleId>{5C22544A-7EE6-4342-B048-85BDC9FD1C3A}</a:tableStyleId>
              </a:tblPr>
              <a:tblGrid>
                <a:gridCol w="3637151">
                  <a:extLst>
                    <a:ext uri="{9D8B030D-6E8A-4147-A177-3AD203B41FA5}">
                      <a16:colId xmlns:a16="http://schemas.microsoft.com/office/drawing/2014/main" xmlns="" val="539916654"/>
                    </a:ext>
                  </a:extLst>
                </a:gridCol>
                <a:gridCol w="904369">
                  <a:extLst>
                    <a:ext uri="{9D8B030D-6E8A-4147-A177-3AD203B41FA5}">
                      <a16:colId xmlns:a16="http://schemas.microsoft.com/office/drawing/2014/main" xmlns="" val="55873541"/>
                    </a:ext>
                  </a:extLst>
                </a:gridCol>
                <a:gridCol w="1402080">
                  <a:extLst>
                    <a:ext uri="{9D8B030D-6E8A-4147-A177-3AD203B41FA5}">
                      <a16:colId xmlns:a16="http://schemas.microsoft.com/office/drawing/2014/main" xmlns="" val="4141856476"/>
                    </a:ext>
                  </a:extLst>
                </a:gridCol>
                <a:gridCol w="2915920">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2. Main Training</a:t>
                      </a:r>
                      <a:r>
                        <a:rPr lang="zh-TW" altLang="en-US" sz="1200" dirty="0">
                          <a:solidFill>
                            <a:srgbClr val="000000"/>
                          </a:solidFill>
                          <a:effectLst/>
                          <a:latin typeface="+mn-ea"/>
                          <a:ea typeface="+mn-ea"/>
                        </a:rPr>
                        <a:t>主要訓練</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50554604"/>
                  </a:ext>
                </a:extLst>
              </a:tr>
              <a:tr h="0">
                <a:tc>
                  <a:txBody>
                    <a:bodyPr/>
                    <a:lstStyle/>
                    <a:p>
                      <a:pPr>
                        <a:spcAft>
                          <a:spcPts val="0"/>
                        </a:spcAft>
                      </a:pPr>
                      <a:r>
                        <a:rPr lang="en-US" altLang="zh-TW" sz="1100" kern="100" dirty="0">
                          <a:solidFill>
                            <a:schemeClr val="tx1"/>
                          </a:solidFill>
                          <a:effectLst/>
                        </a:rPr>
                        <a:t>Technique improvement</a:t>
                      </a:r>
                      <a:r>
                        <a:rPr lang="zh-TW" altLang="zh-TW" sz="1100" kern="100" dirty="0">
                          <a:solidFill>
                            <a:schemeClr val="tx1"/>
                          </a:solidFill>
                          <a:effectLst/>
                        </a:rPr>
                        <a:t>技術改善</a:t>
                      </a:r>
                    </a:p>
                    <a:p>
                      <a:pPr marL="171450" indent="-171450">
                        <a:spcAft>
                          <a:spcPts val="0"/>
                        </a:spcAft>
                        <a:buFont typeface="Arial" panose="020B0604020202020204" pitchFamily="34" charset="0"/>
                        <a:buChar char="•"/>
                      </a:pPr>
                      <a:r>
                        <a:rPr lang="en-US" altLang="zh-TW" sz="1100" kern="100" dirty="0">
                          <a:solidFill>
                            <a:schemeClr val="tx1"/>
                          </a:solidFill>
                          <a:effectLst/>
                        </a:rPr>
                        <a:t>Lead hand straight punch with feints (2 </a:t>
                      </a:r>
                      <a:r>
                        <a:rPr lang="en-US" altLang="zh-TW" sz="1100" kern="100" dirty="0" err="1">
                          <a:solidFill>
                            <a:schemeClr val="tx1"/>
                          </a:solidFill>
                          <a:effectLst/>
                        </a:rPr>
                        <a:t>rds</a:t>
                      </a:r>
                      <a:r>
                        <a:rPr lang="en-US" altLang="zh-TW" sz="1100" kern="100" dirty="0">
                          <a:solidFill>
                            <a:schemeClr val="tx1"/>
                          </a:solidFill>
                          <a:effectLst/>
                        </a:rPr>
                        <a:t> x 3.5 min)</a:t>
                      </a:r>
                      <a:r>
                        <a:rPr lang="zh-TW" altLang="zh-TW" sz="1100" kern="100" dirty="0">
                          <a:solidFill>
                            <a:schemeClr val="tx1"/>
                          </a:solidFill>
                          <a:effectLst/>
                        </a:rPr>
                        <a:t>帶假動作的前臂直拳</a:t>
                      </a:r>
                      <a:r>
                        <a:rPr lang="en-US" altLang="zh-TW" sz="1100" kern="100" dirty="0">
                          <a:solidFill>
                            <a:schemeClr val="tx1"/>
                          </a:solidFill>
                          <a:effectLst/>
                        </a:rPr>
                        <a:t>(2</a:t>
                      </a:r>
                      <a:r>
                        <a:rPr lang="zh-TW" altLang="zh-TW" sz="1100" kern="100" dirty="0">
                          <a:solidFill>
                            <a:schemeClr val="tx1"/>
                          </a:solidFill>
                          <a:effectLst/>
                        </a:rPr>
                        <a:t>次</a:t>
                      </a:r>
                      <a:r>
                        <a:rPr lang="en-US" altLang="zh-TW" sz="1100" kern="100" dirty="0">
                          <a:solidFill>
                            <a:schemeClr val="tx1"/>
                          </a:solidFill>
                          <a:effectLst/>
                        </a:rPr>
                        <a:t>X3.5</a:t>
                      </a:r>
                      <a:r>
                        <a:rPr lang="zh-TW" altLang="zh-TW" sz="1100" kern="100" dirty="0">
                          <a:solidFill>
                            <a:schemeClr val="tx1"/>
                          </a:solidFill>
                          <a:effectLst/>
                        </a:rPr>
                        <a:t>分</a:t>
                      </a:r>
                      <a:r>
                        <a:rPr lang="en-US" altLang="zh-TW" sz="1100" kern="100" dirty="0">
                          <a:solidFill>
                            <a:schemeClr val="tx1"/>
                          </a:solidFill>
                          <a:effectLst/>
                        </a:rPr>
                        <a:t>)</a:t>
                      </a:r>
                      <a:endParaRPr lang="zh-TW" altLang="zh-TW" sz="1100" kern="100" dirty="0">
                        <a:solidFill>
                          <a:schemeClr val="tx1"/>
                        </a:solidFill>
                        <a:effectLst/>
                      </a:endParaRPr>
                    </a:p>
                    <a:p>
                      <a:pPr marL="171450" indent="-171450">
                        <a:spcAft>
                          <a:spcPts val="0"/>
                        </a:spcAft>
                        <a:buFont typeface="Arial" panose="020B0604020202020204" pitchFamily="34" charset="0"/>
                        <a:buChar char="•"/>
                      </a:pPr>
                      <a:r>
                        <a:rPr lang="en-US" altLang="zh-TW" sz="1100" kern="100" dirty="0">
                          <a:solidFill>
                            <a:schemeClr val="tx1"/>
                          </a:solidFill>
                          <a:effectLst/>
                        </a:rPr>
                        <a:t>Rear hand uppercut to the head with feints (2 </a:t>
                      </a:r>
                      <a:r>
                        <a:rPr lang="en-US" altLang="zh-TW" sz="1100" kern="100" dirty="0" err="1">
                          <a:solidFill>
                            <a:schemeClr val="tx1"/>
                          </a:solidFill>
                          <a:effectLst/>
                        </a:rPr>
                        <a:t>rds</a:t>
                      </a:r>
                      <a:r>
                        <a:rPr lang="en-US" altLang="zh-TW" sz="1100" kern="100" dirty="0">
                          <a:solidFill>
                            <a:schemeClr val="tx1"/>
                          </a:solidFill>
                          <a:effectLst/>
                        </a:rPr>
                        <a:t> x 3.5 min)</a:t>
                      </a:r>
                      <a:r>
                        <a:rPr lang="zh-TW" altLang="zh-TW" sz="1100" kern="100" dirty="0">
                          <a:solidFill>
                            <a:schemeClr val="tx1"/>
                          </a:solidFill>
                          <a:effectLst/>
                        </a:rPr>
                        <a:t>帶假動作對著頭或身體的後臂直拳</a:t>
                      </a:r>
                      <a:r>
                        <a:rPr lang="en-US" altLang="zh-TW" sz="1100" kern="100" dirty="0">
                          <a:solidFill>
                            <a:schemeClr val="tx1"/>
                          </a:solidFill>
                          <a:effectLst/>
                        </a:rPr>
                        <a:t>(2</a:t>
                      </a:r>
                      <a:r>
                        <a:rPr lang="zh-TW" altLang="zh-TW" sz="1100" kern="100" dirty="0">
                          <a:solidFill>
                            <a:schemeClr val="tx1"/>
                          </a:solidFill>
                          <a:effectLst/>
                        </a:rPr>
                        <a:t>次</a:t>
                      </a:r>
                      <a:r>
                        <a:rPr lang="en-US" altLang="zh-TW" sz="1100" kern="100" dirty="0">
                          <a:solidFill>
                            <a:schemeClr val="tx1"/>
                          </a:solidFill>
                          <a:effectLst/>
                        </a:rPr>
                        <a:t>X3.5</a:t>
                      </a:r>
                      <a:r>
                        <a:rPr lang="zh-TW" altLang="zh-TW" sz="1100" kern="100" dirty="0">
                          <a:solidFill>
                            <a:schemeClr val="tx1"/>
                          </a:solidFill>
                          <a:effectLst/>
                        </a:rPr>
                        <a:t>分</a:t>
                      </a:r>
                      <a:r>
                        <a:rPr lang="en-US" altLang="zh-TW" sz="1100" kern="100" dirty="0">
                          <a:solidFill>
                            <a:schemeClr val="tx1"/>
                          </a:solidFill>
                          <a:effectLst/>
                        </a:rPr>
                        <a:t>)</a:t>
                      </a:r>
                      <a:endParaRPr lang="zh-TW" altLang="zh-TW" sz="1100" kern="100" dirty="0">
                        <a:solidFill>
                          <a:schemeClr val="tx1"/>
                        </a:solidFill>
                        <a:effectLst/>
                      </a:endParaRPr>
                    </a:p>
                    <a:p>
                      <a:pPr marL="171450" indent="-171450">
                        <a:spcAft>
                          <a:spcPts val="0"/>
                        </a:spcAft>
                        <a:buFont typeface="Arial" panose="020B0604020202020204" pitchFamily="34" charset="0"/>
                        <a:buChar char="•"/>
                      </a:pPr>
                      <a:r>
                        <a:rPr lang="en-US" altLang="zh-TW" sz="1100" kern="100" dirty="0">
                          <a:solidFill>
                            <a:schemeClr val="tx1"/>
                          </a:solidFill>
                          <a:effectLst/>
                        </a:rPr>
                        <a:t>Combination (uppercut to the head with rear hand and hook with the lead hand) with feints (2 </a:t>
                      </a:r>
                      <a:r>
                        <a:rPr lang="en-US" altLang="zh-TW" sz="1100" kern="100" dirty="0" err="1">
                          <a:solidFill>
                            <a:schemeClr val="tx1"/>
                          </a:solidFill>
                          <a:effectLst/>
                        </a:rPr>
                        <a:t>rds</a:t>
                      </a:r>
                      <a:r>
                        <a:rPr lang="en-US" altLang="zh-TW" sz="1100" kern="100" dirty="0">
                          <a:solidFill>
                            <a:schemeClr val="tx1"/>
                          </a:solidFill>
                          <a:effectLst/>
                        </a:rPr>
                        <a:t> x 3.5 min)</a:t>
                      </a:r>
                      <a:r>
                        <a:rPr lang="zh-TW" altLang="zh-TW" sz="1100" kern="100" dirty="0">
                          <a:solidFill>
                            <a:schemeClr val="tx1"/>
                          </a:solidFill>
                          <a:effectLst/>
                        </a:rPr>
                        <a:t>假動作組合</a:t>
                      </a:r>
                      <a:r>
                        <a:rPr lang="en-US" altLang="zh-TW" sz="1100" kern="100" dirty="0">
                          <a:solidFill>
                            <a:schemeClr val="tx1"/>
                          </a:solidFill>
                          <a:effectLst/>
                        </a:rPr>
                        <a:t>(</a:t>
                      </a:r>
                      <a:r>
                        <a:rPr lang="zh-TW" altLang="zh-TW" sz="1100" kern="100" dirty="0">
                          <a:solidFill>
                            <a:schemeClr val="tx1"/>
                          </a:solidFill>
                          <a:effectLst/>
                        </a:rPr>
                        <a:t>以後臂對著頭的上鉤拳以及使用前臂的鉤拳</a:t>
                      </a:r>
                      <a:r>
                        <a:rPr lang="en-US" altLang="zh-TW" sz="1100" kern="100" dirty="0">
                          <a:solidFill>
                            <a:schemeClr val="tx1"/>
                          </a:solidFill>
                          <a:effectLst/>
                        </a:rPr>
                        <a:t>)(2</a:t>
                      </a:r>
                      <a:r>
                        <a:rPr lang="zh-TW" altLang="zh-TW" sz="1100" kern="100" dirty="0">
                          <a:solidFill>
                            <a:schemeClr val="tx1"/>
                          </a:solidFill>
                          <a:effectLst/>
                        </a:rPr>
                        <a:t>次</a:t>
                      </a:r>
                      <a:r>
                        <a:rPr lang="en-US" altLang="zh-TW" sz="1100" kern="100" dirty="0">
                          <a:solidFill>
                            <a:schemeClr val="tx1"/>
                          </a:solidFill>
                          <a:effectLst/>
                        </a:rPr>
                        <a:t>X3.5</a:t>
                      </a:r>
                      <a:r>
                        <a:rPr lang="zh-TW" altLang="zh-TW" sz="1100" kern="100" dirty="0">
                          <a:solidFill>
                            <a:schemeClr val="tx1"/>
                          </a:solidFill>
                          <a:effectLst/>
                        </a:rPr>
                        <a:t>分</a:t>
                      </a:r>
                      <a:r>
                        <a:rPr lang="en-US" altLang="zh-TW" sz="1100" kern="100" dirty="0">
                          <a:solidFill>
                            <a:schemeClr val="tx1"/>
                          </a:solidFill>
                          <a:effectLst/>
                        </a:rPr>
                        <a:t>)</a:t>
                      </a:r>
                      <a:endParaRPr lang="zh-TW" altLang="zh-TW" sz="1100" kern="100" dirty="0">
                        <a:solidFill>
                          <a:schemeClr val="tx1"/>
                        </a:solidFill>
                        <a:effectLst/>
                      </a:endParaRPr>
                    </a:p>
                    <a:p>
                      <a:pPr marL="171450" indent="-171450">
                        <a:spcAft>
                          <a:spcPts val="0"/>
                        </a:spcAft>
                        <a:buFont typeface="Arial" panose="020B0604020202020204" pitchFamily="34" charset="0"/>
                        <a:buChar char="•"/>
                      </a:pPr>
                      <a:r>
                        <a:rPr lang="en-US" altLang="zh-TW" sz="1100" kern="100" dirty="0">
                          <a:solidFill>
                            <a:schemeClr val="tx1"/>
                          </a:solidFill>
                          <a:effectLst/>
                        </a:rPr>
                        <a:t>Hook with either arm and defense movements (2 </a:t>
                      </a:r>
                      <a:r>
                        <a:rPr lang="en-US" altLang="zh-TW" sz="1100" kern="100" dirty="0" err="1">
                          <a:solidFill>
                            <a:schemeClr val="tx1"/>
                          </a:solidFill>
                          <a:effectLst/>
                        </a:rPr>
                        <a:t>rds</a:t>
                      </a:r>
                      <a:r>
                        <a:rPr lang="en-US" altLang="zh-TW" sz="1100" kern="100" dirty="0">
                          <a:solidFill>
                            <a:schemeClr val="tx1"/>
                          </a:solidFill>
                          <a:effectLst/>
                        </a:rPr>
                        <a:t> x 3.5 min)</a:t>
                      </a:r>
                      <a:r>
                        <a:rPr lang="zh-TW" altLang="zh-TW" sz="1100" kern="100" dirty="0">
                          <a:solidFill>
                            <a:schemeClr val="tx1"/>
                          </a:solidFill>
                          <a:effectLst/>
                        </a:rPr>
                        <a:t>使用其中一隻手臂的鉤拳和防守移動</a:t>
                      </a:r>
                      <a:r>
                        <a:rPr lang="en-US" altLang="zh-TW" sz="1100" kern="100" dirty="0">
                          <a:solidFill>
                            <a:schemeClr val="tx1"/>
                          </a:solidFill>
                          <a:effectLst/>
                        </a:rPr>
                        <a:t>(2</a:t>
                      </a:r>
                      <a:r>
                        <a:rPr lang="zh-TW" altLang="zh-TW" sz="1100" kern="100" dirty="0">
                          <a:solidFill>
                            <a:schemeClr val="tx1"/>
                          </a:solidFill>
                          <a:effectLst/>
                        </a:rPr>
                        <a:t>次</a:t>
                      </a:r>
                      <a:r>
                        <a:rPr lang="en-US" altLang="zh-TW" sz="1100" kern="100" dirty="0">
                          <a:solidFill>
                            <a:schemeClr val="tx1"/>
                          </a:solidFill>
                          <a:effectLst/>
                        </a:rPr>
                        <a:t>X3.5</a:t>
                      </a:r>
                      <a:r>
                        <a:rPr lang="zh-TW" altLang="zh-TW" sz="1100" kern="100" dirty="0">
                          <a:solidFill>
                            <a:schemeClr val="tx1"/>
                          </a:solidFill>
                          <a:effectLst/>
                        </a:rPr>
                        <a:t>分</a:t>
                      </a:r>
                      <a:r>
                        <a:rPr lang="en-US" altLang="zh-TW" sz="1100" kern="100" dirty="0">
                          <a:solidFill>
                            <a:schemeClr val="tx1"/>
                          </a:solidFill>
                          <a:effectLst/>
                        </a:rPr>
                        <a:t>)</a:t>
                      </a:r>
                      <a:endParaRPr lang="zh-TW" altLang="zh-TW" sz="1100" kern="100" dirty="0">
                        <a:solidFill>
                          <a:schemeClr val="tx1"/>
                        </a:solidFill>
                        <a:effectLst/>
                      </a:endParaRPr>
                    </a:p>
                    <a:p>
                      <a:pPr marL="171450" indent="-171450">
                        <a:spcAft>
                          <a:spcPts val="0"/>
                        </a:spcAft>
                        <a:buFont typeface="Arial" panose="020B0604020202020204" pitchFamily="34" charset="0"/>
                        <a:buChar char="•"/>
                      </a:pPr>
                      <a:r>
                        <a:rPr lang="en-US" altLang="zh-TW" sz="1100" kern="100" dirty="0">
                          <a:solidFill>
                            <a:schemeClr val="tx1"/>
                          </a:solidFill>
                          <a:effectLst/>
                        </a:rPr>
                        <a:t>Technique recommended by the coach</a:t>
                      </a:r>
                      <a:r>
                        <a:rPr lang="zh-TW" altLang="zh-TW" sz="1100" kern="100" dirty="0">
                          <a:solidFill>
                            <a:schemeClr val="tx1"/>
                          </a:solidFill>
                          <a:effectLst/>
                        </a:rPr>
                        <a:t>教練建議的技巧</a:t>
                      </a:r>
                      <a:r>
                        <a:rPr lang="en-US" altLang="zh-TW" sz="1100" kern="100" dirty="0">
                          <a:solidFill>
                            <a:schemeClr val="tx1"/>
                          </a:solidFill>
                          <a:effectLst/>
                        </a:rPr>
                        <a:t>(2</a:t>
                      </a:r>
                      <a:r>
                        <a:rPr lang="zh-TW" altLang="zh-TW" sz="1100" kern="100" dirty="0">
                          <a:solidFill>
                            <a:schemeClr val="tx1"/>
                          </a:solidFill>
                          <a:effectLst/>
                        </a:rPr>
                        <a:t>次</a:t>
                      </a:r>
                      <a:r>
                        <a:rPr lang="en-US" altLang="zh-TW" sz="1100" kern="100" dirty="0">
                          <a:solidFill>
                            <a:schemeClr val="tx1"/>
                          </a:solidFill>
                          <a:effectLst/>
                        </a:rPr>
                        <a:t>X3.5</a:t>
                      </a:r>
                      <a:r>
                        <a:rPr lang="zh-TW" altLang="zh-TW" sz="1100" kern="100" dirty="0">
                          <a:solidFill>
                            <a:schemeClr val="tx1"/>
                          </a:solidFill>
                          <a:effectLst/>
                        </a:rPr>
                        <a:t>分</a:t>
                      </a:r>
                      <a:r>
                        <a:rPr lang="en-US" altLang="zh-TW" sz="1100" kern="100" dirty="0">
                          <a:solidFill>
                            <a:schemeClr val="tx1"/>
                          </a:solidFill>
                          <a:effectLst/>
                        </a:rPr>
                        <a:t>)</a:t>
                      </a:r>
                      <a:endParaRPr lang="zh-TW" altLang="zh-TW" sz="1100" kern="100" dirty="0">
                        <a:solidFill>
                          <a:schemeClr val="tx1"/>
                        </a:solidFill>
                        <a:effectLst/>
                      </a:endParaRPr>
                    </a:p>
                    <a:p>
                      <a:pPr>
                        <a:spcAft>
                          <a:spcPts val="0"/>
                        </a:spcAft>
                      </a:pPr>
                      <a:r>
                        <a:rPr lang="en-US" altLang="zh-TW" sz="1100" kern="100" dirty="0">
                          <a:solidFill>
                            <a:schemeClr val="tx1"/>
                          </a:solidFill>
                          <a:effectLst/>
                        </a:rPr>
                        <a:t>Skipping (Jump Rope)</a:t>
                      </a:r>
                      <a:r>
                        <a:rPr lang="zh-TW" altLang="zh-TW" sz="1100" kern="100" dirty="0">
                          <a:solidFill>
                            <a:schemeClr val="tx1"/>
                          </a:solidFill>
                          <a:effectLst/>
                        </a:rPr>
                        <a:t>跳躍</a:t>
                      </a:r>
                      <a:r>
                        <a:rPr lang="en-US" altLang="zh-TW" sz="1100" kern="100" dirty="0">
                          <a:solidFill>
                            <a:schemeClr val="tx1"/>
                          </a:solidFill>
                          <a:effectLst/>
                        </a:rPr>
                        <a:t>(</a:t>
                      </a:r>
                      <a:r>
                        <a:rPr lang="zh-TW" altLang="zh-TW" sz="1100" kern="100" dirty="0">
                          <a:solidFill>
                            <a:schemeClr val="tx1"/>
                          </a:solidFill>
                          <a:effectLst/>
                        </a:rPr>
                        <a:t>跳繩</a:t>
                      </a:r>
                      <a:r>
                        <a:rPr lang="en-US" altLang="zh-TW" sz="1100" kern="100" dirty="0">
                          <a:solidFill>
                            <a:schemeClr val="tx1"/>
                          </a:solidFill>
                          <a:effectLst/>
                        </a:rPr>
                        <a:t>)</a:t>
                      </a:r>
                    </a:p>
                    <a:p>
                      <a:pPr>
                        <a:spcAft>
                          <a:spcPts val="0"/>
                        </a:spcAft>
                      </a:pPr>
                      <a:r>
                        <a:rPr lang="en-US" altLang="zh-TW" sz="1100" kern="100" dirty="0">
                          <a:solidFill>
                            <a:schemeClr val="tx1"/>
                          </a:solidFill>
                          <a:effectLst/>
                        </a:rPr>
                        <a:t>Power training</a:t>
                      </a:r>
                      <a:r>
                        <a:rPr lang="zh-TW" altLang="zh-TW" sz="1100" kern="100" dirty="0">
                          <a:solidFill>
                            <a:schemeClr val="tx1"/>
                          </a:solidFill>
                          <a:effectLst/>
                        </a:rPr>
                        <a:t>重力訓練</a:t>
                      </a:r>
                    </a:p>
                    <a:p>
                      <a:pPr marL="171450" indent="-171450">
                        <a:spcAft>
                          <a:spcPts val="0"/>
                        </a:spcAft>
                        <a:buFont typeface="Arial" panose="020B0604020202020204" pitchFamily="34" charset="0"/>
                        <a:buChar char="•"/>
                      </a:pPr>
                      <a:r>
                        <a:rPr lang="en-US" altLang="zh-TW" sz="1100" kern="100" dirty="0">
                          <a:solidFill>
                            <a:schemeClr val="tx1"/>
                          </a:solidFill>
                          <a:effectLst/>
                        </a:rPr>
                        <a:t>Strength exercise with weights</a:t>
                      </a:r>
                      <a:r>
                        <a:rPr lang="zh-TW" altLang="zh-TW" sz="1100" kern="100" dirty="0">
                          <a:solidFill>
                            <a:schemeClr val="tx1"/>
                          </a:solidFill>
                          <a:effectLst/>
                        </a:rPr>
                        <a:t>包含重量的伸展運動</a:t>
                      </a:r>
                      <a:endParaRPr lang="zh-TW" sz="11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kern="100" dirty="0">
                          <a:solidFill>
                            <a:schemeClr val="tx1"/>
                          </a:solidFill>
                          <a:effectLst/>
                        </a:rPr>
                        <a:t>10 min</a:t>
                      </a:r>
                      <a:r>
                        <a:rPr lang="zh-TW" sz="1100" kern="100" dirty="0">
                          <a:solidFill>
                            <a:schemeClr val="tx1"/>
                          </a:solidFill>
                          <a:effectLst/>
                        </a:rPr>
                        <a:t>分</a:t>
                      </a:r>
                      <a:r>
                        <a:rPr lang="en-US" sz="1100" kern="100" dirty="0">
                          <a:solidFill>
                            <a:schemeClr val="tx1"/>
                          </a:solidFill>
                          <a:effectLst/>
                        </a:rPr>
                        <a:t>(2X5 min</a:t>
                      </a:r>
                      <a:r>
                        <a:rPr lang="zh-TW" sz="1100" kern="100" dirty="0">
                          <a:solidFill>
                            <a:schemeClr val="tx1"/>
                          </a:solidFill>
                          <a:effectLst/>
                        </a:rPr>
                        <a:t>分</a:t>
                      </a:r>
                      <a:r>
                        <a:rPr lang="en-US" sz="1100" kern="100" dirty="0">
                          <a:solidFill>
                            <a:schemeClr val="tx1"/>
                          </a:solidFill>
                          <a:effectLst/>
                        </a:rPr>
                        <a:t>)</a:t>
                      </a:r>
                      <a:endParaRPr lang="zh-TW" sz="1100" kern="100" dirty="0">
                        <a:solidFill>
                          <a:schemeClr val="tx1"/>
                        </a:solidFill>
                        <a:effectLst/>
                      </a:endParaRPr>
                    </a:p>
                    <a:p>
                      <a:pPr>
                        <a:spcAft>
                          <a:spcPts val="0"/>
                        </a:spcAft>
                      </a:pPr>
                      <a:r>
                        <a:rPr lang="en-US" sz="1100" kern="100" dirty="0">
                          <a:solidFill>
                            <a:schemeClr val="tx1"/>
                          </a:solidFill>
                          <a:effectLst/>
                        </a:rPr>
                        <a:t>20 min</a:t>
                      </a:r>
                      <a:r>
                        <a:rPr lang="zh-TW" sz="1100" kern="100" dirty="0">
                          <a:solidFill>
                            <a:schemeClr val="tx1"/>
                          </a:solidFill>
                          <a:effectLst/>
                        </a:rPr>
                        <a:t>分</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ea"/>
                          <a:ea typeface="+mn-ea"/>
                        </a:rPr>
                        <a:t>Moderate and High</a:t>
                      </a:r>
                    </a:p>
                    <a:p>
                      <a:pPr algn="ctr">
                        <a:spcAft>
                          <a:spcPts val="0"/>
                        </a:spcAft>
                      </a:pPr>
                      <a:r>
                        <a:rPr lang="zh-TW" altLang="en-US" sz="1100" dirty="0">
                          <a:solidFill>
                            <a:srgbClr val="000000"/>
                          </a:solidFill>
                          <a:effectLst/>
                          <a:latin typeface="+mn-ea"/>
                          <a:ea typeface="+mn-ea"/>
                        </a:rPr>
                        <a:t>中等和高度</a:t>
                      </a:r>
                      <a:endParaRPr lang="zh-TW" sz="11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TW" sz="1100" kern="100" dirty="0">
                          <a:solidFill>
                            <a:schemeClr val="tx1"/>
                          </a:solidFill>
                          <a:effectLst/>
                        </a:rPr>
                        <a:t>Coach advise what techniques or tactics to improve</a:t>
                      </a:r>
                    </a:p>
                    <a:p>
                      <a:pPr>
                        <a:spcAft>
                          <a:spcPts val="0"/>
                        </a:spcAft>
                      </a:pPr>
                      <a:r>
                        <a:rPr lang="zh-TW" sz="1100" kern="100" dirty="0">
                          <a:solidFill>
                            <a:schemeClr val="tx1"/>
                          </a:solidFill>
                          <a:effectLst/>
                        </a:rPr>
                        <a:t>教練提示應改善哪些技巧或戰術</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2762755"/>
                  </a:ext>
                </a:extLst>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AA61163-0A4E-4897-8DBF-027373047B42}" type="slidenum">
              <a:rPr lang="en-US" altLang="en-US" smtClean="0"/>
              <a:pPr>
                <a:defRPr/>
              </a:pPr>
              <a:t>13</a:t>
            </a:fld>
            <a:endParaRPr lang="en-US" altLang="en-US"/>
          </a:p>
        </p:txBody>
      </p:sp>
      <p:sp>
        <p:nvSpPr>
          <p:cNvPr id="6" name="文字方塊 5"/>
          <p:cNvSpPr txBox="1"/>
          <p:nvPr/>
        </p:nvSpPr>
        <p:spPr>
          <a:xfrm>
            <a:off x="6021884" y="442618"/>
            <a:ext cx="3251596" cy="954107"/>
          </a:xfrm>
          <a:prstGeom prst="rect">
            <a:avLst/>
          </a:prstGeom>
          <a:noFill/>
        </p:spPr>
        <p:txBody>
          <a:bodyPr wrap="none" rtlCol="0">
            <a:spAutoFit/>
          </a:bodyPr>
          <a:lstStyle/>
          <a:p>
            <a:pPr algn="r"/>
            <a:r>
              <a:rPr lang="en-US" altLang="zh-TW" sz="2800" b="1" i="1" dirty="0"/>
              <a:t>Daily – Training Plan</a:t>
            </a:r>
          </a:p>
          <a:p>
            <a:pPr algn="r"/>
            <a:r>
              <a:rPr lang="zh-TW" altLang="en-US" sz="2800" b="1" i="1" dirty="0"/>
              <a:t>每日</a:t>
            </a:r>
            <a:r>
              <a:rPr lang="en-US" altLang="zh-TW" sz="2800" b="1" i="1" dirty="0"/>
              <a:t>-</a:t>
            </a:r>
            <a:r>
              <a:rPr lang="zh-TW" altLang="en-US" sz="2800" b="1" i="1" dirty="0"/>
              <a:t>訓練規劃</a:t>
            </a:r>
          </a:p>
        </p:txBody>
      </p:sp>
      <p:sp>
        <p:nvSpPr>
          <p:cNvPr id="5" name="矩形 4">
            <a:extLst>
              <a:ext uri="{FF2B5EF4-FFF2-40B4-BE49-F238E27FC236}">
                <a16:creationId xmlns:a16="http://schemas.microsoft.com/office/drawing/2014/main" xmlns="" id="{3A521C82-F18F-45DC-9FB7-0BE2A9BF33F9}"/>
              </a:ext>
            </a:extLst>
          </p:cNvPr>
          <p:cNvSpPr/>
          <p:nvPr/>
        </p:nvSpPr>
        <p:spPr>
          <a:xfrm>
            <a:off x="3371115" y="1306714"/>
            <a:ext cx="3022045" cy="707886"/>
          </a:xfrm>
          <a:prstGeom prst="rect">
            <a:avLst/>
          </a:prstGeom>
        </p:spPr>
        <p:txBody>
          <a:bodyPr wrap="none">
            <a:spAutoFit/>
          </a:bodyPr>
          <a:lstStyle/>
          <a:p>
            <a:pPr algn="ctr"/>
            <a:r>
              <a:rPr lang="en-US" altLang="zh-TW" sz="2000" dirty="0"/>
              <a:t>DAILY TRAINING PROGRAM</a:t>
            </a:r>
          </a:p>
          <a:p>
            <a:pPr algn="ctr"/>
            <a:r>
              <a:rPr lang="zh-TW" altLang="en-US" sz="2000" dirty="0"/>
              <a:t>每日訓練規劃</a:t>
            </a:r>
          </a:p>
        </p:txBody>
      </p:sp>
      <p:graphicFrame>
        <p:nvGraphicFramePr>
          <p:cNvPr id="7" name="表格 6">
            <a:extLst>
              <a:ext uri="{FF2B5EF4-FFF2-40B4-BE49-F238E27FC236}">
                <a16:creationId xmlns:a16="http://schemas.microsoft.com/office/drawing/2014/main" xmlns="" id="{CA7380A7-68D8-4C77-A8A7-1676C5FE1341}"/>
              </a:ext>
            </a:extLst>
          </p:cNvPr>
          <p:cNvGraphicFramePr>
            <a:graphicFrameLocks noGrp="1"/>
          </p:cNvGraphicFramePr>
          <p:nvPr>
            <p:extLst>
              <p:ext uri="{D42A27DB-BD31-4B8C-83A1-F6EECF244321}">
                <p14:modId xmlns:p14="http://schemas.microsoft.com/office/powerpoint/2010/main" val="1729242991"/>
              </p:ext>
            </p:extLst>
          </p:nvPr>
        </p:nvGraphicFramePr>
        <p:xfrm>
          <a:off x="560512" y="1954786"/>
          <a:ext cx="8784977" cy="4066502"/>
        </p:xfrm>
        <a:graphic>
          <a:graphicData uri="http://schemas.openxmlformats.org/drawingml/2006/table">
            <a:tbl>
              <a:tblPr>
                <a:tableStyleId>{5C22544A-7EE6-4342-B048-85BDC9FD1C3A}</a:tableStyleId>
              </a:tblPr>
              <a:tblGrid>
                <a:gridCol w="1702050">
                  <a:extLst>
                    <a:ext uri="{9D8B030D-6E8A-4147-A177-3AD203B41FA5}">
                      <a16:colId xmlns:a16="http://schemas.microsoft.com/office/drawing/2014/main" xmlns="" val="761219288"/>
                    </a:ext>
                  </a:extLst>
                </a:gridCol>
                <a:gridCol w="2448277">
                  <a:extLst>
                    <a:ext uri="{9D8B030D-6E8A-4147-A177-3AD203B41FA5}">
                      <a16:colId xmlns:a16="http://schemas.microsoft.com/office/drawing/2014/main" xmlns="" val="4129579557"/>
                    </a:ext>
                  </a:extLst>
                </a:gridCol>
                <a:gridCol w="1065803">
                  <a:extLst>
                    <a:ext uri="{9D8B030D-6E8A-4147-A177-3AD203B41FA5}">
                      <a16:colId xmlns:a16="http://schemas.microsoft.com/office/drawing/2014/main" xmlns="" val="3387143207"/>
                    </a:ext>
                  </a:extLst>
                </a:gridCol>
                <a:gridCol w="1051272">
                  <a:extLst>
                    <a:ext uri="{9D8B030D-6E8A-4147-A177-3AD203B41FA5}">
                      <a16:colId xmlns:a16="http://schemas.microsoft.com/office/drawing/2014/main" xmlns="" val="450051368"/>
                    </a:ext>
                  </a:extLst>
                </a:gridCol>
                <a:gridCol w="978496">
                  <a:extLst>
                    <a:ext uri="{9D8B030D-6E8A-4147-A177-3AD203B41FA5}">
                      <a16:colId xmlns:a16="http://schemas.microsoft.com/office/drawing/2014/main" xmlns="" val="33940514"/>
                    </a:ext>
                  </a:extLst>
                </a:gridCol>
                <a:gridCol w="1539079">
                  <a:extLst>
                    <a:ext uri="{9D8B030D-6E8A-4147-A177-3AD203B41FA5}">
                      <a16:colId xmlns:a16="http://schemas.microsoft.com/office/drawing/2014/main" xmlns="" val="3756328523"/>
                    </a:ext>
                  </a:extLst>
                </a:gridCol>
              </a:tblGrid>
              <a:tr h="583149">
                <a:tc>
                  <a:txBody>
                    <a:bodyPr/>
                    <a:lstStyle/>
                    <a:p>
                      <a:pPr algn="l">
                        <a:spcAft>
                          <a:spcPts val="0"/>
                        </a:spcAft>
                      </a:pPr>
                      <a:r>
                        <a:rPr lang="en-US" sz="1400" dirty="0">
                          <a:effectLst/>
                        </a:rPr>
                        <a:t>NAME OF COACH</a:t>
                      </a:r>
                      <a:endParaRPr lang="zh-TW" sz="1400" dirty="0">
                        <a:effectLst/>
                      </a:endParaRPr>
                    </a:p>
                    <a:p>
                      <a:pPr algn="l">
                        <a:spcAft>
                          <a:spcPts val="0"/>
                        </a:spcAft>
                      </a:pPr>
                      <a:r>
                        <a:rPr lang="en-US" sz="1400" dirty="0" err="1">
                          <a:effectLst/>
                        </a:rPr>
                        <a:t>教練姓名</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279915601"/>
                  </a:ext>
                </a:extLst>
              </a:tr>
              <a:tr h="583149">
                <a:tc>
                  <a:txBody>
                    <a:bodyPr/>
                    <a:lstStyle/>
                    <a:p>
                      <a:pPr algn="l">
                        <a:spcAft>
                          <a:spcPts val="0"/>
                        </a:spcAft>
                      </a:pPr>
                      <a:r>
                        <a:rPr lang="en-US" sz="1400" dirty="0">
                          <a:effectLst/>
                        </a:rPr>
                        <a:t>TRAINING PERIOC</a:t>
                      </a:r>
                      <a:endParaRPr lang="zh-TW" sz="1400" dirty="0">
                        <a:effectLst/>
                      </a:endParaRPr>
                    </a:p>
                    <a:p>
                      <a:pPr algn="l">
                        <a:spcAft>
                          <a:spcPts val="0"/>
                        </a:spcAft>
                      </a:pPr>
                      <a:r>
                        <a:rPr lang="en-US" sz="1400" dirty="0" err="1">
                          <a:effectLst/>
                        </a:rPr>
                        <a:t>訓練期間</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en-US" sz="1400" dirty="0" smtClean="0">
                          <a:effectLst/>
                        </a:rPr>
                        <a:t>DATE：</a:t>
                      </a:r>
                      <a:endParaRPr lang="zh-TW" sz="1400" dirty="0">
                        <a:effectLst/>
                      </a:endParaRPr>
                    </a:p>
                    <a:p>
                      <a:pPr algn="ctr">
                        <a:spcAft>
                          <a:spcPts val="0"/>
                        </a:spcAft>
                      </a:pPr>
                      <a:r>
                        <a:rPr lang="en-US" sz="1400" dirty="0" err="1" smtClean="0">
                          <a:effectLst/>
                        </a:rPr>
                        <a:t>日期</a:t>
                      </a:r>
                      <a:r>
                        <a:rPr lang="en-US" sz="1400" dirty="0" smtClean="0">
                          <a:effectLst/>
                        </a:rPr>
                        <a:t>：</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1400">
                          <a:effectLst/>
                        </a:rPr>
                        <a:t> </a:t>
                      </a:r>
                      <a:endParaRPr lang="zh-TW" sz="140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5989003"/>
                  </a:ext>
                </a:extLst>
              </a:tr>
              <a:tr h="583149">
                <a:tc>
                  <a:txBody>
                    <a:bodyPr/>
                    <a:lstStyle/>
                    <a:p>
                      <a:pPr algn="l">
                        <a:spcAft>
                          <a:spcPts val="0"/>
                        </a:spcAft>
                      </a:pPr>
                      <a:r>
                        <a:rPr lang="en-US" sz="1400" dirty="0">
                          <a:effectLst/>
                        </a:rPr>
                        <a:t>TRAINING </a:t>
                      </a:r>
                      <a:r>
                        <a:rPr lang="en-US" sz="1400" dirty="0" smtClean="0">
                          <a:effectLst/>
                        </a:rPr>
                        <a:t>FOR：</a:t>
                      </a:r>
                      <a:endParaRPr lang="zh-TW" sz="1400" dirty="0">
                        <a:effectLst/>
                      </a:endParaRPr>
                    </a:p>
                    <a:p>
                      <a:pPr algn="l">
                        <a:spcAft>
                          <a:spcPts val="0"/>
                        </a:spcAft>
                      </a:pPr>
                      <a:r>
                        <a:rPr lang="en-US" sz="1400" dirty="0" err="1">
                          <a:effectLst/>
                        </a:rPr>
                        <a:t>訓練目的</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810525126"/>
                  </a:ext>
                </a:extLst>
              </a:tr>
              <a:tr h="777532">
                <a:tc>
                  <a:txBody>
                    <a:bodyPr/>
                    <a:lstStyle/>
                    <a:p>
                      <a:pPr algn="l">
                        <a:spcAft>
                          <a:spcPts val="0"/>
                        </a:spcAft>
                      </a:pPr>
                      <a:r>
                        <a:rPr lang="en-US" sz="1400" dirty="0">
                          <a:effectLst/>
                        </a:rPr>
                        <a:t>TRAINING PARTS</a:t>
                      </a:r>
                      <a:endParaRPr lang="zh-TW" sz="1400" dirty="0">
                        <a:effectLst/>
                      </a:endParaRPr>
                    </a:p>
                    <a:p>
                      <a:pPr algn="l">
                        <a:spcAft>
                          <a:spcPts val="0"/>
                        </a:spcAft>
                      </a:pPr>
                      <a:r>
                        <a:rPr lang="en-US" sz="1400" dirty="0" err="1">
                          <a:effectLst/>
                        </a:rPr>
                        <a:t>訓練部分</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EXERCISE</a:t>
                      </a:r>
                      <a:endParaRPr lang="zh-TW" sz="1400" dirty="0">
                        <a:effectLst/>
                      </a:endParaRPr>
                    </a:p>
                    <a:p>
                      <a:pPr algn="ctr">
                        <a:spcAft>
                          <a:spcPts val="0"/>
                        </a:spcAft>
                      </a:pPr>
                      <a:r>
                        <a:rPr lang="en-US" sz="1400" dirty="0" err="1">
                          <a:effectLst/>
                        </a:rPr>
                        <a:t>運動</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DURATION</a:t>
                      </a:r>
                      <a:endParaRPr lang="zh-TW" sz="1400" dirty="0">
                        <a:effectLst/>
                      </a:endParaRPr>
                    </a:p>
                    <a:p>
                      <a:pPr algn="ctr">
                        <a:spcAft>
                          <a:spcPts val="0"/>
                        </a:spcAft>
                      </a:pPr>
                      <a:r>
                        <a:rPr lang="en-US" sz="1400" dirty="0">
                          <a:effectLst/>
                        </a:rPr>
                        <a:t>(MIN)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err="1">
                          <a:effectLst/>
                        </a:rPr>
                        <a:t>時間</a:t>
                      </a:r>
                      <a:r>
                        <a:rPr lang="en-US" altLang="zh-TW" sz="1400" dirty="0">
                          <a:effectLst/>
                        </a:rPr>
                        <a:t>(</a:t>
                      </a:r>
                      <a:r>
                        <a:rPr lang="en-US" altLang="zh-TW" sz="1400" dirty="0" err="1">
                          <a:effectLst/>
                        </a:rPr>
                        <a:t>分鐘</a:t>
                      </a:r>
                      <a:r>
                        <a:rPr lang="en-US" altLang="zh-TW" sz="1400" dirty="0">
                          <a:effectLst/>
                        </a:rPr>
                        <a:t>)</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INTENSITY</a:t>
                      </a:r>
                      <a:endParaRPr lang="zh-TW" sz="1400" dirty="0">
                        <a:effectLst/>
                      </a:endParaRPr>
                    </a:p>
                    <a:p>
                      <a:pPr algn="ctr">
                        <a:spcAft>
                          <a:spcPts val="0"/>
                        </a:spcAft>
                      </a:pPr>
                      <a:r>
                        <a:rPr lang="en-US" sz="1400" dirty="0" err="1">
                          <a:effectLst/>
                        </a:rPr>
                        <a:t>強度</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dirty="0">
                          <a:effectLst/>
                        </a:rPr>
                        <a:t>COMMENTS</a:t>
                      </a:r>
                      <a:endParaRPr lang="zh-TW" sz="1400" dirty="0">
                        <a:effectLst/>
                      </a:endParaRPr>
                    </a:p>
                    <a:p>
                      <a:pPr algn="ctr">
                        <a:spcAft>
                          <a:spcPts val="0"/>
                        </a:spcAft>
                      </a:pPr>
                      <a:r>
                        <a:rPr lang="en-US" sz="1400" dirty="0" err="1">
                          <a:effectLst/>
                        </a:rPr>
                        <a:t>意見</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2556389259"/>
                  </a:ext>
                </a:extLst>
              </a:tr>
              <a:tr h="388766">
                <a:tc>
                  <a:txBody>
                    <a:bodyPr/>
                    <a:lstStyle/>
                    <a:p>
                      <a:pPr algn="l">
                        <a:spcAft>
                          <a:spcPts val="0"/>
                        </a:spcAft>
                      </a:pPr>
                      <a:r>
                        <a:rPr lang="en-US" sz="1400" dirty="0">
                          <a:effectLst/>
                        </a:rPr>
                        <a:t>I. Introduction</a:t>
                      </a:r>
                      <a:endParaRPr lang="zh-TW" sz="1400" dirty="0">
                        <a:effectLst/>
                      </a:endParaRPr>
                    </a:p>
                    <a:p>
                      <a:pPr algn="l">
                        <a:spcAft>
                          <a:spcPts val="0"/>
                        </a:spcAft>
                      </a:pPr>
                      <a:r>
                        <a:rPr lang="en-US" sz="1400" dirty="0" err="1">
                          <a:effectLst/>
                        </a:rPr>
                        <a:t>Ι.介紹</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a:effectLst/>
                        </a:rPr>
                        <a:t> </a:t>
                      </a:r>
                      <a:endParaRPr lang="zh-TW" sz="140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807749802"/>
                  </a:ext>
                </a:extLst>
              </a:tr>
              <a:tr h="583149">
                <a:tc>
                  <a:txBody>
                    <a:bodyPr/>
                    <a:lstStyle/>
                    <a:p>
                      <a:pPr algn="l">
                        <a:spcAft>
                          <a:spcPts val="0"/>
                        </a:spcAft>
                      </a:pPr>
                      <a:r>
                        <a:rPr lang="en-US" sz="1400" dirty="0">
                          <a:effectLst/>
                        </a:rPr>
                        <a:t>II. Main Training</a:t>
                      </a:r>
                      <a:endParaRPr lang="zh-TW" sz="1400" dirty="0">
                        <a:effectLst/>
                      </a:endParaRPr>
                    </a:p>
                    <a:p>
                      <a:pPr algn="l">
                        <a:spcAft>
                          <a:spcPts val="0"/>
                        </a:spcAft>
                      </a:pPr>
                      <a:r>
                        <a:rPr lang="en-US" sz="1400" dirty="0" err="1">
                          <a:effectLst/>
                        </a:rPr>
                        <a:t>Π.主要訓練</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a:effectLst/>
                        </a:rPr>
                        <a:t> </a:t>
                      </a:r>
                      <a:endParaRPr lang="zh-TW" sz="140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988782560"/>
                  </a:ext>
                </a:extLst>
              </a:tr>
              <a:tr h="529654">
                <a:tc>
                  <a:txBody>
                    <a:bodyPr/>
                    <a:lstStyle/>
                    <a:p>
                      <a:pPr algn="l">
                        <a:spcAft>
                          <a:spcPts val="0"/>
                        </a:spcAft>
                      </a:pPr>
                      <a:r>
                        <a:rPr lang="en-US" sz="1400" dirty="0">
                          <a:effectLst/>
                        </a:rPr>
                        <a:t>III. Conclusion</a:t>
                      </a:r>
                      <a:endParaRPr lang="zh-TW" sz="1400" dirty="0">
                        <a:effectLst/>
                      </a:endParaRPr>
                    </a:p>
                    <a:p>
                      <a:pPr algn="l">
                        <a:spcAft>
                          <a:spcPts val="0"/>
                        </a:spcAft>
                      </a:pPr>
                      <a:r>
                        <a:rPr lang="en-US" sz="1400" dirty="0" err="1">
                          <a:effectLst/>
                        </a:rPr>
                        <a:t>Ⅲ.結論</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dirty="0">
                          <a:effectLst/>
                        </a:rPr>
                        <a:t> </a:t>
                      </a:r>
                      <a:endParaRPr lang="zh-TW" sz="1400" dirty="0">
                        <a:solidFill>
                          <a:srgbClr val="000000"/>
                        </a:solidFill>
                        <a:effectLst/>
                        <a:latin typeface="Courier New" panose="02070309020205020404" pitchFamily="49" charset="0"/>
                        <a:ea typeface="Courier New" panose="02070309020205020404" pitchFamily="49"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387408874"/>
                  </a:ext>
                </a:extLst>
              </a:tr>
            </a:tbl>
          </a:graphicData>
        </a:graphic>
      </p:graphicFrame>
    </p:spTree>
    <p:extLst>
      <p:ext uri="{BB962C8B-B14F-4D97-AF65-F5344CB8AC3E}">
        <p14:creationId xmlns:p14="http://schemas.microsoft.com/office/powerpoint/2010/main" val="47465052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Symbol zastępczy numeru slajdu 3"/>
          <p:cNvSpPr>
            <a:spLocks noGrp="1"/>
          </p:cNvSpPr>
          <p:nvPr>
            <p:ph type="sldNum" sz="quarter" idx="10"/>
          </p:nvPr>
        </p:nvSpPr>
        <p:spPr>
          <a:xfrm>
            <a:off x="9608903" y="6519863"/>
            <a:ext cx="330689"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04230D9-8AFC-408B-92EA-66D1EF8A0B86}" type="slidenum">
              <a:rPr lang="en-US" altLang="pl-PL" sz="1200" smtClean="0">
                <a:solidFill>
                  <a:srgbClr val="FFFFFF"/>
                </a:solidFill>
                <a:latin typeface="Arial Black" panose="020B0A04020102090204" pitchFamily="34" charset="0"/>
                <a:sym typeface="Arial Black" panose="020B0A04020102090204" pitchFamily="34" charset="0"/>
              </a:rPr>
              <a:pPr/>
              <a:t>130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36547" name="Rectangle 2"/>
          <p:cNvSpPr>
            <a:spLocks noGrp="1" noChangeArrowheads="1"/>
          </p:cNvSpPr>
          <p:nvPr>
            <p:ph type="body" idx="1"/>
          </p:nvPr>
        </p:nvSpPr>
        <p:spPr>
          <a:xfrm>
            <a:off x="631825" y="1015810"/>
            <a:ext cx="8785225" cy="571182"/>
          </a:xfrm>
        </p:spPr>
        <p:txBody>
          <a:bodyPr/>
          <a:lstStyle/>
          <a:p>
            <a:pPr marL="0" indent="0" algn="ctr" eaLnBrk="1" hangingPunct="1">
              <a:spcBef>
                <a:spcPct val="0"/>
              </a:spcBef>
              <a:buNone/>
            </a:pPr>
            <a:r>
              <a:rPr lang="pl-PL" altLang="pl-PL" sz="1600" b="1" dirty="0"/>
              <a:t>TRAINING PLAN FOR DIRECT PREPARATION PHASE-RUSSIA</a:t>
            </a:r>
            <a:endParaRPr lang="en-US" altLang="pl-PL" sz="1600" b="1" dirty="0"/>
          </a:p>
          <a:p>
            <a:pPr marL="0" indent="0" algn="ctr" eaLnBrk="1" hangingPunct="1">
              <a:spcBef>
                <a:spcPct val="0"/>
              </a:spcBef>
              <a:buNone/>
            </a:pPr>
            <a:r>
              <a:rPr lang="zh-TW" altLang="zh-TW" sz="1600" b="1" dirty="0"/>
              <a:t>直接準備階段</a:t>
            </a:r>
            <a:r>
              <a:rPr lang="zh-TW" altLang="en-US" sz="1600" b="1" dirty="0"/>
              <a:t>的訓練規劃</a:t>
            </a:r>
            <a:r>
              <a:rPr lang="zh-TW" altLang="zh-TW" sz="1600" b="1" dirty="0"/>
              <a:t>-俄羅斯</a:t>
            </a:r>
            <a:endParaRPr lang="en-US" altLang="pl-PL" sz="1600" b="1" dirty="0"/>
          </a:p>
        </p:txBody>
      </p:sp>
      <p:sp>
        <p:nvSpPr>
          <p:cNvPr id="236548" name="Rectangle 3"/>
          <p:cNvSpPr>
            <a:spLocks noGrp="1" noChangeArrowheads="1"/>
          </p:cNvSpPr>
          <p:nvPr>
            <p:ph type="title"/>
          </p:nvPr>
        </p:nvSpPr>
        <p:spPr>
          <a:xfrm>
            <a:off x="2141538" y="187325"/>
            <a:ext cx="7493000" cy="1016000"/>
          </a:xfrm>
        </p:spPr>
        <p:txBody>
          <a:bodyPr/>
          <a:lstStyle/>
          <a:p>
            <a:pPr eaLnBrk="1" hangingPunct="1"/>
            <a:r>
              <a:rPr lang="pl-PL" altLang="pl-PL" dirty="0"/>
              <a:t>EXEMPLARY </a:t>
            </a:r>
            <a:r>
              <a:rPr lang="en-US" altLang="pl-PL" dirty="0"/>
              <a:t>TRAINING PLAN</a:t>
            </a:r>
            <a:r>
              <a:rPr lang="pl-PL" altLang="pl-PL" dirty="0"/>
              <a:t>S</a:t>
            </a:r>
            <a:r>
              <a:rPr lang="en-US" altLang="pl-PL" dirty="0"/>
              <a:t/>
            </a:r>
            <a:br>
              <a:rPr lang="en-US" altLang="pl-PL" dirty="0"/>
            </a:br>
            <a:r>
              <a:rPr lang="zh-TW" altLang="zh-TW" b="1" dirty="0"/>
              <a:t>示範</a:t>
            </a:r>
            <a:r>
              <a:rPr lang="zh-TW" altLang="en-US" b="1" dirty="0"/>
              <a:t>訓練規劃</a:t>
            </a:r>
            <a:endParaRPr lang="en-US" altLang="pl-PL" dirty="0"/>
          </a:p>
        </p:txBody>
      </p:sp>
      <p:graphicFrame>
        <p:nvGraphicFramePr>
          <p:cNvPr id="7" name="表格 6">
            <a:extLst>
              <a:ext uri="{FF2B5EF4-FFF2-40B4-BE49-F238E27FC236}">
                <a16:creationId xmlns:a16="http://schemas.microsoft.com/office/drawing/2014/main" xmlns="" id="{66B02550-8FB6-4121-AE3D-22544CE50095}"/>
              </a:ext>
            </a:extLst>
          </p:cNvPr>
          <p:cNvGraphicFramePr>
            <a:graphicFrameLocks noGrp="1"/>
          </p:cNvGraphicFramePr>
          <p:nvPr>
            <p:extLst>
              <p:ext uri="{D42A27DB-BD31-4B8C-83A1-F6EECF244321}">
                <p14:modId xmlns:p14="http://schemas.microsoft.com/office/powerpoint/2010/main" val="2947085832"/>
              </p:ext>
            </p:extLst>
          </p:nvPr>
        </p:nvGraphicFramePr>
        <p:xfrm>
          <a:off x="324092" y="1563478"/>
          <a:ext cx="9155188" cy="1280160"/>
        </p:xfrm>
        <a:graphic>
          <a:graphicData uri="http://schemas.openxmlformats.org/drawingml/2006/table">
            <a:tbl>
              <a:tblPr>
                <a:tableStyleId>{5C22544A-7EE6-4342-B048-85BDC9FD1C3A}</a:tableStyleId>
              </a:tblPr>
              <a:tblGrid>
                <a:gridCol w="3049028">
                  <a:extLst>
                    <a:ext uri="{9D8B030D-6E8A-4147-A177-3AD203B41FA5}">
                      <a16:colId xmlns:a16="http://schemas.microsoft.com/office/drawing/2014/main" xmlns="" val="539916654"/>
                    </a:ext>
                  </a:extLst>
                </a:gridCol>
                <a:gridCol w="1455802">
                  <a:extLst>
                    <a:ext uri="{9D8B030D-6E8A-4147-A177-3AD203B41FA5}">
                      <a16:colId xmlns:a16="http://schemas.microsoft.com/office/drawing/2014/main" xmlns="" val="55873541"/>
                    </a:ext>
                  </a:extLst>
                </a:gridCol>
                <a:gridCol w="1251492">
                  <a:extLst>
                    <a:ext uri="{9D8B030D-6E8A-4147-A177-3AD203B41FA5}">
                      <a16:colId xmlns:a16="http://schemas.microsoft.com/office/drawing/2014/main" xmlns="" val="4141856476"/>
                    </a:ext>
                  </a:extLst>
                </a:gridCol>
                <a:gridCol w="3398866">
                  <a:extLst>
                    <a:ext uri="{9D8B030D-6E8A-4147-A177-3AD203B41FA5}">
                      <a16:colId xmlns:a16="http://schemas.microsoft.com/office/drawing/2014/main" xmlns="" val="4224117301"/>
                    </a:ext>
                  </a:extLst>
                </a:gridCol>
              </a:tblGrid>
              <a:tr h="0">
                <a:tc>
                  <a:txBody>
                    <a:bodyPr/>
                    <a:lstStyle/>
                    <a:p>
                      <a:pPr algn="ctr">
                        <a:spcAft>
                          <a:spcPts val="0"/>
                        </a:spcAft>
                      </a:pPr>
                      <a:r>
                        <a:rPr lang="en-US" sz="1200" dirty="0">
                          <a:solidFill>
                            <a:schemeClr val="bg1"/>
                          </a:solidFill>
                          <a:effectLst/>
                          <a:latin typeface="+mn-ea"/>
                          <a:ea typeface="+mn-ea"/>
                        </a:rPr>
                        <a:t>EXERCISES</a:t>
                      </a:r>
                    </a:p>
                    <a:p>
                      <a:pPr algn="ctr">
                        <a:spcAft>
                          <a:spcPts val="0"/>
                        </a:spcAft>
                      </a:pPr>
                      <a:r>
                        <a:rPr lang="zh-TW" altLang="en-US" sz="1200" dirty="0">
                          <a:solidFill>
                            <a:schemeClr val="bg1"/>
                          </a:solidFill>
                          <a:effectLst/>
                          <a:latin typeface="+mn-ea"/>
                          <a:ea typeface="+mn-ea"/>
                        </a:rPr>
                        <a:t>練習</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DURATION</a:t>
                      </a:r>
                    </a:p>
                    <a:p>
                      <a:pPr algn="ctr">
                        <a:spcAft>
                          <a:spcPts val="0"/>
                        </a:spcAft>
                      </a:pPr>
                      <a:r>
                        <a:rPr lang="zh-TW" altLang="en-US" sz="1200" dirty="0">
                          <a:solidFill>
                            <a:schemeClr val="bg1"/>
                          </a:solidFill>
                          <a:effectLst/>
                          <a:latin typeface="+mn-ea"/>
                          <a:ea typeface="+mn-ea"/>
                        </a:rPr>
                        <a:t>時間</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TRAINING</a:t>
                      </a:r>
                      <a:endParaRPr lang="zh-TW" sz="1200" dirty="0">
                        <a:solidFill>
                          <a:schemeClr val="bg1"/>
                        </a:solidFill>
                        <a:effectLst/>
                        <a:latin typeface="+mn-ea"/>
                        <a:ea typeface="+mn-ea"/>
                      </a:endParaRPr>
                    </a:p>
                    <a:p>
                      <a:pPr algn="ctr">
                        <a:spcAft>
                          <a:spcPts val="0"/>
                        </a:spcAft>
                      </a:pPr>
                      <a:r>
                        <a:rPr lang="en-US" sz="1200" dirty="0">
                          <a:solidFill>
                            <a:schemeClr val="bg1"/>
                          </a:solidFill>
                          <a:effectLst/>
                          <a:latin typeface="+mn-ea"/>
                          <a:ea typeface="+mn-ea"/>
                        </a:rPr>
                        <a:t>LOADS</a:t>
                      </a:r>
                    </a:p>
                    <a:p>
                      <a:pPr algn="ctr">
                        <a:spcAft>
                          <a:spcPts val="0"/>
                        </a:spcAft>
                      </a:pPr>
                      <a:r>
                        <a:rPr lang="zh-TW" altLang="en-US" sz="1200" dirty="0">
                          <a:solidFill>
                            <a:schemeClr val="bg1"/>
                          </a:solidFill>
                          <a:effectLst/>
                          <a:latin typeface="+mn-ea"/>
                          <a:ea typeface="+mn-ea"/>
                        </a:rPr>
                        <a:t>訓練負荷</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en-US" sz="1200" dirty="0">
                          <a:solidFill>
                            <a:schemeClr val="bg1"/>
                          </a:solidFill>
                          <a:effectLst/>
                          <a:latin typeface="+mn-ea"/>
                          <a:ea typeface="+mn-ea"/>
                        </a:rPr>
                        <a:t>COMMENTS</a:t>
                      </a:r>
                    </a:p>
                    <a:p>
                      <a:pPr algn="ctr">
                        <a:spcAft>
                          <a:spcPts val="0"/>
                        </a:spcAft>
                      </a:pPr>
                      <a:r>
                        <a:rPr lang="zh-TW" altLang="en-US" sz="1200" dirty="0">
                          <a:solidFill>
                            <a:schemeClr val="bg1"/>
                          </a:solidFill>
                          <a:effectLst/>
                          <a:latin typeface="+mn-ea"/>
                          <a:ea typeface="+mn-ea"/>
                        </a:rPr>
                        <a:t>註釋</a:t>
                      </a:r>
                      <a:endParaRPr lang="zh-TW" sz="1200" dirty="0">
                        <a:solidFill>
                          <a:schemeClr val="bg1"/>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2760088161"/>
                  </a:ext>
                </a:extLst>
              </a:tr>
              <a:tr h="0">
                <a:tc>
                  <a:txBody>
                    <a:bodyPr/>
                    <a:lstStyle/>
                    <a:p>
                      <a:pPr algn="l">
                        <a:spcAft>
                          <a:spcPts val="0"/>
                        </a:spcAft>
                      </a:pPr>
                      <a:r>
                        <a:rPr lang="en-US" sz="1200" dirty="0">
                          <a:effectLst/>
                          <a:latin typeface="+mn-ea"/>
                          <a:ea typeface="+mn-ea"/>
                        </a:rPr>
                        <a:t>1. Warm-Up</a:t>
                      </a:r>
                      <a:r>
                        <a:rPr lang="zh-TW" altLang="en-US" sz="1200" dirty="0">
                          <a:solidFill>
                            <a:srgbClr val="000000"/>
                          </a:solidFill>
                          <a:effectLst/>
                          <a:latin typeface="+mn-ea"/>
                          <a:ea typeface="+mn-ea"/>
                        </a:rPr>
                        <a:t>熱身</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6127965"/>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Briefing</a:t>
                      </a:r>
                      <a:r>
                        <a:rPr lang="zh-TW" altLang="zh-TW" sz="1200" kern="100" dirty="0">
                          <a:effectLst/>
                        </a:rPr>
                        <a:t>簡報</a:t>
                      </a:r>
                    </a:p>
                    <a:p>
                      <a:pPr marL="171450" indent="-171450">
                        <a:spcAft>
                          <a:spcPts val="0"/>
                        </a:spcAft>
                        <a:buFont typeface="Arial" panose="020B0604020202020204" pitchFamily="34" charset="0"/>
                        <a:buChar char="•"/>
                      </a:pPr>
                      <a:r>
                        <a:rPr lang="en-US" altLang="zh-TW" sz="1200" dirty="0">
                          <a:effectLst/>
                        </a:rPr>
                        <a:t>General physical exercise</a:t>
                      </a:r>
                      <a:r>
                        <a:rPr lang="zh-TW" altLang="zh-TW" sz="1200" kern="100" dirty="0">
                          <a:effectLst/>
                        </a:rPr>
                        <a:t>一般體能運動</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Stretching</a:t>
                      </a:r>
                      <a:r>
                        <a:rPr lang="zh-TW" altLang="zh-TW" sz="1200" kern="100" dirty="0">
                          <a:effectLst/>
                        </a:rPr>
                        <a:t>伸展</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TW" sz="1200" kern="100" dirty="0">
                          <a:solidFill>
                            <a:schemeClr val="tx1"/>
                          </a:solidFill>
                          <a:effectLst/>
                        </a:rPr>
                        <a:t>5min</a:t>
                      </a:r>
                      <a:r>
                        <a:rPr lang="zh-TW" altLang="zh-TW" sz="1200" kern="100" dirty="0">
                          <a:solidFill>
                            <a:schemeClr val="tx1"/>
                          </a:solidFill>
                          <a:effectLst/>
                        </a:rPr>
                        <a:t>分</a:t>
                      </a:r>
                    </a:p>
                    <a:p>
                      <a:pPr>
                        <a:spcAft>
                          <a:spcPts val="0"/>
                        </a:spcAft>
                      </a:pPr>
                      <a:r>
                        <a:rPr lang="en-US" altLang="zh-TW" sz="1200" kern="100" dirty="0">
                          <a:solidFill>
                            <a:schemeClr val="tx1"/>
                          </a:solidFill>
                          <a:effectLst/>
                        </a:rPr>
                        <a:t>10min</a:t>
                      </a:r>
                      <a:r>
                        <a:rPr lang="zh-TW" altLang="zh-TW" sz="1200" kern="100" dirty="0">
                          <a:solidFill>
                            <a:schemeClr val="tx1"/>
                          </a:solidFill>
                          <a:effectLst/>
                        </a:rPr>
                        <a:t>分</a:t>
                      </a:r>
                    </a:p>
                    <a:p>
                      <a:pPr>
                        <a:spcAft>
                          <a:spcPts val="0"/>
                        </a:spcAft>
                      </a:pPr>
                      <a:r>
                        <a:rPr lang="en-US" altLang="zh-TW" sz="1200" kern="100" dirty="0">
                          <a:solidFill>
                            <a:schemeClr val="tx1"/>
                          </a:solidFill>
                          <a:effectLst/>
                        </a:rPr>
                        <a:t>5min</a:t>
                      </a:r>
                      <a:r>
                        <a:rPr lang="zh-TW" altLang="zh-TW" sz="1200" kern="100" dirty="0">
                          <a:solidFill>
                            <a:schemeClr val="tx1"/>
                          </a:solidFill>
                          <a:effectLst/>
                        </a:rPr>
                        <a:t>分</a:t>
                      </a:r>
                      <a:endParaRPr lang="zh-TW" alt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Moderate</a:t>
                      </a:r>
                    </a:p>
                    <a:p>
                      <a:pPr algn="ctr">
                        <a:spcAft>
                          <a:spcPts val="0"/>
                        </a:spcAft>
                      </a:pPr>
                      <a:r>
                        <a:rPr lang="zh-TW" altLang="en-US" sz="1200" dirty="0">
                          <a:solidFill>
                            <a:srgbClr val="000000"/>
                          </a:solidFill>
                          <a:effectLst/>
                          <a:latin typeface="+mn-ea"/>
                          <a:ea typeface="+mn-ea"/>
                        </a:rPr>
                        <a:t>中等</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General physical exercise and speed exercises</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200" kern="100" dirty="0">
                          <a:effectLst/>
                        </a:rPr>
                        <a:t>一般體能運動與速度運動</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4693017"/>
                  </a:ext>
                </a:extLst>
              </a:tr>
            </a:tbl>
          </a:graphicData>
        </a:graphic>
      </p:graphicFrame>
      <p:graphicFrame>
        <p:nvGraphicFramePr>
          <p:cNvPr id="8" name="表格 7">
            <a:extLst>
              <a:ext uri="{FF2B5EF4-FFF2-40B4-BE49-F238E27FC236}">
                <a16:creationId xmlns:a16="http://schemas.microsoft.com/office/drawing/2014/main" xmlns="" id="{810FF60F-256E-4316-93F6-F4CDD18D3BF1}"/>
              </a:ext>
            </a:extLst>
          </p:cNvPr>
          <p:cNvGraphicFramePr>
            <a:graphicFrameLocks noGrp="1"/>
          </p:cNvGraphicFramePr>
          <p:nvPr>
            <p:extLst>
              <p:ext uri="{D42A27DB-BD31-4B8C-83A1-F6EECF244321}">
                <p14:modId xmlns:p14="http://schemas.microsoft.com/office/powerpoint/2010/main" val="1132757157"/>
              </p:ext>
            </p:extLst>
          </p:nvPr>
        </p:nvGraphicFramePr>
        <p:xfrm>
          <a:off x="324092" y="5735320"/>
          <a:ext cx="9165348" cy="914400"/>
        </p:xfrm>
        <a:graphic>
          <a:graphicData uri="http://schemas.openxmlformats.org/drawingml/2006/table">
            <a:tbl>
              <a:tblPr>
                <a:tableStyleId>{5C22544A-7EE6-4342-B048-85BDC9FD1C3A}</a:tableStyleId>
              </a:tblPr>
              <a:tblGrid>
                <a:gridCol w="3055716">
                  <a:extLst>
                    <a:ext uri="{9D8B030D-6E8A-4147-A177-3AD203B41FA5}">
                      <a16:colId xmlns:a16="http://schemas.microsoft.com/office/drawing/2014/main" xmlns="" val="539916654"/>
                    </a:ext>
                  </a:extLst>
                </a:gridCol>
                <a:gridCol w="1437881">
                  <a:extLst>
                    <a:ext uri="{9D8B030D-6E8A-4147-A177-3AD203B41FA5}">
                      <a16:colId xmlns:a16="http://schemas.microsoft.com/office/drawing/2014/main" xmlns="" val="55873541"/>
                    </a:ext>
                  </a:extLst>
                </a:gridCol>
                <a:gridCol w="1234663">
                  <a:extLst>
                    <a:ext uri="{9D8B030D-6E8A-4147-A177-3AD203B41FA5}">
                      <a16:colId xmlns:a16="http://schemas.microsoft.com/office/drawing/2014/main" xmlns="" val="4141856476"/>
                    </a:ext>
                  </a:extLst>
                </a:gridCol>
                <a:gridCol w="3437088">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3. </a:t>
                      </a:r>
                      <a:r>
                        <a:rPr lang="en-US" altLang="zh-TW" sz="1200" dirty="0">
                          <a:effectLst/>
                          <a:latin typeface="+mn-ea"/>
                          <a:ea typeface="+mn-ea"/>
                        </a:rPr>
                        <a:t>C</a:t>
                      </a:r>
                      <a:r>
                        <a:rPr lang="en-US" sz="1200" dirty="0">
                          <a:effectLst/>
                          <a:latin typeface="+mn-ea"/>
                          <a:ea typeface="+mn-ea"/>
                        </a:rPr>
                        <a:t>ool-Down</a:t>
                      </a:r>
                      <a:r>
                        <a:rPr lang="zh-TW" altLang="en-US" sz="1200" dirty="0">
                          <a:solidFill>
                            <a:srgbClr val="000000"/>
                          </a:solidFill>
                          <a:effectLst/>
                          <a:latin typeface="+mn-ea"/>
                          <a:ea typeface="+mn-ea"/>
                        </a:rPr>
                        <a:t>緩和</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a:effectLst/>
                          <a:latin typeface="+mn-ea"/>
                          <a:ea typeface="+mn-ea"/>
                        </a:rPr>
                        <a:t> </a:t>
                      </a:r>
                      <a:endParaRPr lang="zh-TW" sz="120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27573265"/>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Light Jogging</a:t>
                      </a:r>
                      <a:r>
                        <a:rPr lang="zh-TW" altLang="zh-TW" sz="1200" kern="100" dirty="0">
                          <a:effectLst/>
                        </a:rPr>
                        <a:t>輕鬆慢跑</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Tennis ball bounce</a:t>
                      </a:r>
                      <a:r>
                        <a:rPr lang="zh-TW" altLang="zh-TW" sz="1200" kern="100" dirty="0">
                          <a:effectLst/>
                        </a:rPr>
                        <a:t>網球彈跳</a:t>
                      </a:r>
                      <a:endParaRPr lang="en-US"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TW" sz="1200"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rPr>
                        <a:t>Stretching</a:t>
                      </a:r>
                      <a:r>
                        <a:rPr lang="zh-TW" altLang="zh-TW" sz="1200" kern="100" dirty="0">
                          <a:effectLst/>
                        </a:rPr>
                        <a:t>伸展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TW" sz="1200" kern="100" dirty="0">
                          <a:effectLst/>
                        </a:rPr>
                        <a:t>12 min</a:t>
                      </a:r>
                      <a:r>
                        <a:rPr lang="zh-TW" altLang="zh-TW" sz="1200" kern="100" dirty="0">
                          <a:effectLst/>
                        </a:rPr>
                        <a:t>分</a:t>
                      </a:r>
                    </a:p>
                    <a:p>
                      <a:pPr>
                        <a:spcAft>
                          <a:spcPts val="0"/>
                        </a:spcAft>
                      </a:pPr>
                      <a:r>
                        <a:rPr lang="en-US" altLang="zh-TW" sz="1200" kern="100" dirty="0">
                          <a:effectLst/>
                        </a:rPr>
                        <a:t>3 min x 2 reps</a:t>
                      </a:r>
                    </a:p>
                    <a:p>
                      <a:pPr>
                        <a:spcAft>
                          <a:spcPts val="0"/>
                        </a:spcAft>
                      </a:pPr>
                      <a:r>
                        <a:rPr lang="en-US" altLang="zh-TW" sz="1200" kern="100" dirty="0">
                          <a:effectLst/>
                        </a:rPr>
                        <a:t>3</a:t>
                      </a:r>
                      <a:r>
                        <a:rPr lang="zh-TW" altLang="zh-TW" sz="1200" kern="100" dirty="0">
                          <a:effectLst/>
                        </a:rPr>
                        <a:t>分</a:t>
                      </a:r>
                      <a:r>
                        <a:rPr lang="en-US" altLang="zh-TW" sz="1200" kern="100" dirty="0">
                          <a:effectLst/>
                        </a:rPr>
                        <a:t>X</a:t>
                      </a:r>
                      <a:r>
                        <a:rPr lang="zh-TW" altLang="zh-TW" sz="1200" kern="100" dirty="0">
                          <a:effectLst/>
                        </a:rPr>
                        <a:t>重複</a:t>
                      </a:r>
                      <a:r>
                        <a:rPr lang="en-US" altLang="zh-TW" sz="1200" kern="100" dirty="0">
                          <a:effectLst/>
                        </a:rPr>
                        <a:t>2</a:t>
                      </a:r>
                      <a:r>
                        <a:rPr lang="zh-TW" altLang="zh-TW" sz="1200" kern="100" dirty="0">
                          <a:effectLst/>
                        </a:rPr>
                        <a:t>次</a:t>
                      </a:r>
                    </a:p>
                    <a:p>
                      <a:pPr>
                        <a:spcAft>
                          <a:spcPts val="0"/>
                        </a:spcAft>
                      </a:pPr>
                      <a:r>
                        <a:rPr lang="en-US" altLang="zh-TW" sz="1200" kern="100" dirty="0">
                          <a:effectLst/>
                        </a:rPr>
                        <a:t>10 min</a:t>
                      </a:r>
                      <a:r>
                        <a:rPr lang="zh-TW" altLang="zh-TW" sz="1200" kern="100" dirty="0">
                          <a:effectLst/>
                        </a:rPr>
                        <a:t>分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 </a:t>
                      </a:r>
                      <a:r>
                        <a:rPr lang="en-US" altLang="zh-TW" sz="1200" dirty="0">
                          <a:effectLst/>
                          <a:latin typeface="+mn-ea"/>
                          <a:ea typeface="+mn-ea"/>
                        </a:rPr>
                        <a:t>Moderate</a:t>
                      </a:r>
                    </a:p>
                    <a:p>
                      <a:pPr algn="ctr">
                        <a:spcAft>
                          <a:spcPts val="0"/>
                        </a:spcAft>
                      </a:pPr>
                      <a:r>
                        <a:rPr lang="zh-TW" altLang="en-US" sz="1200" dirty="0">
                          <a:solidFill>
                            <a:srgbClr val="000000"/>
                          </a:solidFill>
                          <a:effectLst/>
                          <a:latin typeface="+mn-ea"/>
                          <a:ea typeface="+mn-ea"/>
                        </a:rPr>
                        <a:t>中等</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5244745"/>
                  </a:ext>
                </a:extLst>
              </a:tr>
            </a:tbl>
          </a:graphicData>
        </a:graphic>
      </p:graphicFrame>
      <p:graphicFrame>
        <p:nvGraphicFramePr>
          <p:cNvPr id="9" name="表格 8">
            <a:extLst>
              <a:ext uri="{FF2B5EF4-FFF2-40B4-BE49-F238E27FC236}">
                <a16:creationId xmlns:a16="http://schemas.microsoft.com/office/drawing/2014/main" xmlns="" id="{F9E6266C-156F-4861-A74D-CE01540CECF1}"/>
              </a:ext>
            </a:extLst>
          </p:cNvPr>
          <p:cNvGraphicFramePr>
            <a:graphicFrameLocks noGrp="1"/>
          </p:cNvGraphicFramePr>
          <p:nvPr>
            <p:extLst>
              <p:ext uri="{D42A27DB-BD31-4B8C-83A1-F6EECF244321}">
                <p14:modId xmlns:p14="http://schemas.microsoft.com/office/powerpoint/2010/main" val="3007269186"/>
              </p:ext>
            </p:extLst>
          </p:nvPr>
        </p:nvGraphicFramePr>
        <p:xfrm>
          <a:off x="324091" y="2905252"/>
          <a:ext cx="9165349" cy="2773680"/>
        </p:xfrm>
        <a:graphic>
          <a:graphicData uri="http://schemas.openxmlformats.org/drawingml/2006/table">
            <a:tbl>
              <a:tblPr>
                <a:tableStyleId>{5C22544A-7EE6-4342-B048-85BDC9FD1C3A}</a:tableStyleId>
              </a:tblPr>
              <a:tblGrid>
                <a:gridCol w="3055717">
                  <a:extLst>
                    <a:ext uri="{9D8B030D-6E8A-4147-A177-3AD203B41FA5}">
                      <a16:colId xmlns:a16="http://schemas.microsoft.com/office/drawing/2014/main" xmlns="" val="539916654"/>
                    </a:ext>
                  </a:extLst>
                </a:gridCol>
                <a:gridCol w="1449114">
                  <a:extLst>
                    <a:ext uri="{9D8B030D-6E8A-4147-A177-3AD203B41FA5}">
                      <a16:colId xmlns:a16="http://schemas.microsoft.com/office/drawing/2014/main" xmlns="" val="55873541"/>
                    </a:ext>
                  </a:extLst>
                </a:gridCol>
                <a:gridCol w="1235238">
                  <a:extLst>
                    <a:ext uri="{9D8B030D-6E8A-4147-A177-3AD203B41FA5}">
                      <a16:colId xmlns:a16="http://schemas.microsoft.com/office/drawing/2014/main" xmlns="" val="4141856476"/>
                    </a:ext>
                  </a:extLst>
                </a:gridCol>
                <a:gridCol w="3425280">
                  <a:extLst>
                    <a:ext uri="{9D8B030D-6E8A-4147-A177-3AD203B41FA5}">
                      <a16:colId xmlns:a16="http://schemas.microsoft.com/office/drawing/2014/main" xmlns="" val="4224117301"/>
                    </a:ext>
                  </a:extLst>
                </a:gridCol>
              </a:tblGrid>
              <a:tr h="0">
                <a:tc>
                  <a:txBody>
                    <a:bodyPr/>
                    <a:lstStyle/>
                    <a:p>
                      <a:pPr algn="l">
                        <a:spcAft>
                          <a:spcPts val="0"/>
                        </a:spcAft>
                      </a:pPr>
                      <a:r>
                        <a:rPr lang="en-US" sz="1200" dirty="0">
                          <a:effectLst/>
                          <a:latin typeface="+mn-ea"/>
                          <a:ea typeface="+mn-ea"/>
                        </a:rPr>
                        <a:t>2. Main Training</a:t>
                      </a:r>
                      <a:r>
                        <a:rPr lang="zh-TW" altLang="en-US" sz="1200" dirty="0">
                          <a:solidFill>
                            <a:srgbClr val="000000"/>
                          </a:solidFill>
                          <a:effectLst/>
                          <a:latin typeface="+mn-ea"/>
                          <a:ea typeface="+mn-ea"/>
                        </a:rPr>
                        <a:t>主要訓練</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n-US" sz="1200" dirty="0">
                          <a:effectLst/>
                          <a:latin typeface="+mn-ea"/>
                          <a:ea typeface="+mn-ea"/>
                        </a:rPr>
                        <a:t> </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505546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Technique and Tactics</a:t>
                      </a:r>
                      <a:r>
                        <a:rPr lang="zh-TW" altLang="zh-TW" sz="1200" kern="100" dirty="0">
                          <a:effectLst/>
                        </a:rPr>
                        <a:t>技巧與戰術</a:t>
                      </a:r>
                    </a:p>
                    <a:p>
                      <a:pPr marL="171450" indent="-171450">
                        <a:spcAft>
                          <a:spcPts val="0"/>
                        </a:spcAft>
                        <a:buFont typeface="Arial" panose="020B0604020202020204" pitchFamily="34" charset="0"/>
                        <a:buChar char="•"/>
                      </a:pPr>
                      <a:r>
                        <a:rPr lang="en-US" altLang="zh-TW" sz="1200" kern="100" dirty="0">
                          <a:effectLst/>
                        </a:rPr>
                        <a:t>Straight punch exercises with both arm(2 </a:t>
                      </a:r>
                      <a:r>
                        <a:rPr lang="en-US" altLang="zh-TW" sz="1200" kern="100" dirty="0" err="1">
                          <a:effectLst/>
                        </a:rPr>
                        <a:t>rds</a:t>
                      </a:r>
                      <a:r>
                        <a:rPr lang="en-US" altLang="zh-TW" sz="1200" kern="100" dirty="0">
                          <a:effectLst/>
                        </a:rPr>
                        <a:t> x 3.5 min)</a:t>
                      </a:r>
                      <a:r>
                        <a:rPr lang="zh-TW" altLang="zh-TW" sz="1200" kern="100" dirty="0">
                          <a:effectLst/>
                        </a:rPr>
                        <a:t>使用雙臂的直拳練習</a:t>
                      </a: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a:t>
                      </a:r>
                      <a:endParaRPr lang="zh-TW" altLang="zh-TW" sz="1200" kern="100" dirty="0">
                        <a:effectLst/>
                      </a:endParaRPr>
                    </a:p>
                    <a:p>
                      <a:pPr marL="171450" indent="-171450">
                        <a:spcAft>
                          <a:spcPts val="0"/>
                        </a:spcAft>
                        <a:buFont typeface="Arial" panose="020B0604020202020204" pitchFamily="34" charset="0"/>
                        <a:buChar char="•"/>
                      </a:pPr>
                      <a:r>
                        <a:rPr lang="en-US" altLang="zh-TW" sz="1200" kern="100" dirty="0">
                          <a:effectLst/>
                        </a:rPr>
                        <a:t>Defense exercises and follows with counter attach(2 </a:t>
                      </a:r>
                      <a:r>
                        <a:rPr lang="en-US" altLang="zh-TW" sz="1200" kern="100" dirty="0" err="1">
                          <a:effectLst/>
                        </a:rPr>
                        <a:t>rds</a:t>
                      </a:r>
                      <a:r>
                        <a:rPr lang="en-US" altLang="zh-TW" sz="1200" kern="100" dirty="0">
                          <a:effectLst/>
                        </a:rPr>
                        <a:t> x 3.5 min)</a:t>
                      </a:r>
                      <a:r>
                        <a:rPr lang="zh-TW" altLang="zh-TW" sz="1200" kern="100" dirty="0">
                          <a:effectLst/>
                        </a:rPr>
                        <a:t>防守練習並接著反擊練習</a:t>
                      </a: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a:t>
                      </a:r>
                      <a:endParaRPr lang="zh-TW" altLang="zh-TW" sz="1200" kern="100" dirty="0">
                        <a:effectLst/>
                      </a:endParaRPr>
                    </a:p>
                    <a:p>
                      <a:pPr marL="171450" indent="-171450">
                        <a:spcAft>
                          <a:spcPts val="0"/>
                        </a:spcAft>
                        <a:buFont typeface="Arial" panose="020B0604020202020204" pitchFamily="34" charset="0"/>
                        <a:buChar char="•"/>
                      </a:pPr>
                      <a:r>
                        <a:rPr lang="en-US" altLang="zh-TW" sz="1200" kern="100" dirty="0">
                          <a:effectLst/>
                        </a:rPr>
                        <a:t>Straight punch and uppercut to the head (2 </a:t>
                      </a:r>
                      <a:r>
                        <a:rPr lang="en-US" altLang="zh-TW" sz="1200" kern="100" dirty="0" err="1">
                          <a:effectLst/>
                        </a:rPr>
                        <a:t>rds</a:t>
                      </a:r>
                      <a:r>
                        <a:rPr lang="en-US" altLang="zh-TW" sz="1200" kern="100" dirty="0">
                          <a:effectLst/>
                        </a:rPr>
                        <a:t> x 3.5 min)</a:t>
                      </a:r>
                      <a:r>
                        <a:rPr lang="zh-TW" altLang="zh-TW" sz="1200" kern="100" dirty="0">
                          <a:effectLst/>
                        </a:rPr>
                        <a:t>直拳與對著頭的上鉤拳</a:t>
                      </a: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a:t>
                      </a:r>
                      <a:endParaRPr lang="zh-TW" altLang="zh-TW" sz="1200" kern="100" dirty="0">
                        <a:effectLst/>
                      </a:endParaRPr>
                    </a:p>
                    <a:p>
                      <a:pPr marL="171450" indent="-171450">
                        <a:spcAft>
                          <a:spcPts val="0"/>
                        </a:spcAft>
                        <a:buFont typeface="Arial" panose="020B0604020202020204" pitchFamily="34" charset="0"/>
                        <a:buChar char="•"/>
                      </a:pPr>
                      <a:r>
                        <a:rPr lang="en-US" altLang="zh-TW" sz="1200" kern="100" dirty="0">
                          <a:effectLst/>
                        </a:rPr>
                        <a:t>Use all techniques (2 </a:t>
                      </a:r>
                      <a:r>
                        <a:rPr lang="en-US" altLang="zh-TW" sz="1200" kern="100" dirty="0" err="1">
                          <a:effectLst/>
                        </a:rPr>
                        <a:t>rds</a:t>
                      </a:r>
                      <a:r>
                        <a:rPr lang="en-US" altLang="zh-TW" sz="1200" kern="100" dirty="0">
                          <a:effectLst/>
                        </a:rPr>
                        <a:t> x 3.5 min)</a:t>
                      </a:r>
                      <a:r>
                        <a:rPr lang="zh-TW" altLang="zh-TW" sz="1200" kern="100" dirty="0">
                          <a:effectLst/>
                        </a:rPr>
                        <a:t>運用所有的技巧</a:t>
                      </a: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a:t>
                      </a:r>
                      <a:endParaRPr lang="zh-TW" altLang="zh-TW" sz="1200" kern="100" dirty="0">
                        <a:effectLst/>
                      </a:endParaRPr>
                    </a:p>
                    <a:p>
                      <a:pPr>
                        <a:spcAft>
                          <a:spcPts val="0"/>
                        </a:spcAft>
                      </a:pPr>
                      <a:r>
                        <a:rPr lang="en-US" altLang="zh-TW" sz="1200" kern="100" dirty="0">
                          <a:effectLst/>
                        </a:rPr>
                        <a:t> Skipping (Jump Rope)</a:t>
                      </a:r>
                      <a:r>
                        <a:rPr lang="zh-TW" altLang="zh-TW" sz="1200" kern="100" dirty="0">
                          <a:effectLst/>
                        </a:rPr>
                        <a:t>跳躍</a:t>
                      </a:r>
                      <a:r>
                        <a:rPr lang="en-US" altLang="zh-TW" sz="1200" kern="100" dirty="0">
                          <a:effectLst/>
                        </a:rPr>
                        <a:t>(</a:t>
                      </a:r>
                      <a:r>
                        <a:rPr lang="zh-TW" altLang="zh-TW" sz="1200" kern="100" dirty="0">
                          <a:effectLst/>
                        </a:rPr>
                        <a:t>跳繩</a:t>
                      </a:r>
                      <a:r>
                        <a:rPr lang="en-US" altLang="zh-TW" sz="1200" kern="100" dirty="0">
                          <a:effectLst/>
                        </a:rPr>
                        <a:t>)</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2 </a:t>
                      </a:r>
                      <a:r>
                        <a:rPr lang="en-US" altLang="zh-TW" sz="1200" dirty="0" err="1">
                          <a:effectLst/>
                        </a:rPr>
                        <a:t>rds</a:t>
                      </a:r>
                      <a:r>
                        <a:rPr lang="en-US" altLang="zh-TW" sz="1200" dirty="0">
                          <a:effectLst/>
                        </a:rPr>
                        <a:t> x 3.5 min</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 </a:t>
                      </a:r>
                    </a:p>
                    <a:p>
                      <a:pPr>
                        <a:spcAft>
                          <a:spcPts val="0"/>
                        </a:spcAft>
                      </a:pPr>
                      <a:endParaRPr lang="en-US" altLang="zh-TW"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2 </a:t>
                      </a:r>
                      <a:r>
                        <a:rPr lang="en-US" altLang="zh-TW" sz="1200" dirty="0" err="1">
                          <a:effectLst/>
                        </a:rPr>
                        <a:t>rds</a:t>
                      </a:r>
                      <a:r>
                        <a:rPr lang="en-US" altLang="zh-TW" sz="1200" dirty="0">
                          <a:effectLst/>
                        </a:rPr>
                        <a:t> x 3.5 min</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p>
                    <a:p>
                      <a:pPr>
                        <a:spcAft>
                          <a:spcPts val="0"/>
                        </a:spcAft>
                      </a:pPr>
                      <a:r>
                        <a:rPr lang="en-US" altLang="zh-TW" sz="1200" kern="1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2 </a:t>
                      </a:r>
                      <a:r>
                        <a:rPr lang="en-US" altLang="zh-TW" sz="1200" dirty="0" err="1">
                          <a:effectLst/>
                        </a:rPr>
                        <a:t>rds</a:t>
                      </a:r>
                      <a:r>
                        <a:rPr lang="en-US" altLang="zh-TW" sz="1200" dirty="0">
                          <a:effectLst/>
                        </a:rPr>
                        <a:t> x 3.5 min</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endParaRPr lang="en-US" altLang="zh-TW" sz="1200" kern="100" dirty="0">
                        <a:effectLst/>
                      </a:endParaRPr>
                    </a:p>
                    <a:p>
                      <a:pPr>
                        <a:spcAft>
                          <a:spcPts val="0"/>
                        </a:spcAft>
                      </a:pPr>
                      <a:r>
                        <a:rPr lang="en-US" altLang="zh-TW" sz="1200" kern="100" dirty="0">
                          <a:effectLst/>
                        </a:rPr>
                        <a:t> </a:t>
                      </a:r>
                      <a:endParaRPr lang="zh-TW" altLang="zh-TW"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2 </a:t>
                      </a:r>
                      <a:r>
                        <a:rPr lang="en-US" altLang="zh-TW" sz="1200" dirty="0" err="1">
                          <a:effectLst/>
                        </a:rPr>
                        <a:t>rds</a:t>
                      </a:r>
                      <a:r>
                        <a:rPr lang="en-US" altLang="zh-TW" sz="1200" dirty="0">
                          <a:effectLst/>
                        </a:rPr>
                        <a:t> x 3.5 min</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7 min (2 x 3.5 min)</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altLang="zh-TW" sz="1200" kern="100" dirty="0">
                          <a:effectLst/>
                        </a:rPr>
                        <a:t>7</a:t>
                      </a:r>
                      <a:r>
                        <a:rPr lang="zh-TW" altLang="zh-TW" sz="1200" kern="100" dirty="0">
                          <a:effectLst/>
                        </a:rPr>
                        <a:t>分</a:t>
                      </a:r>
                      <a:r>
                        <a:rPr lang="en-US" altLang="zh-TW" sz="1200" kern="100" dirty="0">
                          <a:effectLst/>
                        </a:rPr>
                        <a:t>(2</a:t>
                      </a:r>
                      <a:r>
                        <a:rPr lang="zh-TW" altLang="zh-TW" sz="1200" kern="100" dirty="0">
                          <a:effectLst/>
                        </a:rPr>
                        <a:t>次</a:t>
                      </a:r>
                      <a:r>
                        <a:rPr lang="en-US" altLang="zh-TW" sz="1200" kern="100" dirty="0">
                          <a:effectLst/>
                        </a:rPr>
                        <a:t>X3.5</a:t>
                      </a:r>
                      <a:r>
                        <a:rPr lang="zh-TW" altLang="zh-TW" sz="1200" kern="100" dirty="0">
                          <a:effectLst/>
                        </a:rPr>
                        <a:t>分</a:t>
                      </a:r>
                      <a:r>
                        <a:rPr lang="en-US" altLang="zh-TW" sz="1200" kern="100" dirty="0">
                          <a:effectLst/>
                        </a:rPr>
                        <a:t>)</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latin typeface="+mn-ea"/>
                          <a:ea typeface="+mn-ea"/>
                        </a:rPr>
                        <a:t>High</a:t>
                      </a:r>
                    </a:p>
                    <a:p>
                      <a:pPr algn="ctr">
                        <a:spcAft>
                          <a:spcPts val="0"/>
                        </a:spcAft>
                      </a:pPr>
                      <a:r>
                        <a:rPr lang="zh-TW" altLang="en-US" sz="1200" dirty="0">
                          <a:solidFill>
                            <a:srgbClr val="000000"/>
                          </a:solidFill>
                          <a:effectLst/>
                          <a:latin typeface="+mn-ea"/>
                          <a:ea typeface="+mn-ea"/>
                        </a:rPr>
                        <a:t>高度</a:t>
                      </a:r>
                      <a:endParaRPr lang="zh-TW" sz="1200" dirty="0">
                        <a:solidFill>
                          <a:srgbClr val="000000"/>
                        </a:solidFill>
                        <a:effectLst/>
                        <a:latin typeface="+mn-ea"/>
                        <a:ea typeface="+mn-ea"/>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rPr>
                        <a:t>Work with partner and try to create competition atmosphere</a:t>
                      </a:r>
                      <a:endParaRPr lang="zh-TW" altLang="zh-TW" sz="12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200" kern="100" dirty="0">
                          <a:effectLst/>
                        </a:rPr>
                        <a:t>與夥伴共同合作並設法產生比賽氣氛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2762755"/>
                  </a:ext>
                </a:extLst>
              </a:tr>
            </a:tbl>
          </a:graphicData>
        </a:graphic>
      </p:graphicFrame>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04850" y="1125538"/>
            <a:ext cx="8915400" cy="4525962"/>
          </a:xfrm>
        </p:spPr>
        <p:txBody>
          <a:bodyPr/>
          <a:lstStyle/>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lgn="ctr">
              <a:buFont typeface="Arial" panose="020B0604020202020204" pitchFamily="34" charset="0"/>
              <a:buNone/>
              <a:defRPr/>
            </a:pPr>
            <a:r>
              <a:rPr lang="pl-PL" sz="4800" dirty="0">
                <a:latin typeface="+mj-lt"/>
              </a:rPr>
              <a:t>DAY 2</a:t>
            </a:r>
            <a:r>
              <a:rPr lang="zh-TW" altLang="en-US" sz="4800" b="1" dirty="0">
                <a:latin typeface="+mj-lt"/>
              </a:rPr>
              <a:t>第</a:t>
            </a:r>
            <a:r>
              <a:rPr lang="en-US" altLang="zh-TW" sz="4800" dirty="0">
                <a:latin typeface="+mj-lt"/>
              </a:rPr>
              <a:t>2</a:t>
            </a:r>
            <a:r>
              <a:rPr lang="zh-TW" altLang="en-US" sz="4800" b="1" dirty="0">
                <a:latin typeface="+mj-lt"/>
              </a:rPr>
              <a:t>天</a:t>
            </a:r>
            <a:endParaRPr lang="pl-PL" sz="4800" b="1" dirty="0">
              <a:latin typeface="+mj-lt"/>
            </a:endParaRPr>
          </a:p>
        </p:txBody>
      </p:sp>
      <p:sp>
        <p:nvSpPr>
          <p:cNvPr id="237571" name="Tytuł 2"/>
          <p:cNvSpPr>
            <a:spLocks noGrp="1"/>
          </p:cNvSpPr>
          <p:nvPr>
            <p:ph type="title"/>
          </p:nvPr>
        </p:nvSpPr>
        <p:spPr>
          <a:xfrm>
            <a:off x="2073275" y="333375"/>
            <a:ext cx="7632700" cy="647700"/>
          </a:xfrm>
        </p:spPr>
        <p:txBody>
          <a:bodyPr/>
          <a:lstStyle/>
          <a:p>
            <a:endParaRPr lang="pl-PL" altLang="en-US"/>
          </a:p>
        </p:txBody>
      </p:sp>
      <p:sp>
        <p:nvSpPr>
          <p:cNvPr id="23757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A04163F-C2EF-474C-8AAC-6A8F0E5566C1}" type="slidenum">
              <a:rPr lang="en-US" altLang="en-US" sz="1200" smtClean="0">
                <a:solidFill>
                  <a:srgbClr val="FFFFFF"/>
                </a:solidFill>
                <a:latin typeface="Arial Black" panose="020B0A04020102090204" pitchFamily="34" charset="0"/>
                <a:sym typeface="Arial Black" panose="020B0A04020102090204" pitchFamily="34" charset="0"/>
              </a:rPr>
              <a:pPr/>
              <a:t>131</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ctrTitle"/>
          </p:nvPr>
        </p:nvSpPr>
        <p:spPr>
          <a:xfrm>
            <a:off x="776288" y="1478281"/>
            <a:ext cx="8420100" cy="2915920"/>
          </a:xfrm>
        </p:spPr>
        <p:txBody>
          <a:bodyPr/>
          <a:lstStyle/>
          <a:p>
            <a:pPr algn="ctr"/>
            <a:r>
              <a:rPr lang="fr-CH" altLang="en-US" b="1" dirty="0"/>
              <a:t>AIBA RULES</a:t>
            </a:r>
            <a:r>
              <a:rPr lang="pl-PL" altLang="en-US" b="1" dirty="0"/>
              <a:t> AND REGULATIONS</a:t>
            </a:r>
            <a:br>
              <a:rPr lang="pl-PL" altLang="en-US" b="1" dirty="0"/>
            </a:br>
            <a:r>
              <a:rPr lang="en-US" altLang="en-US" sz="3200" dirty="0"/>
              <a:t>AIBA Technical Rules, AOB and WSB Competition Rules </a:t>
            </a:r>
            <a:r>
              <a:rPr lang="pl-PL" altLang="en-US" sz="3200" dirty="0"/>
              <a:t/>
            </a:r>
            <a:br>
              <a:rPr lang="pl-PL" altLang="en-US" sz="3200" dirty="0"/>
            </a:br>
            <a:r>
              <a:rPr lang="en-US" altLang="en-US" sz="3200" dirty="0"/>
              <a:t>(selected aspects) </a:t>
            </a:r>
            <a:br>
              <a:rPr lang="en-US" altLang="en-US" sz="3200" dirty="0"/>
            </a:br>
            <a:r>
              <a:rPr lang="en-US" altLang="en-US" dirty="0"/>
              <a:t>	</a:t>
            </a:r>
            <a:r>
              <a:rPr lang="zh-TW" altLang="zh-TW" dirty="0"/>
              <a:t>AIBA</a:t>
            </a:r>
            <a:r>
              <a:rPr lang="zh-TW" altLang="zh-TW" b="1" dirty="0"/>
              <a:t>規則和法規</a:t>
            </a:r>
            <a:r>
              <a:rPr lang="zh-TW" altLang="zh-TW" dirty="0"/>
              <a:t/>
            </a:r>
            <a:br>
              <a:rPr lang="zh-TW" altLang="zh-TW" dirty="0"/>
            </a:br>
            <a:r>
              <a:rPr lang="zh-TW" altLang="zh-TW" sz="3200" dirty="0"/>
              <a:t>AIBA</a:t>
            </a:r>
            <a:r>
              <a:rPr lang="zh-TW" altLang="zh-TW" sz="3200" b="1" dirty="0"/>
              <a:t>技術規則</a:t>
            </a:r>
            <a:r>
              <a:rPr lang="zh-TW" altLang="en-US" sz="3200" dirty="0">
                <a:latin typeface="新細明體" panose="02020500000000000000" pitchFamily="18" charset="-120"/>
                <a:ea typeface="新細明體" panose="02020500000000000000" pitchFamily="18" charset="-120"/>
              </a:rPr>
              <a:t>、</a:t>
            </a:r>
            <a:r>
              <a:rPr lang="zh-TW" altLang="zh-TW" sz="3200" dirty="0"/>
              <a:t>AOB</a:t>
            </a:r>
            <a:r>
              <a:rPr lang="zh-TW" altLang="zh-TW" sz="3200" b="1" dirty="0"/>
              <a:t>和</a:t>
            </a:r>
            <a:r>
              <a:rPr lang="zh-TW" altLang="zh-TW" sz="3200" dirty="0"/>
              <a:t>WSB</a:t>
            </a:r>
            <a:r>
              <a:rPr lang="en-US" altLang="zh-TW" sz="3200" dirty="0"/>
              <a:t/>
            </a:r>
            <a:br>
              <a:rPr lang="en-US" altLang="zh-TW" sz="3200" dirty="0"/>
            </a:br>
            <a:r>
              <a:rPr lang="zh-TW" altLang="en-US" sz="3200" b="1" dirty="0"/>
              <a:t>比</a:t>
            </a:r>
            <a:r>
              <a:rPr lang="zh-TW" altLang="zh-TW" sz="3200" b="1" dirty="0"/>
              <a:t>賽規則</a:t>
            </a:r>
            <a:r>
              <a:rPr lang="zh-TW" altLang="zh-TW" sz="3200" dirty="0"/>
              <a:t/>
            </a:r>
            <a:br>
              <a:rPr lang="zh-TW" altLang="zh-TW" sz="3200" dirty="0"/>
            </a:br>
            <a:r>
              <a:rPr lang="zh-TW" altLang="zh-TW" sz="3200" b="1" dirty="0"/>
              <a:t>（選定</a:t>
            </a:r>
            <a:r>
              <a:rPr lang="zh-TW" altLang="en-US" sz="3200" b="1" dirty="0"/>
              <a:t>部分</a:t>
            </a:r>
            <a:r>
              <a:rPr lang="zh-TW" altLang="zh-TW" sz="3200" b="1" dirty="0"/>
              <a:t>）</a:t>
            </a:r>
            <a:r>
              <a:rPr lang="en-US" altLang="en-US" sz="3200" dirty="0"/>
              <a:t/>
            </a:r>
            <a:br>
              <a:rPr lang="en-US" altLang="en-US" sz="3200" dirty="0"/>
            </a:br>
            <a:r>
              <a:rPr lang="fr-CH" altLang="en-US" b="1" dirty="0"/>
              <a:t/>
            </a:r>
            <a:br>
              <a:rPr lang="fr-CH" altLang="en-US" b="1" dirty="0"/>
            </a:br>
            <a:endParaRPr lang="en-US" altLang="en-US" dirty="0"/>
          </a:p>
        </p:txBody>
      </p:sp>
      <p:sp>
        <p:nvSpPr>
          <p:cNvPr id="23859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D78C8A8-A992-47B3-92D8-48CDA1D4E72E}" type="slidenum">
              <a:rPr lang="en-US" altLang="pl-PL" sz="1200" smtClean="0">
                <a:solidFill>
                  <a:srgbClr val="FFFFFF"/>
                </a:solidFill>
                <a:latin typeface="Arial Black" panose="020B0A04020102090204" pitchFamily="34" charset="0"/>
                <a:sym typeface="Arial Black" panose="020B0A04020102090204" pitchFamily="34" charset="0"/>
              </a:rPr>
              <a:pPr/>
              <a:t>132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Content Placeholder 1"/>
          <p:cNvSpPr>
            <a:spLocks noGrp="1"/>
          </p:cNvSpPr>
          <p:nvPr>
            <p:ph idx="1"/>
          </p:nvPr>
        </p:nvSpPr>
        <p:spPr>
          <a:xfrm>
            <a:off x="704850" y="1125538"/>
            <a:ext cx="8915400" cy="4525962"/>
          </a:xfrm>
        </p:spPr>
        <p:txBody>
          <a:bodyPr lIns="91440" tIns="45720" rIns="91440" bIns="45720"/>
          <a:lstStyle/>
          <a:p>
            <a:r>
              <a:rPr lang="fr-CH" altLang="en-US" b="1" dirty="0"/>
              <a:t>CURRENT AGE </a:t>
            </a:r>
            <a:r>
              <a:rPr lang="fr-CH" altLang="en-US" b="1" dirty="0" smtClean="0"/>
              <a:t>CLASSIFICATION：</a:t>
            </a:r>
            <a:r>
              <a:rPr lang="zh-TW" altLang="en-US" b="1" dirty="0" smtClean="0"/>
              <a:t>目</a:t>
            </a:r>
            <a:r>
              <a:rPr lang="zh-TW" altLang="zh-TW" b="1" dirty="0" smtClean="0"/>
              <a:t>前</a:t>
            </a:r>
            <a:r>
              <a:rPr lang="zh-TW" altLang="zh-TW" b="1" dirty="0"/>
              <a:t>年齡</a:t>
            </a:r>
            <a:r>
              <a:rPr lang="zh-TW" altLang="zh-TW" b="1" dirty="0" smtClean="0"/>
              <a:t>分類</a:t>
            </a:r>
            <a:r>
              <a:rPr lang="zh-TW" altLang="en-US" b="1" dirty="0" smtClean="0"/>
              <a:t>：</a:t>
            </a:r>
            <a:endParaRPr lang="fr-CH" altLang="en-US" sz="2800" b="1" dirty="0"/>
          </a:p>
          <a:p>
            <a:r>
              <a:rPr lang="fr-CH" altLang="en-US" dirty="0"/>
              <a:t>Age of </a:t>
            </a:r>
            <a:r>
              <a:rPr lang="fr-CH" altLang="en-US" b="1" dirty="0"/>
              <a:t>Elite</a:t>
            </a:r>
            <a:r>
              <a:rPr lang="fr-CH" altLang="en-US" dirty="0"/>
              <a:t> </a:t>
            </a:r>
            <a:r>
              <a:rPr lang="fr-CH" altLang="en-US" dirty="0" smtClean="0"/>
              <a:t>Boxers： </a:t>
            </a:r>
            <a:r>
              <a:rPr lang="fr-CH" altLang="en-US" dirty="0"/>
              <a:t>19 – 40 years old</a:t>
            </a:r>
            <a:r>
              <a:rPr lang="zh-TW" altLang="en-US" b="1" dirty="0"/>
              <a:t>成年</a:t>
            </a:r>
            <a:r>
              <a:rPr lang="zh-TW" altLang="zh-TW" dirty="0"/>
              <a:t>拳擊手</a:t>
            </a:r>
            <a:r>
              <a:rPr lang="zh-TW" altLang="en-US" dirty="0"/>
              <a:t>的</a:t>
            </a:r>
            <a:r>
              <a:rPr lang="zh-TW" altLang="en-US" dirty="0" smtClean="0"/>
              <a:t>年齡：</a:t>
            </a:r>
            <a:r>
              <a:rPr lang="zh-TW" altLang="zh-TW" dirty="0" smtClean="0"/>
              <a:t>19 </a:t>
            </a:r>
            <a:r>
              <a:rPr lang="zh-TW" altLang="zh-TW" dirty="0"/>
              <a:t>- 40歲</a:t>
            </a:r>
            <a:endParaRPr lang="fr-CH" altLang="en-US" dirty="0"/>
          </a:p>
          <a:p>
            <a:r>
              <a:rPr lang="fr-CH" altLang="en-US" dirty="0"/>
              <a:t>Age of </a:t>
            </a:r>
            <a:r>
              <a:rPr lang="fr-CH" altLang="en-US" b="1" dirty="0"/>
              <a:t>Youth</a:t>
            </a:r>
            <a:r>
              <a:rPr lang="fr-CH" altLang="en-US" dirty="0"/>
              <a:t> </a:t>
            </a:r>
            <a:r>
              <a:rPr lang="fr-CH" altLang="en-US" dirty="0" smtClean="0"/>
              <a:t>Boxers： </a:t>
            </a:r>
            <a:r>
              <a:rPr lang="fr-CH" altLang="en-US" dirty="0"/>
              <a:t>17 – 18 years old</a:t>
            </a:r>
            <a:r>
              <a:rPr lang="zh-TW" altLang="zh-TW" b="1" dirty="0"/>
              <a:t>青年</a:t>
            </a:r>
            <a:r>
              <a:rPr lang="zh-TW" altLang="zh-TW" dirty="0"/>
              <a:t>拳擊手</a:t>
            </a:r>
            <a:r>
              <a:rPr lang="zh-TW" altLang="en-US" dirty="0"/>
              <a:t>的</a:t>
            </a:r>
            <a:r>
              <a:rPr lang="zh-TW" altLang="en-US" dirty="0" smtClean="0"/>
              <a:t>年齡：</a:t>
            </a:r>
            <a:r>
              <a:rPr lang="zh-TW" altLang="zh-TW" dirty="0" smtClean="0"/>
              <a:t>17 </a:t>
            </a:r>
            <a:r>
              <a:rPr lang="zh-TW" altLang="zh-TW" dirty="0"/>
              <a:t>- 18歲</a:t>
            </a:r>
            <a:endParaRPr lang="fr-CH" altLang="en-US" dirty="0"/>
          </a:p>
          <a:p>
            <a:r>
              <a:rPr lang="en-US" altLang="ko-KR" b="1" dirty="0">
                <a:ea typeface="Gulim" panose="020B0600000101010101" pitchFamily="34" charset="-127"/>
              </a:rPr>
              <a:t>Confederation and National Federation Control</a:t>
            </a:r>
            <a:r>
              <a:rPr lang="pl-PL" altLang="ko-KR" b="1" dirty="0">
                <a:ea typeface="Gulim" panose="020B0600000101010101" pitchFamily="34" charset="-127"/>
              </a:rPr>
              <a:t> only</a:t>
            </a:r>
            <a:r>
              <a:rPr lang="zh-TW" altLang="en-US" b="1" dirty="0"/>
              <a:t>僅適用</a:t>
            </a:r>
            <a:r>
              <a:rPr lang="zh-TW" altLang="zh-TW" b="1" dirty="0"/>
              <a:t>聯邦和</a:t>
            </a:r>
            <a:r>
              <a:rPr lang="zh-TW" altLang="en-US" b="1" dirty="0"/>
              <a:t>國家協會</a:t>
            </a:r>
            <a:r>
              <a:rPr lang="zh-TW" altLang="zh-TW" b="1" dirty="0"/>
              <a:t>控制</a:t>
            </a:r>
            <a:endParaRPr lang="en-US" altLang="ko-KR" b="1" dirty="0">
              <a:ea typeface="Gulim" panose="020B0600000101010101" pitchFamily="34" charset="-127"/>
            </a:endParaRPr>
          </a:p>
          <a:p>
            <a:r>
              <a:rPr lang="fr-CH" altLang="en-US" dirty="0"/>
              <a:t>Age of </a:t>
            </a:r>
            <a:r>
              <a:rPr lang="fr-CH" altLang="en-US" b="1" dirty="0"/>
              <a:t>Junior</a:t>
            </a:r>
            <a:r>
              <a:rPr lang="fr-CH" altLang="en-US" dirty="0"/>
              <a:t> </a:t>
            </a:r>
            <a:r>
              <a:rPr lang="fr-CH" altLang="en-US" dirty="0" smtClean="0"/>
              <a:t>Boxers： </a:t>
            </a:r>
            <a:r>
              <a:rPr lang="fr-CH" altLang="en-US" dirty="0"/>
              <a:t>15 – 16 years old</a:t>
            </a:r>
            <a:r>
              <a:rPr lang="zh-TW" altLang="en-US" b="1" dirty="0"/>
              <a:t>少年</a:t>
            </a:r>
            <a:r>
              <a:rPr lang="zh-TW" altLang="zh-TW" dirty="0"/>
              <a:t>拳擊手</a:t>
            </a:r>
            <a:r>
              <a:rPr lang="zh-TW" altLang="en-US" dirty="0"/>
              <a:t>的</a:t>
            </a:r>
            <a:r>
              <a:rPr lang="zh-TW" altLang="en-US" dirty="0" smtClean="0"/>
              <a:t>年齡：</a:t>
            </a:r>
            <a:r>
              <a:rPr lang="zh-TW" altLang="zh-TW" dirty="0" smtClean="0"/>
              <a:t>15 </a:t>
            </a:r>
            <a:r>
              <a:rPr lang="zh-TW" altLang="zh-TW" dirty="0"/>
              <a:t>- 16歲</a:t>
            </a:r>
            <a:endParaRPr lang="fr-CH" altLang="en-US" dirty="0"/>
          </a:p>
          <a:p>
            <a:pPr marL="342900" lvl="1" indent="-342900">
              <a:buFont typeface="Arial" panose="020B0604020202020204" pitchFamily="34" charset="0"/>
              <a:buChar char="•"/>
            </a:pPr>
            <a:r>
              <a:rPr lang="en-US" altLang="ko-KR" sz="2400" dirty="0">
                <a:ea typeface="Gulim" panose="020B0600000101010101" pitchFamily="34" charset="-127"/>
              </a:rPr>
              <a:t>Age of </a:t>
            </a:r>
            <a:r>
              <a:rPr lang="en-US" altLang="ko-KR" sz="2400" b="1" dirty="0">
                <a:ea typeface="Gulim" panose="020B0600000101010101" pitchFamily="34" charset="-127"/>
              </a:rPr>
              <a:t>Schoolboys/girl</a:t>
            </a:r>
            <a:r>
              <a:rPr lang="en-US" altLang="ko-KR" sz="2400" dirty="0">
                <a:ea typeface="Gulim" panose="020B0600000101010101" pitchFamily="34" charset="-127"/>
              </a:rPr>
              <a:t> </a:t>
            </a:r>
            <a:r>
              <a:rPr lang="en-US" altLang="ko-KR" sz="2400" dirty="0" smtClean="0">
                <a:ea typeface="Gulim" panose="020B0600000101010101" pitchFamily="34" charset="-127"/>
              </a:rPr>
              <a:t>Boxers</a:t>
            </a:r>
            <a:r>
              <a:rPr lang="ko-KR" altLang="en-US" sz="2400" dirty="0" smtClean="0">
                <a:ea typeface="Gulim" panose="020B0600000101010101" pitchFamily="34" charset="-127"/>
              </a:rPr>
              <a:t>：</a:t>
            </a:r>
            <a:r>
              <a:rPr lang="en-US" altLang="ko-KR" sz="2400" dirty="0" smtClean="0">
                <a:ea typeface="Gulim" panose="020B0600000101010101" pitchFamily="34" charset="-127"/>
              </a:rPr>
              <a:t> </a:t>
            </a:r>
            <a:r>
              <a:rPr lang="en-US" altLang="ko-KR" sz="2400" dirty="0">
                <a:ea typeface="Gulim" panose="020B0600000101010101" pitchFamily="34" charset="-127"/>
              </a:rPr>
              <a:t>13 – 14 years old</a:t>
            </a:r>
            <a:r>
              <a:rPr lang="zh-TW" altLang="en-US" sz="2400" b="1" dirty="0"/>
              <a:t>學齡男</a:t>
            </a:r>
            <a:r>
              <a:rPr lang="zh-TW" altLang="zh-TW" sz="2400" b="1" dirty="0"/>
              <a:t>孩/女孩</a:t>
            </a:r>
            <a:r>
              <a:rPr lang="zh-TW" altLang="zh-TW" sz="2400" dirty="0"/>
              <a:t>拳擊手</a:t>
            </a:r>
            <a:r>
              <a:rPr lang="zh-TW" altLang="en-US" sz="2400" dirty="0"/>
              <a:t>的</a:t>
            </a:r>
            <a:r>
              <a:rPr lang="zh-TW" altLang="en-US" sz="2400" dirty="0" smtClean="0"/>
              <a:t>年齡：</a:t>
            </a:r>
            <a:r>
              <a:rPr lang="zh-TW" altLang="zh-TW" sz="2400" dirty="0" smtClean="0"/>
              <a:t>13 </a:t>
            </a:r>
            <a:r>
              <a:rPr lang="zh-TW" altLang="zh-TW" sz="2400" dirty="0"/>
              <a:t>- 14歲</a:t>
            </a:r>
            <a:endParaRPr lang="en-US" altLang="ko-KR" sz="2400" dirty="0">
              <a:ea typeface="Gulim" panose="020B0600000101010101" pitchFamily="34" charset="-127"/>
            </a:endParaRPr>
          </a:p>
          <a:p>
            <a:pPr marL="342900" lvl="1" indent="-342900">
              <a:buFont typeface="Arial" panose="020B0604020202020204" pitchFamily="34" charset="0"/>
              <a:buChar char="•"/>
            </a:pPr>
            <a:r>
              <a:rPr lang="en-US" altLang="ko-KR" sz="2400" dirty="0">
                <a:ea typeface="Gulim" panose="020B0600000101010101" pitchFamily="34" charset="-127"/>
              </a:rPr>
              <a:t>The age of the boxers is determined by </a:t>
            </a:r>
            <a:r>
              <a:rPr lang="en-US" altLang="ko-KR" sz="2400" b="1" dirty="0">
                <a:ea typeface="Gulim" panose="020B0600000101010101" pitchFamily="34" charset="-127"/>
              </a:rPr>
              <a:t>year of birth</a:t>
            </a:r>
            <a:r>
              <a:rPr lang="zh-TW" altLang="en-US" sz="2400" dirty="0"/>
              <a:t>以</a:t>
            </a:r>
            <a:r>
              <a:rPr lang="zh-TW" altLang="zh-TW" sz="2400" dirty="0"/>
              <a:t>拳擊手</a:t>
            </a:r>
            <a:r>
              <a:rPr lang="zh-TW" altLang="zh-TW" sz="2400" b="1" dirty="0"/>
              <a:t>出生年</a:t>
            </a:r>
            <a:r>
              <a:rPr lang="zh-TW" altLang="en-US" sz="2400" b="1" dirty="0"/>
              <a:t>度</a:t>
            </a:r>
            <a:r>
              <a:rPr lang="zh-TW" altLang="zh-TW" sz="2400" dirty="0"/>
              <a:t>決定</a:t>
            </a:r>
            <a:r>
              <a:rPr lang="zh-TW" altLang="en-US" sz="2400" dirty="0"/>
              <a:t>年齡</a:t>
            </a:r>
            <a:endParaRPr lang="en-US" altLang="ko-KR" sz="2400" b="1" dirty="0">
              <a:ea typeface="Gulim" panose="020B0600000101010101" pitchFamily="34" charset="-127"/>
            </a:endParaRPr>
          </a:p>
          <a:p>
            <a:pPr marL="342900" lvl="1" indent="-342900">
              <a:buFont typeface="Arial" panose="020B0604020202020204" pitchFamily="34" charset="0"/>
              <a:buChar char="•"/>
            </a:pPr>
            <a:endParaRPr lang="en-US" altLang="ko-KR" sz="2400" dirty="0">
              <a:solidFill>
                <a:srgbClr val="FF0000"/>
              </a:solidFill>
              <a:ea typeface="Gulim" panose="020B0600000101010101" pitchFamily="34" charset="-127"/>
            </a:endParaRPr>
          </a:p>
          <a:p>
            <a:pPr marL="342900" lvl="1" indent="-342900">
              <a:buFont typeface="Arial" panose="020B0604020202020204" pitchFamily="34" charset="0"/>
              <a:buChar char="•"/>
            </a:pPr>
            <a:endParaRPr lang="en-US" altLang="ko-KR" sz="2400" dirty="0">
              <a:ea typeface="Gulim" panose="020B0600000101010101" pitchFamily="34" charset="-127"/>
            </a:endParaRPr>
          </a:p>
          <a:p>
            <a:endParaRPr lang="fr-CH" altLang="en-US" dirty="0"/>
          </a:p>
          <a:p>
            <a:pPr>
              <a:buFont typeface="Arial" panose="020B0604020202020204" pitchFamily="34" charset="0"/>
              <a:buNone/>
            </a:pPr>
            <a:endParaRPr lang="fr-CH" altLang="en-US" dirty="0"/>
          </a:p>
        </p:txBody>
      </p:sp>
      <p:sp>
        <p:nvSpPr>
          <p:cNvPr id="239619" name="Title 2"/>
          <p:cNvSpPr>
            <a:spLocks noGrp="1"/>
          </p:cNvSpPr>
          <p:nvPr>
            <p:ph type="title"/>
          </p:nvPr>
        </p:nvSpPr>
        <p:spPr>
          <a:xfrm>
            <a:off x="2073275" y="333375"/>
            <a:ext cx="7632700" cy="647700"/>
          </a:xfrm>
        </p:spPr>
        <p:txBody>
          <a:bodyPr lIns="91440" tIns="45720" rIns="91440" bIns="45720"/>
          <a:lstStyle/>
          <a:p>
            <a:r>
              <a:rPr lang="fr-CH" altLang="en-US" dirty="0"/>
              <a:t>AGE CLASSIFICATION</a:t>
            </a:r>
            <a:r>
              <a:rPr lang="zh-TW" altLang="en-US" b="1" dirty="0"/>
              <a:t>年齡分類</a:t>
            </a:r>
            <a:endParaRPr lang="fr-CH" altLang="en-US" b="1" dirty="0"/>
          </a:p>
        </p:txBody>
      </p:sp>
      <p:sp>
        <p:nvSpPr>
          <p:cNvPr id="2396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5989E73-D7CB-427F-A825-40941AF696FB}" type="slidenum">
              <a:rPr lang="en-US" altLang="pl-PL" sz="1200" smtClean="0">
                <a:solidFill>
                  <a:srgbClr val="FFFFFF"/>
                </a:solidFill>
                <a:latin typeface="Arial Black" panose="020B0A04020102090204" pitchFamily="34" charset="0"/>
                <a:sym typeface="Arial Black" panose="020B0A04020102090204" pitchFamily="34" charset="0"/>
              </a:rPr>
              <a:pPr/>
              <a:t>133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1"/>
          <p:cNvSpPr>
            <a:spLocks noGrp="1"/>
          </p:cNvSpPr>
          <p:nvPr>
            <p:ph idx="1"/>
          </p:nvPr>
        </p:nvSpPr>
        <p:spPr>
          <a:xfrm>
            <a:off x="704850" y="1125538"/>
            <a:ext cx="8915400" cy="4525962"/>
          </a:xfrm>
        </p:spPr>
        <p:txBody>
          <a:bodyPr lIns="91440" tIns="45720" rIns="91440" bIns="45720"/>
          <a:lstStyle/>
          <a:p>
            <a:pPr algn="just">
              <a:buFont typeface="Arial" panose="020B0604020202020204" pitchFamily="34" charset="0"/>
              <a:buNone/>
              <a:defRPr/>
            </a:pPr>
            <a:r>
              <a:rPr lang="en-US" altLang="en-US" sz="2600" b="1" dirty="0"/>
              <a:t>AOB – WEIGH-IN</a:t>
            </a:r>
            <a:r>
              <a:rPr lang="zh-TW" altLang="en-US" sz="2600" b="1" dirty="0"/>
              <a:t> </a:t>
            </a:r>
            <a:r>
              <a:rPr lang="en-US" altLang="zh-TW" sz="2600" b="1" dirty="0" smtClean="0"/>
              <a:t>AOB-</a:t>
            </a:r>
            <a:r>
              <a:rPr lang="zh-TW" altLang="en-US" sz="2600" b="1" dirty="0" smtClean="0"/>
              <a:t>稱重</a:t>
            </a:r>
            <a:endParaRPr lang="en-US" altLang="en-US" sz="2600" b="1" dirty="0"/>
          </a:p>
          <a:p>
            <a:pPr algn="just">
              <a:defRPr/>
            </a:pPr>
            <a:r>
              <a:rPr lang="en-US" altLang="en-US" sz="2200" b="1" dirty="0"/>
              <a:t>General </a:t>
            </a:r>
            <a:r>
              <a:rPr lang="en-US" altLang="en-US" sz="2200" b="1" dirty="0" smtClean="0"/>
              <a:t>Weigh-in：</a:t>
            </a:r>
            <a:r>
              <a:rPr lang="zh-TW" altLang="zh-TW" sz="2200" b="1" dirty="0" smtClean="0"/>
              <a:t>一般</a:t>
            </a:r>
            <a:r>
              <a:rPr lang="zh-TW" altLang="en-US" sz="2200" b="1" dirty="0" smtClean="0"/>
              <a:t>稱重：</a:t>
            </a:r>
            <a:endParaRPr lang="en-US" altLang="en-US" sz="2200" b="1" dirty="0"/>
          </a:p>
          <a:p>
            <a:pPr marL="342900" lvl="1" indent="-342900" algn="just">
              <a:buNone/>
              <a:defRPr/>
            </a:pPr>
            <a:r>
              <a:rPr lang="en-US" altLang="en-US" sz="2200" dirty="0"/>
              <a:t>	The Boxer’s weight must not exceed the maximum nor the minimum of the Boxer’s Weight Category.</a:t>
            </a:r>
            <a:r>
              <a:rPr lang="zh-TW" altLang="zh-TW" sz="2200" dirty="0"/>
              <a:t>拳擊手的重量不能超過拳擊手重量類別的最</a:t>
            </a:r>
            <a:r>
              <a:rPr lang="zh-TW" altLang="en-US" sz="2200" dirty="0"/>
              <a:t>高</a:t>
            </a:r>
            <a:r>
              <a:rPr lang="zh-TW" altLang="zh-TW" sz="2200" dirty="0"/>
              <a:t>值和最</a:t>
            </a:r>
            <a:r>
              <a:rPr lang="zh-TW" altLang="en-US" sz="2200" dirty="0"/>
              <a:t>低</a:t>
            </a:r>
            <a:r>
              <a:rPr lang="zh-TW" altLang="zh-TW" sz="2200" dirty="0"/>
              <a:t>值。</a:t>
            </a:r>
            <a:endParaRPr lang="pl-PL" altLang="en-US" sz="2200" dirty="0"/>
          </a:p>
          <a:p>
            <a:pPr marL="342900" lvl="1" indent="-342900" algn="just">
              <a:buNone/>
              <a:defRPr/>
            </a:pPr>
            <a:r>
              <a:rPr lang="pl-PL" altLang="en-US" sz="2200" dirty="0"/>
              <a:t>	</a:t>
            </a:r>
            <a:r>
              <a:rPr lang="en-US" altLang="en-US" sz="2200" dirty="0"/>
              <a:t>In respect of closed competition (where qualification is required for registration) there will be no General Weigh-In. Boxers shall be required to Weigh-In on the day of their bout in accordance with the competition schedule.</a:t>
            </a:r>
            <a:r>
              <a:rPr lang="zh-TW" altLang="zh-TW" sz="2200" dirty="0"/>
              <a:t>封閉式</a:t>
            </a:r>
            <a:r>
              <a:rPr lang="zh-TW" altLang="en-US" sz="2200" dirty="0"/>
              <a:t>比賽</a:t>
            </a:r>
            <a:r>
              <a:rPr lang="zh-TW" altLang="zh-TW" sz="2200" dirty="0"/>
              <a:t>（</a:t>
            </a:r>
            <a:r>
              <a:rPr lang="zh-TW" altLang="en-US" sz="2200" dirty="0"/>
              <a:t>在報名時要求</a:t>
            </a:r>
            <a:r>
              <a:rPr lang="zh-TW" altLang="zh-TW" sz="2200" dirty="0"/>
              <a:t>資格）</a:t>
            </a:r>
            <a:r>
              <a:rPr lang="zh-TW" altLang="en-US" sz="2200" dirty="0"/>
              <a:t>沒</a:t>
            </a:r>
            <a:r>
              <a:rPr lang="zh-TW" altLang="zh-TW" sz="2200" dirty="0"/>
              <a:t>有</a:t>
            </a:r>
            <a:r>
              <a:rPr lang="zh-TW" altLang="zh-TW" sz="2200" dirty="0" smtClean="0"/>
              <a:t>通用</a:t>
            </a:r>
            <a:r>
              <a:rPr lang="zh-TW" altLang="en-US" sz="2200" dirty="0" smtClean="0"/>
              <a:t>稱重，</a:t>
            </a:r>
            <a:r>
              <a:rPr lang="zh-TW" altLang="en-US" sz="2200" dirty="0"/>
              <a:t>將</a:t>
            </a:r>
            <a:r>
              <a:rPr lang="zh-TW" altLang="zh-TW" sz="2200" dirty="0"/>
              <a:t>根據比賽時</a:t>
            </a:r>
            <a:r>
              <a:rPr lang="zh-TW" altLang="en-US" sz="2200" dirty="0"/>
              <a:t>程</a:t>
            </a:r>
            <a:r>
              <a:rPr lang="zh-TW" altLang="zh-TW" sz="2200" dirty="0"/>
              <a:t>表，</a:t>
            </a:r>
            <a:r>
              <a:rPr lang="zh-TW" altLang="en-US" sz="2200" dirty="0"/>
              <a:t>要求</a:t>
            </a:r>
            <a:r>
              <a:rPr lang="zh-TW" altLang="zh-TW" sz="2200" dirty="0"/>
              <a:t>拳擊手在比賽當天</a:t>
            </a:r>
            <a:r>
              <a:rPr lang="zh-TW" altLang="zh-TW" sz="2200" dirty="0" smtClean="0"/>
              <a:t>進行</a:t>
            </a:r>
            <a:r>
              <a:rPr lang="zh-TW" altLang="en-US" sz="2200" dirty="0" smtClean="0"/>
              <a:t>稱重</a:t>
            </a:r>
            <a:r>
              <a:rPr lang="zh-TW" altLang="zh-TW" sz="2200" dirty="0" smtClean="0"/>
              <a:t>。</a:t>
            </a:r>
            <a:endParaRPr lang="en-US" altLang="en-US" sz="2200" dirty="0"/>
          </a:p>
          <a:p>
            <a:pPr algn="just">
              <a:defRPr/>
            </a:pPr>
            <a:r>
              <a:rPr lang="en-US" altLang="en-US" sz="2200" b="1" dirty="0"/>
              <a:t>Daily </a:t>
            </a:r>
            <a:r>
              <a:rPr lang="en-US" altLang="en-US" sz="2200" b="1" dirty="0" smtClean="0"/>
              <a:t>Weigh-in：</a:t>
            </a:r>
            <a:r>
              <a:rPr lang="zh-TW" altLang="zh-TW" sz="2200" b="1" dirty="0" smtClean="0"/>
              <a:t>每日</a:t>
            </a:r>
            <a:r>
              <a:rPr lang="zh-TW" altLang="en-US" sz="2200" b="1" dirty="0" smtClean="0"/>
              <a:t>稱重：</a:t>
            </a:r>
            <a:endParaRPr lang="en-US" altLang="en-US" sz="2200" b="1" dirty="0"/>
          </a:p>
          <a:p>
            <a:pPr algn="just">
              <a:buNone/>
              <a:defRPr/>
            </a:pPr>
            <a:r>
              <a:rPr lang="en-US" altLang="en-US" sz="2200" b="1" dirty="0"/>
              <a:t>	</a:t>
            </a:r>
            <a:r>
              <a:rPr lang="en-US" altLang="en-US" sz="2200" dirty="0"/>
              <a:t>Only the maximum weight limit will be controlled, not the minimum</a:t>
            </a:r>
            <a:r>
              <a:rPr lang="zh-TW" altLang="zh-TW" sz="2200" dirty="0"/>
              <a:t>只控制最</a:t>
            </a:r>
            <a:r>
              <a:rPr lang="zh-TW" altLang="en-US" sz="2200" dirty="0"/>
              <a:t>高</a:t>
            </a:r>
            <a:r>
              <a:rPr lang="zh-TW" altLang="zh-TW" sz="2200" dirty="0"/>
              <a:t>重量限制，</a:t>
            </a:r>
            <a:r>
              <a:rPr lang="zh-TW" altLang="en-US" sz="2200" dirty="0"/>
              <a:t>但</a:t>
            </a:r>
            <a:r>
              <a:rPr lang="zh-TW" altLang="zh-TW" sz="2200" dirty="0"/>
              <a:t>不</a:t>
            </a:r>
            <a:r>
              <a:rPr lang="zh-TW" altLang="en-US" sz="2200" dirty="0"/>
              <a:t>控制</a:t>
            </a:r>
            <a:r>
              <a:rPr lang="zh-TW" altLang="zh-TW" sz="2200" dirty="0"/>
              <a:t>最</a:t>
            </a:r>
            <a:r>
              <a:rPr lang="zh-TW" altLang="en-US" sz="2200" dirty="0"/>
              <a:t>低</a:t>
            </a:r>
            <a:r>
              <a:rPr lang="zh-TW" altLang="zh-TW" sz="2200" dirty="0"/>
              <a:t>限度</a:t>
            </a:r>
            <a:endParaRPr lang="en-US" altLang="en-US" sz="2200" dirty="0"/>
          </a:p>
          <a:p>
            <a:pPr algn="just">
              <a:defRPr/>
            </a:pPr>
            <a:r>
              <a:rPr lang="en-US" altLang="en-US" sz="2200" b="1" dirty="0"/>
              <a:t>No tolerance</a:t>
            </a:r>
            <a:r>
              <a:rPr lang="zh-TW" altLang="en-US" sz="2200" b="1" dirty="0"/>
              <a:t>無容許值</a:t>
            </a:r>
            <a:endParaRPr lang="en-US" altLang="en-US" sz="2200" b="1" dirty="0"/>
          </a:p>
          <a:p>
            <a:pPr algn="just">
              <a:buFont typeface="Arial" panose="020B0604020202020204" pitchFamily="34" charset="0"/>
              <a:buNone/>
              <a:defRPr/>
            </a:pPr>
            <a:endParaRPr lang="en-US" altLang="en-US" dirty="0"/>
          </a:p>
          <a:p>
            <a:pPr algn="just">
              <a:buFont typeface="Arial" panose="020B0604020202020204" pitchFamily="34" charset="0"/>
              <a:buNone/>
              <a:defRPr/>
            </a:pPr>
            <a:endParaRPr lang="fr-CH" altLang="en-US" dirty="0"/>
          </a:p>
          <a:p>
            <a:pPr marL="0" indent="0">
              <a:buFont typeface="Arial" panose="020B0604020202020204" pitchFamily="34" charset="0"/>
              <a:buNone/>
              <a:defRPr/>
            </a:pPr>
            <a:endParaRPr lang="fr-CH" altLang="en-US" dirty="0"/>
          </a:p>
        </p:txBody>
      </p:sp>
      <p:sp>
        <p:nvSpPr>
          <p:cNvPr id="240643" name="Title 2"/>
          <p:cNvSpPr>
            <a:spLocks noGrp="1"/>
          </p:cNvSpPr>
          <p:nvPr>
            <p:ph type="title"/>
          </p:nvPr>
        </p:nvSpPr>
        <p:spPr>
          <a:xfrm>
            <a:off x="2073275" y="333375"/>
            <a:ext cx="7632700" cy="647700"/>
          </a:xfrm>
        </p:spPr>
        <p:txBody>
          <a:bodyPr lIns="91440" tIns="45720" rIns="91440" bIns="45720"/>
          <a:lstStyle/>
          <a:p>
            <a:r>
              <a:rPr lang="fr-CH" altLang="en-US" dirty="0" smtClean="0"/>
              <a:t>WEIGH-IN</a:t>
            </a:r>
            <a:r>
              <a:rPr lang="zh-TW" altLang="en-US" b="1" dirty="0" smtClean="0"/>
              <a:t>稱重</a:t>
            </a:r>
            <a:endParaRPr lang="fr-CH" altLang="en-US" b="1" dirty="0"/>
          </a:p>
        </p:txBody>
      </p:sp>
      <p:sp>
        <p:nvSpPr>
          <p:cNvPr id="2406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7E82626-1560-4327-AFD9-FF8039BE50B2}" type="slidenum">
              <a:rPr lang="en-US" altLang="pl-PL" sz="1200" smtClean="0">
                <a:solidFill>
                  <a:srgbClr val="FFFFFF"/>
                </a:solidFill>
                <a:latin typeface="Arial Black" panose="020B0A04020102090204" pitchFamily="34" charset="0"/>
                <a:sym typeface="Arial Black" panose="020B0A04020102090204" pitchFamily="34" charset="0"/>
              </a:rPr>
              <a:pPr/>
              <a:t>134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1"/>
          <p:cNvSpPr>
            <a:spLocks noGrp="1"/>
          </p:cNvSpPr>
          <p:nvPr>
            <p:ph idx="1"/>
          </p:nvPr>
        </p:nvSpPr>
        <p:spPr>
          <a:xfrm>
            <a:off x="704850" y="1125538"/>
            <a:ext cx="8915400" cy="4525962"/>
          </a:xfrm>
        </p:spPr>
        <p:txBody>
          <a:bodyPr lIns="91440" tIns="45720" rIns="91440" bIns="45720"/>
          <a:lstStyle/>
          <a:p>
            <a:pPr algn="just">
              <a:buNone/>
              <a:defRPr/>
            </a:pPr>
            <a:r>
              <a:rPr lang="en-US" altLang="en-US" sz="2600" b="1" dirty="0"/>
              <a:t>AOB – WEIGH-IN</a:t>
            </a:r>
            <a:r>
              <a:rPr lang="zh-TW" altLang="en-US" sz="2600" b="1" dirty="0"/>
              <a:t> </a:t>
            </a:r>
            <a:r>
              <a:rPr lang="en-US" altLang="zh-TW" sz="2600" b="1" dirty="0" smtClean="0"/>
              <a:t>AOB-</a:t>
            </a:r>
            <a:r>
              <a:rPr lang="zh-TW" altLang="en-US" sz="2800" b="1" dirty="0" smtClean="0"/>
              <a:t>稱重</a:t>
            </a:r>
            <a:endParaRPr lang="en-US" altLang="en-US" sz="2600" b="1" dirty="0"/>
          </a:p>
          <a:p>
            <a:pPr algn="just">
              <a:defRPr/>
            </a:pPr>
            <a:r>
              <a:rPr lang="en-US" altLang="en-US" sz="2200" b="1" dirty="0"/>
              <a:t>General </a:t>
            </a:r>
            <a:r>
              <a:rPr lang="en-US" altLang="en-US" sz="2200" b="1" dirty="0" smtClean="0"/>
              <a:t>Weigh-in：</a:t>
            </a:r>
            <a:r>
              <a:rPr lang="zh-TW" altLang="zh-TW" sz="2200" b="1" dirty="0" smtClean="0"/>
              <a:t>一般</a:t>
            </a:r>
            <a:r>
              <a:rPr lang="zh-TW" altLang="en-US" sz="2200" b="1" dirty="0" smtClean="0"/>
              <a:t>稱重：</a:t>
            </a:r>
            <a:endParaRPr lang="en-US" altLang="en-US" sz="2200" b="1" dirty="0"/>
          </a:p>
          <a:p>
            <a:pPr marL="342900" lvl="1" indent="-342900" algn="just">
              <a:buNone/>
              <a:defRPr/>
            </a:pPr>
            <a:r>
              <a:rPr lang="en-US" altLang="en-US" sz="2200" dirty="0"/>
              <a:t>	The Boxer’s weight must not exceed the maximum nor the minimum of the Boxer’s Weight Category.</a:t>
            </a:r>
            <a:r>
              <a:rPr lang="zh-TW" altLang="zh-TW" sz="2200" dirty="0"/>
              <a:t>拳擊手的重量不能超過拳擊手重量類別的最</a:t>
            </a:r>
            <a:r>
              <a:rPr lang="zh-TW" altLang="en-US" sz="2200" dirty="0"/>
              <a:t>高</a:t>
            </a:r>
            <a:r>
              <a:rPr lang="zh-TW" altLang="zh-TW" sz="2200" dirty="0"/>
              <a:t>值和最</a:t>
            </a:r>
            <a:r>
              <a:rPr lang="zh-TW" altLang="en-US" sz="2200" dirty="0"/>
              <a:t>低</a:t>
            </a:r>
            <a:r>
              <a:rPr lang="zh-TW" altLang="zh-TW" sz="2200" dirty="0"/>
              <a:t>值。</a:t>
            </a:r>
            <a:endParaRPr lang="pl-PL" altLang="en-US" sz="2200" dirty="0"/>
          </a:p>
          <a:p>
            <a:pPr marL="342900" lvl="1" indent="-342900" algn="just">
              <a:buNone/>
              <a:defRPr/>
            </a:pPr>
            <a:r>
              <a:rPr lang="pl-PL" altLang="en-US" sz="2200" dirty="0"/>
              <a:t>	</a:t>
            </a:r>
            <a:r>
              <a:rPr lang="en-US" altLang="en-US" sz="2200" dirty="0"/>
              <a:t>In respect of closed competition (where qualification is required for registration) there will be no General Weigh-In. Boxers shall be required to Weigh-In on the day of their bout in accordance with the competition schedule.</a:t>
            </a:r>
            <a:r>
              <a:rPr lang="zh-TW" altLang="zh-TW" sz="2200" dirty="0"/>
              <a:t>封閉式</a:t>
            </a:r>
            <a:r>
              <a:rPr lang="zh-TW" altLang="en-US" sz="2200" dirty="0"/>
              <a:t>比賽</a:t>
            </a:r>
            <a:r>
              <a:rPr lang="zh-TW" altLang="zh-TW" sz="2200" dirty="0"/>
              <a:t>（</a:t>
            </a:r>
            <a:r>
              <a:rPr lang="zh-TW" altLang="en-US" sz="2200" dirty="0"/>
              <a:t>在報名時要求</a:t>
            </a:r>
            <a:r>
              <a:rPr lang="zh-TW" altLang="zh-TW" sz="2200" dirty="0"/>
              <a:t>資格）</a:t>
            </a:r>
            <a:r>
              <a:rPr lang="zh-TW" altLang="en-US" sz="2200" dirty="0"/>
              <a:t>沒</a:t>
            </a:r>
            <a:r>
              <a:rPr lang="zh-TW" altLang="zh-TW" sz="2200" dirty="0"/>
              <a:t>有</a:t>
            </a:r>
            <a:r>
              <a:rPr lang="zh-TW" altLang="zh-TW" sz="2200" dirty="0" smtClean="0"/>
              <a:t>通用</a:t>
            </a:r>
            <a:r>
              <a:rPr lang="zh-TW" altLang="en-US" sz="2200" dirty="0" smtClean="0"/>
              <a:t>稱重，</a:t>
            </a:r>
            <a:r>
              <a:rPr lang="zh-TW" altLang="en-US" sz="2200" dirty="0"/>
              <a:t>將</a:t>
            </a:r>
            <a:r>
              <a:rPr lang="zh-TW" altLang="zh-TW" sz="2200" dirty="0"/>
              <a:t>根據比賽時</a:t>
            </a:r>
            <a:r>
              <a:rPr lang="zh-TW" altLang="en-US" sz="2200" dirty="0"/>
              <a:t>程</a:t>
            </a:r>
            <a:r>
              <a:rPr lang="zh-TW" altLang="zh-TW" sz="2200" dirty="0"/>
              <a:t>表，</a:t>
            </a:r>
            <a:r>
              <a:rPr lang="zh-TW" altLang="en-US" sz="2200" dirty="0"/>
              <a:t>要求</a:t>
            </a:r>
            <a:r>
              <a:rPr lang="zh-TW" altLang="zh-TW" sz="2200" dirty="0"/>
              <a:t>拳擊手在比賽當天</a:t>
            </a:r>
            <a:r>
              <a:rPr lang="zh-TW" altLang="zh-TW" sz="2200" dirty="0" smtClean="0"/>
              <a:t>進行</a:t>
            </a:r>
            <a:r>
              <a:rPr lang="zh-TW" altLang="en-US" sz="2200" dirty="0" smtClean="0"/>
              <a:t>稱重</a:t>
            </a:r>
            <a:r>
              <a:rPr lang="zh-TW" altLang="zh-TW" sz="2200" dirty="0" smtClean="0"/>
              <a:t>。</a:t>
            </a:r>
            <a:endParaRPr lang="en-US" altLang="en-US" sz="2200" dirty="0"/>
          </a:p>
          <a:p>
            <a:pPr algn="just">
              <a:defRPr/>
            </a:pPr>
            <a:r>
              <a:rPr lang="en-US" altLang="en-US" sz="2200" b="1" dirty="0"/>
              <a:t>Daily </a:t>
            </a:r>
            <a:r>
              <a:rPr lang="en-US" altLang="en-US" sz="2200" b="1" dirty="0" smtClean="0"/>
              <a:t>Weigh-in：</a:t>
            </a:r>
            <a:r>
              <a:rPr lang="zh-TW" altLang="zh-TW" sz="2200" b="1" dirty="0" smtClean="0"/>
              <a:t>每日</a:t>
            </a:r>
            <a:r>
              <a:rPr lang="zh-TW" altLang="en-US" sz="2200" b="1" dirty="0" smtClean="0"/>
              <a:t>稱重：</a:t>
            </a:r>
            <a:endParaRPr lang="en-US" altLang="en-US" sz="2200" b="1" dirty="0"/>
          </a:p>
          <a:p>
            <a:pPr algn="just">
              <a:buNone/>
              <a:defRPr/>
            </a:pPr>
            <a:r>
              <a:rPr lang="en-US" altLang="en-US" sz="2200" b="1" dirty="0"/>
              <a:t>	</a:t>
            </a:r>
            <a:r>
              <a:rPr lang="en-US" altLang="en-US" sz="2200" dirty="0"/>
              <a:t>Only the maximum weight limit will be controlled, not the minimum</a:t>
            </a:r>
            <a:r>
              <a:rPr lang="zh-TW" altLang="zh-TW" sz="2200" dirty="0"/>
              <a:t>只控制最</a:t>
            </a:r>
            <a:r>
              <a:rPr lang="zh-TW" altLang="en-US" sz="2200" dirty="0"/>
              <a:t>高</a:t>
            </a:r>
            <a:r>
              <a:rPr lang="zh-TW" altLang="zh-TW" sz="2200" dirty="0"/>
              <a:t>重量限制，</a:t>
            </a:r>
            <a:r>
              <a:rPr lang="zh-TW" altLang="en-US" sz="2200" dirty="0"/>
              <a:t>但</a:t>
            </a:r>
            <a:r>
              <a:rPr lang="zh-TW" altLang="zh-TW" sz="2200" dirty="0"/>
              <a:t>不</a:t>
            </a:r>
            <a:r>
              <a:rPr lang="zh-TW" altLang="en-US" sz="2200" dirty="0"/>
              <a:t>控制</a:t>
            </a:r>
            <a:r>
              <a:rPr lang="zh-TW" altLang="zh-TW" sz="2200" dirty="0"/>
              <a:t>最</a:t>
            </a:r>
            <a:r>
              <a:rPr lang="zh-TW" altLang="en-US" sz="2200" dirty="0"/>
              <a:t>低</a:t>
            </a:r>
            <a:r>
              <a:rPr lang="zh-TW" altLang="zh-TW" sz="2200" dirty="0"/>
              <a:t>限度</a:t>
            </a:r>
            <a:endParaRPr lang="en-US" altLang="en-US" sz="2200" dirty="0"/>
          </a:p>
          <a:p>
            <a:pPr algn="just">
              <a:defRPr/>
            </a:pPr>
            <a:r>
              <a:rPr lang="en-US" altLang="en-US" sz="2200" b="1" dirty="0"/>
              <a:t>No tolerance</a:t>
            </a:r>
            <a:r>
              <a:rPr lang="zh-TW" altLang="en-US" sz="2200" b="1" dirty="0"/>
              <a:t>無容許值</a:t>
            </a:r>
            <a:endParaRPr lang="en-US" altLang="en-US" sz="2200" b="1" dirty="0"/>
          </a:p>
          <a:p>
            <a:pPr algn="just">
              <a:defRPr/>
            </a:pPr>
            <a:endParaRPr lang="en-US" altLang="en-US" b="1" dirty="0"/>
          </a:p>
          <a:p>
            <a:pPr algn="just">
              <a:buFont typeface="Arial" panose="020B0604020202020204" pitchFamily="34" charset="0"/>
              <a:buNone/>
              <a:defRPr/>
            </a:pPr>
            <a:endParaRPr lang="en-US" altLang="en-US" dirty="0"/>
          </a:p>
          <a:p>
            <a:pPr algn="just">
              <a:buFont typeface="Arial" panose="020B0604020202020204" pitchFamily="34" charset="0"/>
              <a:buNone/>
              <a:defRPr/>
            </a:pPr>
            <a:endParaRPr lang="fr-CH" altLang="en-US" dirty="0"/>
          </a:p>
          <a:p>
            <a:pPr marL="0" indent="0">
              <a:buFont typeface="Arial" panose="020B0604020202020204" pitchFamily="34" charset="0"/>
              <a:buNone/>
              <a:defRPr/>
            </a:pPr>
            <a:endParaRPr lang="fr-CH" altLang="en-US" dirty="0"/>
          </a:p>
        </p:txBody>
      </p:sp>
      <p:sp>
        <p:nvSpPr>
          <p:cNvPr id="241667" name="Title 2"/>
          <p:cNvSpPr>
            <a:spLocks noGrp="1"/>
          </p:cNvSpPr>
          <p:nvPr>
            <p:ph type="title"/>
          </p:nvPr>
        </p:nvSpPr>
        <p:spPr>
          <a:xfrm>
            <a:off x="2073275" y="333375"/>
            <a:ext cx="7632700" cy="647700"/>
          </a:xfrm>
        </p:spPr>
        <p:txBody>
          <a:bodyPr lIns="91440" tIns="45720" rIns="91440" bIns="45720"/>
          <a:lstStyle/>
          <a:p>
            <a:r>
              <a:rPr lang="fr-CH" altLang="en-US" dirty="0" smtClean="0"/>
              <a:t>WEIGH-IN</a:t>
            </a:r>
            <a:r>
              <a:rPr lang="zh-TW" altLang="en-US" b="1" dirty="0" smtClean="0"/>
              <a:t>稱重</a:t>
            </a:r>
            <a:endParaRPr lang="fr-CH" altLang="en-US" dirty="0"/>
          </a:p>
        </p:txBody>
      </p:sp>
      <p:sp>
        <p:nvSpPr>
          <p:cNvPr id="2416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9606735-AE6A-4B1C-8D50-D17BCB658FF3}" type="slidenum">
              <a:rPr lang="en-US" altLang="pl-PL" sz="1200" smtClean="0">
                <a:solidFill>
                  <a:srgbClr val="FFFFFF"/>
                </a:solidFill>
                <a:latin typeface="Arial Black" panose="020B0A04020102090204" pitchFamily="34" charset="0"/>
                <a:sym typeface="Arial Black" panose="020B0A04020102090204" pitchFamily="34" charset="0"/>
              </a:rPr>
              <a:pPr/>
              <a:t>135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1"/>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just">
              <a:buNone/>
            </a:pPr>
            <a:r>
              <a:rPr lang="en-US" altLang="sv-SE" sz="2600" b="1" dirty="0"/>
              <a:t>WSB – WEIGH-IN</a:t>
            </a:r>
            <a:r>
              <a:rPr lang="zh-TW" altLang="en-US" sz="2600" b="1" dirty="0"/>
              <a:t> </a:t>
            </a:r>
            <a:r>
              <a:rPr lang="en-US" altLang="zh-TW" sz="2600" b="1" dirty="0" smtClean="0"/>
              <a:t>WSB-</a:t>
            </a:r>
            <a:r>
              <a:rPr lang="zh-TW" altLang="en-US" sz="2800" b="1" dirty="0" smtClean="0"/>
              <a:t>稱重</a:t>
            </a:r>
            <a:endParaRPr lang="en-US" altLang="sv-SE" sz="2600" b="1" dirty="0"/>
          </a:p>
          <a:p>
            <a:pPr algn="just">
              <a:buFont typeface="Arial" panose="020B0604020202020204" pitchFamily="34" charset="0"/>
              <a:buNone/>
            </a:pPr>
            <a:endParaRPr lang="en-US" altLang="sv-SE" sz="2600" b="1" dirty="0"/>
          </a:p>
          <a:p>
            <a:pPr algn="just"/>
            <a:r>
              <a:rPr lang="en-US" altLang="sv-SE" dirty="0"/>
              <a:t>Official Weigh-in one day before the Match</a:t>
            </a:r>
            <a:r>
              <a:rPr lang="zh-TW" altLang="zh-TW" dirty="0"/>
              <a:t>在比賽前一天</a:t>
            </a:r>
            <a:r>
              <a:rPr lang="zh-TW" altLang="en-US" dirty="0"/>
              <a:t>進行</a:t>
            </a:r>
            <a:r>
              <a:rPr lang="zh-TW" altLang="zh-TW" dirty="0" smtClean="0"/>
              <a:t>官方</a:t>
            </a:r>
            <a:r>
              <a:rPr lang="zh-TW" altLang="en-US" dirty="0" smtClean="0"/>
              <a:t>稱重</a:t>
            </a:r>
            <a:endParaRPr lang="en-US" altLang="sv-SE" dirty="0"/>
          </a:p>
          <a:p>
            <a:pPr marL="342900" lvl="1" indent="-342900" algn="just">
              <a:buFont typeface="Arial" panose="020B0604020202020204" pitchFamily="34" charset="0"/>
              <a:buNone/>
            </a:pPr>
            <a:r>
              <a:rPr lang="en-US" altLang="sv-SE" sz="2400" dirty="0"/>
              <a:t>	</a:t>
            </a:r>
            <a:endParaRPr lang="en-US" altLang="sv-SE" dirty="0"/>
          </a:p>
          <a:p>
            <a:pPr algn="just"/>
            <a:r>
              <a:rPr lang="en-US" altLang="sv-SE" dirty="0"/>
              <a:t>Tolerance 500 grams, will be allowed to compete however, the Boxer will be penalized, financial and disciplinary aspects</a:t>
            </a:r>
            <a:r>
              <a:rPr lang="zh-TW" altLang="zh-TW" dirty="0"/>
              <a:t>容</a:t>
            </a:r>
            <a:r>
              <a:rPr lang="zh-TW" altLang="en-US" dirty="0"/>
              <a:t>許值</a:t>
            </a:r>
            <a:r>
              <a:rPr lang="zh-TW" altLang="zh-TW" dirty="0"/>
              <a:t>500克將被允許</a:t>
            </a:r>
            <a:r>
              <a:rPr lang="zh-TW" altLang="en-US" dirty="0"/>
              <a:t>參賽</a:t>
            </a:r>
            <a:r>
              <a:rPr lang="zh-TW" altLang="zh-TW" dirty="0"/>
              <a:t>，但拳擊手將受到財務和紀律方面</a:t>
            </a:r>
            <a:r>
              <a:rPr lang="zh-TW" altLang="en-US" dirty="0"/>
              <a:t>的</a:t>
            </a:r>
            <a:r>
              <a:rPr lang="zh-TW" altLang="zh-TW" dirty="0"/>
              <a:t>處罰</a:t>
            </a:r>
            <a:endParaRPr lang="en-US" altLang="sv-SE" dirty="0"/>
          </a:p>
          <a:p>
            <a:pPr marL="0" indent="0" algn="just">
              <a:buNone/>
            </a:pPr>
            <a:endParaRPr lang="en-US" altLang="sv-SE" dirty="0"/>
          </a:p>
          <a:p>
            <a:pPr>
              <a:buNone/>
            </a:pPr>
            <a:r>
              <a:rPr lang="zh-TW" altLang="zh-TW" dirty="0"/>
              <a:t/>
            </a:r>
            <a:br>
              <a:rPr lang="zh-TW" altLang="zh-TW" dirty="0"/>
            </a:br>
            <a:r>
              <a:rPr lang="zh-TW" altLang="zh-TW" dirty="0"/>
              <a:t/>
            </a:r>
            <a:br>
              <a:rPr lang="zh-TW" altLang="zh-TW" dirty="0"/>
            </a:br>
            <a:endParaRPr lang="fr-CH" altLang="sv-SE" dirty="0"/>
          </a:p>
          <a:p>
            <a:endParaRPr lang="fr-CH" altLang="sv-SE" dirty="0"/>
          </a:p>
        </p:txBody>
      </p:sp>
      <p:sp>
        <p:nvSpPr>
          <p:cNvPr id="242691" name="Title 2"/>
          <p:cNvSpPr>
            <a:spLocks noGrp="1"/>
          </p:cNvSpPr>
          <p:nvPr>
            <p:ph type="title"/>
          </p:nvPr>
        </p:nvSpPr>
        <p:spPr>
          <a:xfrm>
            <a:off x="2073275" y="333375"/>
            <a:ext cx="7632700" cy="647700"/>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fr-CH" altLang="sv-SE" dirty="0" smtClean="0"/>
              <a:t>WEIGH-IN</a:t>
            </a:r>
            <a:r>
              <a:rPr lang="zh-TW" altLang="en-US" b="1" dirty="0" smtClean="0"/>
              <a:t>稱重</a:t>
            </a:r>
            <a:endParaRPr lang="fr-CH" altLang="sv-SE"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1"/>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just">
              <a:buNone/>
            </a:pPr>
            <a:r>
              <a:rPr lang="en-US" altLang="sv-SE" sz="2600" b="1" dirty="0"/>
              <a:t>REST PERIOD BETWEEN </a:t>
            </a:r>
            <a:r>
              <a:rPr lang="en-US" altLang="sv-SE" sz="2600" b="1" dirty="0" smtClean="0"/>
              <a:t>BOUTS：</a:t>
            </a:r>
            <a:r>
              <a:rPr lang="zh-TW" altLang="en-US" sz="2800" b="1" dirty="0" smtClean="0"/>
              <a:t>比賽</a:t>
            </a:r>
            <a:r>
              <a:rPr lang="zh-TW" altLang="zh-TW" sz="2800" b="1" dirty="0"/>
              <a:t>之間的休息</a:t>
            </a:r>
            <a:r>
              <a:rPr lang="zh-TW" altLang="zh-TW" sz="2800" b="1" dirty="0" smtClean="0"/>
              <a:t>時間</a:t>
            </a:r>
            <a:r>
              <a:rPr lang="zh-TW" altLang="en-US" sz="2800" b="1" dirty="0" smtClean="0"/>
              <a:t>：</a:t>
            </a:r>
            <a:endParaRPr lang="en-US" altLang="sv-SE" sz="2600" b="1" dirty="0"/>
          </a:p>
          <a:p>
            <a:pPr algn="just"/>
            <a:endParaRPr lang="en-US" altLang="sv-SE" dirty="0"/>
          </a:p>
          <a:p>
            <a:pPr algn="just"/>
            <a:r>
              <a:rPr lang="en-US" altLang="sv-SE" b="1" dirty="0">
                <a:solidFill>
                  <a:srgbClr val="FF0000"/>
                </a:solidFill>
              </a:rPr>
              <a:t>AOB</a:t>
            </a:r>
            <a:r>
              <a:rPr lang="en-US" altLang="sv-SE" dirty="0">
                <a:solidFill>
                  <a:srgbClr val="FF0000"/>
                </a:solidFill>
              </a:rPr>
              <a:t> = 12 hours</a:t>
            </a:r>
            <a:r>
              <a:rPr lang="zh-TW" altLang="en-US" dirty="0">
                <a:solidFill>
                  <a:srgbClr val="FF0000"/>
                </a:solidFill>
              </a:rPr>
              <a:t> </a:t>
            </a:r>
            <a:r>
              <a:rPr lang="en-US" altLang="sv-SE" b="1" dirty="0">
                <a:solidFill>
                  <a:srgbClr val="FF0000"/>
                </a:solidFill>
              </a:rPr>
              <a:t>AOB</a:t>
            </a:r>
            <a:r>
              <a:rPr lang="en-US" altLang="sv-SE" dirty="0">
                <a:solidFill>
                  <a:srgbClr val="FF0000"/>
                </a:solidFill>
              </a:rPr>
              <a:t>=12</a:t>
            </a:r>
            <a:r>
              <a:rPr lang="zh-TW" altLang="en-US" dirty="0">
                <a:solidFill>
                  <a:srgbClr val="FF0000"/>
                </a:solidFill>
              </a:rPr>
              <a:t>小時</a:t>
            </a:r>
            <a:endParaRPr lang="en-US" altLang="sv-SE" dirty="0">
              <a:solidFill>
                <a:srgbClr val="FF0000"/>
              </a:solidFill>
            </a:endParaRPr>
          </a:p>
          <a:p>
            <a:pPr marL="342900" lvl="1" indent="-342900" algn="just">
              <a:buFont typeface="Arial" panose="020B0604020202020204" pitchFamily="34" charset="0"/>
              <a:buNone/>
            </a:pPr>
            <a:endParaRPr lang="en-US" altLang="sv-SE" sz="2400" dirty="0"/>
          </a:p>
          <a:p>
            <a:pPr algn="just"/>
            <a:r>
              <a:rPr lang="en-US" altLang="sv-SE" b="1" dirty="0"/>
              <a:t>WSB</a:t>
            </a:r>
            <a:r>
              <a:rPr lang="en-US" altLang="sv-SE" dirty="0"/>
              <a:t> = 10 days</a:t>
            </a:r>
            <a:r>
              <a:rPr lang="zh-TW" altLang="en-US" dirty="0"/>
              <a:t> </a:t>
            </a:r>
            <a:r>
              <a:rPr lang="en-US" altLang="zh-TW" b="1" dirty="0"/>
              <a:t>WSB</a:t>
            </a:r>
            <a:r>
              <a:rPr lang="en-US" altLang="zh-TW" dirty="0"/>
              <a:t>=10</a:t>
            </a:r>
            <a:r>
              <a:rPr lang="zh-TW" altLang="en-US" dirty="0"/>
              <a:t>天</a:t>
            </a:r>
            <a:endParaRPr lang="en-US" altLang="sv-SE" dirty="0"/>
          </a:p>
          <a:p>
            <a:pPr marL="0" indent="0">
              <a:buNone/>
            </a:pPr>
            <a:r>
              <a:rPr lang="zh-TW" altLang="zh-TW" dirty="0"/>
              <a:t/>
            </a:r>
            <a:br>
              <a:rPr lang="zh-TW" altLang="zh-TW" dirty="0"/>
            </a:br>
            <a:r>
              <a:rPr lang="en-US" altLang="sv-SE" b="1" dirty="0"/>
              <a:t>	</a:t>
            </a:r>
            <a:endParaRPr lang="en-US" altLang="sv-SE" dirty="0"/>
          </a:p>
          <a:p>
            <a:pPr algn="just">
              <a:buFont typeface="Arial" panose="020B0604020202020204" pitchFamily="34" charset="0"/>
              <a:buNone/>
            </a:pPr>
            <a:endParaRPr lang="fr-CH" altLang="sv-SE" dirty="0"/>
          </a:p>
          <a:p>
            <a:endParaRPr lang="fr-CH" altLang="sv-SE" dirty="0"/>
          </a:p>
        </p:txBody>
      </p:sp>
      <p:sp>
        <p:nvSpPr>
          <p:cNvPr id="243715" name="Title 2"/>
          <p:cNvSpPr>
            <a:spLocks noGrp="1"/>
          </p:cNvSpPr>
          <p:nvPr>
            <p:ph type="title"/>
          </p:nvPr>
        </p:nvSpPr>
        <p:spPr>
          <a:xfrm>
            <a:off x="2073275" y="333375"/>
            <a:ext cx="7632700" cy="647700"/>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fr-CH" altLang="sv-SE" dirty="0"/>
              <a:t>REST PERIOD</a:t>
            </a:r>
            <a:r>
              <a:rPr lang="zh-TW" altLang="en-US" b="1" dirty="0"/>
              <a:t>休息時間</a:t>
            </a:r>
            <a:endParaRPr lang="fr-CH" altLang="sv-SE" b="1"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a:t>GLOVES</a:t>
            </a:r>
            <a:r>
              <a:rPr lang="zh-TW" altLang="en-US" b="1" dirty="0"/>
              <a:t>手套</a:t>
            </a:r>
            <a:endParaRPr lang="en-US" altLang="en-US" b="1" dirty="0"/>
          </a:p>
          <a:p>
            <a:pPr>
              <a:buFont typeface="Arial" panose="020B0604020202020204" pitchFamily="34" charset="0"/>
              <a:buNone/>
            </a:pPr>
            <a:endParaRPr lang="en-US" altLang="en-US" sz="1400" b="1" dirty="0"/>
          </a:p>
          <a:p>
            <a:pPr>
              <a:buFont typeface="Arial" panose="020B0604020202020204" pitchFamily="34" charset="0"/>
              <a:buNone/>
            </a:pPr>
            <a:r>
              <a:rPr lang="en-US" altLang="en-US" b="1" dirty="0"/>
              <a:t>ELITE MEN</a:t>
            </a:r>
            <a:r>
              <a:rPr lang="zh-TW" altLang="en-US" b="1" dirty="0"/>
              <a:t>成年男子組</a:t>
            </a:r>
            <a:endParaRPr lang="en-US" altLang="en-US" b="1" dirty="0"/>
          </a:p>
          <a:p>
            <a:pPr>
              <a:buFont typeface="Arial" panose="020B0604020202020204" pitchFamily="34" charset="0"/>
              <a:buNone/>
            </a:pPr>
            <a:endParaRPr lang="en-US" altLang="en-US" sz="1200" b="1" dirty="0"/>
          </a:p>
          <a:p>
            <a:r>
              <a:rPr lang="en-US" altLang="en-US" dirty="0"/>
              <a:t>10 </a:t>
            </a:r>
            <a:r>
              <a:rPr lang="en-US" altLang="en-US" dirty="0" err="1"/>
              <a:t>oz</a:t>
            </a:r>
            <a:r>
              <a:rPr lang="en-US" altLang="en-US" dirty="0"/>
              <a:t>  =  49 kg - 64 kg</a:t>
            </a:r>
            <a:r>
              <a:rPr lang="zh-TW" altLang="zh-TW" dirty="0"/>
              <a:t> 10盎司= 49公斤 - 64公斤</a:t>
            </a:r>
            <a:endParaRPr lang="en-US" altLang="en-US" dirty="0"/>
          </a:p>
          <a:p>
            <a:endParaRPr lang="en-US" altLang="en-US" sz="1400" dirty="0"/>
          </a:p>
          <a:p>
            <a:r>
              <a:rPr lang="en-US" altLang="en-US" dirty="0">
                <a:solidFill>
                  <a:srgbClr val="FF0000"/>
                </a:solidFill>
              </a:rPr>
              <a:t>12 </a:t>
            </a:r>
            <a:r>
              <a:rPr lang="en-US" altLang="en-US" dirty="0" err="1">
                <a:solidFill>
                  <a:srgbClr val="FF0000"/>
                </a:solidFill>
              </a:rPr>
              <a:t>oz</a:t>
            </a:r>
            <a:r>
              <a:rPr lang="en-US" altLang="en-US" dirty="0">
                <a:solidFill>
                  <a:srgbClr val="FF0000"/>
                </a:solidFill>
              </a:rPr>
              <a:t>  =  69 kg - +91 kg</a:t>
            </a:r>
            <a:r>
              <a:rPr lang="zh-TW" altLang="zh-TW" dirty="0"/>
              <a:t> </a:t>
            </a:r>
            <a:r>
              <a:rPr lang="zh-TW" altLang="zh-TW" dirty="0">
                <a:solidFill>
                  <a:srgbClr val="FF0000"/>
                </a:solidFill>
              </a:rPr>
              <a:t>12盎司= 69公斤 - +91公斤</a:t>
            </a:r>
            <a:endParaRPr lang="en-US" altLang="en-US" dirty="0">
              <a:solidFill>
                <a:srgbClr val="FF0000"/>
              </a:solidFill>
            </a:endParaRPr>
          </a:p>
          <a:p>
            <a:endParaRPr lang="en-US" altLang="en-US" dirty="0"/>
          </a:p>
          <a:p>
            <a:pPr>
              <a:buNone/>
            </a:pPr>
            <a:r>
              <a:rPr lang="en-US" altLang="en-US" b="1" dirty="0"/>
              <a:t>All other categories (Women/Youth/Junior)</a:t>
            </a:r>
            <a:r>
              <a:rPr lang="zh-TW" altLang="zh-TW" b="1" dirty="0"/>
              <a:t>所有其他類別（女</a:t>
            </a:r>
            <a:r>
              <a:rPr lang="zh-TW" altLang="en-US" b="1" dirty="0"/>
              <a:t>子</a:t>
            </a:r>
            <a:r>
              <a:rPr lang="en-US" altLang="zh-TW" b="1" dirty="0"/>
              <a:t>/</a:t>
            </a:r>
            <a:r>
              <a:rPr lang="zh-TW" altLang="en-US" b="1" dirty="0"/>
              <a:t>青年</a:t>
            </a:r>
            <a:r>
              <a:rPr lang="zh-TW" altLang="zh-TW" b="1" dirty="0"/>
              <a:t>/少年）</a:t>
            </a:r>
            <a:endParaRPr lang="en-US" altLang="en-US" b="1" dirty="0"/>
          </a:p>
          <a:p>
            <a:r>
              <a:rPr lang="en-US" altLang="en-US" dirty="0"/>
              <a:t>10 </a:t>
            </a:r>
            <a:r>
              <a:rPr lang="en-US" altLang="en-US" dirty="0" err="1"/>
              <a:t>oz</a:t>
            </a:r>
            <a:r>
              <a:rPr lang="en-US" altLang="en-US" dirty="0"/>
              <a:t> for all weight categories</a:t>
            </a:r>
            <a:r>
              <a:rPr lang="zh-TW" altLang="zh-TW" dirty="0"/>
              <a:t>所有重量類別</a:t>
            </a:r>
            <a:r>
              <a:rPr lang="zh-TW" altLang="en-US" dirty="0"/>
              <a:t>為</a:t>
            </a:r>
            <a:r>
              <a:rPr lang="zh-TW" altLang="zh-TW" dirty="0"/>
              <a:t>10盎司</a:t>
            </a:r>
            <a:br>
              <a:rPr lang="zh-TW" altLang="zh-TW" dirty="0"/>
            </a:br>
            <a:r>
              <a:rPr lang="zh-TW" altLang="zh-TW" dirty="0"/>
              <a:t/>
            </a:r>
            <a:br>
              <a:rPr lang="zh-TW" altLang="zh-TW" dirty="0"/>
            </a:br>
            <a:endParaRPr lang="en-US" altLang="en-US" dirty="0"/>
          </a:p>
        </p:txBody>
      </p:sp>
      <p:sp>
        <p:nvSpPr>
          <p:cNvPr id="244739" name="Title 4"/>
          <p:cNvSpPr>
            <a:spLocks noGrp="1"/>
          </p:cNvSpPr>
          <p:nvPr>
            <p:ph type="title"/>
          </p:nvPr>
        </p:nvSpPr>
        <p:spPr>
          <a:xfrm>
            <a:off x="2073275" y="333375"/>
            <a:ext cx="7632700" cy="647700"/>
          </a:xfrm>
        </p:spPr>
        <p:txBody>
          <a:bodyPr/>
          <a:lstStyle/>
          <a:p>
            <a:r>
              <a:rPr lang="en-US" altLang="en-US" dirty="0"/>
              <a:t>GLOVES</a:t>
            </a:r>
            <a:r>
              <a:rPr lang="zh-TW" altLang="en-US" b="1" dirty="0"/>
              <a:t>手套</a:t>
            </a:r>
            <a:endParaRPr lang="en-US" altLang="en-US" b="1" dirty="0"/>
          </a:p>
        </p:txBody>
      </p:sp>
      <p:sp>
        <p:nvSpPr>
          <p:cNvPr id="24474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A8BB2BF-5DAA-47F8-9797-8D1E88512325}" type="slidenum">
              <a:rPr lang="en-US" altLang="pl-PL" sz="1200" smtClean="0">
                <a:solidFill>
                  <a:srgbClr val="FFFFFF"/>
                </a:solidFill>
                <a:latin typeface="Arial Black" panose="020B0A04020102090204" pitchFamily="34" charset="0"/>
                <a:sym typeface="Arial Black" panose="020B0A04020102090204" pitchFamily="34" charset="0"/>
              </a:rPr>
              <a:pPr/>
              <a:t>138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a:t>HEADGUARDS</a:t>
            </a:r>
            <a:r>
              <a:rPr lang="zh-TW" altLang="en-US" b="1" dirty="0"/>
              <a:t>頭盔</a:t>
            </a:r>
            <a:endParaRPr lang="en-US" altLang="en-US" b="1" dirty="0"/>
          </a:p>
          <a:p>
            <a:pPr>
              <a:buFont typeface="Arial" panose="020B0604020202020204" pitchFamily="34" charset="0"/>
              <a:buNone/>
            </a:pPr>
            <a:endParaRPr lang="en-US" altLang="en-US" sz="1400" b="1" dirty="0"/>
          </a:p>
          <a:p>
            <a:pPr>
              <a:buFont typeface="Arial" panose="020B0604020202020204" pitchFamily="34" charset="0"/>
              <a:buNone/>
            </a:pPr>
            <a:r>
              <a:rPr lang="en-US" altLang="en-US" b="1" dirty="0"/>
              <a:t>ELITE MEN</a:t>
            </a:r>
            <a:r>
              <a:rPr lang="zh-TW" altLang="en-US" b="1" dirty="0"/>
              <a:t>成年男子組</a:t>
            </a:r>
            <a:endParaRPr lang="en-US" altLang="en-US" b="1" dirty="0"/>
          </a:p>
          <a:p>
            <a:r>
              <a:rPr lang="en-US" altLang="en-US" dirty="0" err="1"/>
              <a:t>Headguards</a:t>
            </a:r>
            <a:r>
              <a:rPr lang="en-US" altLang="en-US" dirty="0"/>
              <a:t> are not allowed</a:t>
            </a:r>
            <a:r>
              <a:rPr lang="zh-TW" altLang="zh-TW" dirty="0"/>
              <a:t>不允許頭盔</a:t>
            </a:r>
            <a:endParaRPr lang="en-US" altLang="en-US" dirty="0"/>
          </a:p>
          <a:p>
            <a:endParaRPr lang="en-US" altLang="en-US" dirty="0"/>
          </a:p>
          <a:p>
            <a:pPr>
              <a:buNone/>
            </a:pPr>
            <a:r>
              <a:rPr lang="en-US" altLang="en-US" b="1" dirty="0"/>
              <a:t>All other categories (Women/Youth/Junior)</a:t>
            </a:r>
            <a:r>
              <a:rPr lang="zh-TW" altLang="zh-TW" b="1" dirty="0"/>
              <a:t>所有其他類別（女</a:t>
            </a:r>
            <a:r>
              <a:rPr lang="zh-TW" altLang="en-US" b="1" dirty="0"/>
              <a:t>子</a:t>
            </a:r>
            <a:r>
              <a:rPr lang="en-US" altLang="zh-TW" b="1" dirty="0"/>
              <a:t>/</a:t>
            </a:r>
            <a:r>
              <a:rPr lang="zh-TW" altLang="en-US" b="1" dirty="0"/>
              <a:t>青年</a:t>
            </a:r>
            <a:r>
              <a:rPr lang="zh-TW" altLang="zh-TW" b="1" dirty="0"/>
              <a:t>/少年）</a:t>
            </a:r>
            <a:endParaRPr lang="en-US" altLang="en-US" b="1" dirty="0"/>
          </a:p>
          <a:p>
            <a:r>
              <a:rPr lang="en-US" altLang="en-US" dirty="0" err="1"/>
              <a:t>Headguards</a:t>
            </a:r>
            <a:r>
              <a:rPr lang="en-US" altLang="en-US" dirty="0"/>
              <a:t> are mandatory</a:t>
            </a:r>
            <a:r>
              <a:rPr lang="zh-TW" altLang="zh-TW" dirty="0"/>
              <a:t>頭盔是強制性的</a:t>
            </a:r>
            <a:endParaRPr lang="en-US" altLang="en-US" dirty="0"/>
          </a:p>
          <a:p>
            <a:endParaRPr lang="en-US" altLang="en-US" dirty="0"/>
          </a:p>
          <a:p>
            <a:pPr>
              <a:buFont typeface="Wingdings" panose="05000000000000000000" pitchFamily="2" charset="2"/>
              <a:buChar char="Ø"/>
            </a:pPr>
            <a:r>
              <a:rPr lang="en-US" altLang="en-US" dirty="0"/>
              <a:t>AIBA can conduct some test events without </a:t>
            </a:r>
            <a:r>
              <a:rPr lang="en-US" altLang="en-US" dirty="0" err="1"/>
              <a:t>headguards</a:t>
            </a:r>
            <a:r>
              <a:rPr lang="en-US" altLang="en-US" dirty="0"/>
              <a:t> for the preparation of the definitive removal of </a:t>
            </a:r>
            <a:r>
              <a:rPr lang="en-US" altLang="en-US" dirty="0" err="1"/>
              <a:t>headguards</a:t>
            </a:r>
            <a:r>
              <a:rPr lang="en-US" altLang="en-US" dirty="0"/>
              <a:t> for all categories starting from January 1, 2018.</a:t>
            </a:r>
            <a:r>
              <a:rPr lang="zh-TW" altLang="zh-TW" dirty="0"/>
              <a:t>自</a:t>
            </a:r>
            <a:r>
              <a:rPr lang="en-US" altLang="zh-TW" dirty="0"/>
              <a:t>2018</a:t>
            </a:r>
            <a:r>
              <a:rPr lang="zh-TW" altLang="zh-TW" dirty="0"/>
              <a:t>年</a:t>
            </a:r>
            <a:r>
              <a:rPr lang="en-US" altLang="zh-TW" dirty="0"/>
              <a:t>1</a:t>
            </a:r>
            <a:r>
              <a:rPr lang="zh-TW" altLang="zh-TW" dirty="0"/>
              <a:t>月</a:t>
            </a:r>
            <a:r>
              <a:rPr lang="en-US" altLang="zh-TW" dirty="0"/>
              <a:t>1</a:t>
            </a:r>
            <a:r>
              <a:rPr lang="zh-TW" altLang="zh-TW" dirty="0"/>
              <a:t>日起，AIBA可進行</a:t>
            </a:r>
            <a:r>
              <a:rPr lang="zh-TW" altLang="en-US" dirty="0"/>
              <a:t>某</a:t>
            </a:r>
            <a:r>
              <a:rPr lang="zh-TW" altLang="zh-TW" dirty="0"/>
              <a:t>些沒有頭盔的測試活動，準備最終</a:t>
            </a:r>
            <a:r>
              <a:rPr lang="zh-TW" altLang="en-US" dirty="0"/>
              <a:t>撤銷</a:t>
            </a:r>
            <a:r>
              <a:rPr lang="zh-TW" altLang="zh-TW" dirty="0"/>
              <a:t>所有類別的頭盔。</a:t>
            </a:r>
            <a:endParaRPr lang="en-US" altLang="en-US" dirty="0"/>
          </a:p>
          <a:p>
            <a:pPr>
              <a:buFont typeface="Arial" panose="020B0604020202020204" pitchFamily="34" charset="0"/>
              <a:buNone/>
            </a:pPr>
            <a:endParaRPr lang="en-US" altLang="en-US" dirty="0"/>
          </a:p>
        </p:txBody>
      </p:sp>
      <p:sp>
        <p:nvSpPr>
          <p:cNvPr id="245763" name="Title 4"/>
          <p:cNvSpPr>
            <a:spLocks noGrp="1"/>
          </p:cNvSpPr>
          <p:nvPr>
            <p:ph type="title"/>
          </p:nvPr>
        </p:nvSpPr>
        <p:spPr>
          <a:xfrm>
            <a:off x="2073275" y="333375"/>
            <a:ext cx="7632700" cy="647700"/>
          </a:xfrm>
        </p:spPr>
        <p:txBody>
          <a:bodyPr/>
          <a:lstStyle/>
          <a:p>
            <a:r>
              <a:rPr lang="en-US" altLang="en-US" dirty="0"/>
              <a:t>HEADGUARDS</a:t>
            </a:r>
            <a:r>
              <a:rPr lang="zh-TW" altLang="en-US" b="1" dirty="0"/>
              <a:t>頭盔</a:t>
            </a:r>
            <a:endParaRPr lang="en-US" altLang="en-US" b="1" dirty="0"/>
          </a:p>
        </p:txBody>
      </p:sp>
      <p:sp>
        <p:nvSpPr>
          <p:cNvPr id="24576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27F204D-B94F-44A6-91E1-5A67530150CF}" type="slidenum">
              <a:rPr lang="en-US" altLang="pl-PL" sz="1200" smtClean="0">
                <a:solidFill>
                  <a:srgbClr val="FFFFFF"/>
                </a:solidFill>
                <a:latin typeface="Arial Black" panose="020B0A04020102090204" pitchFamily="34" charset="0"/>
                <a:sym typeface="Arial Black" panose="020B0A04020102090204" pitchFamily="34" charset="0"/>
              </a:rPr>
              <a:pPr/>
              <a:t>139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AA61163-0A4E-4897-8DBF-027373047B42}" type="slidenum">
              <a:rPr lang="en-US" altLang="en-US" smtClean="0"/>
              <a:pPr>
                <a:defRPr/>
              </a:pPr>
              <a:t>14</a:t>
            </a:fld>
            <a:endParaRPr lang="en-US" altLang="en-US"/>
          </a:p>
        </p:txBody>
      </p:sp>
      <p:sp>
        <p:nvSpPr>
          <p:cNvPr id="6" name="矩形 5">
            <a:extLst>
              <a:ext uri="{FF2B5EF4-FFF2-40B4-BE49-F238E27FC236}">
                <a16:creationId xmlns:a16="http://schemas.microsoft.com/office/drawing/2014/main" xmlns="" id="{DE2E9C2D-5888-444F-ABB9-A1DDC12DB198}"/>
              </a:ext>
            </a:extLst>
          </p:cNvPr>
          <p:cNvSpPr/>
          <p:nvPr/>
        </p:nvSpPr>
        <p:spPr>
          <a:xfrm>
            <a:off x="5817096" y="404664"/>
            <a:ext cx="3282437" cy="954107"/>
          </a:xfrm>
          <a:prstGeom prst="rect">
            <a:avLst/>
          </a:prstGeom>
        </p:spPr>
        <p:txBody>
          <a:bodyPr wrap="none">
            <a:spAutoFit/>
          </a:bodyPr>
          <a:lstStyle/>
          <a:p>
            <a:pPr algn="r"/>
            <a:r>
              <a:rPr lang="en-US" altLang="zh-TW" sz="2800" b="1" i="1" dirty="0"/>
              <a:t>Weekly training plan</a:t>
            </a:r>
          </a:p>
          <a:p>
            <a:pPr algn="r"/>
            <a:r>
              <a:rPr lang="zh-TW" altLang="en-US" sz="2800" b="1" i="1" dirty="0"/>
              <a:t>每週訓練規劃</a:t>
            </a:r>
            <a:endParaRPr lang="en-US" altLang="zh-TW" sz="2800" b="1" i="1" dirty="0"/>
          </a:p>
        </p:txBody>
      </p:sp>
      <p:graphicFrame>
        <p:nvGraphicFramePr>
          <p:cNvPr id="7" name="表格 6">
            <a:extLst>
              <a:ext uri="{FF2B5EF4-FFF2-40B4-BE49-F238E27FC236}">
                <a16:creationId xmlns:a16="http://schemas.microsoft.com/office/drawing/2014/main" xmlns="" id="{D82CD261-4F00-4F56-BAF4-9AFE9757BE78}"/>
              </a:ext>
            </a:extLst>
          </p:cNvPr>
          <p:cNvGraphicFramePr>
            <a:graphicFrameLocks noGrp="1"/>
          </p:cNvGraphicFramePr>
          <p:nvPr>
            <p:extLst>
              <p:ext uri="{D42A27DB-BD31-4B8C-83A1-F6EECF244321}">
                <p14:modId xmlns:p14="http://schemas.microsoft.com/office/powerpoint/2010/main" val="3085073281"/>
              </p:ext>
            </p:extLst>
          </p:nvPr>
        </p:nvGraphicFramePr>
        <p:xfrm>
          <a:off x="899608" y="1556792"/>
          <a:ext cx="8106784" cy="4351340"/>
        </p:xfrm>
        <a:graphic>
          <a:graphicData uri="http://schemas.openxmlformats.org/drawingml/2006/table">
            <a:tbl>
              <a:tblPr>
                <a:tableStyleId>{5C22544A-7EE6-4342-B048-85BDC9FD1C3A}</a:tableStyleId>
              </a:tblPr>
              <a:tblGrid>
                <a:gridCol w="1018334">
                  <a:extLst>
                    <a:ext uri="{9D8B030D-6E8A-4147-A177-3AD203B41FA5}">
                      <a16:colId xmlns:a16="http://schemas.microsoft.com/office/drawing/2014/main" xmlns="" val="4171242302"/>
                    </a:ext>
                  </a:extLst>
                </a:gridCol>
                <a:gridCol w="1012290">
                  <a:extLst>
                    <a:ext uri="{9D8B030D-6E8A-4147-A177-3AD203B41FA5}">
                      <a16:colId xmlns:a16="http://schemas.microsoft.com/office/drawing/2014/main" xmlns="" val="69003965"/>
                    </a:ext>
                  </a:extLst>
                </a:gridCol>
                <a:gridCol w="1009269">
                  <a:extLst>
                    <a:ext uri="{9D8B030D-6E8A-4147-A177-3AD203B41FA5}">
                      <a16:colId xmlns:a16="http://schemas.microsoft.com/office/drawing/2014/main" xmlns="" val="3857279675"/>
                    </a:ext>
                  </a:extLst>
                </a:gridCol>
                <a:gridCol w="1012290">
                  <a:extLst>
                    <a:ext uri="{9D8B030D-6E8A-4147-A177-3AD203B41FA5}">
                      <a16:colId xmlns:a16="http://schemas.microsoft.com/office/drawing/2014/main" xmlns="" val="3396127086"/>
                    </a:ext>
                  </a:extLst>
                </a:gridCol>
                <a:gridCol w="1009269">
                  <a:extLst>
                    <a:ext uri="{9D8B030D-6E8A-4147-A177-3AD203B41FA5}">
                      <a16:colId xmlns:a16="http://schemas.microsoft.com/office/drawing/2014/main" xmlns="" val="576762544"/>
                    </a:ext>
                  </a:extLst>
                </a:gridCol>
                <a:gridCol w="1012290">
                  <a:extLst>
                    <a:ext uri="{9D8B030D-6E8A-4147-A177-3AD203B41FA5}">
                      <a16:colId xmlns:a16="http://schemas.microsoft.com/office/drawing/2014/main" xmlns="" val="3065979742"/>
                    </a:ext>
                  </a:extLst>
                </a:gridCol>
                <a:gridCol w="1009269">
                  <a:extLst>
                    <a:ext uri="{9D8B030D-6E8A-4147-A177-3AD203B41FA5}">
                      <a16:colId xmlns:a16="http://schemas.microsoft.com/office/drawing/2014/main" xmlns="" val="759731821"/>
                    </a:ext>
                  </a:extLst>
                </a:gridCol>
                <a:gridCol w="1023773">
                  <a:extLst>
                    <a:ext uri="{9D8B030D-6E8A-4147-A177-3AD203B41FA5}">
                      <a16:colId xmlns:a16="http://schemas.microsoft.com/office/drawing/2014/main" xmlns="" val="1719440010"/>
                    </a:ext>
                  </a:extLst>
                </a:gridCol>
              </a:tblGrid>
              <a:tr h="522161">
                <a:tc>
                  <a:txBody>
                    <a:bodyPr/>
                    <a:lstStyle/>
                    <a:p>
                      <a:pPr algn="ctr">
                        <a:spcAft>
                          <a:spcPts val="0"/>
                        </a:spcAft>
                      </a:pPr>
                      <a:r>
                        <a:rPr lang="en-US" sz="1100">
                          <a:effectLst/>
                        </a:rPr>
                        <a:t>NAME OF COACH</a:t>
                      </a:r>
                      <a:endParaRPr lang="zh-TW" sz="1100">
                        <a:effectLst/>
                      </a:endParaRPr>
                    </a:p>
                    <a:p>
                      <a:pPr algn="ctr">
                        <a:spcAft>
                          <a:spcPts val="0"/>
                        </a:spcAft>
                      </a:pPr>
                      <a:r>
                        <a:rPr lang="zh-TW" sz="1100">
                          <a:effectLst/>
                        </a:rPr>
                        <a:t>教練姓名</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916310735"/>
                  </a:ext>
                </a:extLst>
              </a:tr>
              <a:tr h="348107">
                <a:tc>
                  <a:txBody>
                    <a:bodyPr/>
                    <a:lstStyle/>
                    <a:p>
                      <a:pPr algn="ctr">
                        <a:spcAft>
                          <a:spcPts val="0"/>
                        </a:spcAft>
                      </a:pPr>
                      <a:r>
                        <a:rPr lang="en-US" sz="1100">
                          <a:effectLst/>
                        </a:rPr>
                        <a:t>DAY</a:t>
                      </a:r>
                      <a:endParaRPr lang="zh-TW" sz="1100">
                        <a:effectLst/>
                      </a:endParaRPr>
                    </a:p>
                    <a:p>
                      <a:pPr algn="ctr">
                        <a:spcAft>
                          <a:spcPts val="0"/>
                        </a:spcAft>
                      </a:pPr>
                      <a:r>
                        <a:rPr lang="zh-TW" sz="1100">
                          <a:effectLst/>
                        </a:rPr>
                        <a:t>日期</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1</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2</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3</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4</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5</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6</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7</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16900088"/>
                  </a:ext>
                </a:extLst>
              </a:tr>
              <a:tr h="348107">
                <a:tc>
                  <a:txBody>
                    <a:bodyPr/>
                    <a:lstStyle/>
                    <a:p>
                      <a:pPr algn="ctr">
                        <a:spcAft>
                          <a:spcPts val="0"/>
                        </a:spcAft>
                      </a:pPr>
                      <a:r>
                        <a:rPr lang="en-US" sz="1100">
                          <a:effectLst/>
                        </a:rPr>
                        <a:t>TIME/HOUR</a:t>
                      </a:r>
                      <a:endParaRPr lang="zh-TW" sz="1100">
                        <a:effectLst/>
                      </a:endParaRPr>
                    </a:p>
                    <a:p>
                      <a:pPr algn="ctr">
                        <a:spcAft>
                          <a:spcPts val="0"/>
                        </a:spcAft>
                      </a:pPr>
                      <a:r>
                        <a:rPr lang="zh-TW" sz="1100">
                          <a:effectLst/>
                        </a:rPr>
                        <a:t>時間</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77063858"/>
                  </a:ext>
                </a:extLst>
              </a:tr>
              <a:tr h="522161">
                <a:tc>
                  <a:txBody>
                    <a:bodyPr/>
                    <a:lstStyle/>
                    <a:p>
                      <a:pPr algn="ctr">
                        <a:spcAft>
                          <a:spcPts val="0"/>
                        </a:spcAft>
                      </a:pPr>
                      <a:r>
                        <a:rPr lang="en-US" sz="1100">
                          <a:effectLst/>
                        </a:rPr>
                        <a:t>TRAINING OBJECTIVE</a:t>
                      </a:r>
                      <a:endParaRPr lang="zh-TW" sz="1100">
                        <a:effectLst/>
                      </a:endParaRPr>
                    </a:p>
                    <a:p>
                      <a:pPr algn="ctr">
                        <a:spcAft>
                          <a:spcPts val="0"/>
                        </a:spcAft>
                      </a:pPr>
                      <a:r>
                        <a:rPr lang="zh-TW" sz="1100">
                          <a:effectLst/>
                        </a:rPr>
                        <a:t>訓練目標</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70211778"/>
                  </a:ext>
                </a:extLst>
              </a:tr>
              <a:tr h="348107">
                <a:tc>
                  <a:txBody>
                    <a:bodyPr/>
                    <a:lstStyle/>
                    <a:p>
                      <a:pPr algn="ctr">
                        <a:spcAft>
                          <a:spcPts val="0"/>
                        </a:spcAft>
                      </a:pPr>
                      <a:r>
                        <a:rPr lang="en-US" sz="1100">
                          <a:effectLst/>
                        </a:rPr>
                        <a:t>TIME/HOUR</a:t>
                      </a:r>
                      <a:endParaRPr lang="zh-TW" sz="1100">
                        <a:effectLst/>
                      </a:endParaRPr>
                    </a:p>
                    <a:p>
                      <a:pPr algn="ctr">
                        <a:spcAft>
                          <a:spcPts val="0"/>
                        </a:spcAft>
                      </a:pPr>
                      <a:r>
                        <a:rPr lang="zh-TW" sz="1100">
                          <a:effectLst/>
                        </a:rPr>
                        <a:t>小時</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8888915"/>
                  </a:ext>
                </a:extLst>
              </a:tr>
              <a:tr h="522161">
                <a:tc>
                  <a:txBody>
                    <a:bodyPr/>
                    <a:lstStyle/>
                    <a:p>
                      <a:pPr algn="ctr">
                        <a:spcAft>
                          <a:spcPts val="0"/>
                        </a:spcAft>
                      </a:pPr>
                      <a:r>
                        <a:rPr lang="en-US" sz="1100">
                          <a:effectLst/>
                        </a:rPr>
                        <a:t>TRAINING OBJECTIVE</a:t>
                      </a:r>
                      <a:endParaRPr lang="zh-TW" sz="1100">
                        <a:effectLst/>
                      </a:endParaRPr>
                    </a:p>
                    <a:p>
                      <a:pPr algn="ctr">
                        <a:spcAft>
                          <a:spcPts val="0"/>
                        </a:spcAft>
                      </a:pPr>
                      <a:r>
                        <a:rPr lang="zh-TW" sz="1100">
                          <a:effectLst/>
                        </a:rPr>
                        <a:t>訓練目標</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5210293"/>
                  </a:ext>
                </a:extLst>
              </a:tr>
              <a:tr h="348107">
                <a:tc>
                  <a:txBody>
                    <a:bodyPr/>
                    <a:lstStyle/>
                    <a:p>
                      <a:pPr algn="ctr">
                        <a:spcAft>
                          <a:spcPts val="0"/>
                        </a:spcAft>
                      </a:pPr>
                      <a:r>
                        <a:rPr lang="en-US" sz="1100">
                          <a:effectLst/>
                        </a:rPr>
                        <a:t>TIME/HOUR</a:t>
                      </a:r>
                      <a:endParaRPr lang="zh-TW" sz="1100">
                        <a:effectLst/>
                      </a:endParaRPr>
                    </a:p>
                    <a:p>
                      <a:pPr algn="ctr">
                        <a:spcAft>
                          <a:spcPts val="0"/>
                        </a:spcAft>
                      </a:pPr>
                      <a:r>
                        <a:rPr lang="zh-TW" sz="1100">
                          <a:effectLst/>
                        </a:rPr>
                        <a:t>小時</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87944635"/>
                  </a:ext>
                </a:extLst>
              </a:tr>
              <a:tr h="522161">
                <a:tc>
                  <a:txBody>
                    <a:bodyPr/>
                    <a:lstStyle/>
                    <a:p>
                      <a:pPr algn="ctr">
                        <a:spcAft>
                          <a:spcPts val="0"/>
                        </a:spcAft>
                      </a:pPr>
                      <a:r>
                        <a:rPr lang="en-US" sz="1100">
                          <a:effectLst/>
                        </a:rPr>
                        <a:t>TRAINING OBJECTIVE</a:t>
                      </a:r>
                      <a:endParaRPr lang="zh-TW" sz="1100">
                        <a:effectLst/>
                      </a:endParaRPr>
                    </a:p>
                    <a:p>
                      <a:pPr algn="ctr">
                        <a:spcAft>
                          <a:spcPts val="0"/>
                        </a:spcAft>
                      </a:pPr>
                      <a:r>
                        <a:rPr lang="zh-TW" sz="1100">
                          <a:effectLst/>
                        </a:rPr>
                        <a:t>訓練目標</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0920687"/>
                  </a:ext>
                </a:extLst>
              </a:tr>
              <a:tr h="348107">
                <a:tc>
                  <a:txBody>
                    <a:bodyPr/>
                    <a:lstStyle/>
                    <a:p>
                      <a:pPr algn="ctr">
                        <a:spcAft>
                          <a:spcPts val="0"/>
                        </a:spcAft>
                      </a:pPr>
                      <a:r>
                        <a:rPr lang="en-US" sz="1100">
                          <a:effectLst/>
                        </a:rPr>
                        <a:t>TIME/HOUR</a:t>
                      </a:r>
                      <a:endParaRPr lang="zh-TW" sz="1100">
                        <a:effectLst/>
                      </a:endParaRPr>
                    </a:p>
                    <a:p>
                      <a:pPr algn="ctr">
                        <a:spcAft>
                          <a:spcPts val="0"/>
                        </a:spcAft>
                      </a:pPr>
                      <a:r>
                        <a:rPr lang="zh-TW" sz="1100">
                          <a:effectLst/>
                        </a:rPr>
                        <a:t>小時</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5647654"/>
                  </a:ext>
                </a:extLst>
              </a:tr>
              <a:tr h="522161">
                <a:tc>
                  <a:txBody>
                    <a:bodyPr/>
                    <a:lstStyle/>
                    <a:p>
                      <a:pPr algn="ctr">
                        <a:spcAft>
                          <a:spcPts val="0"/>
                        </a:spcAft>
                      </a:pPr>
                      <a:r>
                        <a:rPr lang="en-US" sz="1100">
                          <a:effectLst/>
                        </a:rPr>
                        <a:t>TRAINING OBJECTIVE</a:t>
                      </a:r>
                      <a:endParaRPr lang="zh-TW" sz="1100">
                        <a:effectLst/>
                      </a:endParaRPr>
                    </a:p>
                    <a:p>
                      <a:pPr algn="ctr">
                        <a:spcAft>
                          <a:spcPts val="0"/>
                        </a:spcAft>
                      </a:pPr>
                      <a:r>
                        <a:rPr lang="zh-TW" sz="1100">
                          <a:effectLst/>
                        </a:rPr>
                        <a:t>訓練目標</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a:t>
                      </a:r>
                      <a:endParaRPr lang="zh-TW" sz="110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 </a:t>
                      </a:r>
                      <a:endParaRPr lang="zh-TW" sz="1100" dirty="0">
                        <a:solidFill>
                          <a:srgbClr val="000000"/>
                        </a:solidFill>
                        <a:effectLst/>
                        <a:latin typeface="Courier New" panose="02070309020205020404" pitchFamily="49" charset="0"/>
                        <a:ea typeface="Courier New" panose="02070309020205020404" pitchFamily="49" charset="0"/>
                      </a:endParaRPr>
                    </a:p>
                  </a:txBody>
                  <a:tcPr marL="34448" marR="34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3726377"/>
                  </a:ext>
                </a:extLst>
              </a:tr>
            </a:tbl>
          </a:graphicData>
        </a:graphic>
      </p:graphicFrame>
    </p:spTree>
    <p:extLst>
      <p:ext uri="{BB962C8B-B14F-4D97-AF65-F5344CB8AC3E}">
        <p14:creationId xmlns:p14="http://schemas.microsoft.com/office/powerpoint/2010/main" val="2686158988"/>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HEADGUARDS</a:t>
            </a:r>
            <a:r>
              <a:rPr lang="zh-TW" altLang="en-US" b="1" dirty="0"/>
              <a:t>頭盔</a:t>
            </a:r>
            <a:endParaRPr lang="en-US" altLang="en-US" b="1" dirty="0"/>
          </a:p>
          <a:p>
            <a:pPr>
              <a:buFont typeface="Arial" panose="020B0604020202020204" pitchFamily="34" charset="0"/>
              <a:buNone/>
            </a:pPr>
            <a:endParaRPr lang="en-US" altLang="en-US" sz="1400" b="1" dirty="0"/>
          </a:p>
          <a:p>
            <a:pPr>
              <a:buFont typeface="Wingdings" panose="05000000000000000000" pitchFamily="2" charset="2"/>
              <a:buChar char="Ø"/>
            </a:pPr>
            <a:r>
              <a:rPr lang="en-US" altLang="en-US" dirty="0"/>
              <a:t> Boxers must put their </a:t>
            </a:r>
            <a:r>
              <a:rPr lang="en-US" altLang="en-US" dirty="0" err="1"/>
              <a:t>headguards</a:t>
            </a:r>
            <a:r>
              <a:rPr lang="en-US" altLang="en-US" dirty="0"/>
              <a:t> only after entering the ring</a:t>
            </a:r>
            <a:r>
              <a:rPr lang="zh-TW" altLang="zh-TW" dirty="0"/>
              <a:t>拳擊手只有在進入</a:t>
            </a:r>
            <a:r>
              <a:rPr lang="zh-TW" altLang="en-US" dirty="0"/>
              <a:t>拳擊場</a:t>
            </a:r>
            <a:r>
              <a:rPr lang="zh-TW" altLang="zh-TW" dirty="0"/>
              <a:t>後才能</a:t>
            </a:r>
            <a:r>
              <a:rPr lang="zh-TW" altLang="en-US" dirty="0"/>
              <a:t>戴上頭盔</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Boxers must take off  the </a:t>
            </a:r>
            <a:r>
              <a:rPr lang="en-US" altLang="en-US" dirty="0" err="1"/>
              <a:t>headguards</a:t>
            </a:r>
            <a:r>
              <a:rPr lang="en-US" altLang="en-US" dirty="0"/>
              <a:t> immediately after the Bout is over and before the announce the result of the Bout.</a:t>
            </a:r>
            <a:r>
              <a:rPr lang="zh-TW" altLang="zh-TW" dirty="0"/>
              <a:t>拳擊手必須在</a:t>
            </a:r>
            <a:r>
              <a:rPr lang="zh-TW" altLang="en-US" dirty="0"/>
              <a:t>比賽</a:t>
            </a:r>
            <a:r>
              <a:rPr lang="zh-TW" altLang="zh-TW" dirty="0"/>
              <a:t>結束後</a:t>
            </a:r>
            <a:r>
              <a:rPr lang="zh-TW" altLang="en-US" dirty="0"/>
              <a:t>及</a:t>
            </a:r>
            <a:r>
              <a:rPr lang="zh-TW" altLang="zh-TW" dirty="0"/>
              <a:t>宣布</a:t>
            </a:r>
            <a:r>
              <a:rPr lang="zh-TW" altLang="en-US" dirty="0"/>
              <a:t>回合</a:t>
            </a:r>
            <a:r>
              <a:rPr lang="zh-TW" altLang="zh-TW" dirty="0"/>
              <a:t>的結果</a:t>
            </a:r>
            <a:r>
              <a:rPr lang="zh-TW" altLang="en-US" dirty="0"/>
              <a:t>前</a:t>
            </a:r>
            <a:r>
              <a:rPr lang="zh-TW" altLang="zh-TW" dirty="0"/>
              <a:t>立即脫掉頭盔。</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 Boxers must wear a red or blue </a:t>
            </a:r>
            <a:r>
              <a:rPr lang="en-US" altLang="en-US" dirty="0" err="1"/>
              <a:t>headguards</a:t>
            </a:r>
            <a:r>
              <a:rPr lang="en-US" altLang="en-US" dirty="0"/>
              <a:t>, as per the respective Boxer’s corner.</a:t>
            </a:r>
            <a:r>
              <a:rPr lang="zh-TW" altLang="zh-TW" dirty="0"/>
              <a:t>拳擊手必須戴</a:t>
            </a:r>
            <a:r>
              <a:rPr lang="zh-TW" altLang="en-US" dirty="0"/>
              <a:t>上</a:t>
            </a:r>
            <a:r>
              <a:rPr lang="zh-TW" altLang="zh-TW" dirty="0"/>
              <a:t>紅色或藍色頭盔，按照</a:t>
            </a:r>
            <a:r>
              <a:rPr lang="zh-TW" altLang="en-US" dirty="0"/>
              <a:t>個別</a:t>
            </a:r>
            <a:r>
              <a:rPr lang="zh-TW" altLang="zh-TW" dirty="0"/>
              <a:t>拳擊手的角落。</a:t>
            </a:r>
            <a:endParaRPr lang="en-US" altLang="en-US" dirty="0"/>
          </a:p>
        </p:txBody>
      </p:sp>
      <p:sp>
        <p:nvSpPr>
          <p:cNvPr id="246787" name="Title 4"/>
          <p:cNvSpPr>
            <a:spLocks noGrp="1"/>
          </p:cNvSpPr>
          <p:nvPr>
            <p:ph type="title"/>
          </p:nvPr>
        </p:nvSpPr>
        <p:spPr>
          <a:xfrm>
            <a:off x="2073275" y="333375"/>
            <a:ext cx="7632700" cy="647700"/>
          </a:xfrm>
        </p:spPr>
        <p:txBody>
          <a:bodyPr/>
          <a:lstStyle/>
          <a:p>
            <a:r>
              <a:rPr lang="en-US" altLang="en-US" dirty="0"/>
              <a:t>HEADGUARDS</a:t>
            </a:r>
            <a:r>
              <a:rPr lang="zh-TW" altLang="en-US" b="1" dirty="0"/>
              <a:t>頭盔</a:t>
            </a:r>
            <a:endParaRPr lang="en-US" altLang="en-US" dirty="0"/>
          </a:p>
        </p:txBody>
      </p:sp>
      <p:sp>
        <p:nvSpPr>
          <p:cNvPr id="24678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847392D-747D-49A4-A6EA-054943B79670}" type="slidenum">
              <a:rPr lang="en-US" altLang="pl-PL" sz="1200" smtClean="0">
                <a:solidFill>
                  <a:srgbClr val="FFFFFF"/>
                </a:solidFill>
                <a:latin typeface="Arial Black" panose="020B0A04020102090204" pitchFamily="34" charset="0"/>
                <a:sym typeface="Arial Black" panose="020B0A04020102090204" pitchFamily="34" charset="0"/>
              </a:rPr>
              <a:pPr/>
              <a:t>140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Espaço Reservado para Conteúdo 2"/>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buNone/>
            </a:pPr>
            <a:r>
              <a:rPr lang="en-US" altLang="sv-SE" b="1" dirty="0"/>
              <a:t>BANDAGES – Elite Men and WSB</a:t>
            </a:r>
            <a:r>
              <a:rPr lang="zh-TW" altLang="en-US" b="1" dirty="0"/>
              <a:t>繃帶</a:t>
            </a:r>
            <a:r>
              <a:rPr lang="en-US" altLang="zh-TW" b="1" dirty="0"/>
              <a:t>-</a:t>
            </a:r>
            <a:r>
              <a:rPr lang="zh-TW" altLang="en-US" b="1" dirty="0"/>
              <a:t>成年男子組和</a:t>
            </a:r>
            <a:r>
              <a:rPr lang="en-US" altLang="zh-TW" b="1" dirty="0"/>
              <a:t>WSB</a:t>
            </a:r>
            <a:endParaRPr lang="en-US" altLang="sv-SE" b="1" dirty="0"/>
          </a:p>
          <a:p>
            <a:pPr>
              <a:buFont typeface="Wingdings" panose="05000000000000000000" pitchFamily="2" charset="2"/>
              <a:buChar char="Ø"/>
            </a:pPr>
            <a:r>
              <a:rPr lang="en-US" altLang="sv-SE" b="1" dirty="0"/>
              <a:t>LENGTH</a:t>
            </a:r>
            <a:r>
              <a:rPr lang="zh-TW" altLang="en-US" b="1" dirty="0"/>
              <a:t>長度</a:t>
            </a:r>
            <a:r>
              <a:rPr lang="en-US" altLang="sv-SE" b="1" dirty="0"/>
              <a:t> </a:t>
            </a:r>
          </a:p>
          <a:p>
            <a:pPr>
              <a:buNone/>
            </a:pPr>
            <a:r>
              <a:rPr lang="en-US" altLang="sv-SE" dirty="0"/>
              <a:t>	Maximum 15 meters for hand and 5 meters to cover the knuckles</a:t>
            </a:r>
            <a:r>
              <a:rPr lang="zh-TW" altLang="en-US" dirty="0"/>
              <a:t>手部</a:t>
            </a:r>
            <a:r>
              <a:rPr lang="zh-TW" altLang="zh-TW" dirty="0"/>
              <a:t>最多</a:t>
            </a:r>
            <a:r>
              <a:rPr lang="zh-TW" altLang="en-US" dirty="0"/>
              <a:t>為</a:t>
            </a:r>
            <a:r>
              <a:rPr lang="zh-TW" altLang="zh-TW" dirty="0"/>
              <a:t>1</a:t>
            </a:r>
            <a:r>
              <a:rPr lang="en-US" altLang="zh-TW" dirty="0"/>
              <a:t>5</a:t>
            </a:r>
            <a:r>
              <a:rPr lang="zh-TW" altLang="en-US" dirty="0"/>
              <a:t>公尺以及</a:t>
            </a:r>
            <a:r>
              <a:rPr lang="en-US" altLang="zh-TW" dirty="0"/>
              <a:t>5</a:t>
            </a:r>
            <a:r>
              <a:rPr lang="zh-TW" altLang="en-US" dirty="0"/>
              <a:t>公尺</a:t>
            </a:r>
            <a:r>
              <a:rPr lang="zh-TW" altLang="zh-TW" dirty="0"/>
              <a:t>覆蓋指關節</a:t>
            </a:r>
            <a:endParaRPr lang="en-US" altLang="sv-SE" dirty="0"/>
          </a:p>
          <a:p>
            <a:pPr>
              <a:buFont typeface="Wingdings" panose="05000000000000000000" pitchFamily="2" charset="2"/>
              <a:buChar char="Ø"/>
            </a:pPr>
            <a:r>
              <a:rPr lang="en-US" altLang="sv-SE" b="1" dirty="0"/>
              <a:t>WIDTH</a:t>
            </a:r>
            <a:r>
              <a:rPr lang="zh-TW" altLang="en-US" b="1" dirty="0"/>
              <a:t>寬度</a:t>
            </a:r>
            <a:endParaRPr lang="en-US" altLang="sv-SE" b="1" dirty="0"/>
          </a:p>
          <a:p>
            <a:pPr>
              <a:buNone/>
            </a:pPr>
            <a:r>
              <a:rPr lang="en-US" altLang="sv-SE" dirty="0"/>
              <a:t>	5 centimeters for hand and 10 centimeters to cover the knuckles</a:t>
            </a:r>
            <a:r>
              <a:rPr lang="zh-TW" altLang="zh-TW" dirty="0"/>
              <a:t>手</a:t>
            </a:r>
            <a:r>
              <a:rPr lang="zh-TW" altLang="en-US" dirty="0"/>
              <a:t>部為</a:t>
            </a:r>
            <a:r>
              <a:rPr lang="zh-TW" altLang="zh-TW" dirty="0"/>
              <a:t>5</a:t>
            </a:r>
            <a:r>
              <a:rPr lang="zh-TW" altLang="en-US" dirty="0"/>
              <a:t>公分以及</a:t>
            </a:r>
            <a:r>
              <a:rPr lang="zh-TW" altLang="zh-TW" dirty="0"/>
              <a:t>10</a:t>
            </a:r>
            <a:r>
              <a:rPr lang="zh-TW" altLang="en-US" dirty="0"/>
              <a:t>公分</a:t>
            </a:r>
            <a:r>
              <a:rPr lang="zh-TW" altLang="zh-TW" dirty="0"/>
              <a:t>覆蓋指關節</a:t>
            </a:r>
            <a:endParaRPr lang="en-US" altLang="sv-SE" dirty="0"/>
          </a:p>
          <a:p>
            <a:pPr>
              <a:buFont typeface="Wingdings" panose="05000000000000000000" pitchFamily="2" charset="2"/>
              <a:buChar char="Ø"/>
            </a:pPr>
            <a:r>
              <a:rPr lang="en-US" altLang="sv-SE" b="1" dirty="0"/>
              <a:t>MATERIAL</a:t>
            </a:r>
            <a:r>
              <a:rPr lang="zh-TW" altLang="en-US" b="1" dirty="0"/>
              <a:t>材料</a:t>
            </a:r>
            <a:endParaRPr lang="en-US" altLang="sv-SE" b="1" dirty="0"/>
          </a:p>
          <a:p>
            <a:pPr>
              <a:buNone/>
            </a:pPr>
            <a:r>
              <a:rPr lang="en-US" altLang="sv-SE" dirty="0"/>
              <a:t>	Gauze</a:t>
            </a:r>
            <a:r>
              <a:rPr lang="zh-TW" altLang="zh-TW" dirty="0"/>
              <a:t>紗布</a:t>
            </a:r>
            <a:endParaRPr lang="en-US" altLang="sv-SE" dirty="0"/>
          </a:p>
          <a:p>
            <a:pPr>
              <a:buFont typeface="Wingdings" panose="05000000000000000000" pitchFamily="2" charset="2"/>
              <a:buChar char="Ø"/>
            </a:pPr>
            <a:r>
              <a:rPr lang="en-US" altLang="sv-SE" b="1" dirty="0"/>
              <a:t>SURGEON’S TAPE</a:t>
            </a:r>
            <a:r>
              <a:rPr lang="zh-TW" altLang="en-US" b="1" dirty="0"/>
              <a:t>醫療膠帶</a:t>
            </a:r>
            <a:endParaRPr lang="en-US" altLang="sv-SE" b="1" dirty="0"/>
          </a:p>
          <a:p>
            <a:pPr>
              <a:buNone/>
            </a:pPr>
            <a:r>
              <a:rPr lang="en-US" altLang="sv-SE" dirty="0"/>
              <a:t>	Maximum 5 meters length and 2.50 centimeters width</a:t>
            </a:r>
            <a:r>
              <a:rPr lang="zh-TW" altLang="zh-TW" dirty="0"/>
              <a:t>最長</a:t>
            </a:r>
            <a:r>
              <a:rPr lang="en-US" altLang="zh-TW" dirty="0"/>
              <a:t>5</a:t>
            </a:r>
            <a:r>
              <a:rPr lang="zh-TW" altLang="en-US" dirty="0"/>
              <a:t>公尺以及</a:t>
            </a:r>
            <a:r>
              <a:rPr lang="zh-TW" altLang="zh-TW" dirty="0"/>
              <a:t>寬</a:t>
            </a:r>
            <a:r>
              <a:rPr lang="zh-TW" altLang="en-US" dirty="0"/>
              <a:t>度</a:t>
            </a:r>
            <a:r>
              <a:rPr lang="zh-TW" altLang="zh-TW" dirty="0"/>
              <a:t>2.50</a:t>
            </a:r>
            <a:r>
              <a:rPr lang="zh-TW" altLang="en-US" dirty="0"/>
              <a:t>公分</a:t>
            </a:r>
            <a:endParaRPr lang="en-US" altLang="sv-SE" dirty="0"/>
          </a:p>
          <a:p>
            <a:pPr>
              <a:buFont typeface="Arial" panose="020B0604020202020204" pitchFamily="34" charset="0"/>
              <a:buNone/>
            </a:pPr>
            <a:r>
              <a:rPr lang="en-US" altLang="sv-SE" dirty="0"/>
              <a:t>	Maximum 5 millimeters width may be apply between fingers</a:t>
            </a:r>
            <a:r>
              <a:rPr lang="zh-TW" altLang="zh-TW" dirty="0"/>
              <a:t>手指間</a:t>
            </a:r>
            <a:r>
              <a:rPr lang="zh-TW" altLang="en-US" dirty="0"/>
              <a:t>的</a:t>
            </a:r>
            <a:r>
              <a:rPr lang="zh-TW" altLang="zh-TW" dirty="0"/>
              <a:t>最大</a:t>
            </a:r>
            <a:r>
              <a:rPr lang="zh-TW" altLang="en-US" dirty="0"/>
              <a:t>使用</a:t>
            </a:r>
            <a:r>
              <a:rPr lang="zh-TW" altLang="zh-TW" dirty="0"/>
              <a:t>寬度</a:t>
            </a:r>
            <a:r>
              <a:rPr lang="zh-TW" altLang="en-US" dirty="0"/>
              <a:t>為</a:t>
            </a:r>
            <a:r>
              <a:rPr lang="zh-TW" altLang="zh-TW" dirty="0"/>
              <a:t>5毫米</a:t>
            </a:r>
            <a:endParaRPr lang="en-US" altLang="sv-SE" dirty="0"/>
          </a:p>
          <a:p>
            <a:pPr>
              <a:buFont typeface="Arial" panose="020B0604020202020204" pitchFamily="34" charset="0"/>
              <a:buNone/>
            </a:pPr>
            <a:endParaRPr lang="en-US" altLang="sv-SE" dirty="0"/>
          </a:p>
          <a:p>
            <a:pPr>
              <a:buFont typeface="Arial" panose="020B0604020202020204" pitchFamily="34" charset="0"/>
              <a:buNone/>
            </a:pPr>
            <a:endParaRPr lang="en-US" altLang="sv-SE" sz="1400" b="1" dirty="0"/>
          </a:p>
        </p:txBody>
      </p:sp>
      <p:sp>
        <p:nvSpPr>
          <p:cNvPr id="247811" name="Title 4"/>
          <p:cNvSpPr>
            <a:spLocks noGrp="1"/>
          </p:cNvSpPr>
          <p:nvPr>
            <p:ph type="title"/>
          </p:nvPr>
        </p:nvSpPr>
        <p:spPr>
          <a:xfrm>
            <a:off x="2073275" y="333375"/>
            <a:ext cx="7632700" cy="647700"/>
          </a:xfrm>
        </p:spPr>
        <p:txBody>
          <a:bodyPr/>
          <a:lstStyle/>
          <a:p>
            <a:r>
              <a:rPr lang="en-US" altLang="sv-SE" dirty="0"/>
              <a:t>BANDAGES</a:t>
            </a:r>
            <a:r>
              <a:rPr lang="zh-TW" altLang="en-US" b="1" dirty="0"/>
              <a:t>繃帶</a:t>
            </a:r>
            <a:endParaRPr lang="en-US" altLang="sv-SE" dirty="0"/>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ço Reservado para Conteúdo 2"/>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buNone/>
            </a:pPr>
            <a:r>
              <a:rPr lang="en-US" altLang="sv-SE" b="1" dirty="0"/>
              <a:t>BANDAGES – Elite Men and WSB</a:t>
            </a:r>
            <a:r>
              <a:rPr lang="zh-TW" altLang="en-US" b="1" dirty="0"/>
              <a:t>繃帶</a:t>
            </a:r>
            <a:r>
              <a:rPr lang="en-US" altLang="zh-TW" b="1" dirty="0"/>
              <a:t>-</a:t>
            </a:r>
            <a:r>
              <a:rPr lang="zh-TW" altLang="en-US" b="1" dirty="0"/>
              <a:t>成年男子組和</a:t>
            </a:r>
            <a:r>
              <a:rPr lang="en-US" altLang="zh-TW" b="1" dirty="0"/>
              <a:t>WSB</a:t>
            </a:r>
            <a:endParaRPr lang="en-US" altLang="sv-SE" b="1" dirty="0"/>
          </a:p>
          <a:p>
            <a:pPr>
              <a:buFont typeface="Wingdings" panose="05000000000000000000" pitchFamily="2" charset="2"/>
              <a:buChar char="Ø"/>
            </a:pPr>
            <a:endParaRPr lang="en-US" altLang="sv-SE" sz="1000" b="1" dirty="0"/>
          </a:p>
          <a:p>
            <a:pPr>
              <a:buFont typeface="Wingdings" panose="05000000000000000000" pitchFamily="2" charset="2"/>
              <a:buChar char="Ø"/>
            </a:pPr>
            <a:r>
              <a:rPr lang="en-US" altLang="sv-SE" dirty="0"/>
              <a:t>Bandages must be applied in the locker room.</a:t>
            </a:r>
            <a:r>
              <a:rPr lang="zh-TW" altLang="zh-TW" dirty="0"/>
              <a:t>必須在更衣室內使用繃帶。</a:t>
            </a:r>
            <a:endParaRPr lang="en-US" altLang="sv-SE" dirty="0"/>
          </a:p>
          <a:p>
            <a:pPr>
              <a:buFont typeface="Wingdings" panose="05000000000000000000" pitchFamily="2" charset="2"/>
              <a:buChar char="Ø"/>
            </a:pPr>
            <a:r>
              <a:rPr lang="en-US" altLang="sv-SE" dirty="0"/>
              <a:t>A inspector controls the application and sign to confirm that followed the rules</a:t>
            </a:r>
            <a:r>
              <a:rPr lang="zh-TW" altLang="zh-TW" dirty="0"/>
              <a:t>檢查員控制</a:t>
            </a:r>
            <a:r>
              <a:rPr lang="zh-TW" altLang="en-US" dirty="0"/>
              <a:t>使用狀況</a:t>
            </a:r>
            <a:r>
              <a:rPr lang="zh-TW" altLang="zh-TW" dirty="0"/>
              <a:t>並簽署確認遵循規則</a:t>
            </a:r>
            <a:r>
              <a:rPr lang="zh-TW" altLang="en-US" dirty="0"/>
              <a:t>。</a:t>
            </a:r>
            <a:endParaRPr lang="en-US" altLang="sv-SE" dirty="0"/>
          </a:p>
          <a:p>
            <a:pPr>
              <a:buFont typeface="Wingdings" panose="05000000000000000000" pitchFamily="2" charset="2"/>
              <a:buChar char="Ø"/>
            </a:pPr>
            <a:r>
              <a:rPr lang="en-US" altLang="sv-SE" dirty="0"/>
              <a:t>A Boxer may apply his bandages as he likes.</a:t>
            </a:r>
            <a:r>
              <a:rPr lang="zh-TW" altLang="zh-TW" dirty="0"/>
              <a:t>拳擊手可按他喜歡的方式</a:t>
            </a:r>
            <a:r>
              <a:rPr lang="zh-TW" altLang="en-US" dirty="0"/>
              <a:t>使</a:t>
            </a:r>
            <a:r>
              <a:rPr lang="zh-TW" altLang="zh-TW" dirty="0"/>
              <a:t>用繃帶。</a:t>
            </a:r>
            <a:endParaRPr lang="en-US" altLang="sv-SE" dirty="0"/>
          </a:p>
          <a:p>
            <a:pPr>
              <a:buFont typeface="Wingdings" panose="05000000000000000000" pitchFamily="2" charset="2"/>
              <a:buChar char="Ø"/>
            </a:pPr>
            <a:r>
              <a:rPr lang="en-US" altLang="sv-SE" dirty="0"/>
              <a:t>It is not allowed to cover the knuckles with tape, only gauze.</a:t>
            </a:r>
            <a:r>
              <a:rPr lang="zh-TW" altLang="zh-TW" dirty="0"/>
              <a:t>不能用膠帶</a:t>
            </a:r>
            <a:r>
              <a:rPr lang="zh-TW" altLang="en-US" dirty="0">
                <a:latin typeface="新細明體" panose="02020500000000000000" pitchFamily="18" charset="-120"/>
                <a:ea typeface="新細明體" panose="02020500000000000000" pitchFamily="18" charset="-120"/>
              </a:rPr>
              <a:t>、</a:t>
            </a:r>
            <a:r>
              <a:rPr lang="zh-TW" altLang="zh-TW" dirty="0"/>
              <a:t>只能用紗布覆蓋指節</a:t>
            </a:r>
            <a:r>
              <a:rPr lang="zh-TW" altLang="en-US" dirty="0"/>
              <a:t>關</a:t>
            </a:r>
            <a:r>
              <a:rPr lang="zh-TW" altLang="zh-TW" dirty="0"/>
              <a:t> 。</a:t>
            </a:r>
            <a:endParaRPr lang="en-US" altLang="sv-SE" dirty="0"/>
          </a:p>
          <a:p>
            <a:pPr>
              <a:buFont typeface="Wingdings" panose="05000000000000000000" pitchFamily="2" charset="2"/>
              <a:buChar char="Ø"/>
            </a:pPr>
            <a:r>
              <a:rPr lang="en-US" altLang="sv-SE" dirty="0"/>
              <a:t>It is not allowed to use any substance on the bandages</a:t>
            </a:r>
            <a:r>
              <a:rPr lang="zh-TW" altLang="zh-TW" dirty="0"/>
              <a:t>不允許在繃帶上使用任何物質</a:t>
            </a:r>
            <a:endParaRPr lang="en-US" altLang="sv-SE" dirty="0"/>
          </a:p>
          <a:p>
            <a:pPr>
              <a:buFont typeface="Wingdings" panose="05000000000000000000" pitchFamily="2" charset="2"/>
              <a:buChar char="Ø"/>
            </a:pPr>
            <a:endParaRPr lang="en-US" altLang="sv-SE" dirty="0"/>
          </a:p>
          <a:p>
            <a:pPr>
              <a:buFont typeface="Wingdings" panose="05000000000000000000" pitchFamily="2" charset="2"/>
              <a:buChar char="Ø"/>
            </a:pPr>
            <a:endParaRPr lang="en-US" altLang="sv-SE" dirty="0"/>
          </a:p>
          <a:p>
            <a:pPr>
              <a:buFont typeface="Arial" panose="020B0604020202020204" pitchFamily="34" charset="0"/>
              <a:buNone/>
            </a:pPr>
            <a:endParaRPr lang="en-US" altLang="sv-SE" sz="1400" b="1" dirty="0"/>
          </a:p>
        </p:txBody>
      </p:sp>
      <p:sp>
        <p:nvSpPr>
          <p:cNvPr id="248835" name="Title 4"/>
          <p:cNvSpPr>
            <a:spLocks noGrp="1"/>
          </p:cNvSpPr>
          <p:nvPr>
            <p:ph type="title"/>
          </p:nvPr>
        </p:nvSpPr>
        <p:spPr>
          <a:xfrm>
            <a:off x="2073275" y="333375"/>
            <a:ext cx="7632700" cy="647700"/>
          </a:xfrm>
        </p:spPr>
        <p:txBody>
          <a:bodyPr/>
          <a:lstStyle/>
          <a:p>
            <a:r>
              <a:rPr lang="en-US" altLang="sv-SE" dirty="0"/>
              <a:t>BANDAGES</a:t>
            </a:r>
            <a:r>
              <a:rPr lang="zh-TW" altLang="en-US" b="1" dirty="0"/>
              <a:t>繃帶</a:t>
            </a:r>
            <a:endParaRPr lang="en-US" altLang="sv-SE" dirty="0"/>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BANDAGES – AOB</a:t>
            </a:r>
            <a:r>
              <a:rPr lang="zh-TW" altLang="en-US" b="1" dirty="0"/>
              <a:t>繃帶</a:t>
            </a:r>
            <a:r>
              <a:rPr lang="en-US" altLang="zh-TW" b="1" dirty="0"/>
              <a:t>-AOB</a:t>
            </a:r>
            <a:endParaRPr lang="en-US" altLang="en-US" b="1" dirty="0"/>
          </a:p>
          <a:p>
            <a:pPr>
              <a:buFont typeface="Wingdings" panose="05000000000000000000" pitchFamily="2" charset="2"/>
              <a:buChar char="Ø"/>
            </a:pPr>
            <a:endParaRPr lang="en-US" altLang="en-US" sz="1000" b="1" dirty="0"/>
          </a:p>
          <a:p>
            <a:pPr>
              <a:buFont typeface="Wingdings" panose="05000000000000000000" pitchFamily="2" charset="2"/>
              <a:buChar char="Ø"/>
            </a:pPr>
            <a:r>
              <a:rPr lang="en-US" altLang="en-US" b="1" dirty="0"/>
              <a:t>LENGTH</a:t>
            </a:r>
            <a:r>
              <a:rPr lang="zh-TW" altLang="en-US" b="1" dirty="0"/>
              <a:t>長度</a:t>
            </a:r>
            <a:r>
              <a:rPr lang="en-US" altLang="en-US" b="1" dirty="0"/>
              <a:t> </a:t>
            </a:r>
          </a:p>
          <a:p>
            <a:pPr>
              <a:buNone/>
            </a:pPr>
            <a:r>
              <a:rPr lang="en-US" altLang="en-US" dirty="0"/>
              <a:t>	</a:t>
            </a:r>
            <a:r>
              <a:rPr lang="en-US" altLang="en-US" dirty="0">
                <a:solidFill>
                  <a:srgbClr val="FF0000"/>
                </a:solidFill>
              </a:rPr>
              <a:t>Maximum 4.5 meters and Minimum 2.5 meters</a:t>
            </a:r>
            <a:r>
              <a:rPr lang="zh-TW" altLang="zh-TW" dirty="0">
                <a:solidFill>
                  <a:srgbClr val="FF0000"/>
                </a:solidFill>
              </a:rPr>
              <a:t>最</a:t>
            </a:r>
            <a:r>
              <a:rPr lang="zh-TW" altLang="en-US" dirty="0">
                <a:solidFill>
                  <a:srgbClr val="FF0000"/>
                </a:solidFill>
              </a:rPr>
              <a:t>長</a:t>
            </a:r>
            <a:r>
              <a:rPr lang="zh-TW" altLang="zh-TW" dirty="0">
                <a:solidFill>
                  <a:srgbClr val="FF0000"/>
                </a:solidFill>
              </a:rPr>
              <a:t>4.</a:t>
            </a:r>
            <a:r>
              <a:rPr lang="en-US" altLang="zh-TW" dirty="0">
                <a:solidFill>
                  <a:srgbClr val="FF0000"/>
                </a:solidFill>
              </a:rPr>
              <a:t>5</a:t>
            </a:r>
            <a:r>
              <a:rPr lang="zh-TW" altLang="en-US" dirty="0">
                <a:solidFill>
                  <a:srgbClr val="FF0000"/>
                </a:solidFill>
              </a:rPr>
              <a:t>公尺及</a:t>
            </a:r>
            <a:r>
              <a:rPr lang="zh-TW" altLang="zh-TW" dirty="0">
                <a:solidFill>
                  <a:srgbClr val="FF0000"/>
                </a:solidFill>
              </a:rPr>
              <a:t>最</a:t>
            </a:r>
            <a:r>
              <a:rPr lang="zh-TW" altLang="en-US" dirty="0">
                <a:solidFill>
                  <a:srgbClr val="FF0000"/>
                </a:solidFill>
              </a:rPr>
              <a:t>短</a:t>
            </a:r>
            <a:r>
              <a:rPr lang="zh-TW" altLang="zh-TW" dirty="0">
                <a:solidFill>
                  <a:srgbClr val="FF0000"/>
                </a:solidFill>
              </a:rPr>
              <a:t>2.</a:t>
            </a:r>
            <a:r>
              <a:rPr lang="en-US" altLang="zh-TW" dirty="0">
                <a:solidFill>
                  <a:srgbClr val="FF0000"/>
                </a:solidFill>
              </a:rPr>
              <a:t>5</a:t>
            </a:r>
            <a:r>
              <a:rPr lang="zh-TW" altLang="en-US" dirty="0">
                <a:solidFill>
                  <a:srgbClr val="FF0000"/>
                </a:solidFill>
              </a:rPr>
              <a:t>公尺</a:t>
            </a:r>
            <a:endParaRPr lang="en-US" altLang="en-US" dirty="0">
              <a:solidFill>
                <a:srgbClr val="FF0000"/>
              </a:solidFill>
            </a:endParaRPr>
          </a:p>
          <a:p>
            <a:pPr>
              <a:buFont typeface="Wingdings" panose="05000000000000000000" pitchFamily="2" charset="2"/>
              <a:buChar char="Ø"/>
            </a:pPr>
            <a:endParaRPr lang="en-US" altLang="en-US" sz="1200" dirty="0">
              <a:solidFill>
                <a:srgbClr val="FF0000"/>
              </a:solidFill>
            </a:endParaRPr>
          </a:p>
          <a:p>
            <a:pPr>
              <a:buFont typeface="Wingdings" panose="05000000000000000000" pitchFamily="2" charset="2"/>
              <a:buChar char="Ø"/>
            </a:pPr>
            <a:r>
              <a:rPr lang="en-US" altLang="en-US" b="1" dirty="0">
                <a:solidFill>
                  <a:srgbClr val="FF0000"/>
                </a:solidFill>
              </a:rPr>
              <a:t>WIDTH</a:t>
            </a:r>
            <a:r>
              <a:rPr lang="zh-TW" altLang="en-US" b="1" dirty="0">
                <a:solidFill>
                  <a:srgbClr val="FF0000"/>
                </a:solidFill>
              </a:rPr>
              <a:t>寬度</a:t>
            </a:r>
            <a:endParaRPr lang="en-US" altLang="en-US" b="1" dirty="0">
              <a:solidFill>
                <a:srgbClr val="FF0000"/>
              </a:solidFill>
            </a:endParaRPr>
          </a:p>
          <a:p>
            <a:pPr>
              <a:buFont typeface="Arial" panose="020B0604020202020204" pitchFamily="34" charset="0"/>
              <a:buNone/>
            </a:pPr>
            <a:r>
              <a:rPr lang="en-US" altLang="en-US" dirty="0">
                <a:solidFill>
                  <a:srgbClr val="FF0000"/>
                </a:solidFill>
              </a:rPr>
              <a:t>	5.7 centimeters</a:t>
            </a:r>
            <a:r>
              <a:rPr lang="zh-TW" altLang="en-US" dirty="0">
                <a:solidFill>
                  <a:srgbClr val="FF0000"/>
                </a:solidFill>
              </a:rPr>
              <a:t> </a:t>
            </a:r>
            <a:r>
              <a:rPr lang="en-US" altLang="zh-TW" dirty="0">
                <a:solidFill>
                  <a:srgbClr val="FF0000"/>
                </a:solidFill>
              </a:rPr>
              <a:t>5.7</a:t>
            </a:r>
            <a:r>
              <a:rPr lang="zh-TW" altLang="en-US" dirty="0">
                <a:solidFill>
                  <a:srgbClr val="FF0000"/>
                </a:solidFill>
              </a:rPr>
              <a:t>公分</a:t>
            </a:r>
            <a:r>
              <a:rPr lang="en-US" altLang="en-US" dirty="0">
                <a:solidFill>
                  <a:srgbClr val="FF0000"/>
                </a:solidFill>
              </a:rPr>
              <a:t> </a:t>
            </a:r>
          </a:p>
          <a:p>
            <a:pPr>
              <a:buFont typeface="Wingdings" panose="05000000000000000000" pitchFamily="2" charset="2"/>
              <a:buChar char="Ø"/>
            </a:pPr>
            <a:endParaRPr lang="en-US" altLang="en-US" sz="1200" dirty="0"/>
          </a:p>
          <a:p>
            <a:pPr>
              <a:buFont typeface="Wingdings" panose="05000000000000000000" pitchFamily="2" charset="2"/>
              <a:buChar char="Ø"/>
            </a:pPr>
            <a:r>
              <a:rPr lang="en-US" altLang="en-US" b="1" dirty="0"/>
              <a:t>MATERIAL</a:t>
            </a:r>
            <a:r>
              <a:rPr lang="zh-TW" altLang="en-US" b="1" dirty="0"/>
              <a:t>材料</a:t>
            </a:r>
            <a:endParaRPr lang="en-US" altLang="en-US" b="1" dirty="0"/>
          </a:p>
          <a:p>
            <a:pPr>
              <a:buNone/>
            </a:pPr>
            <a:r>
              <a:rPr lang="en-US" altLang="en-US" dirty="0"/>
              <a:t>	Stretchy Cotton</a:t>
            </a:r>
            <a:r>
              <a:rPr lang="zh-TW" altLang="zh-TW" dirty="0"/>
              <a:t>彈力棉</a:t>
            </a:r>
            <a:endParaRPr lang="en-US" altLang="en-US" dirty="0"/>
          </a:p>
          <a:p>
            <a:pPr>
              <a:buFont typeface="Arial" panose="020B0604020202020204" pitchFamily="34" charset="0"/>
              <a:buNone/>
            </a:pPr>
            <a:endParaRPr lang="en-US" altLang="en-US" sz="1200" dirty="0"/>
          </a:p>
          <a:p>
            <a:pPr>
              <a:buFont typeface="Wingdings" panose="05000000000000000000" pitchFamily="2" charset="2"/>
              <a:buChar char="Ø"/>
            </a:pPr>
            <a:r>
              <a:rPr lang="en-US" altLang="en-US" b="1" dirty="0"/>
              <a:t>CLOSURE</a:t>
            </a:r>
            <a:r>
              <a:rPr lang="zh-TW" altLang="en-US" b="1" dirty="0"/>
              <a:t>扣帶</a:t>
            </a:r>
            <a:endParaRPr lang="en-US" altLang="en-US" b="1" dirty="0"/>
          </a:p>
          <a:p>
            <a:pPr>
              <a:buNone/>
            </a:pPr>
            <a:r>
              <a:rPr lang="en-US" altLang="en-US" dirty="0"/>
              <a:t>	Velcro</a:t>
            </a:r>
            <a:r>
              <a:rPr lang="zh-TW" altLang="en-US" dirty="0"/>
              <a:t>魔鬼氈</a:t>
            </a:r>
            <a:endParaRPr lang="en-US" altLang="en-US" dirty="0"/>
          </a:p>
          <a:p>
            <a:pPr>
              <a:buNone/>
            </a:pPr>
            <a:r>
              <a:rPr lang="zh-TW" altLang="zh-TW" dirty="0"/>
              <a:t/>
            </a:r>
            <a:br>
              <a:rPr lang="zh-TW" altLang="zh-TW" dirty="0"/>
            </a:br>
            <a:endParaRPr lang="en-US" altLang="en-US" dirty="0"/>
          </a:p>
          <a:p>
            <a:pPr>
              <a:buFont typeface="Arial" panose="020B0604020202020204" pitchFamily="34" charset="0"/>
              <a:buNone/>
            </a:pPr>
            <a:endParaRPr lang="en-US" altLang="en-US" dirty="0"/>
          </a:p>
          <a:p>
            <a:pPr>
              <a:buFont typeface="Arial" panose="020B0604020202020204" pitchFamily="34" charset="0"/>
              <a:buNone/>
            </a:pPr>
            <a:endParaRPr lang="en-US" altLang="en-US" sz="1400" b="1" dirty="0"/>
          </a:p>
        </p:txBody>
      </p:sp>
      <p:sp>
        <p:nvSpPr>
          <p:cNvPr id="249859" name="Title 4"/>
          <p:cNvSpPr>
            <a:spLocks noGrp="1"/>
          </p:cNvSpPr>
          <p:nvPr>
            <p:ph type="title"/>
          </p:nvPr>
        </p:nvSpPr>
        <p:spPr>
          <a:xfrm>
            <a:off x="2073275" y="333375"/>
            <a:ext cx="7632700" cy="647700"/>
          </a:xfrm>
        </p:spPr>
        <p:txBody>
          <a:bodyPr/>
          <a:lstStyle/>
          <a:p>
            <a:r>
              <a:rPr lang="en-US" altLang="en-US" dirty="0"/>
              <a:t>BANDAGES</a:t>
            </a:r>
            <a:r>
              <a:rPr lang="zh-TW" altLang="en-US" b="1" dirty="0"/>
              <a:t>繃帶</a:t>
            </a:r>
            <a:endParaRPr lang="en-US" altLang="en-US" b="1" dirty="0"/>
          </a:p>
        </p:txBody>
      </p:sp>
      <p:sp>
        <p:nvSpPr>
          <p:cNvPr id="24986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CE05452-EDEA-4F7F-8A97-0D8E8DA618E0}" type="slidenum">
              <a:rPr lang="en-US" altLang="pl-PL" sz="1200" smtClean="0">
                <a:solidFill>
                  <a:srgbClr val="FFFFFF"/>
                </a:solidFill>
                <a:latin typeface="Arial Black" panose="020B0A04020102090204" pitchFamily="34" charset="0"/>
                <a:sym typeface="Arial Black" panose="020B0A04020102090204" pitchFamily="34" charset="0"/>
              </a:rPr>
              <a:pPr/>
              <a:t>143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UNIFORM – AOB</a:t>
            </a:r>
            <a:r>
              <a:rPr lang="zh-TW" altLang="en-US" b="1" dirty="0"/>
              <a:t>制服</a:t>
            </a:r>
            <a:r>
              <a:rPr lang="en-US" altLang="zh-TW" b="1" dirty="0"/>
              <a:t>-AOB</a:t>
            </a:r>
            <a:endParaRPr lang="en-US" altLang="en-US" b="1" dirty="0"/>
          </a:p>
          <a:p>
            <a:pPr>
              <a:buFont typeface="Wingdings" panose="05000000000000000000" pitchFamily="2" charset="2"/>
              <a:buChar char="Ø"/>
            </a:pPr>
            <a:endParaRPr lang="en-US" altLang="en-US" sz="2000" b="1" dirty="0"/>
          </a:p>
          <a:p>
            <a:pPr>
              <a:buFont typeface="Wingdings" panose="05000000000000000000" pitchFamily="2" charset="2"/>
              <a:buChar char="Ø"/>
            </a:pPr>
            <a:r>
              <a:rPr lang="en-US" altLang="en-US" dirty="0"/>
              <a:t>Light boots or shoes – without spikes or heels</a:t>
            </a:r>
            <a:r>
              <a:rPr lang="zh-TW" altLang="zh-TW" dirty="0"/>
              <a:t>輕靴或鞋</a:t>
            </a:r>
            <a:r>
              <a:rPr lang="zh-TW" altLang="en-US" dirty="0"/>
              <a:t>子</a:t>
            </a:r>
            <a:r>
              <a:rPr lang="zh-TW" altLang="zh-TW" dirty="0"/>
              <a:t> - 無尖釘或鞋</a:t>
            </a:r>
            <a:r>
              <a:rPr lang="zh-TW" altLang="en-US" dirty="0"/>
              <a:t>跟</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Socks – not be worn higher than knee</a:t>
            </a:r>
            <a:r>
              <a:rPr lang="zh-TW" altLang="zh-TW" dirty="0"/>
              <a:t>襪子 - 不要</a:t>
            </a:r>
            <a:r>
              <a:rPr lang="zh-TW" altLang="en-US" dirty="0"/>
              <a:t>高過</a:t>
            </a:r>
            <a:r>
              <a:rPr lang="zh-TW" altLang="zh-TW" dirty="0"/>
              <a:t>膝蓋</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smtClean="0"/>
              <a:t>Shorts：</a:t>
            </a:r>
            <a:r>
              <a:rPr lang="zh-TW" altLang="zh-TW" dirty="0" smtClean="0"/>
              <a:t>短褲</a:t>
            </a:r>
            <a:r>
              <a:rPr lang="zh-TW" altLang="en-US" dirty="0" smtClean="0"/>
              <a:t>：</a:t>
            </a:r>
            <a:endParaRPr lang="en-US" altLang="en-US" dirty="0"/>
          </a:p>
          <a:p>
            <a:pPr>
              <a:buNone/>
            </a:pPr>
            <a:r>
              <a:rPr lang="en-US" altLang="en-US" dirty="0"/>
              <a:t>	The length of the shorts must not be shorter than mid-thigh</a:t>
            </a:r>
            <a:r>
              <a:rPr lang="zh-TW" altLang="zh-TW" dirty="0"/>
              <a:t>短褲的長度不能</a:t>
            </a:r>
            <a:r>
              <a:rPr lang="zh-TW" altLang="en-US" dirty="0"/>
              <a:t>高</a:t>
            </a:r>
            <a:r>
              <a:rPr lang="zh-TW" altLang="zh-TW" dirty="0"/>
              <a:t>於大腿中部</a:t>
            </a:r>
            <a:endParaRPr lang="en-US" altLang="en-US" dirty="0"/>
          </a:p>
          <a:p>
            <a:pPr>
              <a:buNone/>
            </a:pPr>
            <a:r>
              <a:rPr lang="en-US" altLang="en-US" dirty="0"/>
              <a:t>	Cannot cover the knee</a:t>
            </a:r>
            <a:r>
              <a:rPr lang="zh-TW" altLang="zh-TW" dirty="0"/>
              <a:t>不能覆蓋膝蓋</a:t>
            </a:r>
            <a:endParaRPr lang="en-US" altLang="en-US" dirty="0"/>
          </a:p>
          <a:p>
            <a:pPr>
              <a:buNone/>
            </a:pPr>
            <a:r>
              <a:rPr lang="en-US" altLang="en-US" dirty="0"/>
              <a:t>	Must not be worn above the belt line</a:t>
            </a:r>
            <a:r>
              <a:rPr lang="zh-TW" altLang="en-US" dirty="0"/>
              <a:t>穿著</a:t>
            </a:r>
            <a:r>
              <a:rPr lang="zh-TW" altLang="zh-TW" dirty="0"/>
              <a:t>不得</a:t>
            </a:r>
            <a:r>
              <a:rPr lang="zh-TW" altLang="en-US" dirty="0"/>
              <a:t>高於腰</a:t>
            </a:r>
            <a:r>
              <a:rPr lang="zh-TW" altLang="zh-TW" dirty="0"/>
              <a:t>帶</a:t>
            </a:r>
            <a:r>
              <a:rPr lang="zh-TW" altLang="en-US" dirty="0"/>
              <a:t>線</a:t>
            </a:r>
            <a:r>
              <a:rPr lang="zh-TW" altLang="zh-TW" dirty="0"/>
              <a:t>上方</a:t>
            </a:r>
            <a:endParaRPr lang="en-US" altLang="en-US" dirty="0"/>
          </a:p>
          <a:p>
            <a:pPr>
              <a:buFont typeface="Arial" panose="020B0604020202020204" pitchFamily="34" charset="0"/>
              <a:buNone/>
            </a:pPr>
            <a:endParaRPr lang="en-US" altLang="en-US" dirty="0"/>
          </a:p>
          <a:p>
            <a:pPr>
              <a:buFont typeface="Wingdings" panose="05000000000000000000" pitchFamily="2" charset="2"/>
              <a:buChar char="Ø"/>
            </a:pPr>
            <a:endParaRPr lang="en-US" altLang="en-US" dirty="0"/>
          </a:p>
          <a:p>
            <a:pPr>
              <a:buFont typeface="Arial" panose="020B0604020202020204" pitchFamily="34" charset="0"/>
              <a:buNone/>
            </a:pPr>
            <a:endParaRPr lang="en-US" altLang="en-US" sz="1400" b="1" dirty="0"/>
          </a:p>
        </p:txBody>
      </p:sp>
      <p:sp>
        <p:nvSpPr>
          <p:cNvPr id="250883" name="Title 4"/>
          <p:cNvSpPr>
            <a:spLocks noGrp="1"/>
          </p:cNvSpPr>
          <p:nvPr>
            <p:ph type="title"/>
          </p:nvPr>
        </p:nvSpPr>
        <p:spPr>
          <a:xfrm>
            <a:off x="2073275" y="333375"/>
            <a:ext cx="7632700" cy="647700"/>
          </a:xfrm>
        </p:spPr>
        <p:txBody>
          <a:bodyPr/>
          <a:lstStyle/>
          <a:p>
            <a:r>
              <a:rPr lang="en-US" altLang="en-US" dirty="0"/>
              <a:t>UNIFORM</a:t>
            </a:r>
            <a:r>
              <a:rPr lang="zh-TW" altLang="en-US" b="1" dirty="0"/>
              <a:t>制服</a:t>
            </a:r>
            <a:endParaRPr lang="en-US" altLang="en-US" dirty="0"/>
          </a:p>
        </p:txBody>
      </p:sp>
      <p:sp>
        <p:nvSpPr>
          <p:cNvPr id="25088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7170A66-9739-458D-8BB2-86B36564DAA2}" type="slidenum">
              <a:rPr lang="en-US" altLang="pl-PL" sz="1200" smtClean="0">
                <a:solidFill>
                  <a:srgbClr val="FFFFFF"/>
                </a:solidFill>
                <a:latin typeface="Arial Black" panose="020B0A04020102090204" pitchFamily="34" charset="0"/>
                <a:sym typeface="Arial Black" panose="020B0A04020102090204" pitchFamily="34" charset="0"/>
              </a:rPr>
              <a:pPr/>
              <a:t>144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UNIFORM – AOB </a:t>
            </a:r>
            <a:r>
              <a:rPr lang="zh-TW" altLang="en-US" b="1" dirty="0"/>
              <a:t>制服</a:t>
            </a:r>
            <a:r>
              <a:rPr lang="en-US" altLang="zh-TW" b="1" dirty="0"/>
              <a:t>-AOB</a:t>
            </a:r>
            <a:endParaRPr lang="en-US" altLang="en-US" b="1" dirty="0"/>
          </a:p>
          <a:p>
            <a:pPr>
              <a:buFont typeface="Wingdings" panose="05000000000000000000" pitchFamily="2" charset="2"/>
              <a:buChar char="Ø"/>
            </a:pPr>
            <a:endParaRPr lang="en-US" altLang="en-US" sz="2000" b="1" dirty="0"/>
          </a:p>
          <a:p>
            <a:pPr>
              <a:buFont typeface="Wingdings" panose="05000000000000000000" pitchFamily="2" charset="2"/>
              <a:buChar char="Ø"/>
            </a:pPr>
            <a:r>
              <a:rPr lang="en-US" altLang="en-US" dirty="0"/>
              <a:t>Boxers must wear a set of red or blue vest and shorts according to their respective corner allocation.</a:t>
            </a:r>
            <a:r>
              <a:rPr lang="zh-TW" altLang="zh-TW" dirty="0"/>
              <a:t>拳擊手必</a:t>
            </a:r>
            <a:r>
              <a:rPr lang="zh-TW" altLang="en-US" dirty="0"/>
              <a:t>須</a:t>
            </a:r>
            <a:r>
              <a:rPr lang="zh-TW" altLang="zh-TW" dirty="0"/>
              <a:t>根據</a:t>
            </a:r>
            <a:r>
              <a:rPr lang="zh-TW" altLang="en-US" dirty="0"/>
              <a:t>個</a:t>
            </a:r>
            <a:r>
              <a:rPr lang="zh-TW" altLang="zh-TW" dirty="0"/>
              <a:t>自的角落分配</a:t>
            </a:r>
            <a:r>
              <a:rPr lang="zh-TW" altLang="en-US" dirty="0"/>
              <a:t>而</a:t>
            </a:r>
            <a:r>
              <a:rPr lang="zh-TW" altLang="zh-TW" dirty="0"/>
              <a:t>穿</a:t>
            </a:r>
            <a:r>
              <a:rPr lang="zh-TW" altLang="en-US" dirty="0"/>
              <a:t>著</a:t>
            </a:r>
            <a:r>
              <a:rPr lang="zh-TW" altLang="zh-TW" dirty="0"/>
              <a:t>一套紅色或藍色背心和短褲。</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Women or Girls can wear skirts or shorts</a:t>
            </a:r>
            <a:r>
              <a:rPr lang="zh-TW" altLang="zh-TW" dirty="0"/>
              <a:t>女</a:t>
            </a:r>
            <a:r>
              <a:rPr lang="zh-TW" altLang="en-US" dirty="0"/>
              <a:t>子</a:t>
            </a:r>
            <a:r>
              <a:rPr lang="zh-TW" altLang="zh-TW" dirty="0"/>
              <a:t>或女孩可穿</a:t>
            </a:r>
            <a:r>
              <a:rPr lang="zh-TW" altLang="en-US" dirty="0"/>
              <a:t>著</a:t>
            </a:r>
            <a:r>
              <a:rPr lang="zh-TW" altLang="zh-TW" dirty="0"/>
              <a:t>裙子或短褲</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b="1" dirty="0" smtClean="0"/>
              <a:t>COLORS：</a:t>
            </a:r>
            <a:r>
              <a:rPr lang="zh-TW" altLang="en-US" b="1" dirty="0" smtClean="0"/>
              <a:t>顏色：</a:t>
            </a:r>
            <a:endParaRPr lang="en-US" altLang="en-US" b="1" dirty="0"/>
          </a:p>
          <a:p>
            <a:pPr>
              <a:buFont typeface="Wingdings" panose="05000000000000000000" pitchFamily="2" charset="2"/>
              <a:buChar char="Ø"/>
            </a:pPr>
            <a:endParaRPr lang="en-US" altLang="en-US" sz="1200" dirty="0"/>
          </a:p>
          <a:p>
            <a:r>
              <a:rPr lang="en-US" altLang="en-US" dirty="0"/>
              <a:t>Red – Pantone 185, 199 or 485</a:t>
            </a:r>
            <a:r>
              <a:rPr lang="zh-TW" altLang="zh-TW" dirty="0"/>
              <a:t>紅色 - </a:t>
            </a:r>
            <a:r>
              <a:rPr lang="zh-TW" altLang="en-US" dirty="0"/>
              <a:t>色票</a:t>
            </a:r>
            <a:r>
              <a:rPr lang="zh-TW" altLang="zh-TW" dirty="0"/>
              <a:t> 185</a:t>
            </a:r>
            <a:r>
              <a:rPr lang="zh-TW" altLang="en-US" dirty="0">
                <a:latin typeface="新細明體" panose="02020500000000000000" pitchFamily="18" charset="-120"/>
                <a:ea typeface="新細明體" panose="02020500000000000000" pitchFamily="18" charset="-120"/>
              </a:rPr>
              <a:t>、</a:t>
            </a:r>
            <a:r>
              <a:rPr lang="zh-TW" altLang="zh-TW" dirty="0"/>
              <a:t>199或485</a:t>
            </a:r>
            <a:endParaRPr lang="en-US" altLang="en-US" dirty="0"/>
          </a:p>
          <a:p>
            <a:r>
              <a:rPr lang="en-US" altLang="en-US" dirty="0"/>
              <a:t>Blue – Pantone 286, 293 or 661</a:t>
            </a:r>
            <a:r>
              <a:rPr lang="zh-TW" altLang="zh-TW" dirty="0"/>
              <a:t>藍色 - </a:t>
            </a:r>
            <a:r>
              <a:rPr lang="zh-TW" altLang="en-US" dirty="0"/>
              <a:t>色票</a:t>
            </a:r>
            <a:r>
              <a:rPr lang="zh-TW" altLang="zh-TW" dirty="0"/>
              <a:t> 286</a:t>
            </a:r>
            <a:r>
              <a:rPr lang="zh-TW" altLang="en-US" dirty="0">
                <a:latin typeface="新細明體" panose="02020500000000000000" pitchFamily="18" charset="-120"/>
                <a:ea typeface="新細明體" panose="02020500000000000000" pitchFamily="18" charset="-120"/>
              </a:rPr>
              <a:t>、</a:t>
            </a:r>
            <a:r>
              <a:rPr lang="zh-TW" altLang="zh-TW" dirty="0"/>
              <a:t>293或661</a:t>
            </a:r>
            <a:endParaRPr lang="en-US" altLang="en-US" dirty="0"/>
          </a:p>
          <a:p>
            <a:pPr>
              <a:buFont typeface="Wingdings" panose="05000000000000000000" pitchFamily="2" charset="2"/>
              <a:buChar char="Ø"/>
            </a:pPr>
            <a:endParaRPr lang="en-US" altLang="en-US" dirty="0"/>
          </a:p>
          <a:p>
            <a:pPr>
              <a:buFont typeface="Arial" panose="020B0604020202020204" pitchFamily="34" charset="0"/>
              <a:buNone/>
            </a:pPr>
            <a:endParaRPr lang="en-US" altLang="en-US" sz="1400" b="1" dirty="0"/>
          </a:p>
        </p:txBody>
      </p:sp>
      <p:sp>
        <p:nvSpPr>
          <p:cNvPr id="251907" name="Title 4"/>
          <p:cNvSpPr>
            <a:spLocks noGrp="1"/>
          </p:cNvSpPr>
          <p:nvPr>
            <p:ph type="title"/>
          </p:nvPr>
        </p:nvSpPr>
        <p:spPr>
          <a:xfrm>
            <a:off x="2073275" y="333375"/>
            <a:ext cx="7632700" cy="647700"/>
          </a:xfrm>
        </p:spPr>
        <p:txBody>
          <a:bodyPr/>
          <a:lstStyle/>
          <a:p>
            <a:r>
              <a:rPr lang="en-US" altLang="en-US" dirty="0"/>
              <a:t>UNIFORM</a:t>
            </a:r>
            <a:r>
              <a:rPr lang="zh-TW" altLang="en-US" b="1" dirty="0"/>
              <a:t>制服</a:t>
            </a:r>
            <a:endParaRPr lang="en-US" altLang="en-US" dirty="0"/>
          </a:p>
        </p:txBody>
      </p:sp>
      <p:sp>
        <p:nvSpPr>
          <p:cNvPr id="25190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598A5E0-21D9-4767-A778-DCF86834407A}" type="slidenum">
              <a:rPr lang="en-US" altLang="pl-PL" sz="1200" smtClean="0">
                <a:solidFill>
                  <a:srgbClr val="FFFFFF"/>
                </a:solidFill>
                <a:latin typeface="Arial Black" panose="020B0A04020102090204" pitchFamily="34" charset="0"/>
                <a:sym typeface="Arial Black" panose="020B0A04020102090204" pitchFamily="34" charset="0"/>
              </a:rPr>
              <a:pPr/>
              <a:t>145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UNIFORM – AOB </a:t>
            </a:r>
            <a:r>
              <a:rPr lang="zh-TW" altLang="en-US" b="1" dirty="0"/>
              <a:t>制服</a:t>
            </a:r>
            <a:r>
              <a:rPr lang="en-US" altLang="zh-TW" dirty="0"/>
              <a:t>-AOB</a:t>
            </a:r>
            <a:endParaRPr lang="en-US" altLang="en-US" b="1" dirty="0"/>
          </a:p>
          <a:p>
            <a:pPr>
              <a:buFont typeface="Wingdings" panose="05000000000000000000" pitchFamily="2" charset="2"/>
              <a:buChar char="Ø"/>
            </a:pPr>
            <a:endParaRPr lang="en-US" altLang="en-US" sz="2000" b="1" dirty="0"/>
          </a:p>
          <a:p>
            <a:pPr>
              <a:buFont typeface="Wingdings" panose="05000000000000000000" pitchFamily="2" charset="2"/>
              <a:buChar char="Ø"/>
            </a:pPr>
            <a:r>
              <a:rPr lang="en-US" altLang="en-US" dirty="0"/>
              <a:t>The belt line of any shorts or skirt must be white and 6 – 10 cm wide.</a:t>
            </a:r>
            <a:r>
              <a:rPr lang="zh-TW" altLang="zh-TW" dirty="0"/>
              <a:t>任何短褲或裙子必須</a:t>
            </a:r>
            <a:r>
              <a:rPr lang="zh-TW" altLang="en-US" dirty="0"/>
              <a:t>搭配</a:t>
            </a:r>
            <a:r>
              <a:rPr lang="zh-TW" altLang="zh-TW" dirty="0"/>
              <a:t>白色</a:t>
            </a:r>
            <a:r>
              <a:rPr lang="zh-TW" altLang="en-US" dirty="0">
                <a:latin typeface="新細明體" panose="02020500000000000000" pitchFamily="18" charset="-120"/>
                <a:ea typeface="新細明體" panose="02020500000000000000" pitchFamily="18" charset="-120"/>
              </a:rPr>
              <a:t>、</a:t>
            </a:r>
            <a:r>
              <a:rPr lang="zh-TW" altLang="zh-TW" dirty="0"/>
              <a:t>寬6至10</a:t>
            </a:r>
            <a:r>
              <a:rPr lang="zh-TW" altLang="en-US" dirty="0"/>
              <a:t>公分</a:t>
            </a:r>
            <a:r>
              <a:rPr lang="zh-TW" altLang="zh-TW" dirty="0"/>
              <a:t>的腰帶線。</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Boxers will not allowed to have tape, in any form, on their uniform.</a:t>
            </a:r>
            <a:r>
              <a:rPr lang="zh-TW" altLang="en-US" dirty="0"/>
              <a:t>不允許</a:t>
            </a:r>
            <a:r>
              <a:rPr lang="zh-TW" altLang="zh-TW" dirty="0"/>
              <a:t>拳擊手的製服上</a:t>
            </a:r>
            <a:r>
              <a:rPr lang="zh-TW" altLang="en-US" dirty="0"/>
              <a:t>有</a:t>
            </a:r>
            <a:r>
              <a:rPr lang="zh-TW" altLang="zh-TW" dirty="0"/>
              <a:t>任何形式</a:t>
            </a:r>
            <a:r>
              <a:rPr lang="zh-TW" altLang="en-US" dirty="0"/>
              <a:t>的</a:t>
            </a:r>
            <a:r>
              <a:rPr lang="zh-TW" altLang="zh-TW" dirty="0"/>
              <a:t>磁帶。</a:t>
            </a: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For all Women competitions, a breast protector and a pubic protector may be worn by the Boxers</a:t>
            </a:r>
            <a:r>
              <a:rPr lang="zh-TW" altLang="en-US" dirty="0"/>
              <a:t>關</a:t>
            </a:r>
            <a:r>
              <a:rPr lang="zh-TW" altLang="zh-TW" dirty="0"/>
              <a:t>於所有的女子</a:t>
            </a:r>
            <a:r>
              <a:rPr lang="zh-TW" altLang="en-US" dirty="0"/>
              <a:t>組</a:t>
            </a:r>
            <a:r>
              <a:rPr lang="zh-TW" altLang="zh-TW" dirty="0"/>
              <a:t>比賽，拳擊手可</a:t>
            </a:r>
            <a:r>
              <a:rPr lang="zh-TW" altLang="en-US" dirty="0"/>
              <a:t>以穿</a:t>
            </a:r>
            <a:r>
              <a:rPr lang="zh-TW" altLang="zh-TW" dirty="0"/>
              <a:t>戴乳房保護器和恥骨保護器</a:t>
            </a:r>
            <a:endParaRPr lang="en-US" altLang="en-US" dirty="0"/>
          </a:p>
          <a:p>
            <a:pPr>
              <a:buFont typeface="Wingdings" panose="05000000000000000000" pitchFamily="2" charset="2"/>
              <a:buChar char="Ø"/>
            </a:pPr>
            <a:endParaRPr lang="en-US" altLang="en-US" dirty="0"/>
          </a:p>
          <a:p>
            <a:pPr>
              <a:buFont typeface="Arial" panose="020B0604020202020204" pitchFamily="34" charset="0"/>
              <a:buNone/>
            </a:pPr>
            <a:endParaRPr lang="en-US" altLang="en-US" dirty="0"/>
          </a:p>
          <a:p>
            <a:pPr>
              <a:buFont typeface="Arial" panose="020B0604020202020204" pitchFamily="34" charset="0"/>
              <a:buNone/>
            </a:pPr>
            <a:endParaRPr lang="en-US" altLang="en-US" dirty="0"/>
          </a:p>
          <a:p>
            <a:pPr>
              <a:buFont typeface="Wingdings" panose="05000000000000000000" pitchFamily="2" charset="2"/>
              <a:buChar char="Ø"/>
            </a:pPr>
            <a:endParaRPr lang="en-US" altLang="en-US" dirty="0"/>
          </a:p>
          <a:p>
            <a:pPr>
              <a:buFont typeface="Arial" panose="020B0604020202020204" pitchFamily="34" charset="0"/>
              <a:buNone/>
            </a:pPr>
            <a:endParaRPr lang="en-US" altLang="en-US" sz="1400" b="1" dirty="0"/>
          </a:p>
        </p:txBody>
      </p:sp>
      <p:sp>
        <p:nvSpPr>
          <p:cNvPr id="252931" name="Title 4"/>
          <p:cNvSpPr>
            <a:spLocks noGrp="1"/>
          </p:cNvSpPr>
          <p:nvPr>
            <p:ph type="title"/>
          </p:nvPr>
        </p:nvSpPr>
        <p:spPr>
          <a:xfrm>
            <a:off x="2073275" y="333375"/>
            <a:ext cx="7632700" cy="647700"/>
          </a:xfrm>
        </p:spPr>
        <p:txBody>
          <a:bodyPr/>
          <a:lstStyle/>
          <a:p>
            <a:r>
              <a:rPr lang="en-US" altLang="en-US" dirty="0"/>
              <a:t>UNIFORM</a:t>
            </a:r>
            <a:r>
              <a:rPr lang="zh-TW" altLang="en-US" b="1" dirty="0"/>
              <a:t>制服</a:t>
            </a:r>
            <a:endParaRPr lang="en-US" altLang="en-US" b="1" dirty="0"/>
          </a:p>
        </p:txBody>
      </p:sp>
      <p:sp>
        <p:nvSpPr>
          <p:cNvPr id="25293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DB1A71E-CDD0-4F2A-B685-07119C733F48}" type="slidenum">
              <a:rPr lang="en-US" altLang="pl-PL" sz="1200" smtClean="0">
                <a:solidFill>
                  <a:srgbClr val="FFFFFF"/>
                </a:solidFill>
                <a:latin typeface="Arial Black" panose="020B0A04020102090204" pitchFamily="34" charset="0"/>
                <a:sym typeface="Arial Black" panose="020B0A04020102090204" pitchFamily="34" charset="0"/>
              </a:rPr>
              <a:pPr/>
              <a:t>146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Espaço Reservado para Conteúdo 2"/>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buFont typeface="Arial" panose="020B0604020202020204" pitchFamily="34" charset="0"/>
              <a:buNone/>
            </a:pPr>
            <a:r>
              <a:rPr lang="en-US" altLang="sv-SE" b="1" dirty="0"/>
              <a:t>DURATION AND NUMBER OF ROUNDS</a:t>
            </a:r>
            <a:r>
              <a:rPr lang="zh-TW" altLang="en-US" b="1" dirty="0"/>
              <a:t>回合時間和數量</a:t>
            </a:r>
            <a:endParaRPr lang="en-US" altLang="sv-SE" b="1" dirty="0"/>
          </a:p>
          <a:p>
            <a:pPr algn="just">
              <a:buFont typeface="Arial" panose="020B0604020202020204" pitchFamily="34" charset="0"/>
              <a:buNone/>
            </a:pPr>
            <a:endParaRPr lang="en-US" altLang="sv-SE" b="1" dirty="0"/>
          </a:p>
          <a:p>
            <a:pPr algn="just">
              <a:buFont typeface="Wingdings" panose="05000000000000000000" pitchFamily="2" charset="2"/>
              <a:buChar char="Ø"/>
            </a:pPr>
            <a:r>
              <a:rPr lang="en-US" altLang="sv-SE" dirty="0"/>
              <a:t>AOB Elite Men and Youth Boys – 3 Rounds of 3 Minutes</a:t>
            </a:r>
            <a:r>
              <a:rPr lang="zh-TW" altLang="zh-TW" dirty="0"/>
              <a:t> AOB</a:t>
            </a:r>
            <a:r>
              <a:rPr lang="zh-TW" altLang="en-US" dirty="0"/>
              <a:t>成年</a:t>
            </a:r>
            <a:r>
              <a:rPr lang="zh-TW" altLang="zh-TW" dirty="0"/>
              <a:t>男</a:t>
            </a:r>
            <a:r>
              <a:rPr lang="zh-TW" altLang="en-US" dirty="0"/>
              <a:t>子與</a:t>
            </a:r>
            <a:r>
              <a:rPr lang="zh-TW" altLang="zh-TW" dirty="0"/>
              <a:t>青年男子 - 3分鐘3回合</a:t>
            </a:r>
            <a:endParaRPr lang="en-US" altLang="sv-SE" dirty="0"/>
          </a:p>
          <a:p>
            <a:pPr algn="just">
              <a:buFont typeface="Wingdings" panose="05000000000000000000" pitchFamily="2" charset="2"/>
              <a:buChar char="Ø"/>
            </a:pPr>
            <a:r>
              <a:rPr lang="en-US" altLang="sv-SE" dirty="0"/>
              <a:t>AOB Elite Women and Youth Girls – </a:t>
            </a:r>
            <a:r>
              <a:rPr lang="en-US" altLang="sv-SE" dirty="0">
                <a:solidFill>
                  <a:srgbClr val="FF0000"/>
                </a:solidFill>
              </a:rPr>
              <a:t>3 Rounds of 3 Minutes</a:t>
            </a:r>
            <a:r>
              <a:rPr lang="zh-TW" altLang="zh-TW" dirty="0"/>
              <a:t> AOB</a:t>
            </a:r>
            <a:r>
              <a:rPr lang="zh-TW" altLang="en-US" dirty="0"/>
              <a:t>成年</a:t>
            </a:r>
            <a:r>
              <a:rPr lang="zh-TW" altLang="zh-TW" dirty="0"/>
              <a:t>女</a:t>
            </a:r>
            <a:r>
              <a:rPr lang="zh-TW" altLang="en-US" dirty="0"/>
              <a:t>子與</a:t>
            </a:r>
            <a:r>
              <a:rPr lang="zh-TW" altLang="zh-TW" dirty="0"/>
              <a:t>青年女子 - </a:t>
            </a:r>
            <a:r>
              <a:rPr lang="zh-TW" altLang="zh-TW" dirty="0">
                <a:solidFill>
                  <a:srgbClr val="FF0000"/>
                </a:solidFill>
              </a:rPr>
              <a:t>3分鐘3回合</a:t>
            </a:r>
            <a:endParaRPr lang="en-US" altLang="sv-SE" dirty="0">
              <a:solidFill>
                <a:srgbClr val="FF0000"/>
              </a:solidFill>
            </a:endParaRPr>
          </a:p>
          <a:p>
            <a:pPr algn="just">
              <a:buFont typeface="Wingdings" panose="05000000000000000000" pitchFamily="2" charset="2"/>
              <a:buChar char="Ø"/>
            </a:pPr>
            <a:r>
              <a:rPr lang="en-US" altLang="sv-SE" dirty="0"/>
              <a:t>AOB Juniors Boys and Girls – 3 Rounds of 2 Minutes</a:t>
            </a:r>
            <a:r>
              <a:rPr lang="zh-TW" altLang="zh-TW" dirty="0"/>
              <a:t>AOB少年男</a:t>
            </a:r>
            <a:r>
              <a:rPr lang="zh-TW" altLang="en-US" dirty="0"/>
              <a:t>子</a:t>
            </a:r>
            <a:r>
              <a:rPr lang="zh-TW" altLang="zh-TW" dirty="0"/>
              <a:t>和女</a:t>
            </a:r>
            <a:r>
              <a:rPr lang="zh-TW" altLang="en-US" dirty="0"/>
              <a:t>子</a:t>
            </a:r>
            <a:r>
              <a:rPr lang="zh-TW" altLang="zh-TW" dirty="0"/>
              <a:t> - 2分鐘3回合</a:t>
            </a:r>
            <a:endParaRPr lang="en-US" altLang="sv-SE" dirty="0"/>
          </a:p>
          <a:p>
            <a:pPr>
              <a:buFont typeface="Wingdings" panose="05000000000000000000" pitchFamily="2" charset="2"/>
              <a:buChar char="Ø"/>
            </a:pPr>
            <a:r>
              <a:rPr lang="en-US" altLang="sv-SE" dirty="0"/>
              <a:t>WSB – 5 Rounds of 3 Minutes</a:t>
            </a:r>
            <a:r>
              <a:rPr lang="zh-TW" altLang="en-US" dirty="0"/>
              <a:t> </a:t>
            </a:r>
            <a:r>
              <a:rPr lang="zh-TW" altLang="zh-TW" dirty="0"/>
              <a:t>WSB - 3分鐘</a:t>
            </a:r>
            <a:r>
              <a:rPr lang="en-US" altLang="zh-TW" dirty="0"/>
              <a:t>5</a:t>
            </a:r>
            <a:r>
              <a:rPr lang="zh-TW" altLang="zh-TW" dirty="0"/>
              <a:t>回合</a:t>
            </a:r>
            <a:endParaRPr lang="en-US" altLang="sv-SE" dirty="0"/>
          </a:p>
          <a:p>
            <a:pPr marL="0" indent="0">
              <a:buNone/>
            </a:pPr>
            <a:r>
              <a:rPr lang="zh-TW" altLang="zh-TW" dirty="0"/>
              <a:t/>
            </a:r>
            <a:br>
              <a:rPr lang="zh-TW" altLang="zh-TW" dirty="0"/>
            </a:br>
            <a:r>
              <a:rPr lang="zh-TW" altLang="zh-TW" dirty="0"/>
              <a:t/>
            </a:r>
            <a:br>
              <a:rPr lang="zh-TW" altLang="zh-TW" dirty="0"/>
            </a:br>
            <a:endParaRPr lang="en-US" altLang="sv-SE" dirty="0"/>
          </a:p>
        </p:txBody>
      </p:sp>
      <p:sp>
        <p:nvSpPr>
          <p:cNvPr id="253955" name="Title 4"/>
          <p:cNvSpPr>
            <a:spLocks noGrp="1"/>
          </p:cNvSpPr>
          <p:nvPr>
            <p:ph type="title"/>
          </p:nvPr>
        </p:nvSpPr>
        <p:spPr>
          <a:xfrm>
            <a:off x="2073275" y="333375"/>
            <a:ext cx="7632700" cy="647700"/>
          </a:xfrm>
        </p:spPr>
        <p:txBody>
          <a:bodyPr/>
          <a:lstStyle/>
          <a:p>
            <a:r>
              <a:rPr lang="en-US" altLang="sv-SE" dirty="0"/>
              <a:t>NUMBER OF ROUNDS</a:t>
            </a:r>
            <a:r>
              <a:rPr lang="zh-TW" altLang="en-US" b="1" dirty="0"/>
              <a:t>回合數量</a:t>
            </a:r>
            <a:endParaRPr lang="en-US" altLang="sv-SE" b="1"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a:t>ELIGIBILITY</a:t>
            </a:r>
            <a:r>
              <a:rPr lang="zh-TW" altLang="en-US" b="1" dirty="0"/>
              <a:t>資格</a:t>
            </a:r>
            <a:endParaRPr lang="en-US" altLang="en-US" dirty="0"/>
          </a:p>
          <a:p>
            <a:pPr algn="just">
              <a:buFont typeface="Wingdings" panose="05000000000000000000" pitchFamily="2" charset="2"/>
              <a:buChar char="Ø"/>
            </a:pPr>
            <a:r>
              <a:rPr lang="en-US" altLang="en-US" dirty="0"/>
              <a:t>An athlete who has competed at </a:t>
            </a:r>
            <a:r>
              <a:rPr lang="en-US" altLang="en-US" b="1" dirty="0"/>
              <a:t>an amateur or professional level</a:t>
            </a:r>
            <a:r>
              <a:rPr lang="en-US" altLang="en-US" dirty="0"/>
              <a:t> in any Individual Physical Contact Sport is eligible to compete in an AIBA or National Level Competition, at an appropriate level, under the following </a:t>
            </a:r>
            <a:r>
              <a:rPr lang="en-US" altLang="en-US" dirty="0" smtClean="0"/>
              <a:t>conditions</a:t>
            </a:r>
            <a:r>
              <a:rPr lang="pl-PL" altLang="en-US" dirty="0" smtClean="0"/>
              <a:t>：</a:t>
            </a:r>
            <a:r>
              <a:rPr lang="zh-TW" altLang="zh-TW" dirty="0" smtClean="0"/>
              <a:t>運動員</a:t>
            </a:r>
            <a:r>
              <a:rPr lang="zh-TW" altLang="en-US" dirty="0"/>
              <a:t>以</a:t>
            </a:r>
            <a:r>
              <a:rPr lang="zh-TW" altLang="zh-TW" dirty="0"/>
              <a:t>業餘或</a:t>
            </a:r>
            <a:r>
              <a:rPr lang="zh-TW" altLang="en-US" dirty="0"/>
              <a:t>職</a:t>
            </a:r>
            <a:r>
              <a:rPr lang="zh-TW" altLang="zh-TW" dirty="0"/>
              <a:t>業</a:t>
            </a:r>
            <a:r>
              <a:rPr lang="zh-TW" altLang="en-US" dirty="0"/>
              <a:t>級在</a:t>
            </a:r>
            <a:r>
              <a:rPr lang="zh-TW" altLang="zh-TW" dirty="0"/>
              <a:t>任何個人身體接觸運動中</a:t>
            </a:r>
            <a:r>
              <a:rPr lang="zh-TW" altLang="en-US" dirty="0"/>
              <a:t>參賽</a:t>
            </a:r>
            <a:r>
              <a:rPr lang="zh-TW" altLang="zh-TW" dirty="0"/>
              <a:t>，</a:t>
            </a:r>
            <a:r>
              <a:rPr lang="zh-TW" altLang="en-US" dirty="0"/>
              <a:t>都</a:t>
            </a:r>
            <a:r>
              <a:rPr lang="zh-TW" altLang="zh-TW" dirty="0"/>
              <a:t>有資格</a:t>
            </a:r>
            <a:r>
              <a:rPr lang="zh-TW" altLang="en-US" dirty="0"/>
              <a:t>以</a:t>
            </a:r>
            <a:r>
              <a:rPr lang="zh-TW" altLang="zh-TW" dirty="0"/>
              <a:t>適當</a:t>
            </a:r>
            <a:r>
              <a:rPr lang="zh-TW" altLang="en-US" dirty="0"/>
              <a:t>層級</a:t>
            </a:r>
            <a:r>
              <a:rPr lang="zh-TW" altLang="zh-TW" dirty="0"/>
              <a:t>在以下條件下參加AIBA或國家級</a:t>
            </a:r>
            <a:r>
              <a:rPr lang="zh-TW" altLang="zh-TW" dirty="0" smtClean="0"/>
              <a:t>比賽</a:t>
            </a:r>
            <a:r>
              <a:rPr lang="zh-TW" altLang="en-US" dirty="0" smtClean="0"/>
              <a:t>：</a:t>
            </a:r>
            <a:endParaRPr lang="pl-PL" altLang="en-US" dirty="0"/>
          </a:p>
          <a:p>
            <a:pPr lvl="1">
              <a:buFont typeface="Wingdings" panose="05000000000000000000" pitchFamily="2" charset="2"/>
              <a:buChar char="Ø"/>
            </a:pPr>
            <a:r>
              <a:rPr lang="en-US" altLang="en-US" dirty="0"/>
              <a:t>National Federation </a:t>
            </a:r>
            <a:r>
              <a:rPr lang="pl-PL" altLang="en-US" dirty="0"/>
              <a:t>need to complete and submit appropriate a</a:t>
            </a:r>
            <a:r>
              <a:rPr lang="en-US" altLang="en-US" dirty="0" err="1"/>
              <a:t>pplication</a:t>
            </a:r>
            <a:r>
              <a:rPr lang="en-US" altLang="en-US" dirty="0"/>
              <a:t>  and Medical Certificate to AIBA</a:t>
            </a:r>
            <a:r>
              <a:rPr lang="pl-PL" altLang="en-US" dirty="0"/>
              <a:t> </a:t>
            </a:r>
            <a:r>
              <a:rPr lang="en-US" altLang="en-US" dirty="0"/>
              <a:t>for acceptance and registration</a:t>
            </a:r>
            <a:r>
              <a:rPr lang="zh-TW" altLang="en-US" dirty="0"/>
              <a:t>國家協會</a:t>
            </a:r>
            <a:r>
              <a:rPr lang="zh-TW" altLang="zh-TW" dirty="0"/>
              <a:t>需要填寫並提交適當的申請和醫療證明書給AIBA</a:t>
            </a:r>
            <a:r>
              <a:rPr lang="zh-TW" altLang="en-US" dirty="0"/>
              <a:t>收件</a:t>
            </a:r>
            <a:r>
              <a:rPr lang="zh-TW" altLang="zh-TW" dirty="0"/>
              <a:t>和註冊</a:t>
            </a:r>
            <a:endParaRPr lang="pl-PL" altLang="en-US" dirty="0"/>
          </a:p>
          <a:p>
            <a:pPr lvl="1">
              <a:buFont typeface="Wingdings" panose="05000000000000000000" pitchFamily="2" charset="2"/>
              <a:buChar char="Ø"/>
            </a:pPr>
            <a:r>
              <a:rPr lang="en-US" altLang="en-US" dirty="0"/>
              <a:t>The registration will be approved by AIBA in consultation with the AIBA Technical &amp; Rules Commission. </a:t>
            </a:r>
            <a:r>
              <a:rPr lang="zh-TW" altLang="zh-TW" dirty="0"/>
              <a:t>AIBA將</a:t>
            </a:r>
            <a:r>
              <a:rPr lang="zh-TW" altLang="en-US" dirty="0"/>
              <a:t>透過</a:t>
            </a:r>
            <a:r>
              <a:rPr lang="zh-TW" altLang="zh-TW" dirty="0"/>
              <a:t>與AIBA技術規則委員會協商</a:t>
            </a:r>
            <a:r>
              <a:rPr lang="zh-TW" altLang="en-US" dirty="0"/>
              <a:t>而核可</a:t>
            </a:r>
            <a:r>
              <a:rPr lang="zh-TW" altLang="zh-TW" dirty="0"/>
              <a:t>註冊。</a:t>
            </a:r>
            <a:endParaRPr lang="pl-PL" altLang="en-US" dirty="0"/>
          </a:p>
          <a:p>
            <a:pPr lvl="1" algn="just">
              <a:buFont typeface="Wingdings" panose="05000000000000000000" pitchFamily="2" charset="2"/>
              <a:buChar char="Ø"/>
            </a:pPr>
            <a:r>
              <a:rPr lang="en-US" altLang="en-US" dirty="0"/>
              <a:t>Any athlete registered as a Boxer by a National Federation under above </a:t>
            </a:r>
            <a:r>
              <a:rPr lang="pl-PL" altLang="en-US" dirty="0"/>
              <a:t>conditions </a:t>
            </a:r>
            <a:r>
              <a:rPr lang="en-US" altLang="en-US" dirty="0"/>
              <a:t>shall not participate in any other Individual Physical Contact Sport once approved by AIBA.</a:t>
            </a:r>
            <a:r>
              <a:rPr lang="zh-TW" altLang="zh-TW" dirty="0"/>
              <a:t>任何運動員</a:t>
            </a:r>
            <a:r>
              <a:rPr lang="zh-TW" altLang="en-US" dirty="0"/>
              <a:t>經國家協會</a:t>
            </a:r>
            <a:r>
              <a:rPr lang="zh-TW" altLang="zh-TW" dirty="0"/>
              <a:t>在上述條件下註冊為拳擊手，一經AIBA批准，</a:t>
            </a:r>
            <a:r>
              <a:rPr lang="zh-TW" altLang="en-US" dirty="0"/>
              <a:t>就</a:t>
            </a:r>
            <a:r>
              <a:rPr lang="zh-TW" altLang="zh-TW" dirty="0"/>
              <a:t>不得參加任何其他個人</a:t>
            </a:r>
            <a:r>
              <a:rPr lang="zh-TW" altLang="en-US" dirty="0"/>
              <a:t>身</a:t>
            </a:r>
            <a:r>
              <a:rPr lang="zh-TW" altLang="zh-TW" dirty="0"/>
              <a:t>體接觸運動。</a:t>
            </a:r>
            <a:r>
              <a:rPr lang="en-US" altLang="en-US" dirty="0"/>
              <a:t> </a:t>
            </a:r>
          </a:p>
        </p:txBody>
      </p:sp>
      <p:sp>
        <p:nvSpPr>
          <p:cNvPr id="254979" name="Title 4"/>
          <p:cNvSpPr>
            <a:spLocks noGrp="1"/>
          </p:cNvSpPr>
          <p:nvPr>
            <p:ph type="title"/>
          </p:nvPr>
        </p:nvSpPr>
        <p:spPr>
          <a:xfrm>
            <a:off x="2073275" y="333375"/>
            <a:ext cx="7632700" cy="647700"/>
          </a:xfrm>
        </p:spPr>
        <p:txBody>
          <a:bodyPr/>
          <a:lstStyle/>
          <a:p>
            <a:r>
              <a:rPr lang="en-US" altLang="en-US" dirty="0"/>
              <a:t>ELIGIBILITY</a:t>
            </a:r>
            <a:r>
              <a:rPr lang="zh-TW" altLang="en-US" b="1" dirty="0"/>
              <a:t>資格</a:t>
            </a:r>
            <a:endParaRPr lang="en-US" altLang="en-US" b="1" dirty="0"/>
          </a:p>
        </p:txBody>
      </p:sp>
      <p:sp>
        <p:nvSpPr>
          <p:cNvPr id="25498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433AEBA-3DBE-44AC-9C44-DC4E8823F6B3}" type="slidenum">
              <a:rPr lang="en-US" altLang="pl-PL" sz="1200" smtClean="0">
                <a:solidFill>
                  <a:srgbClr val="FFFFFF"/>
                </a:solidFill>
                <a:latin typeface="Arial Black" panose="020B0A04020102090204" pitchFamily="34" charset="0"/>
                <a:sym typeface="Arial Black" panose="020B0A04020102090204" pitchFamily="34" charset="0"/>
              </a:rPr>
              <a:pPr/>
              <a:t>148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a:t>MEDICAL EXAMINATION</a:t>
            </a:r>
            <a:r>
              <a:rPr lang="zh-TW" altLang="en-US" b="1" dirty="0"/>
              <a:t>體檢</a:t>
            </a:r>
            <a:endParaRPr lang="en-US" altLang="en-US" b="1" dirty="0"/>
          </a:p>
          <a:p>
            <a:pPr algn="just">
              <a:buFont typeface="Arial" panose="020B0604020202020204" pitchFamily="34" charset="0"/>
              <a:buNone/>
            </a:pPr>
            <a:endParaRPr lang="en-US" altLang="en-US" b="1" dirty="0"/>
          </a:p>
          <a:p>
            <a:pPr>
              <a:buFont typeface="Wingdings" panose="05000000000000000000" pitchFamily="2" charset="2"/>
              <a:buChar char="Ø"/>
            </a:pPr>
            <a:r>
              <a:rPr lang="en-US" altLang="en-US" dirty="0"/>
              <a:t>The Boxer must be considered as fit to compete upon examination by a Ringside Doctor before being weighed-in.</a:t>
            </a:r>
            <a:r>
              <a:rPr lang="zh-TW" altLang="en-US" dirty="0" smtClean="0"/>
              <a:t>在稱重</a:t>
            </a:r>
            <a:r>
              <a:rPr lang="zh-TW" altLang="zh-TW" dirty="0" smtClean="0"/>
              <a:t>之前</a:t>
            </a:r>
            <a:r>
              <a:rPr lang="zh-TW" altLang="en-US" dirty="0"/>
              <a:t>，</a:t>
            </a:r>
            <a:r>
              <a:rPr lang="zh-TW" altLang="zh-TW" dirty="0"/>
              <a:t>須</a:t>
            </a:r>
            <a:r>
              <a:rPr lang="zh-TW" altLang="en-US" dirty="0"/>
              <a:t>依據場邊</a:t>
            </a:r>
            <a:r>
              <a:rPr lang="zh-TW" altLang="zh-TW" dirty="0"/>
              <a:t>醫生</a:t>
            </a:r>
            <a:r>
              <a:rPr lang="zh-TW" altLang="en-US" dirty="0"/>
              <a:t>的檢查</a:t>
            </a:r>
            <a:r>
              <a:rPr lang="zh-TW" altLang="zh-TW" dirty="0"/>
              <a:t>認為拳擊手適</a:t>
            </a:r>
            <a:r>
              <a:rPr lang="zh-TW" altLang="en-US" dirty="0"/>
              <a:t>合參賽</a:t>
            </a:r>
            <a:r>
              <a:rPr lang="zh-TW" altLang="zh-TW" dirty="0"/>
              <a:t>。</a:t>
            </a:r>
            <a:r>
              <a:rPr lang="en-US" altLang="en-US" dirty="0"/>
              <a:t> </a:t>
            </a:r>
          </a:p>
          <a:p>
            <a:pPr>
              <a:buFont typeface="Wingdings" panose="05000000000000000000" pitchFamily="2" charset="2"/>
              <a:buChar char="Ø"/>
            </a:pPr>
            <a:r>
              <a:rPr lang="en-US" altLang="en-US" dirty="0"/>
              <a:t>Men Boxers must be clean-shaved before all Medical Examinations and each Bout. Beards and Moustaches will not be allowed.</a:t>
            </a:r>
            <a:r>
              <a:rPr lang="zh-TW" altLang="en-US" dirty="0"/>
              <a:t>在</a:t>
            </a:r>
            <a:r>
              <a:rPr lang="zh-TW" altLang="zh-TW" dirty="0"/>
              <a:t>所有體檢和每</a:t>
            </a:r>
            <a:r>
              <a:rPr lang="zh-TW" altLang="en-US" dirty="0"/>
              <a:t>次比賽</a:t>
            </a:r>
            <a:r>
              <a:rPr lang="zh-TW" altLang="zh-TW" dirty="0"/>
              <a:t>前，男子拳擊手必須剃</a:t>
            </a:r>
            <a:r>
              <a:rPr lang="zh-TW" altLang="en-US" dirty="0"/>
              <a:t>乾淨</a:t>
            </a:r>
            <a:r>
              <a:rPr lang="zh-TW" altLang="zh-TW" dirty="0"/>
              <a:t>鬍鬚</a:t>
            </a:r>
            <a:r>
              <a:rPr lang="zh-TW" altLang="en-US" dirty="0"/>
              <a:t>，</a:t>
            </a:r>
            <a:r>
              <a:rPr lang="zh-TW" altLang="zh-TW" dirty="0"/>
              <a:t>不允許</a:t>
            </a:r>
            <a:r>
              <a:rPr lang="zh-TW" altLang="en-US" dirty="0"/>
              <a:t>有山羊鬚和八字鬍</a:t>
            </a:r>
            <a:r>
              <a:rPr lang="zh-TW" altLang="zh-TW" dirty="0"/>
              <a:t>。</a:t>
            </a:r>
            <a:endParaRPr lang="en-US" altLang="en-US" dirty="0"/>
          </a:p>
          <a:p>
            <a:pPr algn="just">
              <a:buFont typeface="Wingdings" panose="05000000000000000000" pitchFamily="2" charset="2"/>
              <a:buChar char="Ø"/>
            </a:pPr>
            <a:r>
              <a:rPr lang="en-US" altLang="en-US" dirty="0"/>
              <a:t>Women Boxers must sign a Declaration of Non-Pregnancy. </a:t>
            </a:r>
          </a:p>
          <a:p>
            <a:pPr>
              <a:buNone/>
            </a:pPr>
            <a:r>
              <a:rPr lang="en-US" altLang="en-US" dirty="0"/>
              <a:t>	If under 18, this declaration must signed by herself and one of her parents or legal guardians.</a:t>
            </a:r>
            <a:r>
              <a:rPr lang="zh-TW" altLang="zh-TW" dirty="0"/>
              <a:t>女子拳擊手必須簽署</a:t>
            </a:r>
            <a:r>
              <a:rPr lang="zh-TW" altLang="en-US" dirty="0"/>
              <a:t>未懷孕聲 明</a:t>
            </a:r>
            <a:r>
              <a:rPr lang="zh-TW" altLang="zh-TW" dirty="0"/>
              <a:t>。如果</a:t>
            </a:r>
            <a:r>
              <a:rPr lang="zh-TW" altLang="en-US" dirty="0"/>
              <a:t>未滿</a:t>
            </a:r>
            <a:r>
              <a:rPr lang="zh-TW" altLang="zh-TW" dirty="0"/>
              <a:t>18歲以下，</a:t>
            </a:r>
            <a:r>
              <a:rPr lang="zh-TW" altLang="en-US" dirty="0"/>
              <a:t>則</a:t>
            </a:r>
            <a:r>
              <a:rPr lang="zh-TW" altLang="zh-TW" dirty="0"/>
              <a:t>必須由她自己和她的父母或法定監護人之一簽署該聲明</a:t>
            </a:r>
            <a:r>
              <a:rPr lang="zh-TW" altLang="en-US" dirty="0"/>
              <a:t>。</a:t>
            </a:r>
            <a:endParaRPr lang="en-US" altLang="en-US" dirty="0"/>
          </a:p>
        </p:txBody>
      </p:sp>
      <p:sp>
        <p:nvSpPr>
          <p:cNvPr id="256003" name="Title 4"/>
          <p:cNvSpPr>
            <a:spLocks noGrp="1"/>
          </p:cNvSpPr>
          <p:nvPr>
            <p:ph type="title"/>
          </p:nvPr>
        </p:nvSpPr>
        <p:spPr>
          <a:xfrm>
            <a:off x="2073275" y="333375"/>
            <a:ext cx="7632700" cy="647700"/>
          </a:xfrm>
        </p:spPr>
        <p:txBody>
          <a:bodyPr/>
          <a:lstStyle/>
          <a:p>
            <a:r>
              <a:rPr lang="en-US" altLang="en-US" dirty="0"/>
              <a:t>MEDICAL EXAMINATION</a:t>
            </a:r>
            <a:r>
              <a:rPr lang="zh-TW" altLang="en-US" b="1" dirty="0"/>
              <a:t>體檢</a:t>
            </a:r>
            <a:endParaRPr lang="en-US" altLang="en-US" b="1" dirty="0"/>
          </a:p>
        </p:txBody>
      </p:sp>
      <p:sp>
        <p:nvSpPr>
          <p:cNvPr id="25600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13E1115-390E-4712-A6F7-E472A06AA583}" type="slidenum">
              <a:rPr lang="en-US" altLang="pl-PL" sz="1200" smtClean="0">
                <a:solidFill>
                  <a:srgbClr val="FFFFFF"/>
                </a:solidFill>
                <a:latin typeface="Arial Black" panose="020B0A04020102090204" pitchFamily="34" charset="0"/>
                <a:sym typeface="Arial Black" panose="020B0A04020102090204" pitchFamily="34" charset="0"/>
              </a:rPr>
              <a:pPr/>
              <a:t>149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AA61163-0A4E-4897-8DBF-027373047B42}" type="slidenum">
              <a:rPr lang="en-US" altLang="en-US" smtClean="0"/>
              <a:pPr>
                <a:defRPr/>
              </a:pPr>
              <a:t>15</a:t>
            </a:fld>
            <a:endParaRPr lang="en-US" altLang="en-US"/>
          </a:p>
        </p:txBody>
      </p:sp>
      <p:sp>
        <p:nvSpPr>
          <p:cNvPr id="5" name="矩形 4">
            <a:extLst>
              <a:ext uri="{FF2B5EF4-FFF2-40B4-BE49-F238E27FC236}">
                <a16:creationId xmlns:a16="http://schemas.microsoft.com/office/drawing/2014/main" xmlns="" id="{D113FE21-5BE8-4AF6-B19A-AE295A97A081}"/>
              </a:ext>
            </a:extLst>
          </p:cNvPr>
          <p:cNvSpPr/>
          <p:nvPr/>
        </p:nvSpPr>
        <p:spPr>
          <a:xfrm>
            <a:off x="5673080" y="404664"/>
            <a:ext cx="3397020" cy="954107"/>
          </a:xfrm>
          <a:prstGeom prst="rect">
            <a:avLst/>
          </a:prstGeom>
        </p:spPr>
        <p:txBody>
          <a:bodyPr wrap="none">
            <a:spAutoFit/>
          </a:bodyPr>
          <a:lstStyle/>
          <a:p>
            <a:pPr algn="r"/>
            <a:r>
              <a:rPr lang="en-US" altLang="zh-TW" sz="2800" b="1" i="1" dirty="0"/>
              <a:t>Yearly – Training plan</a:t>
            </a:r>
          </a:p>
          <a:p>
            <a:pPr algn="r"/>
            <a:r>
              <a:rPr lang="zh-TW" altLang="en-US" sz="2800" b="1" i="1" dirty="0"/>
              <a:t>年度訓練規劃</a:t>
            </a:r>
            <a:endParaRPr lang="en-US" altLang="zh-TW" sz="2800" b="1" i="1" dirty="0"/>
          </a:p>
        </p:txBody>
      </p:sp>
      <p:graphicFrame>
        <p:nvGraphicFramePr>
          <p:cNvPr id="6" name="表格 5">
            <a:extLst>
              <a:ext uri="{FF2B5EF4-FFF2-40B4-BE49-F238E27FC236}">
                <a16:creationId xmlns:a16="http://schemas.microsoft.com/office/drawing/2014/main" xmlns="" id="{BC2475D0-58E7-40CE-BBD6-B2E7CDA574A0}"/>
              </a:ext>
            </a:extLst>
          </p:cNvPr>
          <p:cNvGraphicFramePr>
            <a:graphicFrameLocks noGrp="1"/>
          </p:cNvGraphicFramePr>
          <p:nvPr>
            <p:extLst>
              <p:ext uri="{D42A27DB-BD31-4B8C-83A1-F6EECF244321}">
                <p14:modId xmlns:p14="http://schemas.microsoft.com/office/powerpoint/2010/main" val="1067510019"/>
              </p:ext>
            </p:extLst>
          </p:nvPr>
        </p:nvGraphicFramePr>
        <p:xfrm>
          <a:off x="488515" y="1476198"/>
          <a:ext cx="8856973" cy="4617098"/>
        </p:xfrm>
        <a:graphic>
          <a:graphicData uri="http://schemas.openxmlformats.org/drawingml/2006/table">
            <a:tbl>
              <a:tblPr>
                <a:tableStyleId>{5C22544A-7EE6-4342-B048-85BDC9FD1C3A}</a:tableStyleId>
              </a:tblPr>
              <a:tblGrid>
                <a:gridCol w="758552">
                  <a:extLst>
                    <a:ext uri="{9D8B030D-6E8A-4147-A177-3AD203B41FA5}">
                      <a16:colId xmlns:a16="http://schemas.microsoft.com/office/drawing/2014/main" xmlns="" val="3774248067"/>
                    </a:ext>
                  </a:extLst>
                </a:gridCol>
                <a:gridCol w="232327">
                  <a:extLst>
                    <a:ext uri="{9D8B030D-6E8A-4147-A177-3AD203B41FA5}">
                      <a16:colId xmlns:a16="http://schemas.microsoft.com/office/drawing/2014/main" xmlns="" val="525789719"/>
                    </a:ext>
                  </a:extLst>
                </a:gridCol>
                <a:gridCol w="232961">
                  <a:extLst>
                    <a:ext uri="{9D8B030D-6E8A-4147-A177-3AD203B41FA5}">
                      <a16:colId xmlns:a16="http://schemas.microsoft.com/office/drawing/2014/main" xmlns="" val="3758692489"/>
                    </a:ext>
                  </a:extLst>
                </a:gridCol>
                <a:gridCol w="232327">
                  <a:extLst>
                    <a:ext uri="{9D8B030D-6E8A-4147-A177-3AD203B41FA5}">
                      <a16:colId xmlns:a16="http://schemas.microsoft.com/office/drawing/2014/main" xmlns="" val="1884512730"/>
                    </a:ext>
                  </a:extLst>
                </a:gridCol>
                <a:gridCol w="232961">
                  <a:extLst>
                    <a:ext uri="{9D8B030D-6E8A-4147-A177-3AD203B41FA5}">
                      <a16:colId xmlns:a16="http://schemas.microsoft.com/office/drawing/2014/main" xmlns="" val="706645221"/>
                    </a:ext>
                  </a:extLst>
                </a:gridCol>
                <a:gridCol w="232961">
                  <a:extLst>
                    <a:ext uri="{9D8B030D-6E8A-4147-A177-3AD203B41FA5}">
                      <a16:colId xmlns:a16="http://schemas.microsoft.com/office/drawing/2014/main" xmlns="" val="3466052946"/>
                    </a:ext>
                  </a:extLst>
                </a:gridCol>
                <a:gridCol w="232327">
                  <a:extLst>
                    <a:ext uri="{9D8B030D-6E8A-4147-A177-3AD203B41FA5}">
                      <a16:colId xmlns:a16="http://schemas.microsoft.com/office/drawing/2014/main" xmlns="" val="1580904958"/>
                    </a:ext>
                  </a:extLst>
                </a:gridCol>
                <a:gridCol w="232961">
                  <a:extLst>
                    <a:ext uri="{9D8B030D-6E8A-4147-A177-3AD203B41FA5}">
                      <a16:colId xmlns:a16="http://schemas.microsoft.com/office/drawing/2014/main" xmlns="" val="246350510"/>
                    </a:ext>
                  </a:extLst>
                </a:gridCol>
                <a:gridCol w="232961">
                  <a:extLst>
                    <a:ext uri="{9D8B030D-6E8A-4147-A177-3AD203B41FA5}">
                      <a16:colId xmlns:a16="http://schemas.microsoft.com/office/drawing/2014/main" xmlns="" val="2719165623"/>
                    </a:ext>
                  </a:extLst>
                </a:gridCol>
                <a:gridCol w="232327">
                  <a:extLst>
                    <a:ext uri="{9D8B030D-6E8A-4147-A177-3AD203B41FA5}">
                      <a16:colId xmlns:a16="http://schemas.microsoft.com/office/drawing/2014/main" xmlns="" val="450125727"/>
                    </a:ext>
                  </a:extLst>
                </a:gridCol>
                <a:gridCol w="232961">
                  <a:extLst>
                    <a:ext uri="{9D8B030D-6E8A-4147-A177-3AD203B41FA5}">
                      <a16:colId xmlns:a16="http://schemas.microsoft.com/office/drawing/2014/main" xmlns="" val="931721597"/>
                    </a:ext>
                  </a:extLst>
                </a:gridCol>
                <a:gridCol w="232961">
                  <a:extLst>
                    <a:ext uri="{9D8B030D-6E8A-4147-A177-3AD203B41FA5}">
                      <a16:colId xmlns:a16="http://schemas.microsoft.com/office/drawing/2014/main" xmlns="" val="3299410358"/>
                    </a:ext>
                  </a:extLst>
                </a:gridCol>
                <a:gridCol w="232327">
                  <a:extLst>
                    <a:ext uri="{9D8B030D-6E8A-4147-A177-3AD203B41FA5}">
                      <a16:colId xmlns:a16="http://schemas.microsoft.com/office/drawing/2014/main" xmlns="" val="4227483876"/>
                    </a:ext>
                  </a:extLst>
                </a:gridCol>
                <a:gridCol w="232961">
                  <a:extLst>
                    <a:ext uri="{9D8B030D-6E8A-4147-A177-3AD203B41FA5}">
                      <a16:colId xmlns:a16="http://schemas.microsoft.com/office/drawing/2014/main" xmlns="" val="3423390568"/>
                    </a:ext>
                  </a:extLst>
                </a:gridCol>
                <a:gridCol w="232961">
                  <a:extLst>
                    <a:ext uri="{9D8B030D-6E8A-4147-A177-3AD203B41FA5}">
                      <a16:colId xmlns:a16="http://schemas.microsoft.com/office/drawing/2014/main" xmlns="" val="1675506150"/>
                    </a:ext>
                  </a:extLst>
                </a:gridCol>
                <a:gridCol w="232327">
                  <a:extLst>
                    <a:ext uri="{9D8B030D-6E8A-4147-A177-3AD203B41FA5}">
                      <a16:colId xmlns:a16="http://schemas.microsoft.com/office/drawing/2014/main" xmlns="" val="1218415097"/>
                    </a:ext>
                  </a:extLst>
                </a:gridCol>
                <a:gridCol w="232961">
                  <a:extLst>
                    <a:ext uri="{9D8B030D-6E8A-4147-A177-3AD203B41FA5}">
                      <a16:colId xmlns:a16="http://schemas.microsoft.com/office/drawing/2014/main" xmlns="" val="1006575419"/>
                    </a:ext>
                  </a:extLst>
                </a:gridCol>
                <a:gridCol w="232327">
                  <a:extLst>
                    <a:ext uri="{9D8B030D-6E8A-4147-A177-3AD203B41FA5}">
                      <a16:colId xmlns:a16="http://schemas.microsoft.com/office/drawing/2014/main" xmlns="" val="2072232522"/>
                    </a:ext>
                  </a:extLst>
                </a:gridCol>
                <a:gridCol w="232961">
                  <a:extLst>
                    <a:ext uri="{9D8B030D-6E8A-4147-A177-3AD203B41FA5}">
                      <a16:colId xmlns:a16="http://schemas.microsoft.com/office/drawing/2014/main" xmlns="" val="1215562157"/>
                    </a:ext>
                  </a:extLst>
                </a:gridCol>
                <a:gridCol w="232961">
                  <a:extLst>
                    <a:ext uri="{9D8B030D-6E8A-4147-A177-3AD203B41FA5}">
                      <a16:colId xmlns:a16="http://schemas.microsoft.com/office/drawing/2014/main" xmlns="" val="1997041014"/>
                    </a:ext>
                  </a:extLst>
                </a:gridCol>
                <a:gridCol w="232327">
                  <a:extLst>
                    <a:ext uri="{9D8B030D-6E8A-4147-A177-3AD203B41FA5}">
                      <a16:colId xmlns:a16="http://schemas.microsoft.com/office/drawing/2014/main" xmlns="" val="269749669"/>
                    </a:ext>
                  </a:extLst>
                </a:gridCol>
                <a:gridCol w="232961">
                  <a:extLst>
                    <a:ext uri="{9D8B030D-6E8A-4147-A177-3AD203B41FA5}">
                      <a16:colId xmlns:a16="http://schemas.microsoft.com/office/drawing/2014/main" xmlns="" val="574147214"/>
                    </a:ext>
                  </a:extLst>
                </a:gridCol>
                <a:gridCol w="232961">
                  <a:extLst>
                    <a:ext uri="{9D8B030D-6E8A-4147-A177-3AD203B41FA5}">
                      <a16:colId xmlns:a16="http://schemas.microsoft.com/office/drawing/2014/main" xmlns="" val="3121844205"/>
                    </a:ext>
                  </a:extLst>
                </a:gridCol>
                <a:gridCol w="232327">
                  <a:extLst>
                    <a:ext uri="{9D8B030D-6E8A-4147-A177-3AD203B41FA5}">
                      <a16:colId xmlns:a16="http://schemas.microsoft.com/office/drawing/2014/main" xmlns="" val="1819370393"/>
                    </a:ext>
                  </a:extLst>
                </a:gridCol>
                <a:gridCol w="232961">
                  <a:extLst>
                    <a:ext uri="{9D8B030D-6E8A-4147-A177-3AD203B41FA5}">
                      <a16:colId xmlns:a16="http://schemas.microsoft.com/office/drawing/2014/main" xmlns="" val="3687942059"/>
                    </a:ext>
                  </a:extLst>
                </a:gridCol>
                <a:gridCol w="232961">
                  <a:extLst>
                    <a:ext uri="{9D8B030D-6E8A-4147-A177-3AD203B41FA5}">
                      <a16:colId xmlns:a16="http://schemas.microsoft.com/office/drawing/2014/main" xmlns="" val="2367377742"/>
                    </a:ext>
                  </a:extLst>
                </a:gridCol>
                <a:gridCol w="232327">
                  <a:extLst>
                    <a:ext uri="{9D8B030D-6E8A-4147-A177-3AD203B41FA5}">
                      <a16:colId xmlns:a16="http://schemas.microsoft.com/office/drawing/2014/main" xmlns="" val="877971051"/>
                    </a:ext>
                  </a:extLst>
                </a:gridCol>
                <a:gridCol w="232961">
                  <a:extLst>
                    <a:ext uri="{9D8B030D-6E8A-4147-A177-3AD203B41FA5}">
                      <a16:colId xmlns:a16="http://schemas.microsoft.com/office/drawing/2014/main" xmlns="" val="264515192"/>
                    </a:ext>
                  </a:extLst>
                </a:gridCol>
                <a:gridCol w="232961">
                  <a:extLst>
                    <a:ext uri="{9D8B030D-6E8A-4147-A177-3AD203B41FA5}">
                      <a16:colId xmlns:a16="http://schemas.microsoft.com/office/drawing/2014/main" xmlns="" val="3799091522"/>
                    </a:ext>
                  </a:extLst>
                </a:gridCol>
                <a:gridCol w="232327">
                  <a:extLst>
                    <a:ext uri="{9D8B030D-6E8A-4147-A177-3AD203B41FA5}">
                      <a16:colId xmlns:a16="http://schemas.microsoft.com/office/drawing/2014/main" xmlns="" val="378968742"/>
                    </a:ext>
                  </a:extLst>
                </a:gridCol>
                <a:gridCol w="232961">
                  <a:extLst>
                    <a:ext uri="{9D8B030D-6E8A-4147-A177-3AD203B41FA5}">
                      <a16:colId xmlns:a16="http://schemas.microsoft.com/office/drawing/2014/main" xmlns="" val="298708516"/>
                    </a:ext>
                  </a:extLst>
                </a:gridCol>
                <a:gridCol w="232961">
                  <a:extLst>
                    <a:ext uri="{9D8B030D-6E8A-4147-A177-3AD203B41FA5}">
                      <a16:colId xmlns:a16="http://schemas.microsoft.com/office/drawing/2014/main" xmlns="" val="1316607803"/>
                    </a:ext>
                  </a:extLst>
                </a:gridCol>
                <a:gridCol w="883604">
                  <a:extLst>
                    <a:ext uri="{9D8B030D-6E8A-4147-A177-3AD203B41FA5}">
                      <a16:colId xmlns:a16="http://schemas.microsoft.com/office/drawing/2014/main" xmlns="" val="3479596280"/>
                    </a:ext>
                  </a:extLst>
                </a:gridCol>
              </a:tblGrid>
              <a:tr h="244861">
                <a:tc gridSpan="33">
                  <a:txBody>
                    <a:bodyPr/>
                    <a:lstStyle/>
                    <a:p>
                      <a:pPr algn="ctr">
                        <a:spcAft>
                          <a:spcPts val="0"/>
                        </a:spcAft>
                      </a:pPr>
                      <a:r>
                        <a:rPr lang="en-US" sz="1000" dirty="0">
                          <a:effectLst/>
                        </a:rPr>
                        <a:t>Name of coach</a:t>
                      </a:r>
                      <a:endParaRPr lang="zh-TW" sz="1000" dirty="0">
                        <a:effectLst/>
                      </a:endParaRPr>
                    </a:p>
                    <a:p>
                      <a:pPr algn="ctr">
                        <a:spcAft>
                          <a:spcPts val="0"/>
                        </a:spcAft>
                      </a:pPr>
                      <a:r>
                        <a:rPr lang="zh-TW" sz="1000" dirty="0">
                          <a:effectLst/>
                        </a:rPr>
                        <a:t>教練姓名</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24042005"/>
                  </a:ext>
                </a:extLst>
              </a:tr>
              <a:tr h="244861">
                <a:tc gridSpan="33">
                  <a:txBody>
                    <a:bodyPr/>
                    <a:lstStyle/>
                    <a:p>
                      <a:pPr algn="ctr">
                        <a:spcAft>
                          <a:spcPts val="0"/>
                        </a:spcAft>
                      </a:pPr>
                      <a:r>
                        <a:rPr lang="en-US" sz="1000">
                          <a:effectLst/>
                        </a:rPr>
                        <a:t>1-YEAR TRAINING PLAN</a:t>
                      </a:r>
                      <a:endParaRPr lang="zh-TW" sz="1000">
                        <a:effectLst/>
                      </a:endParaRPr>
                    </a:p>
                    <a:p>
                      <a:pPr algn="ctr">
                        <a:spcAft>
                          <a:spcPts val="0"/>
                        </a:spcAft>
                      </a:pPr>
                      <a:r>
                        <a:rPr lang="en-US" sz="1000">
                          <a:effectLst/>
                        </a:rPr>
                        <a:t>1</a:t>
                      </a:r>
                      <a:r>
                        <a:rPr lang="zh-TW" sz="1000">
                          <a:effectLst/>
                        </a:rPr>
                        <a:t>年期訓練規劃</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573908355"/>
                  </a:ext>
                </a:extLst>
              </a:tr>
              <a:tr h="349898">
                <a:tc>
                  <a:txBody>
                    <a:bodyPr/>
                    <a:lstStyle/>
                    <a:p>
                      <a:pPr algn="ctr">
                        <a:spcAft>
                          <a:spcPts val="0"/>
                        </a:spcAft>
                      </a:pPr>
                      <a:r>
                        <a:rPr lang="en-US" sz="1000" dirty="0">
                          <a:effectLst/>
                        </a:rPr>
                        <a:t>MONTH</a:t>
                      </a:r>
                      <a:endParaRPr lang="zh-TW" sz="1000" dirty="0">
                        <a:effectLst/>
                      </a:endParaRPr>
                    </a:p>
                    <a:p>
                      <a:pPr algn="ctr">
                        <a:spcAft>
                          <a:spcPts val="0"/>
                        </a:spcAft>
                      </a:pPr>
                      <a:r>
                        <a:rPr lang="zh-TW" sz="1000" dirty="0">
                          <a:effectLst/>
                        </a:rPr>
                        <a:t>月份</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COMMENTS</a:t>
                      </a:r>
                      <a:endParaRPr lang="zh-TW" sz="1000">
                        <a:effectLst/>
                      </a:endParaRPr>
                    </a:p>
                    <a:p>
                      <a:pPr algn="ctr">
                        <a:spcAft>
                          <a:spcPts val="0"/>
                        </a:spcAft>
                      </a:pPr>
                      <a:r>
                        <a:rPr lang="zh-TW" sz="1000">
                          <a:effectLst/>
                        </a:rPr>
                        <a:t>意見</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0568980"/>
                  </a:ext>
                </a:extLst>
              </a:tr>
              <a:tr h="285671">
                <a:tc>
                  <a:txBody>
                    <a:bodyPr/>
                    <a:lstStyle/>
                    <a:p>
                      <a:pPr algn="ctr">
                        <a:spcAft>
                          <a:spcPts val="0"/>
                        </a:spcAft>
                      </a:pPr>
                      <a:r>
                        <a:rPr lang="en-US" sz="1000" dirty="0">
                          <a:effectLst/>
                        </a:rPr>
                        <a:t>January</a:t>
                      </a:r>
                      <a:endParaRPr lang="zh-TW" sz="1000" dirty="0">
                        <a:effectLst/>
                      </a:endParaRPr>
                    </a:p>
                    <a:p>
                      <a:pPr algn="ctr">
                        <a:spcAft>
                          <a:spcPts val="0"/>
                        </a:spcAft>
                      </a:pPr>
                      <a:r>
                        <a:rPr lang="en-US" sz="1000" dirty="0">
                          <a:effectLst/>
                        </a:rPr>
                        <a:t>1</a:t>
                      </a:r>
                      <a:r>
                        <a:rPr lang="zh-TW" sz="1000" dirty="0">
                          <a:effectLst/>
                        </a:rPr>
                        <a:t>月</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1141692"/>
                  </a:ext>
                </a:extLst>
              </a:tr>
              <a:tr h="285671">
                <a:tc>
                  <a:txBody>
                    <a:bodyPr/>
                    <a:lstStyle/>
                    <a:p>
                      <a:pPr algn="ctr">
                        <a:spcAft>
                          <a:spcPts val="0"/>
                        </a:spcAft>
                      </a:pPr>
                      <a:r>
                        <a:rPr lang="en-US" sz="1000" dirty="0">
                          <a:effectLst/>
                        </a:rPr>
                        <a:t>February</a:t>
                      </a:r>
                      <a:endParaRPr lang="zh-TW" sz="1000" dirty="0">
                        <a:effectLst/>
                      </a:endParaRPr>
                    </a:p>
                    <a:p>
                      <a:pPr algn="ctr">
                        <a:spcAft>
                          <a:spcPts val="0"/>
                        </a:spcAft>
                      </a:pPr>
                      <a:r>
                        <a:rPr lang="en-US" sz="1000" dirty="0">
                          <a:effectLst/>
                        </a:rPr>
                        <a:t>2</a:t>
                      </a:r>
                      <a:r>
                        <a:rPr lang="zh-TW" sz="1000" dirty="0">
                          <a:effectLst/>
                        </a:rPr>
                        <a:t>月</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0708348"/>
                  </a:ext>
                </a:extLst>
              </a:tr>
              <a:tr h="285671">
                <a:tc>
                  <a:txBody>
                    <a:bodyPr/>
                    <a:lstStyle/>
                    <a:p>
                      <a:pPr algn="ctr">
                        <a:spcAft>
                          <a:spcPts val="0"/>
                        </a:spcAft>
                      </a:pPr>
                      <a:r>
                        <a:rPr lang="en-US" sz="1000">
                          <a:effectLst/>
                        </a:rPr>
                        <a:t>March</a:t>
                      </a:r>
                      <a:endParaRPr lang="zh-TW" sz="1000">
                        <a:effectLst/>
                      </a:endParaRPr>
                    </a:p>
                    <a:p>
                      <a:pPr algn="ctr">
                        <a:spcAft>
                          <a:spcPts val="0"/>
                        </a:spcAft>
                      </a:pPr>
                      <a:r>
                        <a:rPr lang="en-US" sz="1000">
                          <a:effectLst/>
                        </a:rPr>
                        <a:t>3</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89295899"/>
                  </a:ext>
                </a:extLst>
              </a:tr>
              <a:tr h="285671">
                <a:tc>
                  <a:txBody>
                    <a:bodyPr/>
                    <a:lstStyle/>
                    <a:p>
                      <a:pPr algn="ctr">
                        <a:spcAft>
                          <a:spcPts val="0"/>
                        </a:spcAft>
                      </a:pPr>
                      <a:r>
                        <a:rPr lang="en-US" sz="1000">
                          <a:effectLst/>
                        </a:rPr>
                        <a:t>April</a:t>
                      </a:r>
                      <a:endParaRPr lang="zh-TW" sz="1000">
                        <a:effectLst/>
                      </a:endParaRPr>
                    </a:p>
                    <a:p>
                      <a:pPr algn="ctr">
                        <a:spcAft>
                          <a:spcPts val="0"/>
                        </a:spcAft>
                      </a:pPr>
                      <a:r>
                        <a:rPr lang="en-US" sz="1000">
                          <a:effectLst/>
                        </a:rPr>
                        <a:t>4</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9813067"/>
                  </a:ext>
                </a:extLst>
              </a:tr>
              <a:tr h="285671">
                <a:tc>
                  <a:txBody>
                    <a:bodyPr/>
                    <a:lstStyle/>
                    <a:p>
                      <a:pPr algn="ctr">
                        <a:spcAft>
                          <a:spcPts val="0"/>
                        </a:spcAft>
                      </a:pPr>
                      <a:r>
                        <a:rPr lang="en-US" sz="1000">
                          <a:effectLst/>
                        </a:rPr>
                        <a:t>May</a:t>
                      </a:r>
                      <a:endParaRPr lang="zh-TW" sz="1000">
                        <a:effectLst/>
                      </a:endParaRPr>
                    </a:p>
                    <a:p>
                      <a:pPr algn="ctr">
                        <a:spcAft>
                          <a:spcPts val="0"/>
                        </a:spcAft>
                      </a:pPr>
                      <a:r>
                        <a:rPr lang="en-US" sz="1000">
                          <a:effectLst/>
                        </a:rPr>
                        <a:t>5</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9079784"/>
                  </a:ext>
                </a:extLst>
              </a:tr>
              <a:tr h="285671">
                <a:tc>
                  <a:txBody>
                    <a:bodyPr/>
                    <a:lstStyle/>
                    <a:p>
                      <a:pPr algn="ctr">
                        <a:spcAft>
                          <a:spcPts val="0"/>
                        </a:spcAft>
                      </a:pPr>
                      <a:r>
                        <a:rPr lang="en-US" sz="1000">
                          <a:effectLst/>
                        </a:rPr>
                        <a:t>June</a:t>
                      </a:r>
                      <a:endParaRPr lang="zh-TW" sz="1000">
                        <a:effectLst/>
                      </a:endParaRPr>
                    </a:p>
                    <a:p>
                      <a:pPr algn="ctr">
                        <a:spcAft>
                          <a:spcPts val="0"/>
                        </a:spcAft>
                      </a:pPr>
                      <a:r>
                        <a:rPr lang="en-US" sz="1000">
                          <a:effectLst/>
                        </a:rPr>
                        <a:t>6</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9914226"/>
                  </a:ext>
                </a:extLst>
              </a:tr>
              <a:tr h="285671">
                <a:tc>
                  <a:txBody>
                    <a:bodyPr/>
                    <a:lstStyle/>
                    <a:p>
                      <a:pPr algn="ctr">
                        <a:spcAft>
                          <a:spcPts val="0"/>
                        </a:spcAft>
                      </a:pPr>
                      <a:r>
                        <a:rPr lang="en-US" sz="1000">
                          <a:effectLst/>
                        </a:rPr>
                        <a:t>July</a:t>
                      </a:r>
                      <a:endParaRPr lang="zh-TW" sz="1000">
                        <a:effectLst/>
                      </a:endParaRPr>
                    </a:p>
                    <a:p>
                      <a:pPr algn="ctr">
                        <a:spcAft>
                          <a:spcPts val="0"/>
                        </a:spcAft>
                      </a:pPr>
                      <a:r>
                        <a:rPr lang="en-US" sz="1000">
                          <a:effectLst/>
                        </a:rPr>
                        <a:t>7</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4978509"/>
                  </a:ext>
                </a:extLst>
              </a:tr>
              <a:tr h="285671">
                <a:tc>
                  <a:txBody>
                    <a:bodyPr/>
                    <a:lstStyle/>
                    <a:p>
                      <a:pPr algn="ctr">
                        <a:spcAft>
                          <a:spcPts val="0"/>
                        </a:spcAft>
                      </a:pPr>
                      <a:r>
                        <a:rPr lang="en-US" sz="1000">
                          <a:effectLst/>
                        </a:rPr>
                        <a:t>August</a:t>
                      </a:r>
                      <a:endParaRPr lang="zh-TW" sz="1000">
                        <a:effectLst/>
                      </a:endParaRPr>
                    </a:p>
                    <a:p>
                      <a:pPr algn="ctr">
                        <a:spcAft>
                          <a:spcPts val="0"/>
                        </a:spcAft>
                      </a:pPr>
                      <a:r>
                        <a:rPr lang="en-US" sz="1000">
                          <a:effectLst/>
                        </a:rPr>
                        <a:t>8</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9280342"/>
                  </a:ext>
                </a:extLst>
              </a:tr>
              <a:tr h="285671">
                <a:tc>
                  <a:txBody>
                    <a:bodyPr/>
                    <a:lstStyle/>
                    <a:p>
                      <a:pPr algn="ctr">
                        <a:spcAft>
                          <a:spcPts val="0"/>
                        </a:spcAft>
                      </a:pPr>
                      <a:r>
                        <a:rPr lang="en-US" sz="1000">
                          <a:effectLst/>
                        </a:rPr>
                        <a:t>September</a:t>
                      </a:r>
                      <a:endParaRPr lang="zh-TW" sz="1000">
                        <a:effectLst/>
                      </a:endParaRPr>
                    </a:p>
                    <a:p>
                      <a:pPr algn="ctr">
                        <a:spcAft>
                          <a:spcPts val="0"/>
                        </a:spcAft>
                      </a:pPr>
                      <a:r>
                        <a:rPr lang="en-US" sz="1000">
                          <a:effectLst/>
                        </a:rPr>
                        <a:t>9</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6478193"/>
                  </a:ext>
                </a:extLst>
              </a:tr>
              <a:tr h="285671">
                <a:tc>
                  <a:txBody>
                    <a:bodyPr/>
                    <a:lstStyle/>
                    <a:p>
                      <a:pPr algn="ctr">
                        <a:spcAft>
                          <a:spcPts val="0"/>
                        </a:spcAft>
                      </a:pPr>
                      <a:r>
                        <a:rPr lang="en-US" sz="1000">
                          <a:effectLst/>
                        </a:rPr>
                        <a:t>October</a:t>
                      </a:r>
                      <a:endParaRPr lang="zh-TW" sz="1000">
                        <a:effectLst/>
                      </a:endParaRPr>
                    </a:p>
                    <a:p>
                      <a:pPr algn="ctr">
                        <a:spcAft>
                          <a:spcPts val="0"/>
                        </a:spcAft>
                      </a:pPr>
                      <a:r>
                        <a:rPr lang="en-US" sz="1000">
                          <a:effectLst/>
                        </a:rPr>
                        <a:t>10</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49092221"/>
                  </a:ext>
                </a:extLst>
              </a:tr>
              <a:tr h="285671">
                <a:tc>
                  <a:txBody>
                    <a:bodyPr/>
                    <a:lstStyle/>
                    <a:p>
                      <a:pPr algn="ctr">
                        <a:spcAft>
                          <a:spcPts val="0"/>
                        </a:spcAft>
                      </a:pPr>
                      <a:r>
                        <a:rPr lang="en-US" sz="1000">
                          <a:effectLst/>
                        </a:rPr>
                        <a:t>November</a:t>
                      </a:r>
                      <a:endParaRPr lang="zh-TW" sz="1000">
                        <a:effectLst/>
                      </a:endParaRPr>
                    </a:p>
                    <a:p>
                      <a:pPr algn="ctr">
                        <a:spcAft>
                          <a:spcPts val="0"/>
                        </a:spcAft>
                      </a:pPr>
                      <a:r>
                        <a:rPr lang="en-US" sz="1000">
                          <a:effectLst/>
                        </a:rPr>
                        <a:t>11</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6489132"/>
                  </a:ext>
                </a:extLst>
              </a:tr>
              <a:tr h="285671">
                <a:tc>
                  <a:txBody>
                    <a:bodyPr/>
                    <a:lstStyle/>
                    <a:p>
                      <a:pPr algn="ctr">
                        <a:spcAft>
                          <a:spcPts val="0"/>
                        </a:spcAft>
                      </a:pPr>
                      <a:r>
                        <a:rPr lang="en-US" sz="1000">
                          <a:effectLst/>
                        </a:rPr>
                        <a:t>December</a:t>
                      </a:r>
                      <a:endParaRPr lang="zh-TW" sz="1000">
                        <a:effectLst/>
                      </a:endParaRPr>
                    </a:p>
                    <a:p>
                      <a:pPr algn="ctr">
                        <a:spcAft>
                          <a:spcPts val="0"/>
                        </a:spcAft>
                      </a:pPr>
                      <a:r>
                        <a:rPr lang="en-US" sz="1000">
                          <a:effectLst/>
                        </a:rPr>
                        <a:t>12</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2399400"/>
                  </a:ext>
                </a:extLst>
              </a:tr>
            </a:tbl>
          </a:graphicData>
        </a:graphic>
      </p:graphicFrame>
    </p:spTree>
    <p:extLst>
      <p:ext uri="{BB962C8B-B14F-4D97-AF65-F5344CB8AC3E}">
        <p14:creationId xmlns:p14="http://schemas.microsoft.com/office/powerpoint/2010/main" val="1367278371"/>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a:t>MEDICAL CERTIFICATE</a:t>
            </a:r>
            <a:r>
              <a:rPr lang="zh-TW" altLang="en-US" b="1" dirty="0"/>
              <a:t>醫療證書</a:t>
            </a:r>
            <a:endParaRPr lang="en-US" altLang="en-US" b="1" dirty="0"/>
          </a:p>
          <a:p>
            <a:pPr algn="just">
              <a:buFont typeface="Arial" panose="020B0604020202020204" pitchFamily="34" charset="0"/>
              <a:buNone/>
            </a:pPr>
            <a:endParaRPr lang="en-US" altLang="en-US" sz="1200" b="1" dirty="0"/>
          </a:p>
          <a:p>
            <a:pPr>
              <a:buFont typeface="Wingdings" panose="05000000000000000000" pitchFamily="2" charset="2"/>
              <a:buChar char="Ø"/>
            </a:pPr>
            <a:r>
              <a:rPr lang="en-US" altLang="en-US" dirty="0"/>
              <a:t>The Medical Certificate must be submitted to the AIBA Headquarters during the registration period.</a:t>
            </a:r>
            <a:r>
              <a:rPr lang="zh-TW" altLang="en-US" dirty="0"/>
              <a:t> </a:t>
            </a:r>
            <a:r>
              <a:rPr lang="zh-TW" altLang="zh-TW" dirty="0"/>
              <a:t>必須在註冊期間</a:t>
            </a:r>
            <a:r>
              <a:rPr lang="zh-TW" altLang="en-US" dirty="0"/>
              <a:t>將</a:t>
            </a:r>
            <a:r>
              <a:rPr lang="zh-TW" altLang="zh-TW" dirty="0"/>
              <a:t>醫療證書提交給AIBA總部。</a:t>
            </a:r>
            <a:endParaRPr lang="en-US" altLang="en-US" sz="1200" dirty="0"/>
          </a:p>
          <a:p>
            <a:pPr>
              <a:buFont typeface="Wingdings" panose="05000000000000000000" pitchFamily="2" charset="2"/>
              <a:buChar char="Ø"/>
            </a:pPr>
            <a:r>
              <a:rPr lang="en-US" altLang="en-US" dirty="0"/>
              <a:t>The Medical Certificate must issued within the previous 3 months.</a:t>
            </a:r>
            <a:r>
              <a:rPr lang="zh-TW" altLang="zh-TW" dirty="0"/>
              <a:t> 必須</a:t>
            </a:r>
            <a:r>
              <a:rPr lang="zh-TW" altLang="en-US" dirty="0"/>
              <a:t>是</a:t>
            </a:r>
            <a:r>
              <a:rPr lang="zh-TW" altLang="zh-TW" dirty="0"/>
              <a:t>前3個月內</a:t>
            </a:r>
            <a:r>
              <a:rPr lang="zh-TW" altLang="en-US" dirty="0"/>
              <a:t>核</a:t>
            </a:r>
            <a:r>
              <a:rPr lang="zh-TW" altLang="zh-TW" dirty="0"/>
              <a:t>發</a:t>
            </a:r>
            <a:r>
              <a:rPr lang="zh-TW" altLang="en-US" dirty="0"/>
              <a:t>的</a:t>
            </a:r>
            <a:r>
              <a:rPr lang="zh-TW" altLang="zh-TW" dirty="0"/>
              <a:t>醫療證</a:t>
            </a:r>
            <a:r>
              <a:rPr lang="zh-TW" altLang="en-US" dirty="0"/>
              <a:t>書</a:t>
            </a:r>
            <a:r>
              <a:rPr lang="zh-TW" altLang="zh-TW" dirty="0"/>
              <a:t>。</a:t>
            </a:r>
            <a:endParaRPr lang="en-US" altLang="en-US" sz="1200" dirty="0"/>
          </a:p>
          <a:p>
            <a:pPr>
              <a:buFont typeface="Wingdings" panose="05000000000000000000" pitchFamily="2" charset="2"/>
              <a:buChar char="Ø"/>
            </a:pPr>
            <a:r>
              <a:rPr lang="en-US" altLang="en-US" dirty="0"/>
              <a:t>APB – The Medical Certificate is valid for one cycle.</a:t>
            </a:r>
            <a:r>
              <a:rPr lang="zh-TW" altLang="zh-TW" dirty="0"/>
              <a:t> APB - 醫療證書有效期</a:t>
            </a:r>
            <a:r>
              <a:rPr lang="zh-TW" altLang="en-US" dirty="0"/>
              <a:t>限</a:t>
            </a:r>
            <a:r>
              <a:rPr lang="zh-TW" altLang="zh-TW" dirty="0"/>
              <a:t>為一</a:t>
            </a:r>
            <a:r>
              <a:rPr lang="zh-TW" altLang="en-US" dirty="0"/>
              <a:t>次循環賽</a:t>
            </a:r>
            <a:r>
              <a:rPr lang="zh-TW" altLang="zh-TW" dirty="0"/>
              <a:t>。</a:t>
            </a:r>
            <a:endParaRPr lang="en-US" altLang="en-US" sz="1200" dirty="0"/>
          </a:p>
          <a:p>
            <a:pPr>
              <a:buFont typeface="Wingdings" panose="05000000000000000000" pitchFamily="2" charset="2"/>
              <a:buChar char="Ø"/>
            </a:pPr>
            <a:r>
              <a:rPr lang="en-US" altLang="en-US" dirty="0"/>
              <a:t>WSB – The Medical Certificate is valid for one season.</a:t>
            </a:r>
            <a:r>
              <a:rPr lang="zh-TW" altLang="zh-TW" dirty="0"/>
              <a:t> WSB - 醫療證書有效期</a:t>
            </a:r>
            <a:r>
              <a:rPr lang="zh-TW" altLang="en-US" dirty="0"/>
              <a:t>限</a:t>
            </a:r>
            <a:r>
              <a:rPr lang="zh-TW" altLang="zh-TW" dirty="0"/>
              <a:t>為一個賽季。</a:t>
            </a:r>
            <a:endParaRPr lang="en-US" altLang="en-US" sz="1200" dirty="0"/>
          </a:p>
          <a:p>
            <a:pPr algn="just">
              <a:buFont typeface="Wingdings" panose="05000000000000000000" pitchFamily="2" charset="2"/>
              <a:buChar char="Ø"/>
            </a:pPr>
            <a:r>
              <a:rPr lang="en-US" altLang="en-US" dirty="0"/>
              <a:t>After any period of rest as prescribed by Ringside Doctor, a Boxer must be certified as fit to box with new Medical Certificate.</a:t>
            </a:r>
            <a:r>
              <a:rPr lang="zh-TW" altLang="zh-TW" dirty="0"/>
              <a:t>經</a:t>
            </a:r>
            <a:r>
              <a:rPr lang="zh-TW" altLang="en-US" dirty="0"/>
              <a:t>過場邊醫生</a:t>
            </a:r>
            <a:r>
              <a:rPr lang="zh-TW" altLang="zh-TW" dirty="0"/>
              <a:t>規定的任何休息期</a:t>
            </a:r>
            <a:r>
              <a:rPr lang="zh-TW" altLang="en-US" dirty="0"/>
              <a:t>間之</a:t>
            </a:r>
            <a:r>
              <a:rPr lang="zh-TW" altLang="zh-TW" dirty="0"/>
              <a:t>後，</a:t>
            </a:r>
            <a:r>
              <a:rPr lang="zh-TW" altLang="en-US" dirty="0"/>
              <a:t>拳擊手</a:t>
            </a:r>
            <a:r>
              <a:rPr lang="zh-TW" altLang="zh-TW" dirty="0"/>
              <a:t>必須</a:t>
            </a:r>
            <a:r>
              <a:rPr lang="zh-TW" altLang="en-US" dirty="0"/>
              <a:t>取得</a:t>
            </a:r>
            <a:r>
              <a:rPr lang="zh-TW" altLang="zh-TW" dirty="0"/>
              <a:t>新的醫療證明</a:t>
            </a:r>
            <a:r>
              <a:rPr lang="zh-TW" altLang="en-US" dirty="0"/>
              <a:t>來證明</a:t>
            </a:r>
            <a:r>
              <a:rPr lang="zh-TW" altLang="zh-TW" dirty="0"/>
              <a:t>適</a:t>
            </a:r>
            <a:r>
              <a:rPr lang="zh-TW" altLang="en-US" dirty="0"/>
              <a:t>合進行拳擊比賽</a:t>
            </a:r>
            <a:r>
              <a:rPr lang="zh-TW" altLang="zh-TW" dirty="0"/>
              <a:t>。</a:t>
            </a:r>
            <a:endParaRPr lang="en-US" altLang="en-US" dirty="0"/>
          </a:p>
          <a:p>
            <a:pPr algn="just">
              <a:buFont typeface="Wingdings" panose="05000000000000000000" pitchFamily="2" charset="2"/>
              <a:buChar char="Ø"/>
            </a:pPr>
            <a:endParaRPr lang="en-US" altLang="en-US" b="1" dirty="0"/>
          </a:p>
        </p:txBody>
      </p:sp>
      <p:sp>
        <p:nvSpPr>
          <p:cNvPr id="257027" name="Title 4"/>
          <p:cNvSpPr>
            <a:spLocks noGrp="1"/>
          </p:cNvSpPr>
          <p:nvPr>
            <p:ph type="title"/>
          </p:nvPr>
        </p:nvSpPr>
        <p:spPr>
          <a:xfrm>
            <a:off x="2073275" y="333375"/>
            <a:ext cx="7632700" cy="647700"/>
          </a:xfrm>
        </p:spPr>
        <p:txBody>
          <a:bodyPr/>
          <a:lstStyle/>
          <a:p>
            <a:r>
              <a:rPr lang="en-US" altLang="en-US" dirty="0"/>
              <a:t>MEDICAL CERTIFICATE</a:t>
            </a:r>
            <a:r>
              <a:rPr lang="zh-TW" altLang="en-US" b="1" dirty="0"/>
              <a:t>醫療證書</a:t>
            </a:r>
            <a:r>
              <a:rPr lang="en-US" altLang="en-US" b="1" dirty="0"/>
              <a:t/>
            </a:r>
            <a:br>
              <a:rPr lang="en-US" altLang="en-US" b="1" dirty="0"/>
            </a:br>
            <a:endParaRPr lang="en-US" altLang="en-US" dirty="0"/>
          </a:p>
        </p:txBody>
      </p:sp>
      <p:sp>
        <p:nvSpPr>
          <p:cNvPr id="25702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01D16DF-0E27-4303-9E24-16A448EEE06C}" type="slidenum">
              <a:rPr lang="en-US" altLang="pl-PL" sz="1200" smtClean="0">
                <a:solidFill>
                  <a:srgbClr val="FFFFFF"/>
                </a:solidFill>
                <a:latin typeface="Arial Black" panose="020B0A04020102090204" pitchFamily="34" charset="0"/>
                <a:sym typeface="Arial Black" panose="020B0A04020102090204" pitchFamily="34" charset="0"/>
              </a:rPr>
              <a:pPr/>
              <a:t>150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Espaço Reservado para Conteúdo 2"/>
          <p:cNvSpPr>
            <a:spLocks noGrp="1"/>
          </p:cNvSpPr>
          <p:nvPr>
            <p:ph idx="1"/>
          </p:nvPr>
        </p:nvSpPr>
        <p:spPr>
          <a:xfrm>
            <a:off x="704850" y="1125538"/>
            <a:ext cx="9001125"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lgn="just">
              <a:buFont typeface="Arial" panose="020B0604020202020204" pitchFamily="34" charset="0"/>
              <a:buNone/>
            </a:pPr>
            <a:r>
              <a:rPr lang="en-US" altLang="sv-SE" b="1" dirty="0"/>
              <a:t>MEDICAL BOUT </a:t>
            </a:r>
            <a:r>
              <a:rPr lang="en-US" altLang="sv-SE" b="1" dirty="0" smtClean="0"/>
              <a:t>REPORT：</a:t>
            </a:r>
            <a:r>
              <a:rPr lang="zh-TW" altLang="en-US" b="1" dirty="0" smtClean="0"/>
              <a:t>醫療</a:t>
            </a:r>
            <a:r>
              <a:rPr lang="zh-TW" altLang="en-US" b="1" dirty="0"/>
              <a:t>比賽</a:t>
            </a:r>
            <a:r>
              <a:rPr lang="zh-TW" altLang="en-US" b="1" dirty="0" smtClean="0"/>
              <a:t>報告：</a:t>
            </a:r>
            <a:r>
              <a:rPr lang="en-US" altLang="sv-SE" b="1" dirty="0" smtClean="0"/>
              <a:t> </a:t>
            </a:r>
            <a:endParaRPr lang="en-US" altLang="sv-SE" b="1" dirty="0"/>
          </a:p>
          <a:p>
            <a:pPr algn="just"/>
            <a:endParaRPr lang="en-US" altLang="sv-SE" dirty="0"/>
          </a:p>
          <a:p>
            <a:r>
              <a:rPr lang="en-US" altLang="pl-PL" dirty="0">
                <a:solidFill>
                  <a:srgbClr val="221E1F"/>
                </a:solidFill>
                <a:latin typeface="ArialMT"/>
              </a:rPr>
              <a:t>When the result of the Bout is Knockout</a:t>
            </a:r>
            <a:r>
              <a:rPr lang="pl-PL" altLang="pl-PL" dirty="0">
                <a:solidFill>
                  <a:srgbClr val="221E1F"/>
                </a:solidFill>
                <a:latin typeface="ArialMT"/>
              </a:rPr>
              <a:t> (KO)</a:t>
            </a:r>
            <a:r>
              <a:rPr lang="en-US" altLang="pl-PL" dirty="0">
                <a:solidFill>
                  <a:srgbClr val="221E1F"/>
                </a:solidFill>
                <a:latin typeface="ArialMT"/>
              </a:rPr>
              <a:t> or Referee Stops Contest</a:t>
            </a:r>
            <a:r>
              <a:rPr lang="pl-PL" altLang="pl-PL" dirty="0">
                <a:solidFill>
                  <a:srgbClr val="221E1F"/>
                </a:solidFill>
                <a:latin typeface="ArialMT"/>
              </a:rPr>
              <a:t> (RSC)</a:t>
            </a:r>
            <a:r>
              <a:rPr lang="en-US" altLang="pl-PL" dirty="0">
                <a:solidFill>
                  <a:srgbClr val="221E1F"/>
                </a:solidFill>
                <a:latin typeface="ArialMT"/>
              </a:rPr>
              <a:t>, the Ringside</a:t>
            </a:r>
            <a:r>
              <a:rPr lang="pl-PL" altLang="pl-PL" dirty="0">
                <a:solidFill>
                  <a:srgbClr val="221E1F"/>
                </a:solidFill>
                <a:latin typeface="ArialMT"/>
              </a:rPr>
              <a:t> </a:t>
            </a:r>
            <a:r>
              <a:rPr lang="en-US" altLang="pl-PL" dirty="0">
                <a:solidFill>
                  <a:srgbClr val="221E1F"/>
                </a:solidFill>
                <a:latin typeface="ArialMT"/>
              </a:rPr>
              <a:t>Doctor must fill out and sign a Medical Bout Report which data will be updated in</a:t>
            </a:r>
            <a:r>
              <a:rPr lang="pl-PL" altLang="pl-PL" dirty="0">
                <a:solidFill>
                  <a:srgbClr val="221E1F"/>
                </a:solidFill>
                <a:latin typeface="ArialMT"/>
              </a:rPr>
              <a:t> </a:t>
            </a:r>
            <a:r>
              <a:rPr lang="en-US" altLang="pl-PL" dirty="0">
                <a:solidFill>
                  <a:srgbClr val="221E1F"/>
                </a:solidFill>
                <a:latin typeface="ArialMT"/>
              </a:rPr>
              <a:t>the AIBA Database and sent automatically to the National Federation concerned.</a:t>
            </a:r>
            <a:r>
              <a:rPr lang="zh-TW" altLang="zh-TW" dirty="0"/>
              <a:t>當</a:t>
            </a:r>
            <a:r>
              <a:rPr lang="zh-TW" altLang="en-US" dirty="0"/>
              <a:t>比賽</a:t>
            </a:r>
            <a:r>
              <a:rPr lang="zh-TW" altLang="zh-TW" dirty="0"/>
              <a:t>的結果是</a:t>
            </a:r>
            <a:r>
              <a:rPr lang="zh-TW" altLang="en-US" dirty="0"/>
              <a:t>擊倒</a:t>
            </a:r>
            <a:r>
              <a:rPr lang="zh-TW" altLang="zh-TW" dirty="0"/>
              <a:t>（KO）或</a:t>
            </a:r>
            <a:r>
              <a:rPr lang="zh-TW" altLang="en-US" dirty="0"/>
              <a:t>裁判員</a:t>
            </a:r>
            <a:r>
              <a:rPr lang="zh-TW" altLang="zh-TW" dirty="0"/>
              <a:t>停止比賽（RSC）時，</a:t>
            </a:r>
            <a:r>
              <a:rPr lang="zh-TW" altLang="en-US" dirty="0"/>
              <a:t>場邊</a:t>
            </a:r>
            <a:r>
              <a:rPr lang="zh-TW" altLang="zh-TW" dirty="0"/>
              <a:t>醫生必須填寫並簽</a:t>
            </a:r>
            <a:r>
              <a:rPr lang="zh-TW" altLang="en-US" dirty="0"/>
              <a:t>發</a:t>
            </a:r>
            <a:r>
              <a:rPr lang="zh-TW" altLang="zh-TW" dirty="0"/>
              <a:t>醫療</a:t>
            </a:r>
            <a:r>
              <a:rPr lang="zh-TW" altLang="en-US" dirty="0"/>
              <a:t>比賽</a:t>
            </a:r>
            <a:r>
              <a:rPr lang="zh-TW" altLang="zh-TW" dirty="0"/>
              <a:t>報告，AIBA數據庫</a:t>
            </a:r>
            <a:r>
              <a:rPr lang="zh-TW" altLang="en-US" dirty="0"/>
              <a:t>將</a:t>
            </a:r>
            <a:r>
              <a:rPr lang="zh-TW" altLang="zh-TW" dirty="0"/>
              <a:t>更新該數據將，並自動發送到</a:t>
            </a:r>
            <a:r>
              <a:rPr lang="zh-TW" altLang="en-US" dirty="0"/>
              <a:t>相</a:t>
            </a:r>
            <a:r>
              <a:rPr lang="zh-TW" altLang="zh-TW" dirty="0"/>
              <a:t>關的</a:t>
            </a:r>
            <a:r>
              <a:rPr lang="zh-TW" altLang="en-US" dirty="0"/>
              <a:t>國家協會</a:t>
            </a:r>
            <a:r>
              <a:rPr lang="zh-TW" altLang="zh-TW" dirty="0"/>
              <a:t>。</a:t>
            </a:r>
            <a:endParaRPr lang="pl-PL" altLang="pl-PL" dirty="0">
              <a:solidFill>
                <a:srgbClr val="221E1F"/>
              </a:solidFill>
              <a:latin typeface="ArialMT"/>
            </a:endParaRPr>
          </a:p>
          <a:p>
            <a:pPr algn="just"/>
            <a:r>
              <a:rPr lang="en-US" altLang="pl-PL" dirty="0">
                <a:solidFill>
                  <a:srgbClr val="221E1F"/>
                </a:solidFill>
                <a:latin typeface="ArialMT"/>
              </a:rPr>
              <a:t>The Medical Bout Report must recommend how many rest</a:t>
            </a:r>
            <a:r>
              <a:rPr lang="pl-PL" altLang="pl-PL" dirty="0">
                <a:solidFill>
                  <a:srgbClr val="221E1F"/>
                </a:solidFill>
                <a:latin typeface="ArialMT"/>
              </a:rPr>
              <a:t> </a:t>
            </a:r>
            <a:r>
              <a:rPr lang="en-US" altLang="pl-PL" dirty="0">
                <a:solidFill>
                  <a:srgbClr val="221E1F"/>
                </a:solidFill>
                <a:latin typeface="ArialMT"/>
              </a:rPr>
              <a:t>days should be</a:t>
            </a:r>
            <a:r>
              <a:rPr lang="pl-PL" altLang="pl-PL" dirty="0">
                <a:solidFill>
                  <a:srgbClr val="221E1F"/>
                </a:solidFill>
                <a:latin typeface="ArialMT"/>
              </a:rPr>
              <a:t> </a:t>
            </a:r>
            <a:r>
              <a:rPr lang="en-US" altLang="pl-PL" dirty="0">
                <a:solidFill>
                  <a:srgbClr val="221E1F"/>
                </a:solidFill>
                <a:latin typeface="ArialMT"/>
              </a:rPr>
              <a:t>prescribed or the protective sanitary</a:t>
            </a:r>
            <a:r>
              <a:rPr lang="pl-PL" altLang="pl-PL" dirty="0">
                <a:solidFill>
                  <a:srgbClr val="221E1F"/>
                </a:solidFill>
                <a:latin typeface="ArialMT"/>
              </a:rPr>
              <a:t> </a:t>
            </a:r>
            <a:r>
              <a:rPr lang="en-US" altLang="pl-PL" dirty="0">
                <a:solidFill>
                  <a:srgbClr val="221E1F"/>
                </a:solidFill>
                <a:latin typeface="ArialMT"/>
              </a:rPr>
              <a:t>measures and be delivered to the Supervisor</a:t>
            </a:r>
            <a:r>
              <a:rPr lang="pl-PL" altLang="pl-PL" dirty="0">
                <a:solidFill>
                  <a:srgbClr val="221E1F"/>
                </a:solidFill>
                <a:latin typeface="ArialMT"/>
              </a:rPr>
              <a:t> </a:t>
            </a:r>
            <a:r>
              <a:rPr lang="en-US" altLang="pl-PL" dirty="0">
                <a:solidFill>
                  <a:srgbClr val="221E1F"/>
                </a:solidFill>
                <a:latin typeface="ArialMT"/>
              </a:rPr>
              <a:t>by the Ringside</a:t>
            </a:r>
            <a:r>
              <a:rPr lang="pl-PL" altLang="pl-PL" dirty="0">
                <a:solidFill>
                  <a:srgbClr val="221E1F"/>
                </a:solidFill>
                <a:latin typeface="ArialMT"/>
              </a:rPr>
              <a:t> </a:t>
            </a:r>
            <a:r>
              <a:rPr lang="en-US" altLang="pl-PL" dirty="0">
                <a:solidFill>
                  <a:srgbClr val="221E1F"/>
                </a:solidFill>
                <a:latin typeface="ArialMT"/>
              </a:rPr>
              <a:t>Doctor.</a:t>
            </a:r>
            <a:r>
              <a:rPr lang="zh-TW" altLang="zh-TW" dirty="0"/>
              <a:t>醫療</a:t>
            </a:r>
            <a:r>
              <a:rPr lang="zh-TW" altLang="en-US" dirty="0"/>
              <a:t>比賽</a:t>
            </a:r>
            <a:r>
              <a:rPr lang="zh-TW" altLang="zh-TW" dirty="0"/>
              <a:t>報告必須</a:t>
            </a:r>
            <a:r>
              <a:rPr lang="zh-TW" altLang="en-US" dirty="0"/>
              <a:t>提出</a:t>
            </a:r>
            <a:r>
              <a:rPr lang="zh-TW" altLang="zh-TW" dirty="0"/>
              <a:t>規定</a:t>
            </a:r>
            <a:r>
              <a:rPr lang="zh-TW" altLang="en-US" dirty="0"/>
              <a:t>的</a:t>
            </a:r>
            <a:r>
              <a:rPr lang="zh-TW" altLang="zh-TW" dirty="0"/>
              <a:t>休息天數或保護性衛生措施，並</a:t>
            </a:r>
            <a:r>
              <a:rPr lang="zh-TW" altLang="en-US" dirty="0"/>
              <a:t>送</a:t>
            </a:r>
            <a:r>
              <a:rPr lang="zh-TW" altLang="zh-TW" dirty="0"/>
              <a:t>交</a:t>
            </a:r>
            <a:r>
              <a:rPr lang="zh-TW" altLang="en-US" dirty="0"/>
              <a:t>場邊醫生監督</a:t>
            </a:r>
            <a:r>
              <a:rPr lang="zh-TW" altLang="zh-TW" dirty="0"/>
              <a:t>。</a:t>
            </a:r>
            <a:endParaRPr lang="en-US" altLang="sv-SE" sz="2400" dirty="0">
              <a:latin typeface="Arial "/>
              <a:cs typeface="Times New Roman" panose="02020603050405020304" pitchFamily="18" charset="0"/>
            </a:endParaRPr>
          </a:p>
          <a:p>
            <a:pPr lvl="1">
              <a:buFont typeface="Arial" panose="020B0604020202020204" pitchFamily="34" charset="0"/>
              <a:buChar char="•"/>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Char char="•"/>
            </a:pPr>
            <a:endParaRPr lang="en-US" altLang="sv-SE" sz="2400" dirty="0">
              <a:latin typeface="Arial "/>
            </a:endParaRPr>
          </a:p>
          <a:p>
            <a:pPr lvl="2"/>
            <a:endParaRPr lang="en-US" altLang="sv-SE" sz="2400" u="sng" dirty="0">
              <a:latin typeface="Arial "/>
            </a:endParaRPr>
          </a:p>
          <a:p>
            <a:pPr lvl="2"/>
            <a:endParaRPr lang="en-US" altLang="sv-SE" sz="2400" b="1" dirty="0">
              <a:latin typeface="Arial "/>
            </a:endParaRPr>
          </a:p>
          <a:p>
            <a:pPr lvl="2"/>
            <a:endParaRPr lang="en-US" altLang="sv-SE" sz="2400" dirty="0">
              <a:latin typeface="Arial "/>
            </a:endParaRPr>
          </a:p>
          <a:p>
            <a:pPr algn="just" fontAlgn="ctr">
              <a:lnSpc>
                <a:spcPct val="120000"/>
              </a:lnSpc>
            </a:pPr>
            <a:endParaRPr lang="pt-BR" altLang="sv-SE" dirty="0">
              <a:latin typeface="Arial "/>
              <a:cs typeface="Times New Roman" panose="02020603050405020304" pitchFamily="18" charset="0"/>
            </a:endParaRPr>
          </a:p>
          <a:p>
            <a:pPr algn="just" fontAlgn="ctr">
              <a:lnSpc>
                <a:spcPct val="120000"/>
              </a:lnSpc>
            </a:pPr>
            <a:endParaRPr lang="pt-BR" altLang="sv-SE" b="1" dirty="0">
              <a:latin typeface="Arial "/>
              <a:cs typeface="Times New Roman" panose="02020603050405020304" pitchFamily="18" charset="0"/>
            </a:endParaRPr>
          </a:p>
          <a:p>
            <a:pPr algn="just" fontAlgn="ctr">
              <a:lnSpc>
                <a:spcPct val="120000"/>
              </a:lnSpc>
            </a:pPr>
            <a:endParaRPr lang="en-US" altLang="sv-SE" dirty="0">
              <a:latin typeface="Arial "/>
              <a:cs typeface="Times New Roman" panose="02020603050405020304" pitchFamily="18" charset="0"/>
            </a:endParaRPr>
          </a:p>
          <a:p>
            <a:pPr algn="just" fontAlgn="ctr">
              <a:lnSpc>
                <a:spcPct val="120000"/>
              </a:lnSpc>
            </a:pPr>
            <a:endParaRPr lang="pt-BR" altLang="sv-SE" dirty="0">
              <a:latin typeface="Arial "/>
              <a:cs typeface="Times New Roman" panose="02020603050405020304" pitchFamily="18" charset="0"/>
            </a:endParaRPr>
          </a:p>
        </p:txBody>
      </p:sp>
      <p:sp>
        <p:nvSpPr>
          <p:cNvPr id="258051" name="Title 4"/>
          <p:cNvSpPr>
            <a:spLocks noGrp="1"/>
          </p:cNvSpPr>
          <p:nvPr>
            <p:ph type="title"/>
          </p:nvPr>
        </p:nvSpPr>
        <p:spPr>
          <a:xfrm>
            <a:off x="2073275" y="333375"/>
            <a:ext cx="7632700" cy="647700"/>
          </a:xfrm>
        </p:spPr>
        <p:txBody>
          <a:bodyPr/>
          <a:lstStyle/>
          <a:p>
            <a:r>
              <a:rPr lang="en-US" altLang="sv-SE" dirty="0"/>
              <a:t>MEDICAL BOUT REPORT</a:t>
            </a:r>
            <a:r>
              <a:rPr lang="zh-TW" altLang="en-US" b="1" dirty="0"/>
              <a:t>醫療比賽報告</a:t>
            </a:r>
            <a:r>
              <a:rPr lang="en-US" altLang="sv-SE" b="1" dirty="0"/>
              <a:t> </a:t>
            </a:r>
            <a:br>
              <a:rPr lang="en-US" altLang="sv-SE" b="1" dirty="0"/>
            </a:br>
            <a:endParaRPr lang="en-US" altLang="sv-SE"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ço Reservado para Conteúdo 2"/>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buNone/>
            </a:pPr>
            <a:r>
              <a:rPr lang="en-US" altLang="sv-SE" b="1" dirty="0"/>
              <a:t>PROTECTIVE SANITARY MEASURES</a:t>
            </a:r>
            <a:r>
              <a:rPr lang="zh-TW" altLang="zh-TW" b="1" dirty="0"/>
              <a:t>保護性衛生措施</a:t>
            </a:r>
            <a:endParaRPr lang="en-US" altLang="sv-SE" b="1" dirty="0"/>
          </a:p>
          <a:p>
            <a:pPr algn="just">
              <a:buFont typeface="Arial" panose="020B0604020202020204" pitchFamily="34" charset="0"/>
              <a:buNone/>
            </a:pPr>
            <a:endParaRPr lang="en-US" altLang="sv-SE" sz="1200" b="1" dirty="0"/>
          </a:p>
          <a:p>
            <a:pPr>
              <a:buFont typeface="Wingdings" panose="05000000000000000000" pitchFamily="2" charset="2"/>
              <a:buChar char="Ø"/>
            </a:pPr>
            <a:r>
              <a:rPr lang="en-US" altLang="sv-SE" dirty="0"/>
              <a:t>1 KO – 30 days</a:t>
            </a:r>
            <a:r>
              <a:rPr lang="zh-TW" altLang="en-US" dirty="0"/>
              <a:t> </a:t>
            </a:r>
            <a:r>
              <a:rPr lang="zh-TW" altLang="zh-TW" dirty="0"/>
              <a:t>1 KO - 30天</a:t>
            </a:r>
            <a:endParaRPr lang="en-US" altLang="sv-SE" dirty="0"/>
          </a:p>
          <a:p>
            <a:pPr algn="just">
              <a:buFont typeface="Wingdings" panose="05000000000000000000" pitchFamily="2" charset="2"/>
              <a:buChar char="Ø"/>
            </a:pPr>
            <a:endParaRPr lang="en-US" altLang="sv-SE" dirty="0"/>
          </a:p>
          <a:p>
            <a:pPr>
              <a:buFont typeface="Wingdings" panose="05000000000000000000" pitchFamily="2" charset="2"/>
              <a:buChar char="Ø"/>
            </a:pPr>
            <a:r>
              <a:rPr lang="en-US" altLang="sv-SE" dirty="0"/>
              <a:t>2 </a:t>
            </a:r>
            <a:r>
              <a:rPr lang="en-US" altLang="sv-SE" dirty="0" smtClean="0"/>
              <a:t>KO：s </a:t>
            </a:r>
            <a:r>
              <a:rPr lang="en-US" altLang="sv-SE" dirty="0"/>
              <a:t>within 3 months – 90 days</a:t>
            </a:r>
            <a:r>
              <a:rPr lang="zh-TW" altLang="en-US" dirty="0"/>
              <a:t> </a:t>
            </a:r>
            <a:r>
              <a:rPr lang="zh-TW" altLang="zh-TW" dirty="0"/>
              <a:t>2 </a:t>
            </a:r>
            <a:r>
              <a:rPr lang="zh-TW" altLang="zh-TW" dirty="0" smtClean="0"/>
              <a:t>KO</a:t>
            </a:r>
            <a:r>
              <a:rPr lang="zh-TW" altLang="en-US" dirty="0" smtClean="0"/>
              <a:t>：</a:t>
            </a:r>
            <a:r>
              <a:rPr lang="zh-TW" altLang="zh-TW" dirty="0" smtClean="0"/>
              <a:t>3</a:t>
            </a:r>
            <a:r>
              <a:rPr lang="zh-TW" altLang="zh-TW" dirty="0"/>
              <a:t>個月內 - 90天</a:t>
            </a:r>
            <a:r>
              <a:rPr lang="zh-TW" altLang="en-US" dirty="0"/>
              <a:t> </a:t>
            </a:r>
            <a:endParaRPr lang="en-US" altLang="sv-SE" dirty="0"/>
          </a:p>
          <a:p>
            <a:pPr algn="just">
              <a:buFont typeface="Wingdings" panose="05000000000000000000" pitchFamily="2" charset="2"/>
              <a:buChar char="Ø"/>
            </a:pPr>
            <a:endParaRPr lang="en-US" altLang="sv-SE" dirty="0"/>
          </a:p>
          <a:p>
            <a:pPr algn="just">
              <a:buFont typeface="Wingdings" panose="05000000000000000000" pitchFamily="2" charset="2"/>
              <a:buChar char="Ø"/>
            </a:pPr>
            <a:r>
              <a:rPr lang="en-US" altLang="sv-SE" dirty="0"/>
              <a:t>3 </a:t>
            </a:r>
            <a:r>
              <a:rPr lang="en-US" altLang="sv-SE" dirty="0" smtClean="0"/>
              <a:t>KO：s </a:t>
            </a:r>
            <a:r>
              <a:rPr lang="en-US" altLang="sv-SE" dirty="0"/>
              <a:t>within 1 year – 1 year</a:t>
            </a:r>
            <a:r>
              <a:rPr lang="zh-TW" altLang="en-US" dirty="0"/>
              <a:t> </a:t>
            </a:r>
            <a:r>
              <a:rPr lang="zh-TW" altLang="zh-TW" dirty="0"/>
              <a:t>3 </a:t>
            </a:r>
            <a:r>
              <a:rPr lang="zh-TW" altLang="zh-TW" dirty="0" smtClean="0"/>
              <a:t>KO</a:t>
            </a:r>
            <a:r>
              <a:rPr lang="zh-TW" altLang="en-US" dirty="0" smtClean="0"/>
              <a:t>：</a:t>
            </a:r>
            <a:r>
              <a:rPr lang="zh-TW" altLang="zh-TW" dirty="0" smtClean="0"/>
              <a:t>1年</a:t>
            </a:r>
            <a:r>
              <a:rPr lang="zh-TW" altLang="en-US" dirty="0"/>
              <a:t>內</a:t>
            </a:r>
            <a:r>
              <a:rPr lang="zh-TW" altLang="zh-TW" dirty="0"/>
              <a:t> - 1年</a:t>
            </a:r>
            <a:endParaRPr lang="en-US" altLang="sv-SE" dirty="0"/>
          </a:p>
          <a:p>
            <a:pPr algn="just">
              <a:buFont typeface="Wingdings" panose="05000000000000000000" pitchFamily="2" charset="2"/>
              <a:buChar char="Ø"/>
            </a:pPr>
            <a:endParaRPr lang="en-US" altLang="sv-SE" dirty="0"/>
          </a:p>
          <a:p>
            <a:pPr>
              <a:buFont typeface="Wingdings" panose="05000000000000000000" pitchFamily="2" charset="2"/>
              <a:buChar char="Ø"/>
            </a:pPr>
            <a:r>
              <a:rPr lang="en-US" altLang="sv-SE" dirty="0"/>
              <a:t>LOC less than 1 minute – 90 days</a:t>
            </a:r>
            <a:r>
              <a:rPr lang="zh-TW" altLang="en-US" dirty="0"/>
              <a:t> </a:t>
            </a:r>
            <a:r>
              <a:rPr lang="zh-TW" altLang="zh-TW" dirty="0"/>
              <a:t>LOC不到1分鐘</a:t>
            </a:r>
            <a:r>
              <a:rPr lang="zh-TW" altLang="en-US" dirty="0"/>
              <a:t> </a:t>
            </a:r>
            <a:r>
              <a:rPr lang="zh-TW" altLang="zh-TW" dirty="0"/>
              <a:t>- 90天</a:t>
            </a:r>
            <a:r>
              <a:rPr lang="en-US" altLang="sv-SE" dirty="0"/>
              <a:t> </a:t>
            </a:r>
          </a:p>
          <a:p>
            <a:pPr algn="just">
              <a:buFont typeface="Wingdings" panose="05000000000000000000" pitchFamily="2" charset="2"/>
              <a:buChar char="Ø"/>
            </a:pPr>
            <a:endParaRPr lang="en-US" altLang="sv-SE" dirty="0"/>
          </a:p>
          <a:p>
            <a:pPr algn="just">
              <a:buFont typeface="Wingdings" panose="05000000000000000000" pitchFamily="2" charset="2"/>
              <a:buChar char="Ø"/>
            </a:pPr>
            <a:r>
              <a:rPr lang="en-US" altLang="sv-SE" dirty="0"/>
              <a:t>LOC more than 1 minute – 180 days</a:t>
            </a:r>
            <a:r>
              <a:rPr lang="zh-TW" altLang="en-US" dirty="0"/>
              <a:t> </a:t>
            </a:r>
            <a:r>
              <a:rPr lang="zh-TW" altLang="zh-TW" dirty="0"/>
              <a:t>LOC超過1分鐘 - 180天</a:t>
            </a:r>
            <a:endParaRPr lang="en-US" altLang="sv-SE" dirty="0"/>
          </a:p>
          <a:p>
            <a:pPr marL="0" indent="0">
              <a:buNone/>
            </a:pPr>
            <a:r>
              <a:rPr lang="zh-TW" altLang="zh-TW" dirty="0"/>
              <a:t/>
            </a:r>
            <a:br>
              <a:rPr lang="zh-TW" altLang="zh-TW" dirty="0"/>
            </a:br>
            <a:endParaRPr lang="en-US" altLang="sv-SE" dirty="0"/>
          </a:p>
        </p:txBody>
      </p:sp>
      <p:sp>
        <p:nvSpPr>
          <p:cNvPr id="259075" name="Title 3"/>
          <p:cNvSpPr>
            <a:spLocks noGrp="1"/>
          </p:cNvSpPr>
          <p:nvPr>
            <p:ph type="title"/>
          </p:nvPr>
        </p:nvSpPr>
        <p:spPr>
          <a:xfrm>
            <a:off x="2073275" y="333375"/>
            <a:ext cx="7632700" cy="647700"/>
          </a:xfrm>
        </p:spPr>
        <p:txBody>
          <a:bodyPr/>
          <a:lstStyle/>
          <a:p>
            <a:endParaRPr lang="sv-SE" altLang="sv-SE"/>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PROTECTIVE SANITARY MEASURES</a:t>
            </a:r>
            <a:r>
              <a:rPr lang="zh-TW" altLang="zh-TW" b="1" dirty="0"/>
              <a:t>保護性衛生措施</a:t>
            </a:r>
            <a:endParaRPr lang="en-US" altLang="en-US" b="1" dirty="0"/>
          </a:p>
          <a:p>
            <a:pPr algn="just">
              <a:buFont typeface="Arial" panose="020B0604020202020204" pitchFamily="34" charset="0"/>
              <a:buNone/>
            </a:pPr>
            <a:endParaRPr lang="en-US" altLang="en-US" sz="1200" b="1" dirty="0"/>
          </a:p>
          <a:p>
            <a:pPr algn="just">
              <a:buFont typeface="Wingdings" panose="05000000000000000000" pitchFamily="2" charset="2"/>
              <a:buChar char="Ø"/>
            </a:pPr>
            <a:r>
              <a:rPr lang="en-US" altLang="en-US" dirty="0"/>
              <a:t>Any Boxer who has a medical restriction must not train or spar during the restricted period.</a:t>
            </a:r>
            <a:r>
              <a:rPr lang="zh-TW" altLang="zh-TW" dirty="0"/>
              <a:t>任何具醫療限制的拳擊手在限期內不得</a:t>
            </a:r>
            <a:r>
              <a:rPr lang="zh-TW" altLang="en-US" dirty="0"/>
              <a:t>進行</a:t>
            </a:r>
            <a:r>
              <a:rPr lang="zh-TW" altLang="zh-TW" dirty="0"/>
              <a:t>訓練或</a:t>
            </a:r>
            <a:r>
              <a:rPr lang="zh-TW" altLang="en-US" dirty="0"/>
              <a:t>拳擊賽</a:t>
            </a:r>
            <a:r>
              <a:rPr lang="zh-TW" altLang="zh-TW" dirty="0"/>
              <a:t>。</a:t>
            </a:r>
            <a:endParaRPr lang="en-US" altLang="en-US" dirty="0"/>
          </a:p>
          <a:p>
            <a:pPr>
              <a:buFont typeface="Wingdings" panose="05000000000000000000" pitchFamily="2" charset="2"/>
              <a:buChar char="Ø"/>
            </a:pPr>
            <a:r>
              <a:rPr lang="en-US" altLang="en-US" dirty="0"/>
              <a:t>All protective measures must also apply if a KO</a:t>
            </a:r>
            <a:r>
              <a:rPr lang="pl-PL" altLang="en-US" dirty="0"/>
              <a:t> </a:t>
            </a:r>
            <a:r>
              <a:rPr lang="en-US" altLang="en-US" dirty="0"/>
              <a:t>and/or concussion  occur during training or anywhere else.</a:t>
            </a:r>
            <a:r>
              <a:rPr lang="zh-TW" altLang="zh-TW" dirty="0"/>
              <a:t>如果在訓練或其他任何地方發生KO和/或腦震盪，也必須採取所有保護措施。</a:t>
            </a:r>
            <a:endParaRPr lang="en-US" altLang="en-US" dirty="0"/>
          </a:p>
          <a:p>
            <a:pPr>
              <a:buFont typeface="Wingdings" panose="05000000000000000000" pitchFamily="2" charset="2"/>
              <a:buChar char="Ø"/>
            </a:pPr>
            <a:r>
              <a:rPr lang="en-US" altLang="en-US" dirty="0"/>
              <a:t>The Coach will be responsible to report to the National Federation.</a:t>
            </a:r>
            <a:r>
              <a:rPr lang="zh-TW" altLang="zh-TW" dirty="0"/>
              <a:t>教練將負責向</a:t>
            </a:r>
            <a:r>
              <a:rPr lang="zh-TW" altLang="en-US" dirty="0"/>
              <a:t>國家協會</a:t>
            </a:r>
            <a:r>
              <a:rPr lang="zh-TW" altLang="zh-TW" dirty="0"/>
              <a:t>報告。</a:t>
            </a:r>
            <a:endParaRPr lang="en-US" altLang="en-US" dirty="0"/>
          </a:p>
        </p:txBody>
      </p:sp>
      <p:sp>
        <p:nvSpPr>
          <p:cNvPr id="260099" name="Title 3"/>
          <p:cNvSpPr>
            <a:spLocks noGrp="1"/>
          </p:cNvSpPr>
          <p:nvPr>
            <p:ph type="title"/>
          </p:nvPr>
        </p:nvSpPr>
        <p:spPr>
          <a:xfrm>
            <a:off x="2073275" y="333375"/>
            <a:ext cx="7632700" cy="647700"/>
          </a:xfrm>
        </p:spPr>
        <p:txBody>
          <a:bodyPr/>
          <a:lstStyle/>
          <a:p>
            <a:endParaRPr lang="en-US" altLang="en-US"/>
          </a:p>
        </p:txBody>
      </p:sp>
      <p:sp>
        <p:nvSpPr>
          <p:cNvPr id="2601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B4BF1F4-201E-41BC-B024-797C324127FB}" type="slidenum">
              <a:rPr lang="en-US" altLang="pl-PL" sz="1200" smtClean="0">
                <a:solidFill>
                  <a:srgbClr val="FFFFFF"/>
                </a:solidFill>
                <a:latin typeface="Arial Black" panose="020B0A04020102090204" pitchFamily="34" charset="0"/>
                <a:sym typeface="Arial Black" panose="020B0A04020102090204" pitchFamily="34" charset="0"/>
              </a:rPr>
              <a:pPr/>
              <a:t>153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ço Reservado para Conteúdo 2"/>
          <p:cNvSpPr>
            <a:spLocks noGrp="1"/>
          </p:cNvSpPr>
          <p:nvPr>
            <p:ph idx="1"/>
          </p:nvPr>
        </p:nvSpPr>
        <p:spPr>
          <a:xfrm>
            <a:off x="704850" y="1125538"/>
            <a:ext cx="8915400" cy="4525962"/>
          </a:xfrm>
        </p:spPr>
        <p:txBody>
          <a:bodyPr lIns="91440" tIns="45720" rIns="91440" bIns="45720"/>
          <a:lstStyle/>
          <a:p>
            <a:pPr algn="just"/>
            <a:r>
              <a:rPr lang="fr-CH" altLang="en-US" b="1" dirty="0">
                <a:cs typeface="Arial" panose="020B0604020202020204" pitchFamily="34" charset="0"/>
              </a:rPr>
              <a:t>SCORING SYSTEM</a:t>
            </a:r>
            <a:r>
              <a:rPr lang="zh-TW" altLang="en-US" b="1" dirty="0">
                <a:cs typeface="Arial" panose="020B0604020202020204" pitchFamily="34" charset="0"/>
              </a:rPr>
              <a:t>記分系統</a:t>
            </a:r>
            <a:r>
              <a:rPr lang="fr-CH" altLang="en-US" b="1" dirty="0">
                <a:cs typeface="Arial" panose="020B0604020202020204" pitchFamily="34" charset="0"/>
              </a:rPr>
              <a:t> </a:t>
            </a:r>
          </a:p>
          <a:p>
            <a:pPr algn="just"/>
            <a:endParaRPr lang="fr-CH" altLang="en-US" sz="1200" dirty="0"/>
          </a:p>
          <a:p>
            <a:pPr algn="just"/>
            <a:r>
              <a:rPr lang="en-US" altLang="en-US" dirty="0">
                <a:cs typeface="Arial" panose="020B0604020202020204" pitchFamily="34" charset="0"/>
              </a:rPr>
              <a:t>The Electronic Scoring System is based on a </a:t>
            </a:r>
          </a:p>
          <a:p>
            <a:pPr>
              <a:buNone/>
            </a:pPr>
            <a:r>
              <a:rPr lang="en-US" altLang="en-US" dirty="0">
                <a:cs typeface="Arial" panose="020B0604020202020204" pitchFamily="34" charset="0"/>
              </a:rPr>
              <a:t>    “Ten Points Must System”</a:t>
            </a:r>
            <a:r>
              <a:rPr lang="zh-TW" altLang="zh-TW" dirty="0"/>
              <a:t>電子評分系統是基於“十點必須系統”</a:t>
            </a:r>
            <a:endParaRPr lang="en-US" altLang="en-US" dirty="0">
              <a:cs typeface="Arial" panose="020B0604020202020204" pitchFamily="34" charset="0"/>
            </a:endParaRPr>
          </a:p>
          <a:p>
            <a:pPr algn="just"/>
            <a:r>
              <a:rPr lang="fr-CH" altLang="en-US" b="1" dirty="0"/>
              <a:t>AOB  REFEREE AND JUDGES’ ASSIGNMENT</a:t>
            </a:r>
            <a:r>
              <a:rPr lang="zh-TW" altLang="en-US" b="1" dirty="0"/>
              <a:t> </a:t>
            </a:r>
            <a:r>
              <a:rPr lang="en-US" altLang="zh-TW" b="1" dirty="0"/>
              <a:t>AOB</a:t>
            </a:r>
            <a:r>
              <a:rPr lang="zh-TW" altLang="en-US" b="1" dirty="0"/>
              <a:t>裁判員和評判員的任務</a:t>
            </a:r>
            <a:endParaRPr lang="fr-CH" altLang="en-US" sz="1200" b="1" dirty="0"/>
          </a:p>
          <a:p>
            <a:r>
              <a:rPr lang="en-US" altLang="en-US" dirty="0"/>
              <a:t>Computerized Software Program and/or Draw Commissioner</a:t>
            </a:r>
            <a:r>
              <a:rPr lang="pl-PL" altLang="en-US" dirty="0"/>
              <a:t> </a:t>
            </a:r>
            <a:r>
              <a:rPr lang="en-US" altLang="en-US" dirty="0"/>
              <a:t>assigns 1 Referee </a:t>
            </a:r>
            <a:r>
              <a:rPr lang="en-US" altLang="en-US" dirty="0">
                <a:solidFill>
                  <a:srgbClr val="FF0000"/>
                </a:solidFill>
              </a:rPr>
              <a:t>and 5 Judges </a:t>
            </a:r>
            <a:r>
              <a:rPr lang="en-US" altLang="en-US" dirty="0"/>
              <a:t>for each bout, without the position of the Judges, only names.</a:t>
            </a:r>
            <a:r>
              <a:rPr lang="zh-TW" altLang="en-US" dirty="0"/>
              <a:t>電腦</a:t>
            </a:r>
            <a:r>
              <a:rPr lang="zh-TW" altLang="zh-TW" dirty="0"/>
              <a:t>軟</a:t>
            </a:r>
            <a:r>
              <a:rPr lang="zh-TW" altLang="en-US" dirty="0"/>
              <a:t>體程式</a:t>
            </a:r>
            <a:r>
              <a:rPr lang="zh-TW" altLang="zh-TW" dirty="0"/>
              <a:t>和/或抽</a:t>
            </a:r>
            <a:r>
              <a:rPr lang="zh-TW" altLang="en-US" dirty="0"/>
              <a:t>籤委</a:t>
            </a:r>
            <a:r>
              <a:rPr lang="zh-TW" altLang="zh-TW" dirty="0"/>
              <a:t>員</a:t>
            </a:r>
            <a:r>
              <a:rPr lang="zh-TW" altLang="en-US" dirty="0"/>
              <a:t>針對每次比賽</a:t>
            </a:r>
            <a:r>
              <a:rPr lang="zh-TW" altLang="zh-TW" dirty="0"/>
              <a:t>分配1名</a:t>
            </a:r>
            <a:r>
              <a:rPr lang="zh-TW" altLang="en-US" dirty="0"/>
              <a:t>裁判員</a:t>
            </a:r>
            <a:r>
              <a:rPr lang="zh-TW" altLang="zh-TW" dirty="0">
                <a:solidFill>
                  <a:srgbClr val="FF0000"/>
                </a:solidFill>
              </a:rPr>
              <a:t>和5名</a:t>
            </a:r>
            <a:r>
              <a:rPr lang="zh-TW" altLang="en-US" dirty="0">
                <a:solidFill>
                  <a:srgbClr val="FF0000"/>
                </a:solidFill>
              </a:rPr>
              <a:t>評判員</a:t>
            </a:r>
            <a:r>
              <a:rPr lang="zh-TW" altLang="zh-TW" dirty="0"/>
              <a:t>，</a:t>
            </a:r>
            <a:r>
              <a:rPr lang="zh-TW" altLang="en-US" dirty="0"/>
              <a:t>但</a:t>
            </a:r>
            <a:r>
              <a:rPr lang="zh-TW" altLang="zh-TW" dirty="0"/>
              <a:t>沒有</a:t>
            </a:r>
            <a:r>
              <a:rPr lang="zh-TW" altLang="en-US" dirty="0"/>
              <a:t>評判員</a:t>
            </a:r>
            <a:r>
              <a:rPr lang="zh-TW" altLang="zh-TW" dirty="0"/>
              <a:t>的職位，只有名字。</a:t>
            </a:r>
            <a:endParaRPr lang="en-US" altLang="en-US" dirty="0"/>
          </a:p>
          <a:p>
            <a:r>
              <a:rPr lang="fr-CH" altLang="en-US" b="1" dirty="0"/>
              <a:t>WSB REFEREE AND JUDGES’ ASSIGNMENT</a:t>
            </a:r>
            <a:r>
              <a:rPr lang="zh-TW" altLang="en-US" b="1" dirty="0"/>
              <a:t> </a:t>
            </a:r>
            <a:r>
              <a:rPr lang="en-US" altLang="zh-TW" b="1" dirty="0"/>
              <a:t>WS</a:t>
            </a:r>
            <a:r>
              <a:rPr lang="fr-CH" altLang="en-US" b="1" dirty="0"/>
              <a:t>B</a:t>
            </a:r>
            <a:r>
              <a:rPr lang="zh-TW" altLang="en-US" b="1" dirty="0"/>
              <a:t>裁判員和評判員的任務</a:t>
            </a:r>
            <a:endParaRPr lang="fr-CH" altLang="en-US" sz="1200" b="1" dirty="0"/>
          </a:p>
          <a:p>
            <a:pPr algn="just"/>
            <a:r>
              <a:rPr lang="fr-CH" altLang="en-US" dirty="0"/>
              <a:t>The Supervisor assings Referee and Judges</a:t>
            </a:r>
            <a:r>
              <a:rPr lang="zh-TW" altLang="en-US" dirty="0"/>
              <a:t>由監督</a:t>
            </a:r>
            <a:r>
              <a:rPr lang="zh-TW" altLang="zh-TW" dirty="0"/>
              <a:t>分配</a:t>
            </a:r>
            <a:r>
              <a:rPr lang="zh-TW" altLang="en-US" dirty="0"/>
              <a:t>裁判員</a:t>
            </a:r>
            <a:r>
              <a:rPr lang="zh-TW" altLang="zh-TW" dirty="0"/>
              <a:t>和</a:t>
            </a:r>
            <a:r>
              <a:rPr lang="zh-TW" altLang="en-US" dirty="0"/>
              <a:t>評判員</a:t>
            </a:r>
            <a:endParaRPr lang="fr-CH" altLang="en-US" dirty="0"/>
          </a:p>
          <a:p>
            <a:pPr marL="0" indent="0" algn="just">
              <a:buNone/>
            </a:pPr>
            <a:endParaRPr lang="fr-CH" altLang="en-US" dirty="0"/>
          </a:p>
          <a:p>
            <a:pPr marL="0" indent="0" algn="just">
              <a:buNone/>
            </a:pPr>
            <a:endParaRPr lang="fr-CH" altLang="en-US" dirty="0"/>
          </a:p>
          <a:p>
            <a:pPr algn="just"/>
            <a:endParaRPr lang="en-US" altLang="en-US" dirty="0"/>
          </a:p>
          <a:p>
            <a:pPr algn="just"/>
            <a:endParaRPr lang="en-US" altLang="en-US" dirty="0">
              <a:cs typeface="Arial" panose="020B0604020202020204" pitchFamily="34" charset="0"/>
            </a:endParaRPr>
          </a:p>
        </p:txBody>
      </p:sp>
      <p:sp>
        <p:nvSpPr>
          <p:cNvPr id="261123" name="Título 1"/>
          <p:cNvSpPr>
            <a:spLocks noGrp="1"/>
          </p:cNvSpPr>
          <p:nvPr>
            <p:ph type="title"/>
          </p:nvPr>
        </p:nvSpPr>
        <p:spPr>
          <a:xfrm>
            <a:off x="2073275" y="333375"/>
            <a:ext cx="7632700" cy="647700"/>
          </a:xfrm>
        </p:spPr>
        <p:txBody>
          <a:bodyPr/>
          <a:lstStyle/>
          <a:p>
            <a:r>
              <a:rPr lang="pt-BR" altLang="en-US" dirty="0">
                <a:cs typeface="Times New Roman" panose="02020603050405020304" pitchFamily="18" charset="0"/>
              </a:rPr>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pt-BR" altLang="en-US" dirty="0">
              <a:cs typeface="Times New Roman" panose="02020603050405020304" pitchFamily="18" charset="0"/>
            </a:endParaRPr>
          </a:p>
        </p:txBody>
      </p:sp>
      <p:sp>
        <p:nvSpPr>
          <p:cNvPr id="26112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70BC9FC-B6DD-4ECC-ACF8-832D58F8E47C}" type="slidenum">
              <a:rPr lang="en-US" altLang="pl-PL" sz="1200" smtClean="0">
                <a:solidFill>
                  <a:srgbClr val="FFFFFF"/>
                </a:solidFill>
                <a:latin typeface="Arial Black" panose="020B0A04020102090204" pitchFamily="34" charset="0"/>
                <a:sym typeface="Arial Black" panose="020B0A04020102090204" pitchFamily="34" charset="0"/>
              </a:rPr>
              <a:pPr/>
              <a:t>154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Espaço Reservado para Conteúdo 2"/>
          <p:cNvSpPr>
            <a:spLocks noGrp="1"/>
          </p:cNvSpPr>
          <p:nvPr>
            <p:ph idx="1"/>
          </p:nvPr>
        </p:nvSpPr>
        <p:spPr>
          <a:xfrm>
            <a:off x="704850" y="1125538"/>
            <a:ext cx="8915400" cy="4525962"/>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0" lvl="1" indent="0" algn="just">
              <a:buFont typeface="Arial" panose="020B0604020202020204" pitchFamily="34" charset="0"/>
              <a:buNone/>
            </a:pPr>
            <a:r>
              <a:rPr lang="fr-CH" altLang="sv-SE" sz="2400" b="1" dirty="0" smtClean="0"/>
              <a:t>JUDGES：</a:t>
            </a:r>
            <a:r>
              <a:rPr lang="zh-TW" altLang="en-US" sz="2400" b="1" dirty="0" smtClean="0"/>
              <a:t>評判員：</a:t>
            </a:r>
            <a:endParaRPr lang="fr-CH" altLang="sv-SE" sz="2400" b="1" dirty="0"/>
          </a:p>
          <a:p>
            <a:pPr marL="0" lvl="1" indent="0" algn="just">
              <a:buFont typeface="Arial" panose="020B0604020202020204" pitchFamily="34" charset="0"/>
              <a:buNone/>
            </a:pPr>
            <a:endParaRPr lang="fr-CH" altLang="sv-SE" sz="2400" dirty="0"/>
          </a:p>
          <a:p>
            <a:pPr marL="0" lvl="1" indent="0">
              <a:buFont typeface="Wingdings" panose="05000000000000000000" pitchFamily="2" charset="2"/>
              <a:buChar char="Ø"/>
            </a:pPr>
            <a:r>
              <a:rPr lang="en-US" altLang="sv-SE" sz="2400" dirty="0"/>
              <a:t> At the end of each round the Judges must determine the winner of the round.</a:t>
            </a:r>
            <a:r>
              <a:rPr lang="zh-TW" altLang="zh-TW" sz="2400" dirty="0"/>
              <a:t>在每</a:t>
            </a:r>
            <a:r>
              <a:rPr lang="zh-TW" altLang="en-US" sz="2400" dirty="0"/>
              <a:t>回合</a:t>
            </a:r>
            <a:r>
              <a:rPr lang="zh-TW" altLang="zh-TW" sz="2400" dirty="0"/>
              <a:t>結束時，</a:t>
            </a:r>
            <a:r>
              <a:rPr lang="zh-TW" altLang="en-US" sz="2400" dirty="0"/>
              <a:t>評判員</a:t>
            </a:r>
            <a:r>
              <a:rPr lang="zh-TW" altLang="zh-TW" sz="2400" dirty="0"/>
              <a:t>必須確定</a:t>
            </a:r>
            <a:r>
              <a:rPr lang="zh-TW" altLang="en-US" sz="2400" dirty="0"/>
              <a:t>該回合</a:t>
            </a:r>
            <a:r>
              <a:rPr lang="zh-TW" altLang="zh-TW" sz="2400" dirty="0"/>
              <a:t>的勝利者。</a:t>
            </a:r>
            <a:endParaRPr lang="en-US" altLang="sv-SE" sz="2400" dirty="0"/>
          </a:p>
          <a:p>
            <a:pPr marL="0" lvl="1" indent="0" algn="just">
              <a:buFont typeface="Wingdings" panose="05000000000000000000" pitchFamily="2" charset="2"/>
              <a:buChar char="Ø"/>
            </a:pPr>
            <a:r>
              <a:rPr lang="en-US" altLang="sv-SE" sz="2400" dirty="0"/>
              <a:t> It is mandatory, one Boxer must receive ten (10) and the opponent nine (9) or less, depending on his judgement, according to the criteria.</a:t>
            </a:r>
            <a:r>
              <a:rPr lang="zh-TW" altLang="zh-TW" sz="2400" dirty="0"/>
              <a:t>這是強制性的，</a:t>
            </a:r>
            <a:r>
              <a:rPr lang="zh-TW" altLang="en-US" sz="2400" dirty="0"/>
              <a:t>按照標準而</a:t>
            </a:r>
            <a:r>
              <a:rPr lang="zh-TW" altLang="zh-TW" sz="2400" dirty="0"/>
              <a:t>根據他的判斷，一</a:t>
            </a:r>
            <a:r>
              <a:rPr lang="zh-TW" altLang="en-US" sz="2400" dirty="0"/>
              <a:t>名</a:t>
            </a:r>
            <a:r>
              <a:rPr lang="zh-TW" altLang="zh-TW" sz="2400" dirty="0"/>
              <a:t>拳擊手必</a:t>
            </a:r>
            <a:r>
              <a:rPr lang="zh-TW" altLang="en-US" sz="2400" dirty="0"/>
              <a:t>須取</a:t>
            </a:r>
            <a:r>
              <a:rPr lang="zh-TW" altLang="zh-TW" sz="2400" dirty="0"/>
              <a:t>得十（10）</a:t>
            </a:r>
            <a:r>
              <a:rPr lang="zh-TW" altLang="en-US" sz="2400" dirty="0"/>
              <a:t>分以及</a:t>
            </a:r>
            <a:r>
              <a:rPr lang="zh-TW" altLang="zh-TW" sz="2400" dirty="0"/>
              <a:t>對手</a:t>
            </a:r>
            <a:r>
              <a:rPr lang="zh-TW" altLang="en-US" sz="2400" dirty="0"/>
              <a:t>取得</a:t>
            </a:r>
            <a:r>
              <a:rPr lang="zh-TW" altLang="zh-TW" sz="2400" dirty="0"/>
              <a:t>九（9）</a:t>
            </a:r>
            <a:r>
              <a:rPr lang="zh-TW" altLang="en-US" sz="2400" dirty="0"/>
              <a:t>分</a:t>
            </a:r>
            <a:r>
              <a:rPr lang="zh-TW" altLang="zh-TW" sz="2400" dirty="0"/>
              <a:t>或更</a:t>
            </a:r>
            <a:r>
              <a:rPr lang="zh-TW" altLang="en-US" sz="2400" dirty="0"/>
              <a:t>低分</a:t>
            </a:r>
            <a:r>
              <a:rPr lang="zh-TW" altLang="zh-TW" sz="2400" dirty="0"/>
              <a:t>。</a:t>
            </a:r>
            <a:endParaRPr lang="en-US" altLang="sv-SE" sz="2400" dirty="0"/>
          </a:p>
          <a:p>
            <a:pPr marL="0" lvl="1" indent="0">
              <a:buFont typeface="Wingdings" panose="05000000000000000000" pitchFamily="2" charset="2"/>
              <a:buChar char="Ø"/>
            </a:pPr>
            <a:r>
              <a:rPr lang="en-US" altLang="sv-SE" sz="2400" dirty="0"/>
              <a:t> Every round must have a declared </a:t>
            </a:r>
            <a:r>
              <a:rPr lang="fr-CH" altLang="sv-SE" sz="2400" dirty="0"/>
              <a:t>winner – </a:t>
            </a:r>
            <a:r>
              <a:rPr lang="fr-CH" altLang="sv-SE" sz="2400" b="1" dirty="0"/>
              <a:t>NO TIE</a:t>
            </a:r>
            <a:r>
              <a:rPr lang="fr-CH" altLang="sv-SE" sz="2400" dirty="0"/>
              <a:t>.</a:t>
            </a:r>
            <a:r>
              <a:rPr lang="zh-TW" altLang="zh-TW" dirty="0"/>
              <a:t> 每一</a:t>
            </a:r>
            <a:r>
              <a:rPr lang="zh-TW" altLang="en-US" dirty="0"/>
              <a:t>回合</a:t>
            </a:r>
            <a:r>
              <a:rPr lang="zh-TW" altLang="zh-TW" dirty="0"/>
              <a:t>必須有一</a:t>
            </a:r>
            <a:r>
              <a:rPr lang="zh-TW" altLang="en-US" dirty="0"/>
              <a:t>位公開的勝利者</a:t>
            </a:r>
            <a:r>
              <a:rPr lang="zh-TW" altLang="zh-TW" dirty="0"/>
              <a:t> - </a:t>
            </a:r>
            <a:r>
              <a:rPr lang="zh-TW" altLang="en-US" b="1" dirty="0"/>
              <a:t>沒有平手</a:t>
            </a:r>
            <a:r>
              <a:rPr lang="zh-TW" altLang="zh-TW" dirty="0"/>
              <a:t>。</a:t>
            </a:r>
            <a:endParaRPr lang="de-DE" altLang="sv-SE" dirty="0"/>
          </a:p>
          <a:p>
            <a:endParaRPr lang="de-DE" altLang="sv-SE" dirty="0"/>
          </a:p>
          <a:p>
            <a:endParaRPr lang="de-DE" altLang="sv-SE" dirty="0"/>
          </a:p>
          <a:p>
            <a:endParaRPr lang="de-DE" altLang="sv-SE" dirty="0"/>
          </a:p>
          <a:p>
            <a:pPr algn="just">
              <a:buFont typeface="Arial" panose="020B0604020202020204" pitchFamily="34" charset="0"/>
              <a:buNone/>
            </a:pPr>
            <a:endParaRPr lang="pt-BR" altLang="sv-SE" dirty="0"/>
          </a:p>
        </p:txBody>
      </p:sp>
      <p:sp>
        <p:nvSpPr>
          <p:cNvPr id="262147" name="Título 1"/>
          <p:cNvSpPr>
            <a:spLocks noGrp="1"/>
          </p:cNvSpPr>
          <p:nvPr>
            <p:ph type="title"/>
          </p:nvPr>
        </p:nvSpPr>
        <p:spPr>
          <a:xfrm>
            <a:off x="2073275" y="333375"/>
            <a:ext cx="7632700" cy="647700"/>
          </a:xfrm>
        </p:spPr>
        <p:txBody>
          <a:bodyPr/>
          <a:lstStyle/>
          <a:p>
            <a:r>
              <a:rPr lang="pt-BR" altLang="sv-SE"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pt-BR" altLang="sv-SE" dirty="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Content Placeholder 1"/>
          <p:cNvSpPr>
            <a:spLocks noGrp="1"/>
          </p:cNvSpPr>
          <p:nvPr>
            <p:ph idx="1"/>
          </p:nvPr>
        </p:nvSpPr>
        <p:spPr>
          <a:xfrm>
            <a:off x="704850" y="1125538"/>
            <a:ext cx="8915400" cy="4525962"/>
          </a:xfrm>
        </p:spPr>
        <p:txBody>
          <a:bodyPr lIns="91440" tIns="45720" rIns="91440" bIns="45720"/>
          <a:lstStyle/>
          <a:p>
            <a:pPr eaLnBrk="1" hangingPunct="1">
              <a:buFont typeface="Arial" panose="020B0604020202020204" pitchFamily="34" charset="0"/>
              <a:buNone/>
            </a:pPr>
            <a:r>
              <a:rPr lang="en-US" altLang="en-US" b="1" dirty="0"/>
              <a:t>SCORING </a:t>
            </a:r>
            <a:r>
              <a:rPr lang="en-US" altLang="en-US" b="1" dirty="0" smtClean="0"/>
              <a:t>CRITERIA：</a:t>
            </a:r>
            <a:r>
              <a:rPr lang="zh-TW" altLang="en-US" b="1" dirty="0" smtClean="0"/>
              <a:t>記分標準：</a:t>
            </a:r>
            <a:endParaRPr lang="en-US" altLang="en-US" b="1" dirty="0"/>
          </a:p>
          <a:p>
            <a:pPr eaLnBrk="1" hangingPunct="1">
              <a:buFont typeface="Arial" panose="020B0604020202020204" pitchFamily="34" charset="0"/>
              <a:buNone/>
            </a:pPr>
            <a:endParaRPr lang="en-US" altLang="en-US" b="1" dirty="0"/>
          </a:p>
          <a:p>
            <a:pPr eaLnBrk="1" hangingPunct="1"/>
            <a:endParaRPr lang="en-US" altLang="en-US" sz="1000" b="1" dirty="0"/>
          </a:p>
          <a:p>
            <a:pPr lvl="1" eaLnBrk="1" hangingPunct="1">
              <a:buFont typeface="Wingdings" panose="05000000000000000000" pitchFamily="2" charset="2"/>
              <a:buChar char="Ø"/>
            </a:pPr>
            <a:r>
              <a:rPr lang="en-US" altLang="en-US" sz="2400" dirty="0"/>
              <a:t>  Number of quality blow on target area</a:t>
            </a:r>
            <a:r>
              <a:rPr lang="zh-TW" altLang="en-US" sz="2400" dirty="0"/>
              <a:t>質量數打擊目標範圍</a:t>
            </a:r>
            <a:endParaRPr lang="en-US" altLang="en-US" sz="2400" dirty="0"/>
          </a:p>
          <a:p>
            <a:pPr lvl="1" eaLnBrk="1" hangingPunct="1"/>
            <a:endParaRPr lang="en-US" altLang="en-US" sz="2400" dirty="0"/>
          </a:p>
          <a:p>
            <a:pPr lvl="1" eaLnBrk="1" hangingPunct="1">
              <a:buFont typeface="Wingdings" panose="05000000000000000000" pitchFamily="2" charset="2"/>
              <a:buChar char="Ø"/>
            </a:pPr>
            <a:r>
              <a:rPr lang="en-US" altLang="en-US" sz="2400" dirty="0"/>
              <a:t>  Domination of the bout by technical and tactical    superiority</a:t>
            </a:r>
            <a:r>
              <a:rPr lang="zh-TW" altLang="en-US" sz="2400" dirty="0"/>
              <a:t>藉由技術和戰術優勢而主導較量</a:t>
            </a:r>
            <a:endParaRPr lang="en-US" altLang="en-US" sz="2400" dirty="0"/>
          </a:p>
          <a:p>
            <a:pPr lvl="1" eaLnBrk="1" hangingPunct="1"/>
            <a:endParaRPr lang="en-US" altLang="en-US" sz="2400" dirty="0"/>
          </a:p>
          <a:p>
            <a:pPr lvl="1" eaLnBrk="1" hangingPunct="1">
              <a:buFont typeface="Wingdings" panose="05000000000000000000" pitchFamily="2" charset="2"/>
              <a:buChar char="Ø"/>
            </a:pPr>
            <a:r>
              <a:rPr lang="en-US" altLang="en-US" sz="2400" dirty="0"/>
              <a:t>  Competitiveness</a:t>
            </a:r>
            <a:r>
              <a:rPr lang="zh-TW" altLang="en-US" sz="2400" dirty="0"/>
              <a:t>競爭力</a:t>
            </a:r>
            <a:endParaRPr lang="en-US" altLang="en-US" sz="2400" dirty="0"/>
          </a:p>
          <a:p>
            <a:pPr lvl="1" eaLnBrk="1" hangingPunct="1"/>
            <a:endParaRPr lang="en-US" altLang="en-US" sz="2400" dirty="0"/>
          </a:p>
          <a:p>
            <a:pPr lvl="1" eaLnBrk="1" hangingPunct="1">
              <a:buFont typeface="Wingdings" panose="05000000000000000000" pitchFamily="2" charset="2"/>
              <a:buChar char="Ø"/>
            </a:pPr>
            <a:r>
              <a:rPr lang="en-US" altLang="en-US" sz="2400" dirty="0"/>
              <a:t>    Infringement of the rules</a:t>
            </a:r>
            <a:r>
              <a:rPr lang="zh-TW" altLang="en-US" sz="2400" dirty="0"/>
              <a:t>侵犯規則</a:t>
            </a:r>
            <a:r>
              <a:rPr lang="en-US" altLang="en-US" sz="2400" dirty="0"/>
              <a:t> </a:t>
            </a:r>
          </a:p>
          <a:p>
            <a:pPr marL="419100" lvl="1" indent="0" eaLnBrk="1" hangingPunct="1">
              <a:buNone/>
            </a:pPr>
            <a:r>
              <a:rPr lang="zh-TW" altLang="en-US" sz="2400" dirty="0"/>
              <a:t>     </a:t>
            </a:r>
            <a:br>
              <a:rPr lang="zh-TW" altLang="en-US" sz="2400" dirty="0"/>
            </a:br>
            <a:r>
              <a:rPr lang="zh-TW" altLang="en-US" sz="2400" dirty="0"/>
              <a:t>    </a:t>
            </a:r>
            <a:endParaRPr lang="en-US" altLang="en-US" sz="2400" dirty="0"/>
          </a:p>
          <a:p>
            <a:endParaRPr lang="en-US" altLang="en-US" dirty="0"/>
          </a:p>
        </p:txBody>
      </p:sp>
      <p:sp>
        <p:nvSpPr>
          <p:cNvPr id="263171" name="Title 2"/>
          <p:cNvSpPr>
            <a:spLocks noGrp="1"/>
          </p:cNvSpPr>
          <p:nvPr>
            <p:ph type="title"/>
          </p:nvPr>
        </p:nvSpPr>
        <p:spPr>
          <a:xfrm>
            <a:off x="2073275" y="333375"/>
            <a:ext cx="7632700" cy="647700"/>
          </a:xfrm>
        </p:spPr>
        <p:txBody>
          <a:bodyPr lIns="91440" tIns="45720" rIns="91440" bIns="45720"/>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6317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13FCEDD-43A0-4CDD-867F-44C86691CE08}" type="slidenum">
              <a:rPr lang="en-US" altLang="pl-PL" sz="1200" smtClean="0">
                <a:solidFill>
                  <a:srgbClr val="FFFFFF"/>
                </a:solidFill>
                <a:latin typeface="Arial Black" panose="020B0A04020102090204" pitchFamily="34" charset="0"/>
                <a:sym typeface="Arial Black" panose="020B0A04020102090204" pitchFamily="34" charset="0"/>
              </a:rPr>
              <a:pPr/>
              <a:t>156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Espaço Reservado para Conteúdo 2"/>
          <p:cNvSpPr>
            <a:spLocks noGrp="1"/>
          </p:cNvSpPr>
          <p:nvPr>
            <p:ph idx="1"/>
          </p:nvPr>
        </p:nvSpPr>
        <p:spPr>
          <a:xfrm>
            <a:off x="704850" y="1125538"/>
            <a:ext cx="8915400" cy="4525962"/>
          </a:xfrm>
        </p:spPr>
        <p:txBody>
          <a:bodyPr lIns="91440" tIns="45720" rIns="91440" bIns="45720"/>
          <a:lstStyle/>
          <a:p>
            <a:pPr>
              <a:buNone/>
            </a:pPr>
            <a:r>
              <a:rPr lang="pt-BR" altLang="en-US" b="1" dirty="0"/>
              <a:t>LEGAL </a:t>
            </a:r>
            <a:r>
              <a:rPr lang="pt-BR" altLang="en-US" b="1" dirty="0" smtClean="0"/>
              <a:t>BLOW</a:t>
            </a:r>
            <a:r>
              <a:rPr lang="pt-BR" altLang="en-US" dirty="0" smtClean="0"/>
              <a:t>：</a:t>
            </a:r>
            <a:r>
              <a:rPr lang="zh-TW" altLang="en-US" b="1" dirty="0" smtClean="0"/>
              <a:t>合法</a:t>
            </a:r>
            <a:r>
              <a:rPr lang="zh-TW" altLang="en-US" b="1" dirty="0"/>
              <a:t>出</a:t>
            </a:r>
            <a:r>
              <a:rPr lang="zh-TW" altLang="en-US" b="1" dirty="0" smtClean="0"/>
              <a:t>拳：</a:t>
            </a:r>
            <a:endParaRPr lang="pt-BR" altLang="en-US" b="1" dirty="0"/>
          </a:p>
          <a:p>
            <a:endParaRPr lang="pt-BR" altLang="en-US" dirty="0"/>
          </a:p>
          <a:p>
            <a:pPr>
              <a:buFont typeface="Arial Black" panose="020B0A04020102090204" pitchFamily="34" charset="0"/>
              <a:buAutoNum type="arabicPeriod"/>
            </a:pPr>
            <a:r>
              <a:rPr lang="pt-BR" altLang="en-US" dirty="0"/>
              <a:t>Knuckle surface</a:t>
            </a:r>
            <a:r>
              <a:rPr lang="zh-TW" altLang="zh-TW" dirty="0"/>
              <a:t>指關節面</a:t>
            </a:r>
            <a:endParaRPr lang="pt-BR" altLang="en-US" dirty="0"/>
          </a:p>
          <a:p>
            <a:pPr>
              <a:buFont typeface="Arial Black" panose="020B0A04020102090204" pitchFamily="34" charset="0"/>
              <a:buAutoNum type="arabicPeriod"/>
            </a:pPr>
            <a:endParaRPr lang="pt-BR" altLang="en-US" sz="1400" dirty="0"/>
          </a:p>
          <a:p>
            <a:pPr>
              <a:buFont typeface="Arial Black" panose="020B0A04020102090204" pitchFamily="34" charset="0"/>
              <a:buAutoNum type="arabicPeriod"/>
            </a:pPr>
            <a:r>
              <a:rPr lang="pt-BR" altLang="en-US" dirty="0"/>
              <a:t>Legal scoring area of body</a:t>
            </a:r>
            <a:r>
              <a:rPr lang="zh-TW" altLang="zh-TW" dirty="0"/>
              <a:t>身體</a:t>
            </a:r>
            <a:r>
              <a:rPr lang="zh-TW" altLang="en-US" dirty="0"/>
              <a:t>的</a:t>
            </a:r>
            <a:r>
              <a:rPr lang="zh-TW" altLang="zh-TW" dirty="0"/>
              <a:t>法律</a:t>
            </a:r>
            <a:r>
              <a:rPr lang="zh-TW" altLang="en-US" dirty="0"/>
              <a:t>記</a:t>
            </a:r>
            <a:r>
              <a:rPr lang="zh-TW" altLang="zh-TW" dirty="0"/>
              <a:t>分</a:t>
            </a:r>
            <a:r>
              <a:rPr lang="zh-TW" altLang="en-US" dirty="0"/>
              <a:t>範圍</a:t>
            </a:r>
            <a:endParaRPr lang="pt-BR" altLang="en-US" dirty="0"/>
          </a:p>
          <a:p>
            <a:pPr>
              <a:buFont typeface="Arial Black" panose="020B0A04020102090204" pitchFamily="34" charset="0"/>
              <a:buAutoNum type="arabicPeriod"/>
            </a:pPr>
            <a:endParaRPr lang="pt-BR" altLang="en-US" sz="1400" dirty="0"/>
          </a:p>
          <a:p>
            <a:pPr>
              <a:buFont typeface="Arial Black" panose="020B0A04020102090204" pitchFamily="34" charset="0"/>
              <a:buAutoNum type="arabicPeriod"/>
            </a:pPr>
            <a:r>
              <a:rPr lang="pt-BR" altLang="en-US" dirty="0"/>
              <a:t>Weight of body or shoulder</a:t>
            </a:r>
            <a:r>
              <a:rPr lang="zh-TW" altLang="zh-TW" dirty="0"/>
              <a:t>身體或肩膀的重量</a:t>
            </a:r>
            <a:endParaRPr lang="pt-BR" altLang="en-US" dirty="0"/>
          </a:p>
          <a:p>
            <a:pPr>
              <a:buFont typeface="Arial Black" panose="020B0A04020102090204" pitchFamily="34" charset="0"/>
              <a:buAutoNum type="arabicPeriod"/>
            </a:pPr>
            <a:endParaRPr lang="pt-BR" altLang="en-US" sz="1400" dirty="0"/>
          </a:p>
          <a:p>
            <a:pPr>
              <a:buFont typeface="Arial Black" panose="020B0A04020102090204" pitchFamily="34" charset="0"/>
              <a:buAutoNum type="arabicPeriod"/>
            </a:pPr>
            <a:r>
              <a:rPr lang="pt-BR" altLang="en-US" dirty="0"/>
              <a:t>While not infringing a rule</a:t>
            </a:r>
            <a:r>
              <a:rPr lang="zh-TW" altLang="en-US" dirty="0"/>
              <a:t>同時</a:t>
            </a:r>
            <a:r>
              <a:rPr lang="zh-TW" altLang="zh-TW" dirty="0"/>
              <a:t>不侵犯規則</a:t>
            </a:r>
            <a:endParaRPr lang="pt-BR" altLang="en-US" dirty="0"/>
          </a:p>
          <a:p>
            <a:pPr>
              <a:buFont typeface="Arial Black" panose="020B0A04020102090204" pitchFamily="34" charset="0"/>
              <a:buAutoNum type="arabicPeriod"/>
            </a:pPr>
            <a:endParaRPr lang="pt-BR" altLang="en-US" sz="1400" dirty="0"/>
          </a:p>
          <a:p>
            <a:pPr>
              <a:buFont typeface="Arial Black" panose="020B0A04020102090204" pitchFamily="34" charset="0"/>
              <a:buAutoNum type="arabicPeriod"/>
            </a:pPr>
            <a:r>
              <a:rPr lang="pt-BR" altLang="en-US" dirty="0"/>
              <a:t>Clearly connected</a:t>
            </a:r>
            <a:r>
              <a:rPr lang="zh-TW" altLang="zh-TW" dirty="0"/>
              <a:t>明確連接</a:t>
            </a:r>
            <a:endParaRPr lang="pt-BR" altLang="en-US" dirty="0"/>
          </a:p>
          <a:p>
            <a:pPr>
              <a:buFont typeface="Arial Black" panose="020B0A04020102090204" pitchFamily="34" charset="0"/>
              <a:buAutoNum type="arabicPeriod"/>
            </a:pPr>
            <a:endParaRPr lang="pt-BR" altLang="en-US" sz="1400" dirty="0"/>
          </a:p>
          <a:p>
            <a:pPr>
              <a:buFont typeface="Arial Black" panose="020B0A04020102090204" pitchFamily="34" charset="0"/>
              <a:buAutoNum type="arabicPeriod"/>
            </a:pPr>
            <a:r>
              <a:rPr lang="pt-BR" altLang="en-US" dirty="0"/>
              <a:t>Must have clear vision of punch</a:t>
            </a:r>
            <a:r>
              <a:rPr lang="zh-TW" altLang="zh-TW" dirty="0"/>
              <a:t>必須有清晰的</a:t>
            </a:r>
            <a:r>
              <a:rPr lang="zh-TW" altLang="en-US" dirty="0"/>
              <a:t>出</a:t>
            </a:r>
            <a:r>
              <a:rPr lang="zh-TW" altLang="zh-TW" dirty="0"/>
              <a:t>拳視野</a:t>
            </a:r>
            <a:endParaRPr lang="pt-BR" altLang="en-US" dirty="0"/>
          </a:p>
          <a:p>
            <a:pPr marL="0" indent="0">
              <a:buNone/>
            </a:pPr>
            <a:r>
              <a:rPr lang="zh-TW" altLang="zh-TW" dirty="0"/>
              <a:t/>
            </a:r>
            <a:br>
              <a:rPr lang="zh-TW" altLang="zh-TW" dirty="0"/>
            </a:br>
            <a:endParaRPr lang="pt-BR" altLang="en-US" dirty="0"/>
          </a:p>
          <a:p>
            <a:endParaRPr lang="en-US" altLang="en-US" b="1" dirty="0">
              <a:latin typeface="Arial "/>
              <a:cs typeface="Times New Roman" panose="02020603050405020304" pitchFamily="18" charset="0"/>
            </a:endParaRPr>
          </a:p>
          <a:p>
            <a:pPr algn="just">
              <a:buFont typeface="Arial" panose="020B0604020202020204" pitchFamily="34" charset="0"/>
              <a:buNone/>
            </a:pPr>
            <a:endParaRPr lang="en-US" altLang="en-US" dirty="0">
              <a:latin typeface="Arial "/>
              <a:cs typeface="Times New Roman" panose="02020603050405020304" pitchFamily="18" charset="0"/>
            </a:endParaRPr>
          </a:p>
          <a:p>
            <a:pPr lvl="2"/>
            <a:endParaRPr lang="en-US" altLang="en-US" sz="2400"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64195"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6419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A1CC5E2-0EA2-4233-8BC2-F3653F6AC1E7}" type="slidenum">
              <a:rPr lang="en-US" altLang="pl-PL" sz="1200" smtClean="0">
                <a:solidFill>
                  <a:srgbClr val="FFFFFF"/>
                </a:solidFill>
                <a:latin typeface="Arial Black" panose="020B0A04020102090204" pitchFamily="34" charset="0"/>
                <a:sym typeface="Arial Black" panose="020B0A04020102090204" pitchFamily="34" charset="0"/>
              </a:rPr>
              <a:pPr/>
              <a:t>157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ço Reservado para Conteúdo 2"/>
          <p:cNvSpPr>
            <a:spLocks noGrp="1"/>
          </p:cNvSpPr>
          <p:nvPr>
            <p:ph idx="1"/>
          </p:nvPr>
        </p:nvSpPr>
        <p:spPr>
          <a:xfrm>
            <a:off x="704850" y="1125538"/>
            <a:ext cx="8915400" cy="4525962"/>
          </a:xfrm>
        </p:spPr>
        <p:txBody>
          <a:bodyPr lIns="91440" tIns="45720" rIns="91440" bIns="45720"/>
          <a:lstStyle/>
          <a:p>
            <a:pPr algn="ctr">
              <a:buNone/>
            </a:pPr>
            <a:r>
              <a:rPr lang="en-US" altLang="en-US" sz="2000" b="1" dirty="0">
                <a:latin typeface="Arial "/>
                <a:cs typeface="Times New Roman" panose="02020603050405020304" pitchFamily="18" charset="0"/>
              </a:rPr>
              <a:t>TARGET AREA – LEGAL BLOW</a:t>
            </a:r>
            <a:r>
              <a:rPr lang="zh-TW" altLang="zh-TW" sz="2000" b="1" dirty="0"/>
              <a:t>目標</a:t>
            </a:r>
            <a:r>
              <a:rPr lang="zh-TW" altLang="en-US" sz="2000" b="1" dirty="0"/>
              <a:t>範圍</a:t>
            </a:r>
            <a:r>
              <a:rPr lang="zh-TW" altLang="zh-TW" sz="2000" b="1" dirty="0"/>
              <a:t> - </a:t>
            </a:r>
            <a:r>
              <a:rPr lang="zh-TW" altLang="en-US" sz="2000" b="1" dirty="0"/>
              <a:t>合法出拳</a:t>
            </a:r>
            <a:endParaRPr lang="en-US" altLang="zh-TW" sz="2000" b="1" dirty="0"/>
          </a:p>
          <a:p>
            <a:pPr algn="ctr">
              <a:buNone/>
            </a:pPr>
            <a:r>
              <a:rPr lang="en-US" altLang="zh-TW" b="1" dirty="0">
                <a:latin typeface="Arial "/>
                <a:cs typeface="Times New Roman" panose="02020603050405020304" pitchFamily="18" charset="0"/>
              </a:rPr>
              <a:t>LEGAL</a:t>
            </a:r>
            <a:endParaRPr lang="pt-BR" altLang="en-US" b="1" dirty="0">
              <a:latin typeface="Arial "/>
              <a:cs typeface="Times New Roman" panose="02020603050405020304" pitchFamily="18" charset="0"/>
            </a:endParaRPr>
          </a:p>
        </p:txBody>
      </p:sp>
      <p:sp>
        <p:nvSpPr>
          <p:cNvPr id="265219" name="Title 6"/>
          <p:cNvSpPr>
            <a:spLocks noGrp="1"/>
          </p:cNvSpPr>
          <p:nvPr>
            <p:ph type="title"/>
          </p:nvPr>
        </p:nvSpPr>
        <p:spPr>
          <a:xfrm>
            <a:off x="2073275" y="333375"/>
            <a:ext cx="7632700" cy="647700"/>
          </a:xfrm>
        </p:spPr>
        <p:txBody>
          <a:bodyPr lIns="91440" tIns="45720" rIns="91440" bIns="45720"/>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grpSp>
        <p:nvGrpSpPr>
          <p:cNvPr id="4" name="群組 3">
            <a:extLst>
              <a:ext uri="{FF2B5EF4-FFF2-40B4-BE49-F238E27FC236}">
                <a16:creationId xmlns:a16="http://schemas.microsoft.com/office/drawing/2014/main" xmlns="" id="{A5400E90-44CE-4DE0-A94E-76FB309C4897}"/>
              </a:ext>
            </a:extLst>
          </p:cNvPr>
          <p:cNvGrpSpPr/>
          <p:nvPr/>
        </p:nvGrpSpPr>
        <p:grpSpPr>
          <a:xfrm>
            <a:off x="2802404" y="2013876"/>
            <a:ext cx="4324350" cy="4705350"/>
            <a:chOff x="2802404" y="2013876"/>
            <a:chExt cx="4324350" cy="4705350"/>
          </a:xfrm>
        </p:grpSpPr>
        <p:pic>
          <p:nvPicPr>
            <p:cNvPr id="3" name="圖片 2">
              <a:extLst>
                <a:ext uri="{FF2B5EF4-FFF2-40B4-BE49-F238E27FC236}">
                  <a16:creationId xmlns:a16="http://schemas.microsoft.com/office/drawing/2014/main" xmlns="" id="{0298680B-A82A-40B5-8DF7-0F53777F3340}"/>
                </a:ext>
              </a:extLst>
            </p:cNvPr>
            <p:cNvPicPr>
              <a:picLocks noChangeAspect="1"/>
            </p:cNvPicPr>
            <p:nvPr/>
          </p:nvPicPr>
          <p:blipFill>
            <a:blip r:embed="rId2"/>
            <a:stretch>
              <a:fillRect/>
            </a:stretch>
          </p:blipFill>
          <p:spPr>
            <a:xfrm>
              <a:off x="2802404" y="2013876"/>
              <a:ext cx="4324350" cy="4705350"/>
            </a:xfrm>
            <a:prstGeom prst="rect">
              <a:avLst/>
            </a:prstGeom>
          </p:spPr>
        </p:pic>
        <p:sp>
          <p:nvSpPr>
            <p:cNvPr id="2" name="文字方塊 1"/>
            <p:cNvSpPr txBox="1"/>
            <p:nvPr/>
          </p:nvSpPr>
          <p:spPr>
            <a:xfrm>
              <a:off x="5090873" y="3344416"/>
              <a:ext cx="962689" cy="461665"/>
            </a:xfrm>
            <a:prstGeom prst="rect">
              <a:avLst/>
            </a:prstGeom>
            <a:noFill/>
          </p:spPr>
          <p:txBody>
            <a:bodyPr wrap="square" rtlCol="0">
              <a:spAutoFit/>
            </a:bodyPr>
            <a:lstStyle/>
            <a:p>
              <a:pPr algn="ctr"/>
              <a:r>
                <a:rPr lang="en-US" altLang="zh-TW" sz="1200" dirty="0"/>
                <a:t>THE NAVEL</a:t>
              </a:r>
            </a:p>
            <a:p>
              <a:pPr algn="ctr"/>
              <a:r>
                <a:rPr lang="zh-TW" altLang="en-US" sz="1200" dirty="0"/>
                <a:t>肚臍</a:t>
              </a:r>
            </a:p>
          </p:txBody>
        </p:sp>
        <p:sp>
          <p:nvSpPr>
            <p:cNvPr id="7" name="文字方塊 6">
              <a:extLst>
                <a:ext uri="{FF2B5EF4-FFF2-40B4-BE49-F238E27FC236}">
                  <a16:creationId xmlns:a16="http://schemas.microsoft.com/office/drawing/2014/main" xmlns="" id="{C825BAA6-43E8-4B58-8A33-604208AF8854}"/>
                </a:ext>
              </a:extLst>
            </p:cNvPr>
            <p:cNvSpPr txBox="1"/>
            <p:nvPr/>
          </p:nvSpPr>
          <p:spPr>
            <a:xfrm>
              <a:off x="2914833" y="2580486"/>
              <a:ext cx="1115177" cy="338554"/>
            </a:xfrm>
            <a:prstGeom prst="rect">
              <a:avLst/>
            </a:prstGeom>
            <a:noFill/>
          </p:spPr>
          <p:txBody>
            <a:bodyPr wrap="none" rtlCol="0">
              <a:spAutoFit/>
            </a:bodyPr>
            <a:lstStyle/>
            <a:p>
              <a:r>
                <a:rPr lang="en-US" altLang="zh-TW" sz="1600" dirty="0"/>
                <a:t>LEGAL</a:t>
              </a:r>
              <a:r>
                <a:rPr lang="zh-TW" altLang="en-US" sz="1600" dirty="0"/>
                <a:t>合法</a:t>
              </a:r>
              <a:endParaRPr lang="en-US" altLang="zh-TW" sz="1600" dirty="0"/>
            </a:p>
          </p:txBody>
        </p:sp>
        <p:sp>
          <p:nvSpPr>
            <p:cNvPr id="8" name="文字方塊 7">
              <a:extLst>
                <a:ext uri="{FF2B5EF4-FFF2-40B4-BE49-F238E27FC236}">
                  <a16:creationId xmlns:a16="http://schemas.microsoft.com/office/drawing/2014/main" xmlns="" id="{1826EC75-9D74-4739-BA2F-4513FD8E9EB7}"/>
                </a:ext>
              </a:extLst>
            </p:cNvPr>
            <p:cNvSpPr txBox="1"/>
            <p:nvPr/>
          </p:nvSpPr>
          <p:spPr>
            <a:xfrm>
              <a:off x="4975127" y="3830552"/>
              <a:ext cx="1042080" cy="338554"/>
            </a:xfrm>
            <a:prstGeom prst="rect">
              <a:avLst/>
            </a:prstGeom>
            <a:noFill/>
          </p:spPr>
          <p:txBody>
            <a:bodyPr wrap="none" rtlCol="0">
              <a:spAutoFit/>
            </a:bodyPr>
            <a:lstStyle/>
            <a:p>
              <a:r>
                <a:rPr lang="en-US" altLang="zh-TW" sz="1600" dirty="0"/>
                <a:t>FOUL</a:t>
              </a:r>
              <a:r>
                <a:rPr lang="zh-TW" altLang="en-US" sz="1600" dirty="0"/>
                <a:t>違規</a:t>
              </a:r>
              <a:endParaRPr lang="en-US" altLang="zh-TW" sz="1600" dirty="0"/>
            </a:p>
          </p:txBody>
        </p:sp>
        <p:sp>
          <p:nvSpPr>
            <p:cNvPr id="10" name="文字方塊 9">
              <a:extLst>
                <a:ext uri="{FF2B5EF4-FFF2-40B4-BE49-F238E27FC236}">
                  <a16:creationId xmlns:a16="http://schemas.microsoft.com/office/drawing/2014/main" xmlns="" id="{C6454AD2-3AC0-4CE2-8B84-9D6A8E114CC5}"/>
                </a:ext>
              </a:extLst>
            </p:cNvPr>
            <p:cNvSpPr txBox="1"/>
            <p:nvPr/>
          </p:nvSpPr>
          <p:spPr>
            <a:xfrm>
              <a:off x="4917254" y="2811980"/>
              <a:ext cx="1115177" cy="338554"/>
            </a:xfrm>
            <a:prstGeom prst="rect">
              <a:avLst/>
            </a:prstGeom>
            <a:noFill/>
          </p:spPr>
          <p:txBody>
            <a:bodyPr wrap="none" rtlCol="0">
              <a:spAutoFit/>
            </a:bodyPr>
            <a:lstStyle/>
            <a:p>
              <a:r>
                <a:rPr lang="en-US" altLang="zh-TW" sz="1600" dirty="0"/>
                <a:t>LEGAL</a:t>
              </a:r>
              <a:r>
                <a:rPr lang="zh-TW" altLang="en-US" sz="1600" dirty="0"/>
                <a:t>合法</a:t>
              </a:r>
              <a:endParaRPr lang="en-US" altLang="zh-TW" sz="1600" dirty="0"/>
            </a:p>
          </p:txBody>
        </p:sp>
        <p:sp>
          <p:nvSpPr>
            <p:cNvPr id="11" name="文字方塊 10">
              <a:extLst>
                <a:ext uri="{FF2B5EF4-FFF2-40B4-BE49-F238E27FC236}">
                  <a16:creationId xmlns:a16="http://schemas.microsoft.com/office/drawing/2014/main" xmlns="" id="{46EE78CA-236C-4C54-8764-EDC5FE00E212}"/>
                </a:ext>
              </a:extLst>
            </p:cNvPr>
            <p:cNvSpPr txBox="1"/>
            <p:nvPr/>
          </p:nvSpPr>
          <p:spPr>
            <a:xfrm>
              <a:off x="2972707" y="4825975"/>
              <a:ext cx="631711" cy="584775"/>
            </a:xfrm>
            <a:prstGeom prst="rect">
              <a:avLst/>
            </a:prstGeom>
            <a:noFill/>
          </p:spPr>
          <p:txBody>
            <a:bodyPr wrap="none" rtlCol="0">
              <a:spAutoFit/>
            </a:bodyPr>
            <a:lstStyle/>
            <a:p>
              <a:r>
                <a:rPr lang="en-US" altLang="zh-TW" sz="1600" dirty="0"/>
                <a:t>FOUL</a:t>
              </a:r>
            </a:p>
            <a:p>
              <a:r>
                <a:rPr lang="zh-TW" altLang="en-US" sz="1600" dirty="0"/>
                <a:t>違規</a:t>
              </a:r>
              <a:endParaRPr lang="en-US" altLang="zh-TW" sz="1600" dirty="0"/>
            </a:p>
          </p:txBody>
        </p:sp>
        <p:sp>
          <p:nvSpPr>
            <p:cNvPr id="12" name="文字方塊 11">
              <a:extLst>
                <a:ext uri="{FF2B5EF4-FFF2-40B4-BE49-F238E27FC236}">
                  <a16:creationId xmlns:a16="http://schemas.microsoft.com/office/drawing/2014/main" xmlns="" id="{D0AA527B-C788-4362-A31D-F21FD9B8F979}"/>
                </a:ext>
              </a:extLst>
            </p:cNvPr>
            <p:cNvSpPr txBox="1"/>
            <p:nvPr/>
          </p:nvSpPr>
          <p:spPr>
            <a:xfrm>
              <a:off x="5079300" y="5103768"/>
              <a:ext cx="1042080" cy="338554"/>
            </a:xfrm>
            <a:prstGeom prst="rect">
              <a:avLst/>
            </a:prstGeom>
            <a:noFill/>
          </p:spPr>
          <p:txBody>
            <a:bodyPr wrap="none" rtlCol="0">
              <a:spAutoFit/>
            </a:bodyPr>
            <a:lstStyle/>
            <a:p>
              <a:pPr algn="r"/>
              <a:r>
                <a:rPr lang="en-US" altLang="zh-TW" sz="1600" dirty="0"/>
                <a:t>FOUL</a:t>
              </a:r>
              <a:r>
                <a:rPr lang="zh-TW" altLang="en-US" sz="1600" dirty="0"/>
                <a:t>違規</a:t>
              </a:r>
              <a:endParaRPr lang="en-US" altLang="zh-TW" sz="1600" dirty="0"/>
            </a:p>
          </p:txBody>
        </p:sp>
        <p:sp>
          <p:nvSpPr>
            <p:cNvPr id="13" name="文字方塊 12">
              <a:extLst>
                <a:ext uri="{FF2B5EF4-FFF2-40B4-BE49-F238E27FC236}">
                  <a16:creationId xmlns:a16="http://schemas.microsoft.com/office/drawing/2014/main" xmlns="" id="{15ED3E28-E0F0-40B9-81F9-9EC41BFB3BB1}"/>
                </a:ext>
              </a:extLst>
            </p:cNvPr>
            <p:cNvSpPr txBox="1"/>
            <p:nvPr/>
          </p:nvSpPr>
          <p:spPr>
            <a:xfrm>
              <a:off x="6410389" y="4849125"/>
              <a:ext cx="631711" cy="584775"/>
            </a:xfrm>
            <a:prstGeom prst="rect">
              <a:avLst/>
            </a:prstGeom>
            <a:noFill/>
          </p:spPr>
          <p:txBody>
            <a:bodyPr wrap="none" rtlCol="0">
              <a:spAutoFit/>
            </a:bodyPr>
            <a:lstStyle/>
            <a:p>
              <a:r>
                <a:rPr lang="en-US" altLang="zh-TW" sz="1600" dirty="0"/>
                <a:t>FOUL</a:t>
              </a:r>
            </a:p>
            <a:p>
              <a:r>
                <a:rPr lang="zh-TW" altLang="en-US" sz="1600" dirty="0"/>
                <a:t>違規</a:t>
              </a:r>
              <a:endParaRPr lang="en-US" altLang="zh-TW" sz="1600" dirty="0"/>
            </a:p>
          </p:txBody>
        </p:sp>
        <p:sp>
          <p:nvSpPr>
            <p:cNvPr id="14" name="文字方塊 13">
              <a:extLst>
                <a:ext uri="{FF2B5EF4-FFF2-40B4-BE49-F238E27FC236}">
                  <a16:creationId xmlns:a16="http://schemas.microsoft.com/office/drawing/2014/main" xmlns="" id="{ADF86571-A9E1-403A-BBA7-AF468A1A001D}"/>
                </a:ext>
              </a:extLst>
            </p:cNvPr>
            <p:cNvSpPr txBox="1"/>
            <p:nvPr/>
          </p:nvSpPr>
          <p:spPr>
            <a:xfrm>
              <a:off x="6398814" y="3934725"/>
              <a:ext cx="631711" cy="584775"/>
            </a:xfrm>
            <a:prstGeom prst="rect">
              <a:avLst/>
            </a:prstGeom>
            <a:noFill/>
          </p:spPr>
          <p:txBody>
            <a:bodyPr wrap="none" rtlCol="0">
              <a:spAutoFit/>
            </a:bodyPr>
            <a:lstStyle/>
            <a:p>
              <a:r>
                <a:rPr lang="en-US" altLang="zh-TW" sz="1600" dirty="0"/>
                <a:t>FOUL</a:t>
              </a:r>
            </a:p>
            <a:p>
              <a:r>
                <a:rPr lang="zh-TW" altLang="en-US" sz="1600" dirty="0"/>
                <a:t>違規</a:t>
              </a:r>
              <a:endParaRPr lang="en-US" altLang="zh-TW" sz="1600" dirty="0"/>
            </a:p>
          </p:txBody>
        </p:sp>
        <p:sp>
          <p:nvSpPr>
            <p:cNvPr id="15" name="文字方塊 14">
              <a:extLst>
                <a:ext uri="{FF2B5EF4-FFF2-40B4-BE49-F238E27FC236}">
                  <a16:creationId xmlns:a16="http://schemas.microsoft.com/office/drawing/2014/main" xmlns="" id="{0957BC53-0EE2-48A5-B678-EBC467EB216F}"/>
                </a:ext>
              </a:extLst>
            </p:cNvPr>
            <p:cNvSpPr txBox="1"/>
            <p:nvPr/>
          </p:nvSpPr>
          <p:spPr>
            <a:xfrm>
              <a:off x="6653459" y="2500135"/>
              <a:ext cx="430887" cy="1174414"/>
            </a:xfrm>
            <a:prstGeom prst="rect">
              <a:avLst/>
            </a:prstGeom>
            <a:noFill/>
          </p:spPr>
          <p:txBody>
            <a:bodyPr vert="vert270" wrap="square" rtlCol="0">
              <a:spAutoFit/>
            </a:bodyPr>
            <a:lstStyle/>
            <a:p>
              <a:r>
                <a:rPr lang="en-US" altLang="zh-TW" sz="1600" dirty="0"/>
                <a:t>FOUL</a:t>
              </a:r>
              <a:r>
                <a:rPr lang="zh-TW" altLang="en-US" sz="1600" dirty="0"/>
                <a:t>違規</a:t>
              </a:r>
              <a:endParaRPr lang="en-US" altLang="zh-TW" sz="1600" dirty="0"/>
            </a:p>
          </p:txBody>
        </p:sp>
      </p:grpSp>
      <p:sp>
        <p:nvSpPr>
          <p:cNvPr id="26522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B0F40F7-F56B-4C6F-A2AB-A51FEAB916C9}" type="slidenum">
              <a:rPr lang="en-US" altLang="pl-PL" sz="1200" smtClean="0">
                <a:solidFill>
                  <a:srgbClr val="FFFFFF"/>
                </a:solidFill>
                <a:latin typeface="Arial Black" panose="020B0A04020102090204" pitchFamily="34" charset="0"/>
                <a:sym typeface="Arial Black" panose="020B0A04020102090204" pitchFamily="34" charset="0"/>
              </a:rPr>
              <a:pPr/>
              <a:t>158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Espaço Reservado para Conteúdo 2"/>
          <p:cNvSpPr>
            <a:spLocks noGrp="1"/>
          </p:cNvSpPr>
          <p:nvPr>
            <p:ph idx="1"/>
          </p:nvPr>
        </p:nvSpPr>
        <p:spPr>
          <a:xfrm>
            <a:off x="704850" y="1125538"/>
            <a:ext cx="8915400" cy="4525962"/>
          </a:xfrm>
        </p:spPr>
        <p:txBody>
          <a:bodyPr lIns="91440" tIns="45720" rIns="91440" bIns="45720"/>
          <a:lstStyle/>
          <a:p>
            <a:pPr>
              <a:buNone/>
            </a:pPr>
            <a:r>
              <a:rPr lang="pl-PL" altLang="en-US" b="1" dirty="0">
                <a:solidFill>
                  <a:srgbClr val="000000"/>
                </a:solidFill>
              </a:rPr>
              <a:t>What does the Technique &amp; Tactic </a:t>
            </a:r>
            <a:r>
              <a:rPr lang="pl-PL" altLang="en-US" b="1" dirty="0" smtClean="0">
                <a:solidFill>
                  <a:srgbClr val="000000"/>
                </a:solidFill>
              </a:rPr>
              <a:t>mean</a:t>
            </a:r>
            <a:r>
              <a:rPr lang="en-US" altLang="en-US" b="1" dirty="0" smtClean="0">
                <a:solidFill>
                  <a:srgbClr val="000000"/>
                </a:solidFill>
              </a:rPr>
              <a:t>：</a:t>
            </a:r>
            <a:r>
              <a:rPr lang="zh-TW" altLang="zh-TW" b="1" dirty="0" smtClean="0"/>
              <a:t>技術</a:t>
            </a:r>
            <a:r>
              <a:rPr lang="zh-TW" altLang="zh-TW" b="1" dirty="0"/>
              <a:t>與</a:t>
            </a:r>
            <a:r>
              <a:rPr lang="zh-TW" altLang="en-US" b="1" dirty="0"/>
              <a:t>戰術代表什麼</a:t>
            </a:r>
            <a:r>
              <a:rPr lang="zh-TW" altLang="en-US" b="1" dirty="0" smtClean="0"/>
              <a:t>意義：</a:t>
            </a:r>
            <a:endParaRPr lang="en-US" altLang="en-US" b="1" dirty="0">
              <a:solidFill>
                <a:srgbClr val="000000"/>
              </a:solidFill>
            </a:endParaRPr>
          </a:p>
          <a:p>
            <a:pPr lvl="1">
              <a:buFont typeface="Wingdings" panose="05000000000000000000" pitchFamily="2" charset="2"/>
              <a:buChar char="Ø"/>
            </a:pPr>
            <a:r>
              <a:rPr lang="pl-PL" altLang="en-US" sz="2400" dirty="0"/>
              <a:t>Basically means a boxer who demonstrates Ring </a:t>
            </a:r>
            <a:r>
              <a:rPr lang="pl-PL" altLang="en-US" sz="2400" dirty="0" smtClean="0"/>
              <a:t>Generalship：</a:t>
            </a:r>
            <a:r>
              <a:rPr lang="zh-TW" altLang="zh-TW" sz="2400" dirty="0" smtClean="0"/>
              <a:t>基本上</a:t>
            </a:r>
            <a:r>
              <a:rPr lang="zh-TW" altLang="en-US" sz="2400" dirty="0"/>
              <a:t>代表了展現拳擊場策略</a:t>
            </a:r>
            <a:r>
              <a:rPr lang="zh-TW" altLang="zh-TW" sz="2400" dirty="0"/>
              <a:t>的</a:t>
            </a:r>
            <a:r>
              <a:rPr lang="zh-TW" altLang="zh-TW" sz="2400" dirty="0" smtClean="0"/>
              <a:t>拳擊手</a:t>
            </a:r>
            <a:r>
              <a:rPr lang="zh-TW" altLang="en-US" sz="2400" dirty="0" smtClean="0"/>
              <a:t>：</a:t>
            </a:r>
            <a:endParaRPr lang="pl-PL" altLang="en-US" sz="2400" dirty="0"/>
          </a:p>
          <a:p>
            <a:pPr lvl="2">
              <a:buFont typeface="Wingdings" panose="05000000000000000000" pitchFamily="2" charset="2"/>
              <a:buChar char="Ø"/>
            </a:pPr>
            <a:r>
              <a:rPr lang="pl-PL" altLang="en-US" sz="2200" dirty="0"/>
              <a:t>A boxer who causes his opponent to miss and makes him vulnarable to his punches</a:t>
            </a:r>
            <a:r>
              <a:rPr lang="zh-TW" altLang="zh-TW" sz="2000" dirty="0"/>
              <a:t>一</a:t>
            </a:r>
            <a:r>
              <a:rPr lang="zh-TW" altLang="en-US" sz="2000" dirty="0"/>
              <a:t>名拳擊手造成</a:t>
            </a:r>
            <a:r>
              <a:rPr lang="zh-TW" altLang="zh-TW" sz="2000" dirty="0"/>
              <a:t>使他的對手錯過並</a:t>
            </a:r>
            <a:r>
              <a:rPr lang="zh-TW" altLang="en-US" sz="2000" dirty="0"/>
              <a:t>難以防守</a:t>
            </a:r>
            <a:r>
              <a:rPr lang="zh-TW" altLang="zh-TW" sz="2000" dirty="0"/>
              <a:t>他的</a:t>
            </a:r>
            <a:r>
              <a:rPr lang="zh-TW" altLang="en-US" sz="2000" dirty="0"/>
              <a:t>出拳</a:t>
            </a:r>
            <a:endParaRPr lang="en-US" altLang="zh-TW" sz="2000" dirty="0"/>
          </a:p>
          <a:p>
            <a:pPr lvl="2">
              <a:buFont typeface="Wingdings" panose="05000000000000000000" pitchFamily="2" charset="2"/>
              <a:buChar char="Ø"/>
            </a:pPr>
            <a:r>
              <a:rPr lang="pl-PL" altLang="en-US" sz="2200" dirty="0"/>
              <a:t>A boxer throwing effective counter jabs and stands his opponent off</a:t>
            </a:r>
            <a:r>
              <a:rPr lang="zh-TW" altLang="zh-TW" sz="2000" dirty="0"/>
              <a:t>一名拳擊手</a:t>
            </a:r>
            <a:r>
              <a:rPr lang="zh-TW" altLang="en-US" sz="2000" dirty="0"/>
              <a:t>揮出</a:t>
            </a:r>
            <a:r>
              <a:rPr lang="zh-TW" altLang="zh-TW" sz="2000" dirty="0"/>
              <a:t>有效的反擊</a:t>
            </a:r>
            <a:r>
              <a:rPr lang="zh-TW" altLang="en-US" sz="2000" dirty="0"/>
              <a:t>拳</a:t>
            </a:r>
            <a:r>
              <a:rPr lang="zh-TW" altLang="zh-TW" sz="2000" dirty="0"/>
              <a:t>，並</a:t>
            </a:r>
            <a:r>
              <a:rPr lang="zh-TW" altLang="en-US" sz="2000" dirty="0"/>
              <a:t>擋住</a:t>
            </a:r>
            <a:r>
              <a:rPr lang="zh-TW" altLang="zh-TW" sz="2000" dirty="0"/>
              <a:t>他的對手</a:t>
            </a:r>
            <a:endParaRPr lang="pl-PL" altLang="en-US" sz="2200" dirty="0"/>
          </a:p>
          <a:p>
            <a:pPr lvl="2">
              <a:buFont typeface="Wingdings" panose="05000000000000000000" pitchFamily="2" charset="2"/>
              <a:buChar char="Ø"/>
            </a:pPr>
            <a:r>
              <a:rPr lang="pl-PL" altLang="en-US" sz="2200" dirty="0"/>
              <a:t>A boxer who sets the positions in the ring and  the pace of the action</a:t>
            </a:r>
            <a:r>
              <a:rPr lang="zh-TW" altLang="zh-TW" sz="2000" dirty="0"/>
              <a:t>一</a:t>
            </a:r>
            <a:r>
              <a:rPr lang="zh-TW" altLang="en-US" sz="2000" dirty="0"/>
              <a:t>名</a:t>
            </a:r>
            <a:r>
              <a:rPr lang="zh-TW" altLang="zh-TW" sz="2000" dirty="0"/>
              <a:t>拳擊</a:t>
            </a:r>
            <a:r>
              <a:rPr lang="zh-TW" altLang="en-US" sz="2000" dirty="0"/>
              <a:t>手</a:t>
            </a:r>
            <a:r>
              <a:rPr lang="zh-TW" altLang="zh-TW" sz="2000" dirty="0"/>
              <a:t>設定</a:t>
            </a:r>
            <a:r>
              <a:rPr lang="zh-TW" altLang="en-US" sz="2000" dirty="0"/>
              <a:t>拳擊場</a:t>
            </a:r>
            <a:r>
              <a:rPr lang="zh-TW" altLang="zh-TW" sz="2000" dirty="0"/>
              <a:t>的位置和行動的速度</a:t>
            </a:r>
            <a:endParaRPr lang="pl-PL" altLang="en-US" sz="2200" dirty="0"/>
          </a:p>
          <a:p>
            <a:pPr lvl="2">
              <a:buFont typeface="Wingdings" panose="05000000000000000000" pitchFamily="2" charset="2"/>
              <a:buChar char="Ø"/>
            </a:pPr>
            <a:r>
              <a:rPr lang="pl-PL" altLang="en-US" sz="2200" dirty="0"/>
              <a:t>Neutarlizes style or type of </a:t>
            </a:r>
            <a:r>
              <a:rPr lang="pl-PL" altLang="en-US" sz="2200" dirty="0" smtClean="0"/>
              <a:t>boxer： </a:t>
            </a:r>
            <a:r>
              <a:rPr lang="pl-PL" altLang="en-US" sz="2200" dirty="0"/>
              <a:t>sluggers vs boxer, southpaw vs orthodox, cuts off the ring, works opponent into a corner etc.</a:t>
            </a:r>
            <a:r>
              <a:rPr lang="zh-TW" altLang="zh-TW" sz="2000" dirty="0"/>
              <a:t>中性風格或拳擊手</a:t>
            </a:r>
            <a:r>
              <a:rPr lang="zh-TW" altLang="en-US" sz="2000" dirty="0"/>
              <a:t>的</a:t>
            </a:r>
            <a:r>
              <a:rPr lang="zh-TW" altLang="en-US" sz="2000" dirty="0" smtClean="0"/>
              <a:t>類型：重</a:t>
            </a:r>
            <a:r>
              <a:rPr lang="zh-TW" altLang="en-US" sz="2000" dirty="0"/>
              <a:t>拳手</a:t>
            </a:r>
            <a:r>
              <a:rPr lang="zh-TW" altLang="zh-TW" sz="2000" dirty="0"/>
              <a:t> vs拳擊手</a:t>
            </a:r>
            <a:r>
              <a:rPr lang="zh-TW" altLang="en-US" sz="2000" dirty="0">
                <a:latin typeface="新細明體" panose="02020500000000000000" pitchFamily="18" charset="-120"/>
                <a:ea typeface="新細明體" panose="02020500000000000000" pitchFamily="18" charset="-120"/>
              </a:rPr>
              <a:t>、左撇子</a:t>
            </a:r>
            <a:r>
              <a:rPr lang="zh-TW" altLang="zh-TW" sz="2000" dirty="0"/>
              <a:t>vs正統</a:t>
            </a:r>
            <a:r>
              <a:rPr lang="zh-TW" altLang="en-US" sz="2000" dirty="0">
                <a:latin typeface="新細明體" panose="02020500000000000000" pitchFamily="18" charset="-120"/>
                <a:ea typeface="新細明體" panose="02020500000000000000" pitchFamily="18" charset="-120"/>
              </a:rPr>
              <a:t>、</a:t>
            </a:r>
            <a:r>
              <a:rPr lang="zh-TW" altLang="zh-TW" sz="2000" dirty="0"/>
              <a:t>切斷</a:t>
            </a:r>
            <a:r>
              <a:rPr lang="zh-TW" altLang="en-US" sz="2000" dirty="0"/>
              <a:t>拳擊場</a:t>
            </a:r>
            <a:r>
              <a:rPr lang="zh-TW" altLang="en-US" sz="2000" dirty="0">
                <a:latin typeface="新細明體" panose="02020500000000000000" pitchFamily="18" charset="-120"/>
                <a:ea typeface="新細明體" panose="02020500000000000000" pitchFamily="18" charset="-120"/>
              </a:rPr>
              <a:t>、</a:t>
            </a:r>
            <a:r>
              <a:rPr lang="zh-TW" altLang="zh-TW" sz="2000" dirty="0"/>
              <a:t>將對手</a:t>
            </a:r>
            <a:r>
              <a:rPr lang="zh-TW" altLang="en-US" sz="2000" dirty="0"/>
              <a:t>逼到</a:t>
            </a:r>
            <a:r>
              <a:rPr lang="zh-TW" altLang="zh-TW" sz="2000" dirty="0"/>
              <a:t>角落等。</a:t>
            </a:r>
            <a:r>
              <a:rPr lang="pl-PL" altLang="en-US" sz="2200" dirty="0"/>
              <a:t> </a:t>
            </a:r>
          </a:p>
          <a:p>
            <a:pPr lvl="2">
              <a:buFont typeface="Wingdings" panose="05000000000000000000" pitchFamily="2" charset="2"/>
              <a:buChar char="Ø"/>
            </a:pPr>
            <a:r>
              <a:rPr lang="pl-PL" altLang="en-US" sz="2200" dirty="0"/>
              <a:t>Body </a:t>
            </a:r>
            <a:r>
              <a:rPr lang="pl-PL" altLang="en-US" sz="2200" dirty="0" smtClean="0"/>
              <a:t>punch： </a:t>
            </a:r>
            <a:r>
              <a:rPr lang="pl-PL" altLang="en-US" sz="2200" dirty="0"/>
              <a:t>is a Tactic and requires Technique to throw</a:t>
            </a:r>
            <a:r>
              <a:rPr lang="zh-TW" altLang="zh-TW" sz="2000" dirty="0"/>
              <a:t>身體衝擊：是一種</a:t>
            </a:r>
            <a:r>
              <a:rPr lang="zh-TW" altLang="en-US" sz="2000" dirty="0"/>
              <a:t>策略</a:t>
            </a:r>
            <a:r>
              <a:rPr lang="zh-TW" altLang="zh-TW" sz="2000" dirty="0"/>
              <a:t>，需要技術扔</a:t>
            </a:r>
            <a:endParaRPr lang="en-US" altLang="en-US" sz="2200" dirty="0"/>
          </a:p>
          <a:p>
            <a:pPr marL="876300" lvl="2" indent="0">
              <a:buNone/>
            </a:pP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endParaRPr lang="en-US" altLang="en-US" sz="2400" dirty="0"/>
          </a:p>
          <a:p>
            <a:endParaRPr lang="en-US" altLang="en-US" b="1" dirty="0"/>
          </a:p>
          <a:p>
            <a:pPr lvl="1">
              <a:buFont typeface="Wingdings" panose="05000000000000000000" pitchFamily="2" charset="2"/>
              <a:buChar char="Ø"/>
            </a:pPr>
            <a:endParaRPr lang="en-US" altLang="en-US" sz="2400" dirty="0"/>
          </a:p>
          <a:p>
            <a:pPr lvl="1" fontAlgn="ctr">
              <a:lnSpc>
                <a:spcPct val="120000"/>
              </a:lnSpc>
              <a:buFont typeface="Wingdings" panose="05000000000000000000" pitchFamily="2" charset="2"/>
              <a:buChar char="Ø"/>
            </a:pPr>
            <a:endParaRPr lang="it-IT" altLang="en-US" sz="2400" dirty="0"/>
          </a:p>
          <a:p>
            <a:pPr>
              <a:buFont typeface="Arial" panose="020B0604020202020204" pitchFamily="34" charset="0"/>
              <a:buNone/>
            </a:pPr>
            <a:endParaRPr lang="en-US" altLang="en-US" b="1" dirty="0"/>
          </a:p>
          <a:p>
            <a:pPr lvl="2"/>
            <a:endParaRPr lang="en-US" altLang="en-US" sz="2400" dirty="0"/>
          </a:p>
          <a:p>
            <a:pPr lvl="1">
              <a:buFont typeface="Arial" panose="020B0604020202020204" pitchFamily="34" charset="0"/>
              <a:buNone/>
            </a:pPr>
            <a:endParaRPr lang="en-US" altLang="zh-CN" sz="2400" b="1" dirty="0">
              <a:ea typeface="SimSun" panose="02010600030101010101" pitchFamily="2" charset="-122"/>
            </a:endParaRPr>
          </a:p>
          <a:p>
            <a:pPr lvl="1"/>
            <a:endParaRPr lang="en-US" altLang="en-US" sz="2400" dirty="0"/>
          </a:p>
          <a:p>
            <a:pPr lvl="2"/>
            <a:endParaRPr lang="en-US" altLang="en-US" sz="2400" u="sng" dirty="0"/>
          </a:p>
          <a:p>
            <a:pPr lvl="2"/>
            <a:endParaRPr lang="en-US" altLang="en-US" sz="2400" b="1" dirty="0"/>
          </a:p>
          <a:p>
            <a:pPr lvl="2"/>
            <a:endParaRPr lang="en-US" altLang="en-US" sz="2400" dirty="0"/>
          </a:p>
          <a:p>
            <a:pPr fontAlgn="ctr">
              <a:lnSpc>
                <a:spcPct val="120000"/>
              </a:lnSpc>
              <a:buFont typeface="Arial" panose="020B0604020202020204" pitchFamily="34" charset="0"/>
              <a:buNone/>
            </a:pPr>
            <a:endParaRPr lang="pt-BR" altLang="en-US" dirty="0"/>
          </a:p>
          <a:p>
            <a:pPr fontAlgn="ctr">
              <a:lnSpc>
                <a:spcPct val="120000"/>
              </a:lnSpc>
              <a:buFont typeface="Arial" panose="020B0604020202020204" pitchFamily="34" charset="0"/>
              <a:buNone/>
            </a:pPr>
            <a:endParaRPr lang="pt-BR" altLang="en-US" b="1" dirty="0"/>
          </a:p>
          <a:p>
            <a:pPr fontAlgn="ctr">
              <a:lnSpc>
                <a:spcPct val="120000"/>
              </a:lnSpc>
              <a:buFont typeface="Arial" panose="020B0604020202020204" pitchFamily="34" charset="0"/>
              <a:buNone/>
            </a:pPr>
            <a:endParaRPr lang="en-US" altLang="en-US" dirty="0"/>
          </a:p>
          <a:p>
            <a:pPr fontAlgn="ctr">
              <a:lnSpc>
                <a:spcPct val="120000"/>
              </a:lnSpc>
              <a:buFont typeface="Arial" panose="020B0604020202020204" pitchFamily="34" charset="0"/>
              <a:buNone/>
            </a:pPr>
            <a:endParaRPr lang="pt-BR" altLang="en-US" dirty="0"/>
          </a:p>
        </p:txBody>
      </p:sp>
      <p:sp>
        <p:nvSpPr>
          <p:cNvPr id="266243"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662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0516EA8-1CE6-4699-A060-63F7CCE8330D}" type="slidenum">
              <a:rPr lang="en-US" altLang="pl-PL" sz="1200" smtClean="0">
                <a:solidFill>
                  <a:srgbClr val="FFFFFF"/>
                </a:solidFill>
                <a:latin typeface="Arial Black" panose="020B0A04020102090204" pitchFamily="34" charset="0"/>
                <a:sym typeface="Arial Black" panose="020B0A04020102090204" pitchFamily="34" charset="0"/>
              </a:rPr>
              <a:pPr/>
              <a:t>159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a:p>
          <a:p>
            <a:pPr marL="0" indent="0" eaLnBrk="1" hangingPunct="1">
              <a:spcBef>
                <a:spcPts val="600"/>
              </a:spcBef>
              <a:buNone/>
            </a:pPr>
            <a:r>
              <a:rPr lang="en-US" altLang="en-US" dirty="0"/>
              <a:t>Assignment to plan and conduct one training session or element of the training session.</a:t>
            </a:r>
            <a:r>
              <a:rPr lang="zh-TW" altLang="zh-TW" dirty="0"/>
              <a:t>分配計劃</a:t>
            </a:r>
            <a:r>
              <a:rPr lang="zh-TW" altLang="en-US" dirty="0"/>
              <a:t>並</a:t>
            </a:r>
            <a:r>
              <a:rPr lang="zh-TW" altLang="zh-TW" dirty="0"/>
              <a:t>進行一</a:t>
            </a:r>
            <a:r>
              <a:rPr lang="zh-TW" altLang="en-US" dirty="0"/>
              <a:t>期</a:t>
            </a:r>
            <a:r>
              <a:rPr lang="zh-TW" altLang="zh-TW" dirty="0"/>
              <a:t>培訓課程或培訓課程的內容。</a:t>
            </a:r>
            <a:endParaRPr lang="en-US" altLang="en-US" dirty="0"/>
          </a:p>
          <a:p>
            <a:pPr marL="0" indent="0" eaLnBrk="1" hangingPunct="1">
              <a:spcBef>
                <a:spcPts val="600"/>
              </a:spcBef>
              <a:buNone/>
            </a:pPr>
            <a:r>
              <a:rPr lang="en-US" altLang="en-US" dirty="0"/>
              <a:t>The practical examination assignments will be within the topics covered during the course</a:t>
            </a:r>
            <a:r>
              <a:rPr lang="zh-TW" altLang="en-US" dirty="0"/>
              <a:t>實務測試作業</a:t>
            </a:r>
            <a:r>
              <a:rPr lang="zh-TW" altLang="zh-TW" dirty="0"/>
              <a:t>將</a:t>
            </a:r>
            <a:r>
              <a:rPr lang="zh-TW" altLang="en-US" dirty="0"/>
              <a:t>涵蓋上</a:t>
            </a:r>
            <a:r>
              <a:rPr lang="zh-TW" altLang="zh-TW" dirty="0"/>
              <a:t>課</a:t>
            </a:r>
            <a:r>
              <a:rPr lang="zh-TW" altLang="en-US" dirty="0"/>
              <a:t>期間</a:t>
            </a:r>
            <a:r>
              <a:rPr lang="zh-TW" altLang="zh-TW" dirty="0"/>
              <a:t>的</a:t>
            </a:r>
            <a:r>
              <a:rPr lang="zh-TW" altLang="en-US" dirty="0"/>
              <a:t>主</a:t>
            </a:r>
            <a:r>
              <a:rPr lang="zh-TW" altLang="zh-TW" dirty="0"/>
              <a:t>題</a:t>
            </a:r>
            <a:r>
              <a:rPr lang="zh-TW" altLang="en-US" dirty="0"/>
              <a:t>範圍。</a:t>
            </a:r>
            <a:endParaRPr lang="en-US" altLang="en-US" dirty="0"/>
          </a:p>
          <a:p>
            <a:pPr marL="0" indent="0" algn="just" eaLnBrk="1" hangingPunct="1">
              <a:spcBef>
                <a:spcPts val="600"/>
              </a:spcBef>
              <a:buNone/>
            </a:pPr>
            <a:r>
              <a:rPr lang="en-US" altLang="en-US" dirty="0"/>
              <a:t>The coaches should prepare the training plan in writing and conduct the demonstration of the training session during one of the practical sessions. For each practical demonstration each coach should have no more than 15 minutes to perform their practical assignment.</a:t>
            </a:r>
            <a:r>
              <a:rPr lang="zh-TW" altLang="zh-TW" dirty="0"/>
              <a:t>教練應</a:t>
            </a:r>
            <a:r>
              <a:rPr lang="zh-TW" altLang="en-US" dirty="0"/>
              <a:t>制定訓練規劃</a:t>
            </a:r>
            <a:r>
              <a:rPr lang="zh-TW" altLang="zh-TW" dirty="0"/>
              <a:t>，並</a:t>
            </a:r>
            <a:r>
              <a:rPr lang="zh-TW" altLang="en-US" dirty="0"/>
              <a:t>且</a:t>
            </a:r>
            <a:r>
              <a:rPr lang="zh-TW" altLang="zh-TW" dirty="0"/>
              <a:t>在</a:t>
            </a:r>
            <a:r>
              <a:rPr lang="zh-TW" altLang="en-US" dirty="0"/>
              <a:t>其中一堂實務課程中</a:t>
            </a:r>
            <a:r>
              <a:rPr lang="zh-TW" altLang="zh-TW" dirty="0"/>
              <a:t>示範培訓課程</a:t>
            </a:r>
            <a:r>
              <a:rPr lang="zh-TW" altLang="zh-TW"/>
              <a:t>。</a:t>
            </a:r>
            <a:r>
              <a:rPr lang="zh-TW" altLang="en-US"/>
              <a:t>關於分別</a:t>
            </a:r>
            <a:r>
              <a:rPr lang="zh-TW" altLang="zh-TW"/>
              <a:t>實</a:t>
            </a:r>
            <a:r>
              <a:rPr lang="zh-TW" altLang="en-US"/>
              <a:t>地</a:t>
            </a:r>
            <a:r>
              <a:rPr lang="zh-TW" altLang="zh-TW" dirty="0"/>
              <a:t>示範</a:t>
            </a:r>
            <a:r>
              <a:rPr lang="zh-TW" altLang="en-US" dirty="0"/>
              <a:t>，</a:t>
            </a:r>
            <a:r>
              <a:rPr lang="zh-TW" altLang="zh-TW" dirty="0"/>
              <a:t>每</a:t>
            </a:r>
            <a:r>
              <a:rPr lang="zh-TW" altLang="en-US" dirty="0"/>
              <a:t>位</a:t>
            </a:r>
            <a:r>
              <a:rPr lang="zh-TW" altLang="zh-TW" dirty="0"/>
              <a:t>教練進行實務</a:t>
            </a:r>
            <a:r>
              <a:rPr lang="zh-TW" altLang="en-US"/>
              <a:t>作業</a:t>
            </a:r>
            <a:r>
              <a:rPr lang="zh-TW" altLang="zh-TW"/>
              <a:t>不超過</a:t>
            </a:r>
            <a:r>
              <a:rPr lang="zh-TW" altLang="zh-TW" dirty="0"/>
              <a:t>15分鐘。</a:t>
            </a:r>
            <a:endParaRPr lang="en-US" altLang="en-US" dirty="0"/>
          </a:p>
        </p:txBody>
      </p:sp>
      <p:sp>
        <p:nvSpPr>
          <p:cNvPr id="11878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45BF4B0-1AC2-455C-9183-2B0F7B0E3B86}" type="slidenum">
              <a:rPr lang="en-US" altLang="en-US" sz="1200" smtClean="0">
                <a:solidFill>
                  <a:srgbClr val="FFFFFF"/>
                </a:solidFill>
                <a:latin typeface="Arial Black" panose="020B0A04020102090204" pitchFamily="34" charset="0"/>
                <a:sym typeface="Arial Black" panose="020B0A04020102090204" pitchFamily="34" charset="0"/>
              </a:rPr>
              <a:pPr/>
              <a:t>16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18788" name="Rectangle 3"/>
          <p:cNvSpPr>
            <a:spLocks noGrp="1" noChangeArrowheads="1"/>
          </p:cNvSpPr>
          <p:nvPr>
            <p:ph type="title"/>
          </p:nvPr>
        </p:nvSpPr>
        <p:spPr>
          <a:xfrm>
            <a:off x="2073275" y="333375"/>
            <a:ext cx="7632700" cy="647700"/>
          </a:xfrm>
        </p:spPr>
        <p:txBody>
          <a:bodyPr/>
          <a:lstStyle/>
          <a:p>
            <a:pPr eaLnBrk="1" hangingPunct="1"/>
            <a:r>
              <a:rPr lang="en-US" altLang="en-US" dirty="0"/>
              <a:t>Practical Examination</a:t>
            </a:r>
            <a:r>
              <a:rPr lang="zh-TW" altLang="en-US" b="1" dirty="0"/>
              <a:t>實務測試</a:t>
            </a:r>
            <a:endParaRPr lang="en-US" altLang="en-US" b="1"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ço Reservado para Conteúdo 2"/>
          <p:cNvSpPr>
            <a:spLocks noGrp="1"/>
          </p:cNvSpPr>
          <p:nvPr>
            <p:ph idx="1"/>
          </p:nvPr>
        </p:nvSpPr>
        <p:spPr>
          <a:xfrm>
            <a:off x="631825" y="1125538"/>
            <a:ext cx="8915400" cy="4524375"/>
          </a:xfrm>
        </p:spPr>
        <p:txBody>
          <a:bodyPr lIns="91440" tIns="45720" rIns="91440" bIns="45720"/>
          <a:lstStyle/>
          <a:p>
            <a:pPr>
              <a:buNone/>
            </a:pPr>
            <a:r>
              <a:rPr lang="pl-PL" altLang="en-US" b="1" dirty="0">
                <a:solidFill>
                  <a:srgbClr val="000000"/>
                </a:solidFill>
              </a:rPr>
              <a:t>What does the Technique &amp; Tactic </a:t>
            </a:r>
            <a:r>
              <a:rPr lang="pl-PL" altLang="en-US" b="1" dirty="0" smtClean="0">
                <a:solidFill>
                  <a:srgbClr val="000000"/>
                </a:solidFill>
              </a:rPr>
              <a:t>mean</a:t>
            </a:r>
            <a:r>
              <a:rPr lang="en-US" altLang="en-US" b="1" dirty="0" smtClean="0">
                <a:solidFill>
                  <a:srgbClr val="000000"/>
                </a:solidFill>
              </a:rPr>
              <a:t>：</a:t>
            </a:r>
            <a:r>
              <a:rPr lang="zh-TW" altLang="zh-TW" b="1" dirty="0" smtClean="0"/>
              <a:t>技術</a:t>
            </a:r>
            <a:r>
              <a:rPr lang="zh-TW" altLang="zh-TW" b="1" dirty="0"/>
              <a:t>與</a:t>
            </a:r>
            <a:r>
              <a:rPr lang="zh-TW" altLang="en-US" b="1" dirty="0"/>
              <a:t>戰術代表什麼</a:t>
            </a:r>
            <a:r>
              <a:rPr lang="zh-TW" altLang="en-US" b="1" dirty="0" smtClean="0"/>
              <a:t>意義：</a:t>
            </a:r>
            <a:endParaRPr lang="en-US" altLang="en-US" b="1" dirty="0">
              <a:solidFill>
                <a:srgbClr val="000000"/>
              </a:solidFill>
            </a:endParaRPr>
          </a:p>
          <a:p>
            <a:pPr lvl="1">
              <a:buFont typeface="Wingdings" panose="05000000000000000000" pitchFamily="2" charset="2"/>
              <a:buChar char="Ø"/>
            </a:pPr>
            <a:r>
              <a:rPr lang="pl-PL" altLang="en-US" sz="2400" dirty="0"/>
              <a:t>Displays superior </a:t>
            </a:r>
            <a:r>
              <a:rPr lang="pl-PL" altLang="en-US" sz="2400" dirty="0" smtClean="0"/>
              <a:t>Defense：</a:t>
            </a:r>
            <a:r>
              <a:rPr lang="zh-TW" altLang="zh-TW" sz="2400" dirty="0" smtClean="0"/>
              <a:t>顯示</a:t>
            </a:r>
            <a:r>
              <a:rPr lang="zh-TW" altLang="zh-TW" sz="2400" dirty="0"/>
              <a:t>優秀</a:t>
            </a:r>
            <a:r>
              <a:rPr lang="zh-TW" altLang="en-US" sz="2400" dirty="0"/>
              <a:t>的</a:t>
            </a:r>
            <a:r>
              <a:rPr lang="zh-TW" altLang="zh-TW" sz="2400" dirty="0" smtClean="0"/>
              <a:t>防禦</a:t>
            </a:r>
            <a:r>
              <a:rPr lang="zh-TW" altLang="en-US" sz="2400" dirty="0" smtClean="0"/>
              <a:t>：</a:t>
            </a:r>
            <a:endParaRPr lang="pl-PL" altLang="en-US" sz="2400" dirty="0"/>
          </a:p>
          <a:p>
            <a:pPr lvl="2">
              <a:buFont typeface="Wingdings" panose="05000000000000000000" pitchFamily="2" charset="2"/>
              <a:buChar char="Ø"/>
            </a:pPr>
            <a:r>
              <a:rPr lang="pl-PL" altLang="en-US" dirty="0"/>
              <a:t>Successfully avoids the clean hit of an opponent by blocking</a:t>
            </a:r>
            <a:r>
              <a:rPr lang="zh-TW" altLang="zh-TW" dirty="0"/>
              <a:t>成功地避免了對手</a:t>
            </a:r>
            <a:r>
              <a:rPr lang="zh-TW" altLang="en-US" dirty="0"/>
              <a:t>透過</a:t>
            </a:r>
            <a:r>
              <a:rPr lang="zh-TW" altLang="zh-TW" dirty="0"/>
              <a:t>干擾</a:t>
            </a:r>
            <a:r>
              <a:rPr lang="zh-TW" altLang="en-US" dirty="0"/>
              <a:t>的打擊</a:t>
            </a:r>
            <a:endParaRPr lang="pl-PL" altLang="en-US" dirty="0"/>
          </a:p>
          <a:p>
            <a:pPr lvl="2">
              <a:buFont typeface="Wingdings" panose="05000000000000000000" pitchFamily="2" charset="2"/>
              <a:buChar char="Ø"/>
            </a:pPr>
            <a:r>
              <a:rPr lang="pl-PL" altLang="en-US" dirty="0"/>
              <a:t>Slipping, weaving, parrying and good footwork</a:t>
            </a:r>
            <a:r>
              <a:rPr lang="zh-TW" altLang="zh-TW" dirty="0"/>
              <a:t>滑倒</a:t>
            </a:r>
            <a:r>
              <a:rPr lang="zh-TW" altLang="en-US" dirty="0">
                <a:latin typeface="新細明體" panose="02020500000000000000" pitchFamily="18" charset="-120"/>
                <a:ea typeface="新細明體" panose="02020500000000000000" pitchFamily="18" charset="-120"/>
              </a:rPr>
              <a:t>、</a:t>
            </a:r>
            <a:r>
              <a:rPr lang="zh-TW" altLang="en-US" dirty="0"/>
              <a:t>迂迴</a:t>
            </a:r>
            <a:r>
              <a:rPr lang="zh-TW" altLang="en-US" dirty="0">
                <a:latin typeface="新細明體" panose="02020500000000000000" pitchFamily="18" charset="-120"/>
                <a:ea typeface="新細明體" panose="02020500000000000000" pitchFamily="18" charset="-120"/>
              </a:rPr>
              <a:t>、</a:t>
            </a:r>
            <a:r>
              <a:rPr lang="zh-TW" altLang="en-US" dirty="0"/>
              <a:t>迴避</a:t>
            </a:r>
            <a:r>
              <a:rPr lang="zh-TW" altLang="zh-TW" dirty="0"/>
              <a:t>和良好的步法</a:t>
            </a:r>
            <a:endParaRPr lang="pl-PL" altLang="en-US" dirty="0"/>
          </a:p>
          <a:p>
            <a:pPr lvl="2">
              <a:buFont typeface="Wingdings" panose="05000000000000000000" pitchFamily="2" charset="2"/>
              <a:buChar char="Ø"/>
            </a:pPr>
            <a:r>
              <a:rPr lang="pl-PL" altLang="en-US" dirty="0"/>
              <a:t>Remember that running and holding is a tactic of self-defence, but not boxing defence</a:t>
            </a:r>
            <a:r>
              <a:rPr lang="zh-TW" altLang="zh-TW" dirty="0"/>
              <a:t>記住，跑步和</a:t>
            </a:r>
            <a:r>
              <a:rPr lang="zh-TW" altLang="en-US" dirty="0"/>
              <a:t>保留</a:t>
            </a:r>
            <a:r>
              <a:rPr lang="zh-TW" altLang="zh-TW" dirty="0"/>
              <a:t>是自衛</a:t>
            </a:r>
            <a:r>
              <a:rPr lang="zh-TW" altLang="en-US" dirty="0"/>
              <a:t>戰術</a:t>
            </a:r>
            <a:r>
              <a:rPr lang="zh-TW" altLang="zh-TW" dirty="0"/>
              <a:t>，但不是拳擊防守</a:t>
            </a:r>
            <a:endParaRPr lang="pl-PL" altLang="en-US" dirty="0"/>
          </a:p>
          <a:p>
            <a:pPr lvl="1">
              <a:buFont typeface="Wingdings" panose="05000000000000000000" pitchFamily="2" charset="2"/>
              <a:buChar char="Ø"/>
            </a:pPr>
            <a:r>
              <a:rPr lang="pl-PL" altLang="en-US" dirty="0"/>
              <a:t>Holding is a deterrent to impede the tactics of a good boxer and an infringement of the rules.</a:t>
            </a:r>
            <a:r>
              <a:rPr lang="zh-TW" altLang="en-US" dirty="0"/>
              <a:t>保留</a:t>
            </a:r>
            <a:r>
              <a:rPr lang="zh-TW" altLang="zh-TW" dirty="0"/>
              <a:t>是</a:t>
            </a:r>
            <a:r>
              <a:rPr lang="zh-TW" altLang="en-US" dirty="0"/>
              <a:t>一種嚇阻，可拖延良</a:t>
            </a:r>
            <a:r>
              <a:rPr lang="zh-TW" altLang="zh-TW" dirty="0"/>
              <a:t>好拳擊手的</a:t>
            </a:r>
            <a:r>
              <a:rPr lang="zh-TW" altLang="en-US" dirty="0"/>
              <a:t>戰術而且</a:t>
            </a:r>
            <a:r>
              <a:rPr lang="zh-TW" altLang="zh-TW" dirty="0"/>
              <a:t>違反規則。</a:t>
            </a:r>
            <a:endParaRPr lang="pl-PL" altLang="en-US" dirty="0"/>
          </a:p>
          <a:p>
            <a:pPr lvl="1">
              <a:buFont typeface="Wingdings" panose="05000000000000000000" pitchFamily="2" charset="2"/>
              <a:buChar char="Ø"/>
            </a:pPr>
            <a:r>
              <a:rPr lang="pl-PL" altLang="en-US" dirty="0"/>
              <a:t>Pushing the opponent is a nother tactic but as we know it’s also a foul</a:t>
            </a:r>
            <a:r>
              <a:rPr lang="zh-TW" altLang="zh-TW" dirty="0"/>
              <a:t>推</a:t>
            </a:r>
            <a:r>
              <a:rPr lang="zh-TW" altLang="en-US" dirty="0"/>
              <a:t>開</a:t>
            </a:r>
            <a:r>
              <a:rPr lang="zh-TW" altLang="zh-TW" dirty="0"/>
              <a:t>對手是</a:t>
            </a:r>
            <a:r>
              <a:rPr lang="zh-TW" altLang="en-US" dirty="0"/>
              <a:t>另一項戰術</a:t>
            </a:r>
            <a:r>
              <a:rPr lang="zh-TW" altLang="zh-TW" dirty="0"/>
              <a:t>，但是我們知道這</a:t>
            </a:r>
            <a:r>
              <a:rPr lang="zh-TW" altLang="en-US" dirty="0"/>
              <a:t>同樣</a:t>
            </a:r>
            <a:r>
              <a:rPr lang="zh-TW" altLang="zh-TW" dirty="0"/>
              <a:t>是犯規</a:t>
            </a:r>
            <a:endParaRPr lang="en-US" altLang="en-US" dirty="0"/>
          </a:p>
          <a:p>
            <a:pPr marL="419100" lvl="1" indent="0">
              <a:buNone/>
            </a:pPr>
            <a:r>
              <a:rPr lang="zh-TW" altLang="zh-TW" dirty="0"/>
              <a:t/>
            </a:r>
            <a:br>
              <a:rPr lang="zh-TW" altLang="zh-TW" dirty="0"/>
            </a:br>
            <a:r>
              <a:rPr lang="zh-TW" altLang="zh-TW" dirty="0"/>
              <a:t/>
            </a:r>
            <a:br>
              <a:rPr lang="zh-TW" altLang="zh-TW" dirty="0"/>
            </a:br>
            <a:r>
              <a:rPr lang="zh-TW" altLang="zh-TW" dirty="0"/>
              <a:t/>
            </a:r>
            <a:br>
              <a:rPr lang="zh-TW" altLang="zh-TW" dirty="0"/>
            </a:br>
            <a:endParaRPr lang="pl-PL" altLang="en-US" dirty="0"/>
          </a:p>
          <a:p>
            <a:pPr lvl="2">
              <a:buClr>
                <a:srgbClr val="FFFFFF"/>
              </a:buClr>
              <a:buSzPct val="95000"/>
              <a:buFont typeface="Wingdings" panose="05000000000000000000" pitchFamily="2" charset="2"/>
              <a:buChar char="Ø"/>
            </a:pPr>
            <a:endParaRPr lang="en-US" altLang="en-US" sz="2400" dirty="0"/>
          </a:p>
          <a:p>
            <a:endParaRPr lang="en-US" altLang="en-US" b="1" dirty="0"/>
          </a:p>
          <a:p>
            <a:pPr lvl="1">
              <a:buFont typeface="Wingdings" panose="05000000000000000000" pitchFamily="2" charset="2"/>
              <a:buChar char="Ø"/>
            </a:pPr>
            <a:endParaRPr lang="en-US" altLang="en-US" sz="2400" dirty="0"/>
          </a:p>
          <a:p>
            <a:pPr lvl="1" fontAlgn="ctr">
              <a:lnSpc>
                <a:spcPct val="120000"/>
              </a:lnSpc>
              <a:buFont typeface="Wingdings" panose="05000000000000000000" pitchFamily="2" charset="2"/>
              <a:buChar char="Ø"/>
            </a:pPr>
            <a:endParaRPr lang="it-IT" altLang="en-US" sz="2400" dirty="0"/>
          </a:p>
          <a:p>
            <a:pPr>
              <a:buFont typeface="Arial" panose="020B0604020202020204" pitchFamily="34" charset="0"/>
              <a:buNone/>
            </a:pPr>
            <a:endParaRPr lang="en-US" altLang="en-US" b="1" dirty="0"/>
          </a:p>
          <a:p>
            <a:pPr lvl="2"/>
            <a:endParaRPr lang="en-US" altLang="en-US" sz="2400" dirty="0"/>
          </a:p>
          <a:p>
            <a:pPr lvl="1">
              <a:buFont typeface="Arial" panose="020B0604020202020204" pitchFamily="34" charset="0"/>
              <a:buNone/>
            </a:pPr>
            <a:endParaRPr lang="en-US" altLang="zh-CN" sz="2400" b="1" dirty="0">
              <a:ea typeface="SimSun" panose="02010600030101010101" pitchFamily="2" charset="-122"/>
            </a:endParaRPr>
          </a:p>
          <a:p>
            <a:pPr lvl="1"/>
            <a:endParaRPr lang="en-US" altLang="en-US" sz="2400" dirty="0"/>
          </a:p>
          <a:p>
            <a:pPr lvl="2"/>
            <a:endParaRPr lang="en-US" altLang="en-US" sz="2400" u="sng" dirty="0"/>
          </a:p>
          <a:p>
            <a:pPr lvl="2"/>
            <a:endParaRPr lang="en-US" altLang="en-US" sz="2400" b="1" dirty="0"/>
          </a:p>
          <a:p>
            <a:pPr lvl="2"/>
            <a:endParaRPr lang="en-US" altLang="en-US" sz="2400" dirty="0"/>
          </a:p>
          <a:p>
            <a:pPr fontAlgn="ctr">
              <a:lnSpc>
                <a:spcPct val="120000"/>
              </a:lnSpc>
              <a:buFont typeface="Arial" panose="020B0604020202020204" pitchFamily="34" charset="0"/>
              <a:buNone/>
            </a:pPr>
            <a:endParaRPr lang="pt-BR" altLang="en-US" dirty="0"/>
          </a:p>
          <a:p>
            <a:pPr fontAlgn="ctr">
              <a:lnSpc>
                <a:spcPct val="120000"/>
              </a:lnSpc>
              <a:buFont typeface="Arial" panose="020B0604020202020204" pitchFamily="34" charset="0"/>
              <a:buNone/>
            </a:pPr>
            <a:endParaRPr lang="pt-BR" altLang="en-US" b="1" dirty="0"/>
          </a:p>
          <a:p>
            <a:pPr fontAlgn="ctr">
              <a:lnSpc>
                <a:spcPct val="120000"/>
              </a:lnSpc>
              <a:buFont typeface="Arial" panose="020B0604020202020204" pitchFamily="34" charset="0"/>
              <a:buNone/>
            </a:pPr>
            <a:endParaRPr lang="en-US" altLang="en-US" dirty="0"/>
          </a:p>
          <a:p>
            <a:pPr fontAlgn="ctr">
              <a:lnSpc>
                <a:spcPct val="120000"/>
              </a:lnSpc>
              <a:buFont typeface="Arial" panose="020B0604020202020204" pitchFamily="34" charset="0"/>
              <a:buNone/>
            </a:pPr>
            <a:endParaRPr lang="pt-BR" altLang="en-US" dirty="0"/>
          </a:p>
        </p:txBody>
      </p:sp>
      <p:sp>
        <p:nvSpPr>
          <p:cNvPr id="268291"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6829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A45BBCF-9CE0-4FCD-A7DD-42222BCE7C95}" type="slidenum">
              <a:rPr lang="en-US" altLang="pl-PL" sz="1200" smtClean="0">
                <a:solidFill>
                  <a:srgbClr val="FFFFFF"/>
                </a:solidFill>
                <a:latin typeface="Arial Black" panose="020B0A04020102090204" pitchFamily="34" charset="0"/>
                <a:sym typeface="Arial Black" panose="020B0A04020102090204" pitchFamily="34" charset="0"/>
              </a:rPr>
              <a:pPr/>
              <a:t>160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Conteúdo 2"/>
          <p:cNvSpPr>
            <a:spLocks noGrp="1"/>
          </p:cNvSpPr>
          <p:nvPr>
            <p:ph idx="1"/>
          </p:nvPr>
        </p:nvSpPr>
        <p:spPr>
          <a:xfrm>
            <a:off x="631825" y="1125538"/>
            <a:ext cx="8915400" cy="4524375"/>
          </a:xfrm>
          <a:extLst/>
        </p:spPr>
        <p:txBody>
          <a:bodyPr lIns="91440" tIns="45720" rIns="91440" bIns="45720"/>
          <a:lstStyle/>
          <a:p>
            <a:pPr>
              <a:buFont typeface="Arial" panose="020B0604020202020204" pitchFamily="34" charset="0"/>
              <a:buNone/>
              <a:defRPr/>
            </a:pPr>
            <a:r>
              <a:rPr lang="pl-PL" altLang="en-US" b="1" dirty="0">
                <a:solidFill>
                  <a:srgbClr val="000000"/>
                </a:solidFill>
              </a:rPr>
              <a:t>What does Dominating an Opponent </a:t>
            </a:r>
            <a:r>
              <a:rPr lang="pl-PL" altLang="en-US" b="1" dirty="0" smtClean="0">
                <a:solidFill>
                  <a:srgbClr val="000000"/>
                </a:solidFill>
              </a:rPr>
              <a:t>mean</a:t>
            </a:r>
            <a:r>
              <a:rPr lang="en-US" altLang="en-US" b="1" dirty="0" smtClean="0">
                <a:solidFill>
                  <a:srgbClr val="000000"/>
                </a:solidFill>
              </a:rPr>
              <a:t>：</a:t>
            </a:r>
            <a:endParaRPr lang="en-US" altLang="en-US" b="1" dirty="0">
              <a:solidFill>
                <a:srgbClr val="000000"/>
              </a:solidFill>
            </a:endParaRPr>
          </a:p>
          <a:p>
            <a:pPr lvl="1">
              <a:buFont typeface="Wingdings" pitchFamily="2" charset="2"/>
              <a:buChar char="Ø"/>
              <a:defRPr/>
            </a:pPr>
            <a:r>
              <a:rPr lang="pl-PL" altLang="en-US" sz="2400" dirty="0" err="1"/>
              <a:t>Boxer</a:t>
            </a:r>
            <a:r>
              <a:rPr lang="pl-PL" altLang="en-US" sz="2400" dirty="0"/>
              <a:t> </a:t>
            </a:r>
            <a:r>
              <a:rPr lang="pl-PL" altLang="en-US" sz="2400" dirty="0" err="1"/>
              <a:t>who</a:t>
            </a:r>
            <a:r>
              <a:rPr lang="pl-PL" altLang="en-US" sz="2400" dirty="0"/>
              <a:t> </a:t>
            </a:r>
            <a:r>
              <a:rPr lang="pl-PL" altLang="en-US" sz="2400" dirty="0" err="1"/>
              <a:t>is</a:t>
            </a:r>
            <a:r>
              <a:rPr lang="pl-PL" altLang="en-US" sz="2400" dirty="0"/>
              <a:t> the „</a:t>
            </a:r>
            <a:r>
              <a:rPr lang="pl-PL" altLang="en-US" sz="2400" dirty="0" err="1"/>
              <a:t>Effective</a:t>
            </a:r>
            <a:r>
              <a:rPr lang="pl-PL" altLang="en-US" sz="2400" dirty="0"/>
              <a:t> </a:t>
            </a:r>
            <a:r>
              <a:rPr lang="pl-PL" altLang="en-US" sz="2400" dirty="0" err="1"/>
              <a:t>Aggressor</a:t>
            </a:r>
            <a:r>
              <a:rPr lang="pl-PL" altLang="en-US" sz="2400" dirty="0"/>
              <a:t>”</a:t>
            </a:r>
          </a:p>
          <a:p>
            <a:pPr lvl="1">
              <a:buFont typeface="Wingdings" pitchFamily="2" charset="2"/>
              <a:buChar char="Ø"/>
              <a:defRPr/>
            </a:pPr>
            <a:r>
              <a:rPr lang="pl-PL" altLang="en-US" sz="2400" dirty="0"/>
              <a:t>A </a:t>
            </a:r>
            <a:r>
              <a:rPr lang="pl-PL" altLang="en-US" sz="2400" dirty="0" err="1"/>
              <a:t>boxer</a:t>
            </a:r>
            <a:r>
              <a:rPr lang="pl-PL" altLang="en-US" sz="2400" dirty="0"/>
              <a:t> </a:t>
            </a:r>
            <a:r>
              <a:rPr lang="pl-PL" altLang="en-US" sz="2400" dirty="0" err="1"/>
              <a:t>who</a:t>
            </a:r>
            <a:r>
              <a:rPr lang="pl-PL" altLang="en-US" sz="2400" dirty="0"/>
              <a:t> </a:t>
            </a:r>
            <a:r>
              <a:rPr lang="pl-PL" altLang="en-US" sz="2400" dirty="0" err="1"/>
              <a:t>is</a:t>
            </a:r>
            <a:r>
              <a:rPr lang="pl-PL" altLang="en-US" sz="2400" dirty="0"/>
              <a:t> </a:t>
            </a:r>
            <a:r>
              <a:rPr lang="pl-PL" altLang="en-US" sz="2400" dirty="0" err="1"/>
              <a:t>constantly</a:t>
            </a:r>
            <a:r>
              <a:rPr lang="pl-PL" altLang="en-US" sz="2400" dirty="0"/>
              <a:t> </a:t>
            </a:r>
            <a:r>
              <a:rPr lang="pl-PL" altLang="en-US" sz="2400" dirty="0" err="1"/>
              <a:t>attacking</a:t>
            </a:r>
            <a:r>
              <a:rPr lang="pl-PL" altLang="en-US" sz="2400" dirty="0"/>
              <a:t> by </a:t>
            </a:r>
            <a:r>
              <a:rPr lang="pl-PL" altLang="en-US" sz="2400" dirty="0" err="1"/>
              <a:t>going</a:t>
            </a:r>
            <a:r>
              <a:rPr lang="pl-PL" altLang="en-US" sz="2400" dirty="0"/>
              <a:t> </a:t>
            </a:r>
            <a:r>
              <a:rPr lang="pl-PL" altLang="en-US" sz="2400" dirty="0" err="1"/>
              <a:t>forward</a:t>
            </a:r>
            <a:r>
              <a:rPr lang="pl-PL" altLang="en-US" sz="2400" dirty="0"/>
              <a:t> </a:t>
            </a:r>
            <a:r>
              <a:rPr lang="pl-PL" altLang="en-US" sz="2400" dirty="0" err="1"/>
              <a:t>is</a:t>
            </a:r>
            <a:r>
              <a:rPr lang="pl-PL" altLang="en-US" sz="2400" dirty="0"/>
              <a:t> not </a:t>
            </a:r>
            <a:r>
              <a:rPr lang="pl-PL" altLang="en-US" sz="2400" dirty="0" err="1"/>
              <a:t>necessarily</a:t>
            </a:r>
            <a:r>
              <a:rPr lang="pl-PL" altLang="en-US" sz="2400" dirty="0"/>
              <a:t> and a „</a:t>
            </a:r>
            <a:r>
              <a:rPr lang="pl-PL" altLang="en-US" sz="2400" dirty="0" err="1"/>
              <a:t>Effective</a:t>
            </a:r>
            <a:r>
              <a:rPr lang="pl-PL" altLang="en-US" sz="2400" dirty="0"/>
              <a:t> </a:t>
            </a:r>
            <a:r>
              <a:rPr lang="pl-PL" altLang="en-US" sz="2400" dirty="0" err="1"/>
              <a:t>Aggressor</a:t>
            </a:r>
            <a:r>
              <a:rPr lang="pl-PL" altLang="en-US" sz="2400" dirty="0"/>
              <a:t>”</a:t>
            </a:r>
          </a:p>
          <a:p>
            <a:pPr lvl="1">
              <a:buFont typeface="Wingdings" pitchFamily="2" charset="2"/>
              <a:buChar char="Ø"/>
              <a:defRPr/>
            </a:pPr>
            <a:r>
              <a:rPr lang="pl-PL" altLang="en-US" sz="2400" dirty="0" err="1"/>
              <a:t>Boxer</a:t>
            </a:r>
            <a:r>
              <a:rPr lang="pl-PL" altLang="en-US" sz="2400" dirty="0"/>
              <a:t> </a:t>
            </a:r>
            <a:r>
              <a:rPr lang="pl-PL" altLang="en-US" sz="2400" dirty="0" err="1"/>
              <a:t>who</a:t>
            </a:r>
            <a:r>
              <a:rPr lang="pl-PL" altLang="en-US" sz="2400" dirty="0"/>
              <a:t> controls the </a:t>
            </a:r>
            <a:r>
              <a:rPr lang="pl-PL" altLang="en-US" sz="2400" dirty="0" err="1"/>
              <a:t>bout</a:t>
            </a:r>
            <a:r>
              <a:rPr lang="pl-PL" altLang="en-US" sz="2400" dirty="0"/>
              <a:t> with </a:t>
            </a:r>
            <a:r>
              <a:rPr lang="pl-PL" altLang="en-US" sz="2400" dirty="0" err="1"/>
              <a:t>combination</a:t>
            </a:r>
            <a:r>
              <a:rPr lang="pl-PL" altLang="en-US" sz="2400" dirty="0"/>
              <a:t> of </a:t>
            </a:r>
            <a:r>
              <a:rPr lang="pl-PL" altLang="en-US" sz="2400" dirty="0" err="1"/>
              <a:t>attack</a:t>
            </a:r>
            <a:r>
              <a:rPr lang="pl-PL" altLang="en-US" sz="2400" dirty="0"/>
              <a:t> and </a:t>
            </a:r>
            <a:r>
              <a:rPr lang="pl-PL" altLang="en-US" sz="2400" dirty="0" err="1"/>
              <a:t>defense</a:t>
            </a:r>
            <a:r>
              <a:rPr lang="pl-PL" altLang="en-US" sz="2400" dirty="0"/>
              <a:t>, he </a:t>
            </a:r>
            <a:r>
              <a:rPr lang="pl-PL" altLang="en-US" sz="2400" dirty="0" err="1"/>
              <a:t>scores</a:t>
            </a:r>
            <a:r>
              <a:rPr lang="pl-PL" altLang="en-US" sz="2400" dirty="0"/>
              <a:t> </a:t>
            </a:r>
            <a:r>
              <a:rPr lang="pl-PL" altLang="en-US" sz="2400" dirty="0" err="1"/>
              <a:t>cleanly</a:t>
            </a:r>
            <a:r>
              <a:rPr lang="pl-PL" altLang="en-US" sz="2400" dirty="0"/>
              <a:t> </a:t>
            </a:r>
            <a:r>
              <a:rPr lang="pl-PL" altLang="en-US" sz="2400" dirty="0" err="1"/>
              <a:t>while</a:t>
            </a:r>
            <a:r>
              <a:rPr lang="pl-PL" altLang="en-US" sz="2400" dirty="0"/>
              <a:t> </a:t>
            </a:r>
            <a:r>
              <a:rPr lang="pl-PL" altLang="en-US" sz="2400" dirty="0" err="1"/>
              <a:t>defending</a:t>
            </a:r>
            <a:r>
              <a:rPr lang="pl-PL" altLang="en-US" sz="2400" dirty="0"/>
              <a:t> </a:t>
            </a:r>
            <a:r>
              <a:rPr lang="pl-PL" altLang="en-US" sz="2400" dirty="0" err="1"/>
              <a:t>against</a:t>
            </a:r>
            <a:r>
              <a:rPr lang="pl-PL" altLang="en-US" sz="2400" dirty="0"/>
              <a:t> </a:t>
            </a:r>
            <a:r>
              <a:rPr lang="pl-PL" altLang="en-US" sz="2400" dirty="0" err="1"/>
              <a:t>counter</a:t>
            </a:r>
            <a:r>
              <a:rPr lang="pl-PL" altLang="en-US" sz="2400" dirty="0"/>
              <a:t> </a:t>
            </a:r>
            <a:r>
              <a:rPr lang="pl-PL" altLang="en-US" sz="2400" dirty="0" err="1"/>
              <a:t>punching</a:t>
            </a:r>
            <a:endParaRPr lang="pl-PL" altLang="en-US" sz="2400" dirty="0"/>
          </a:p>
          <a:p>
            <a:pPr lvl="1">
              <a:buFont typeface="Wingdings" pitchFamily="2" charset="2"/>
              <a:buChar char="Ø"/>
              <a:defRPr/>
            </a:pPr>
            <a:r>
              <a:rPr lang="pl-PL" altLang="en-US" sz="2400" dirty="0"/>
              <a:t>Boxer who forces the action and sets the tempo of the bout</a:t>
            </a:r>
            <a:endParaRPr lang="en-US" altLang="en-US" sz="2400" dirty="0"/>
          </a:p>
          <a:p>
            <a:pPr marL="419100" lvl="1" indent="0">
              <a:buNone/>
              <a:defRPr/>
            </a:pPr>
            <a:r>
              <a:rPr lang="zh-TW" altLang="zh-TW" sz="2400" dirty="0"/>
              <a:t>支配對手意味著什麼？</a:t>
            </a:r>
            <a:br>
              <a:rPr lang="zh-TW" altLang="zh-TW" sz="2400" dirty="0"/>
            </a:br>
            <a:r>
              <a:rPr lang="zh-TW" altLang="zh-TW" sz="2400" dirty="0"/>
              <a:t>拳擊手誰是“有效的進攻者”</a:t>
            </a:r>
            <a:br>
              <a:rPr lang="zh-TW" altLang="zh-TW" sz="2400" dirty="0"/>
            </a:br>
            <a:r>
              <a:rPr lang="zh-TW" altLang="zh-TW" sz="2400" dirty="0"/>
              <a:t>不斷前進的拳擊手不一定是“有效的進攻者”</a:t>
            </a:r>
            <a:br>
              <a:rPr lang="zh-TW" altLang="zh-TW" sz="2400" dirty="0"/>
            </a:br>
            <a:r>
              <a:rPr lang="zh-TW" altLang="zh-TW" sz="2400" dirty="0"/>
              <a:t>拳擊手誰控制回合與攻擊和防守的組合，他得分乾淨，同時防止打孔</a:t>
            </a:r>
            <a:br>
              <a:rPr lang="zh-TW" altLang="zh-TW" sz="2400" dirty="0"/>
            </a:br>
            <a:r>
              <a:rPr lang="zh-TW" altLang="zh-TW" sz="2400" dirty="0"/>
              <a:t>強制執行動作並設定回合節奏的拳擊手</a:t>
            </a:r>
            <a:endParaRPr lang="pl-PL" altLang="en-US" sz="2400" dirty="0"/>
          </a:p>
          <a:p>
            <a:pPr lvl="2">
              <a:buClr>
                <a:srgbClr val="FFFFFF"/>
              </a:buClr>
              <a:buSzPct val="95000"/>
              <a:buFont typeface="Wingdings" pitchFamily="2" charset="2"/>
              <a:buChar char="Ø"/>
              <a:defRPr/>
            </a:pPr>
            <a:endParaRPr lang="en-US" altLang="en-US" sz="2400" dirty="0"/>
          </a:p>
          <a:p>
            <a:pPr>
              <a:defRPr/>
            </a:pPr>
            <a:endParaRPr lang="en-US" altLang="en-US" b="1" dirty="0"/>
          </a:p>
          <a:p>
            <a:pPr marL="457200" lvl="1" indent="0">
              <a:buFont typeface="Arial" panose="020B0604020202020204" pitchFamily="34" charset="0"/>
              <a:buNone/>
              <a:defRPr/>
            </a:pPr>
            <a:endParaRPr lang="en-US" altLang="en-US" sz="2400" dirty="0"/>
          </a:p>
          <a:p>
            <a:pPr lvl="1" fontAlgn="ctr">
              <a:lnSpc>
                <a:spcPct val="120000"/>
              </a:lnSpc>
              <a:buFont typeface="Wingdings" pitchFamily="2" charset="2"/>
              <a:buChar char="Ø"/>
              <a:defRPr/>
            </a:pPr>
            <a:endParaRPr lang="it-IT" altLang="en-US" sz="2400" dirty="0"/>
          </a:p>
          <a:p>
            <a:pPr>
              <a:buFont typeface="Arial" panose="020B0604020202020204" pitchFamily="34" charset="0"/>
              <a:buNone/>
              <a:defRPr/>
            </a:pPr>
            <a:endParaRPr lang="en-US" altLang="en-US" b="1" dirty="0"/>
          </a:p>
          <a:p>
            <a:pPr lvl="2">
              <a:defRPr/>
            </a:pPr>
            <a:endParaRPr lang="en-US" altLang="en-US" sz="2400" dirty="0"/>
          </a:p>
          <a:p>
            <a:pPr lvl="1">
              <a:buFont typeface="Arial" panose="020B0604020202020204" pitchFamily="34" charset="0"/>
              <a:buNone/>
              <a:defRPr/>
            </a:pPr>
            <a:endParaRPr lang="en-US" altLang="zh-CN" sz="2400" b="1" dirty="0">
              <a:ea typeface="SimSun" pitchFamily="2" charset="-122"/>
            </a:endParaRPr>
          </a:p>
          <a:p>
            <a:pPr lvl="1">
              <a:defRPr/>
            </a:pPr>
            <a:endParaRPr lang="en-US" altLang="en-US" sz="2400" dirty="0"/>
          </a:p>
          <a:p>
            <a:pPr lvl="2">
              <a:defRPr/>
            </a:pPr>
            <a:endParaRPr lang="en-US" altLang="en-US" sz="2400" u="sng" dirty="0"/>
          </a:p>
          <a:p>
            <a:pPr lvl="2">
              <a:defRPr/>
            </a:pPr>
            <a:endParaRPr lang="en-US" altLang="en-US" sz="2400" b="1" dirty="0"/>
          </a:p>
          <a:p>
            <a:pPr lvl="2">
              <a:defRPr/>
            </a:pPr>
            <a:endParaRPr lang="en-US" altLang="en-US" sz="2400" dirty="0"/>
          </a:p>
          <a:p>
            <a:pPr fontAlgn="ctr">
              <a:lnSpc>
                <a:spcPct val="120000"/>
              </a:lnSpc>
              <a:buFont typeface="Arial" panose="020B0604020202020204" pitchFamily="34" charset="0"/>
              <a:buNone/>
              <a:defRPr/>
            </a:pPr>
            <a:endParaRPr lang="pt-BR" altLang="en-US" dirty="0"/>
          </a:p>
          <a:p>
            <a:pPr fontAlgn="ctr">
              <a:lnSpc>
                <a:spcPct val="120000"/>
              </a:lnSpc>
              <a:buFont typeface="Arial" panose="020B0604020202020204" pitchFamily="34" charset="0"/>
              <a:buNone/>
              <a:defRPr/>
            </a:pPr>
            <a:endParaRPr lang="pt-BR" altLang="en-US" b="1" dirty="0"/>
          </a:p>
          <a:p>
            <a:pPr fontAlgn="ctr">
              <a:lnSpc>
                <a:spcPct val="120000"/>
              </a:lnSpc>
              <a:buFont typeface="Arial" panose="020B0604020202020204" pitchFamily="34" charset="0"/>
              <a:buNone/>
              <a:defRPr/>
            </a:pPr>
            <a:endParaRPr lang="en-US" altLang="en-US" dirty="0"/>
          </a:p>
          <a:p>
            <a:pPr fontAlgn="ctr">
              <a:lnSpc>
                <a:spcPct val="120000"/>
              </a:lnSpc>
              <a:buFont typeface="Arial" panose="020B0604020202020204" pitchFamily="34" charset="0"/>
              <a:buNone/>
              <a:defRPr/>
            </a:pPr>
            <a:endParaRPr lang="pt-BR" altLang="en-US" dirty="0"/>
          </a:p>
        </p:txBody>
      </p:sp>
      <p:sp>
        <p:nvSpPr>
          <p:cNvPr id="270339"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7034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8D87989-B082-489C-A424-64EE54514B89}" type="slidenum">
              <a:rPr lang="en-US" altLang="pl-PL" sz="1200" smtClean="0">
                <a:solidFill>
                  <a:srgbClr val="FFFFFF"/>
                </a:solidFill>
                <a:latin typeface="Arial Black" panose="020B0A04020102090204" pitchFamily="34" charset="0"/>
                <a:sym typeface="Arial Black" panose="020B0A04020102090204" pitchFamily="34" charset="0"/>
              </a:rPr>
              <a:pPr/>
              <a:t>161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Conteúdo 2"/>
          <p:cNvSpPr>
            <a:spLocks noGrp="1"/>
          </p:cNvSpPr>
          <p:nvPr>
            <p:ph idx="1"/>
          </p:nvPr>
        </p:nvSpPr>
        <p:spPr>
          <a:xfrm>
            <a:off x="631825" y="1125538"/>
            <a:ext cx="8915400" cy="4524375"/>
          </a:xfrm>
          <a:extLst/>
        </p:spPr>
        <p:txBody>
          <a:bodyPr lIns="91440" tIns="45720" rIns="91440" bIns="45720"/>
          <a:lstStyle/>
          <a:p>
            <a:pPr>
              <a:buNone/>
              <a:defRPr/>
            </a:pPr>
            <a:r>
              <a:rPr lang="pl-PL" altLang="en-US" b="1" dirty="0">
                <a:solidFill>
                  <a:srgbClr val="000000"/>
                </a:solidFill>
              </a:rPr>
              <a:t>What does Competitiveness </a:t>
            </a:r>
            <a:r>
              <a:rPr lang="pl-PL" altLang="en-US" b="1" dirty="0" smtClean="0">
                <a:solidFill>
                  <a:srgbClr val="000000"/>
                </a:solidFill>
              </a:rPr>
              <a:t>mean</a:t>
            </a:r>
            <a:r>
              <a:rPr lang="en-US" altLang="en-US" b="1" dirty="0" smtClean="0">
                <a:solidFill>
                  <a:srgbClr val="000000"/>
                </a:solidFill>
              </a:rPr>
              <a:t>：</a:t>
            </a:r>
            <a:r>
              <a:rPr lang="zh-TW" altLang="zh-TW" b="1" dirty="0" smtClean="0"/>
              <a:t>競爭力</a:t>
            </a:r>
            <a:r>
              <a:rPr lang="zh-TW" altLang="en-US" b="1" dirty="0"/>
              <a:t>代表</a:t>
            </a:r>
            <a:r>
              <a:rPr lang="zh-TW" altLang="zh-TW" b="1" dirty="0"/>
              <a:t>什麼</a:t>
            </a:r>
            <a:r>
              <a:rPr lang="zh-TW" altLang="zh-TW" b="1" dirty="0" smtClean="0"/>
              <a:t>意思</a:t>
            </a:r>
            <a:r>
              <a:rPr lang="zh-TW" altLang="en-US" b="1" dirty="0" smtClean="0"/>
              <a:t>：</a:t>
            </a:r>
            <a:endParaRPr lang="en-US" altLang="en-US" b="1" dirty="0">
              <a:solidFill>
                <a:srgbClr val="000000"/>
              </a:solidFill>
            </a:endParaRPr>
          </a:p>
          <a:p>
            <a:pPr lvl="1">
              <a:buFont typeface="Wingdings" pitchFamily="2" charset="2"/>
              <a:buChar char="Ø"/>
              <a:defRPr/>
            </a:pPr>
            <a:r>
              <a:rPr lang="pl-PL" altLang="en-US" sz="2400" dirty="0"/>
              <a:t>Boxer who doesn’t give up</a:t>
            </a:r>
            <a:r>
              <a:rPr lang="zh-TW" altLang="zh-TW" sz="2400" dirty="0"/>
              <a:t>不放棄</a:t>
            </a:r>
            <a:r>
              <a:rPr lang="zh-TW" altLang="en-US" sz="2400" dirty="0"/>
              <a:t>的</a:t>
            </a:r>
            <a:r>
              <a:rPr lang="zh-TW" altLang="zh-TW" sz="2400" dirty="0"/>
              <a:t>拳擊手</a:t>
            </a:r>
            <a:endParaRPr lang="pl-PL" altLang="en-US" sz="2400" dirty="0"/>
          </a:p>
          <a:p>
            <a:pPr lvl="1">
              <a:buFont typeface="Wingdings" pitchFamily="2" charset="2"/>
              <a:buChar char="Ø"/>
              <a:defRPr/>
            </a:pPr>
            <a:r>
              <a:rPr lang="pl-PL" altLang="en-US" sz="2400" dirty="0"/>
              <a:t>Boxer who loses the first round and comes back stronger</a:t>
            </a:r>
            <a:endParaRPr lang="en-US" altLang="en-US" sz="2400" dirty="0"/>
          </a:p>
          <a:p>
            <a:pPr lvl="1">
              <a:buFont typeface="Wingdings" pitchFamily="2" charset="2"/>
              <a:buChar char="Ø"/>
              <a:defRPr/>
            </a:pPr>
            <a:r>
              <a:rPr lang="zh-TW" altLang="en-US" sz="2400" dirty="0"/>
              <a:t>輸掉</a:t>
            </a:r>
            <a:r>
              <a:rPr lang="zh-TW" altLang="zh-TW" sz="2400" dirty="0"/>
              <a:t>第一回合的拳擊手，反而</a:t>
            </a:r>
            <a:r>
              <a:rPr lang="zh-TW" altLang="en-US" sz="2400" dirty="0"/>
              <a:t>變得</a:t>
            </a:r>
            <a:r>
              <a:rPr lang="zh-TW" altLang="zh-TW" sz="2400" dirty="0"/>
              <a:t>更強</a:t>
            </a:r>
            <a:endParaRPr lang="pl-PL" altLang="en-US" sz="2400" dirty="0"/>
          </a:p>
          <a:p>
            <a:pPr lvl="1">
              <a:buFont typeface="Wingdings" pitchFamily="2" charset="2"/>
              <a:buChar char="Ø"/>
              <a:defRPr/>
            </a:pPr>
            <a:r>
              <a:rPr lang="en-US" altLang="en-US" sz="2400" dirty="0"/>
              <a:t>Boxer who </a:t>
            </a:r>
            <a:r>
              <a:rPr lang="pl-PL" altLang="en-US" sz="2400" dirty="0" err="1"/>
              <a:t>get</a:t>
            </a:r>
            <a:r>
              <a:rPr lang="en-US" altLang="en-US" sz="2400" dirty="0"/>
              <a:t>s </a:t>
            </a:r>
            <a:r>
              <a:rPr lang="pl-PL" altLang="en-US" sz="2400" dirty="0" err="1"/>
              <a:t>knocked</a:t>
            </a:r>
            <a:r>
              <a:rPr lang="pl-PL" altLang="en-US" sz="2400" dirty="0"/>
              <a:t> down </a:t>
            </a:r>
            <a:r>
              <a:rPr lang="en-US" altLang="en-US" sz="2400" dirty="0"/>
              <a:t>and comes back stronger</a:t>
            </a:r>
            <a:r>
              <a:rPr lang="zh-TW" altLang="zh-TW" sz="2400" dirty="0"/>
              <a:t>被擊倒拳擊手，反而</a:t>
            </a:r>
            <a:r>
              <a:rPr lang="zh-TW" altLang="en-US" sz="2400" dirty="0"/>
              <a:t>變得</a:t>
            </a:r>
            <a:r>
              <a:rPr lang="zh-TW" altLang="zh-TW" sz="2400" dirty="0"/>
              <a:t>更強</a:t>
            </a:r>
            <a:endParaRPr lang="pl-PL" altLang="en-US" sz="2400" dirty="0"/>
          </a:p>
          <a:p>
            <a:pPr lvl="1">
              <a:buFont typeface="Wingdings" pitchFamily="2" charset="2"/>
              <a:buChar char="Ø"/>
              <a:defRPr/>
            </a:pPr>
            <a:r>
              <a:rPr lang="pl-PL" altLang="en-US" sz="2400" dirty="0"/>
              <a:t>Boxer who realizes his strategy didn’t work in the first round and changes it in subsequent rounds</a:t>
            </a:r>
            <a:r>
              <a:rPr lang="zh-TW" altLang="zh-TW" sz="2400" dirty="0"/>
              <a:t>拳擊手意識到他的</a:t>
            </a:r>
            <a:r>
              <a:rPr lang="zh-TW" altLang="en-US" sz="2400" dirty="0"/>
              <a:t>策略</a:t>
            </a:r>
            <a:r>
              <a:rPr lang="zh-TW" altLang="zh-TW" sz="2400" dirty="0"/>
              <a:t>在第一</a:t>
            </a:r>
            <a:r>
              <a:rPr lang="zh-TW" altLang="en-US" sz="2400" dirty="0"/>
              <a:t>回合</a:t>
            </a:r>
            <a:r>
              <a:rPr lang="zh-TW" altLang="zh-TW" sz="2400" dirty="0"/>
              <a:t>沒有奏效，</a:t>
            </a:r>
            <a:r>
              <a:rPr lang="zh-TW" altLang="en-US" sz="2400" dirty="0"/>
              <a:t>但</a:t>
            </a:r>
            <a:r>
              <a:rPr lang="zh-TW" altLang="zh-TW" sz="2400" dirty="0"/>
              <a:t>在隨後的</a:t>
            </a:r>
            <a:r>
              <a:rPr lang="zh-TW" altLang="en-US" sz="2400" dirty="0"/>
              <a:t>回合</a:t>
            </a:r>
            <a:r>
              <a:rPr lang="zh-TW" altLang="zh-TW" sz="2400" dirty="0"/>
              <a:t>改變</a:t>
            </a:r>
            <a:r>
              <a:rPr lang="zh-TW" altLang="en-US" sz="2400" dirty="0"/>
              <a:t>策略</a:t>
            </a:r>
            <a:r>
              <a:rPr lang="zh-TW" altLang="zh-TW" sz="2400" dirty="0"/>
              <a:t/>
            </a:r>
            <a:br>
              <a:rPr lang="zh-TW" altLang="zh-TW" sz="2400" dirty="0"/>
            </a:br>
            <a:endParaRPr lang="en-US" altLang="en-US" sz="2400" dirty="0"/>
          </a:p>
          <a:p>
            <a:pPr>
              <a:defRPr/>
            </a:pPr>
            <a:endParaRPr lang="en-US" altLang="en-US" b="1" dirty="0"/>
          </a:p>
          <a:p>
            <a:pPr marL="457200" lvl="1" indent="0">
              <a:buFont typeface="Arial" panose="020B0604020202020204" pitchFamily="34" charset="0"/>
              <a:buNone/>
              <a:defRPr/>
            </a:pPr>
            <a:endParaRPr lang="en-US" altLang="en-US" sz="2400" dirty="0"/>
          </a:p>
          <a:p>
            <a:pPr lvl="1" fontAlgn="ctr">
              <a:lnSpc>
                <a:spcPct val="120000"/>
              </a:lnSpc>
              <a:buFont typeface="Wingdings" pitchFamily="2" charset="2"/>
              <a:buChar char="Ø"/>
              <a:defRPr/>
            </a:pPr>
            <a:endParaRPr lang="it-IT" altLang="en-US" sz="2400" dirty="0"/>
          </a:p>
          <a:p>
            <a:pPr>
              <a:buFont typeface="Arial" panose="020B0604020202020204" pitchFamily="34" charset="0"/>
              <a:buNone/>
              <a:defRPr/>
            </a:pPr>
            <a:endParaRPr lang="en-US" altLang="en-US" b="1" dirty="0"/>
          </a:p>
          <a:p>
            <a:pPr lvl="2">
              <a:defRPr/>
            </a:pPr>
            <a:endParaRPr lang="en-US" altLang="en-US" sz="2400" dirty="0"/>
          </a:p>
          <a:p>
            <a:pPr lvl="1">
              <a:buFont typeface="Arial" panose="020B0604020202020204" pitchFamily="34" charset="0"/>
              <a:buNone/>
              <a:defRPr/>
            </a:pPr>
            <a:endParaRPr lang="en-US" altLang="zh-CN" sz="2400" b="1" dirty="0">
              <a:ea typeface="SimSun" pitchFamily="2" charset="-122"/>
            </a:endParaRPr>
          </a:p>
          <a:p>
            <a:pPr lvl="1">
              <a:defRPr/>
            </a:pPr>
            <a:endParaRPr lang="en-US" altLang="en-US" sz="2400" dirty="0"/>
          </a:p>
          <a:p>
            <a:pPr lvl="2">
              <a:defRPr/>
            </a:pPr>
            <a:endParaRPr lang="en-US" altLang="en-US" sz="2400" u="sng" dirty="0"/>
          </a:p>
          <a:p>
            <a:pPr lvl="2">
              <a:defRPr/>
            </a:pPr>
            <a:endParaRPr lang="en-US" altLang="en-US" sz="2400" b="1" dirty="0"/>
          </a:p>
          <a:p>
            <a:pPr lvl="2">
              <a:defRPr/>
            </a:pPr>
            <a:endParaRPr lang="en-US" altLang="en-US" sz="2400" dirty="0"/>
          </a:p>
          <a:p>
            <a:pPr fontAlgn="ctr">
              <a:lnSpc>
                <a:spcPct val="120000"/>
              </a:lnSpc>
              <a:buFont typeface="Arial" panose="020B0604020202020204" pitchFamily="34" charset="0"/>
              <a:buNone/>
              <a:defRPr/>
            </a:pPr>
            <a:endParaRPr lang="pt-BR" altLang="en-US" dirty="0"/>
          </a:p>
          <a:p>
            <a:pPr fontAlgn="ctr">
              <a:lnSpc>
                <a:spcPct val="120000"/>
              </a:lnSpc>
              <a:buFont typeface="Arial" panose="020B0604020202020204" pitchFamily="34" charset="0"/>
              <a:buNone/>
              <a:defRPr/>
            </a:pPr>
            <a:endParaRPr lang="pt-BR" altLang="en-US" b="1" dirty="0"/>
          </a:p>
          <a:p>
            <a:pPr fontAlgn="ctr">
              <a:lnSpc>
                <a:spcPct val="120000"/>
              </a:lnSpc>
              <a:buFont typeface="Arial" panose="020B0604020202020204" pitchFamily="34" charset="0"/>
              <a:buNone/>
              <a:defRPr/>
            </a:pPr>
            <a:endParaRPr lang="en-US" altLang="en-US" dirty="0"/>
          </a:p>
          <a:p>
            <a:pPr fontAlgn="ctr">
              <a:lnSpc>
                <a:spcPct val="120000"/>
              </a:lnSpc>
              <a:buFont typeface="Arial" panose="020B0604020202020204" pitchFamily="34" charset="0"/>
              <a:buNone/>
              <a:defRPr/>
            </a:pPr>
            <a:endParaRPr lang="pt-BR" altLang="en-US" dirty="0"/>
          </a:p>
        </p:txBody>
      </p:sp>
      <p:sp>
        <p:nvSpPr>
          <p:cNvPr id="272387"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7238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C65FF0F-4CFD-4AB5-868E-E99B52D5C53F}" type="slidenum">
              <a:rPr lang="en-US" altLang="pl-PL" sz="1200" smtClean="0">
                <a:solidFill>
                  <a:srgbClr val="FFFFFF"/>
                </a:solidFill>
                <a:latin typeface="Arial Black" panose="020B0A04020102090204" pitchFamily="34" charset="0"/>
                <a:sym typeface="Arial Black" panose="020B0A04020102090204" pitchFamily="34" charset="0"/>
              </a:rPr>
              <a:pPr/>
              <a:t>162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Conteúdo 2"/>
          <p:cNvSpPr>
            <a:spLocks noGrp="1"/>
          </p:cNvSpPr>
          <p:nvPr>
            <p:ph idx="1"/>
          </p:nvPr>
        </p:nvSpPr>
        <p:spPr>
          <a:xfrm>
            <a:off x="631825" y="1125538"/>
            <a:ext cx="8915400" cy="4524375"/>
          </a:xfrm>
          <a:extLst/>
        </p:spPr>
        <p:txBody>
          <a:bodyPr lIns="91440" tIns="45720" rIns="91440" bIns="45720"/>
          <a:lstStyle/>
          <a:p>
            <a:pPr>
              <a:buFont typeface="Arial" panose="020B0604020202020204" pitchFamily="34" charset="0"/>
              <a:buNone/>
              <a:defRPr/>
            </a:pPr>
            <a:r>
              <a:rPr lang="pl-PL" altLang="en-US" b="1" dirty="0">
                <a:solidFill>
                  <a:srgbClr val="000000"/>
                </a:solidFill>
              </a:rPr>
              <a:t>What does Infringement of the Rules </a:t>
            </a:r>
            <a:r>
              <a:rPr lang="pl-PL" altLang="en-US" b="1" dirty="0" smtClean="0">
                <a:solidFill>
                  <a:srgbClr val="000000"/>
                </a:solidFill>
              </a:rPr>
              <a:t>mean</a:t>
            </a:r>
            <a:r>
              <a:rPr lang="en-US" altLang="en-US" b="1" dirty="0" smtClean="0">
                <a:solidFill>
                  <a:srgbClr val="000000"/>
                </a:solidFill>
              </a:rPr>
              <a:t>：</a:t>
            </a:r>
            <a:endParaRPr lang="en-US" altLang="en-US" b="1" dirty="0">
              <a:solidFill>
                <a:srgbClr val="000000"/>
              </a:solidFill>
            </a:endParaRPr>
          </a:p>
          <a:p>
            <a:pPr lvl="1">
              <a:buFont typeface="Wingdings" pitchFamily="2" charset="2"/>
              <a:buChar char="Ø"/>
              <a:defRPr/>
            </a:pPr>
            <a:r>
              <a:rPr lang="pl-PL" altLang="en-US" sz="2400" dirty="0"/>
              <a:t>It means that Judges will not award points for blows that do not meet the legal blow criteria (Holding&amp;Hitting, punches to the back of the head etc.)</a:t>
            </a:r>
            <a:endParaRPr lang="en-US" altLang="en-US" sz="2400" dirty="0"/>
          </a:p>
          <a:p>
            <a:pPr marL="419100" lvl="1" indent="0">
              <a:buNone/>
              <a:defRPr/>
            </a:pPr>
            <a:r>
              <a:rPr lang="zh-TW" altLang="zh-TW" sz="2400" dirty="0"/>
              <a:t>違反規則是什麼意思：</a:t>
            </a:r>
            <a:br>
              <a:rPr lang="zh-TW" altLang="zh-TW" sz="2400" dirty="0"/>
            </a:br>
            <a:r>
              <a:rPr lang="zh-TW" altLang="zh-TW" sz="2400" dirty="0"/>
              <a:t>這意味著</a:t>
            </a:r>
            <a:r>
              <a:rPr lang="zh-TW" altLang="en-US" sz="2400" dirty="0"/>
              <a:t>評判員</a:t>
            </a:r>
            <a:r>
              <a:rPr lang="zh-TW" altLang="zh-TW" sz="2400" dirty="0"/>
              <a:t>不會給不符合法定打擊標準的打擊得分（持有和打，打後頭等）</a:t>
            </a:r>
            <a:endParaRPr lang="en-US" altLang="en-US" sz="2400" dirty="0"/>
          </a:p>
          <a:p>
            <a:pPr>
              <a:defRPr/>
            </a:pPr>
            <a:endParaRPr lang="en-US" altLang="en-US" b="1" dirty="0"/>
          </a:p>
          <a:p>
            <a:pPr marL="457200" lvl="1" indent="0">
              <a:buFont typeface="Arial" panose="020B0604020202020204" pitchFamily="34" charset="0"/>
              <a:buNone/>
              <a:defRPr/>
            </a:pPr>
            <a:endParaRPr lang="en-US" altLang="en-US" sz="2400" dirty="0"/>
          </a:p>
          <a:p>
            <a:pPr lvl="1" fontAlgn="ctr">
              <a:lnSpc>
                <a:spcPct val="120000"/>
              </a:lnSpc>
              <a:buFont typeface="Wingdings" pitchFamily="2" charset="2"/>
              <a:buChar char="Ø"/>
              <a:defRPr/>
            </a:pPr>
            <a:endParaRPr lang="it-IT" altLang="en-US" sz="2400" dirty="0"/>
          </a:p>
          <a:p>
            <a:pPr>
              <a:buFont typeface="Arial" panose="020B0604020202020204" pitchFamily="34" charset="0"/>
              <a:buNone/>
              <a:defRPr/>
            </a:pPr>
            <a:endParaRPr lang="en-US" altLang="en-US" b="1" dirty="0"/>
          </a:p>
          <a:p>
            <a:pPr lvl="2">
              <a:defRPr/>
            </a:pPr>
            <a:endParaRPr lang="en-US" altLang="en-US" sz="2400" dirty="0"/>
          </a:p>
          <a:p>
            <a:pPr lvl="1">
              <a:buFont typeface="Arial" panose="020B0604020202020204" pitchFamily="34" charset="0"/>
              <a:buNone/>
              <a:defRPr/>
            </a:pPr>
            <a:endParaRPr lang="en-US" altLang="zh-CN" sz="2400" b="1" dirty="0">
              <a:ea typeface="SimSun" pitchFamily="2" charset="-122"/>
            </a:endParaRPr>
          </a:p>
          <a:p>
            <a:pPr lvl="1">
              <a:defRPr/>
            </a:pPr>
            <a:endParaRPr lang="en-US" altLang="en-US" sz="2400" dirty="0"/>
          </a:p>
          <a:p>
            <a:pPr lvl="2">
              <a:defRPr/>
            </a:pPr>
            <a:endParaRPr lang="en-US" altLang="en-US" sz="2400" u="sng" dirty="0"/>
          </a:p>
          <a:p>
            <a:pPr lvl="2">
              <a:defRPr/>
            </a:pPr>
            <a:endParaRPr lang="en-US" altLang="en-US" sz="2400" b="1" dirty="0"/>
          </a:p>
          <a:p>
            <a:pPr lvl="2">
              <a:defRPr/>
            </a:pPr>
            <a:endParaRPr lang="en-US" altLang="en-US" sz="2400" dirty="0"/>
          </a:p>
          <a:p>
            <a:pPr fontAlgn="ctr">
              <a:lnSpc>
                <a:spcPct val="120000"/>
              </a:lnSpc>
              <a:buFont typeface="Arial" panose="020B0604020202020204" pitchFamily="34" charset="0"/>
              <a:buNone/>
              <a:defRPr/>
            </a:pPr>
            <a:endParaRPr lang="pt-BR" altLang="en-US" dirty="0"/>
          </a:p>
          <a:p>
            <a:pPr fontAlgn="ctr">
              <a:lnSpc>
                <a:spcPct val="120000"/>
              </a:lnSpc>
              <a:buFont typeface="Arial" panose="020B0604020202020204" pitchFamily="34" charset="0"/>
              <a:buNone/>
              <a:defRPr/>
            </a:pPr>
            <a:endParaRPr lang="pt-BR" altLang="en-US" b="1" dirty="0"/>
          </a:p>
          <a:p>
            <a:pPr fontAlgn="ctr">
              <a:lnSpc>
                <a:spcPct val="120000"/>
              </a:lnSpc>
              <a:buFont typeface="Arial" panose="020B0604020202020204" pitchFamily="34" charset="0"/>
              <a:buNone/>
              <a:defRPr/>
            </a:pPr>
            <a:endParaRPr lang="en-US" altLang="en-US" dirty="0"/>
          </a:p>
          <a:p>
            <a:pPr fontAlgn="ctr">
              <a:lnSpc>
                <a:spcPct val="120000"/>
              </a:lnSpc>
              <a:buFont typeface="Arial" panose="020B0604020202020204" pitchFamily="34" charset="0"/>
              <a:buNone/>
              <a:defRPr/>
            </a:pPr>
            <a:endParaRPr lang="pt-BR" altLang="en-US" dirty="0"/>
          </a:p>
        </p:txBody>
      </p:sp>
      <p:sp>
        <p:nvSpPr>
          <p:cNvPr id="274435"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7443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B5E7E5C-6F1D-440C-B54C-98766C283216}" type="slidenum">
              <a:rPr lang="en-US" altLang="pl-PL" sz="1200" smtClean="0">
                <a:solidFill>
                  <a:srgbClr val="FFFFFF"/>
                </a:solidFill>
                <a:latin typeface="Arial Black" panose="020B0A04020102090204" pitchFamily="34" charset="0"/>
                <a:sym typeface="Arial Black" panose="020B0A04020102090204" pitchFamily="34" charset="0"/>
              </a:rPr>
              <a:pPr/>
              <a:t>163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Conteúdo 2"/>
          <p:cNvSpPr>
            <a:spLocks noGrp="1"/>
          </p:cNvSpPr>
          <p:nvPr>
            <p:ph idx="1"/>
          </p:nvPr>
        </p:nvSpPr>
        <p:spPr>
          <a:xfrm>
            <a:off x="704850" y="1125538"/>
            <a:ext cx="8915400" cy="4525962"/>
          </a:xfrm>
          <a:extLst/>
        </p:spPr>
        <p:txBody>
          <a:bodyPr lIns="91440" tIns="45720" rIns="91440" bIns="45720"/>
          <a:lstStyle/>
          <a:p>
            <a:pPr>
              <a:buFont typeface="Arial" panose="020B0604020202020204" pitchFamily="34" charset="0"/>
              <a:buNone/>
              <a:defRPr/>
            </a:pPr>
            <a:r>
              <a:rPr lang="en-US" altLang="en-US" b="1" dirty="0" smtClean="0">
                <a:solidFill>
                  <a:srgbClr val="000000"/>
                </a:solidFill>
              </a:rPr>
              <a:t>SCORES：</a:t>
            </a:r>
            <a:r>
              <a:rPr lang="zh-TW" altLang="en-US" b="1" dirty="0" smtClean="0">
                <a:solidFill>
                  <a:srgbClr val="000000"/>
                </a:solidFill>
              </a:rPr>
              <a:t>分數：</a:t>
            </a:r>
            <a:endParaRPr lang="en-US" altLang="en-US" b="1" dirty="0">
              <a:solidFill>
                <a:srgbClr val="000000"/>
              </a:solidFill>
            </a:endParaRPr>
          </a:p>
          <a:p>
            <a:pPr lvl="1">
              <a:buFont typeface="Wingdings" pitchFamily="2" charset="2"/>
              <a:buChar char="Ø"/>
              <a:defRPr/>
            </a:pPr>
            <a:r>
              <a:rPr lang="en-US" altLang="en-US" sz="2400" dirty="0"/>
              <a:t>  </a:t>
            </a:r>
            <a:r>
              <a:rPr lang="en-US" altLang="en-US" sz="1800" dirty="0">
                <a:solidFill>
                  <a:srgbClr val="FF0000"/>
                </a:solidFill>
              </a:rPr>
              <a:t>10 - 9 	</a:t>
            </a:r>
            <a:r>
              <a:rPr lang="en-US" altLang="en-US" sz="1800" dirty="0"/>
              <a:t>Close round</a:t>
            </a:r>
            <a:r>
              <a:rPr lang="zh-TW" altLang="en-US" sz="1800" dirty="0"/>
              <a:t>結束回合</a:t>
            </a:r>
            <a:endParaRPr lang="pl-PL" altLang="en-US" sz="1800" dirty="0"/>
          </a:p>
          <a:p>
            <a:pPr lvl="2">
              <a:buFont typeface="Wingdings" pitchFamily="2" charset="2"/>
              <a:buChar char="Ø"/>
              <a:defRPr/>
            </a:pPr>
            <a:r>
              <a:rPr lang="pl-PL" altLang="en-US" dirty="0"/>
              <a:t>In a very close bout and both boxers are evenly matched in most of the criteria</a:t>
            </a:r>
            <a:r>
              <a:rPr lang="zh-TW" altLang="zh-TW" dirty="0"/>
              <a:t>在非常接近的</a:t>
            </a:r>
            <a:r>
              <a:rPr lang="zh-TW" altLang="en-US" dirty="0"/>
              <a:t>較量中</a:t>
            </a:r>
            <a:r>
              <a:rPr lang="zh-TW" altLang="zh-TW" dirty="0"/>
              <a:t>，兩</a:t>
            </a:r>
            <a:r>
              <a:rPr lang="zh-TW" altLang="en-US" dirty="0"/>
              <a:t>名</a:t>
            </a:r>
            <a:r>
              <a:rPr lang="zh-TW" altLang="zh-TW" dirty="0"/>
              <a:t>拳擊手在大多數標準中</a:t>
            </a:r>
            <a:r>
              <a:rPr lang="zh-TW" altLang="en-US" dirty="0"/>
              <a:t>勢均力敵</a:t>
            </a:r>
            <a:endParaRPr lang="pl-PL" altLang="en-US" dirty="0"/>
          </a:p>
          <a:p>
            <a:pPr lvl="2">
              <a:buFont typeface="Wingdings" pitchFamily="2" charset="2"/>
              <a:buChar char="Ø"/>
              <a:defRPr/>
            </a:pPr>
            <a:r>
              <a:rPr lang="pl-PL" altLang="en-US" dirty="0"/>
              <a:t>Judge must examine the quantity and quality of punches</a:t>
            </a:r>
            <a:r>
              <a:rPr lang="zh-TW" altLang="en-US" dirty="0"/>
              <a:t>評判員</a:t>
            </a:r>
            <a:r>
              <a:rPr lang="zh-TW" altLang="zh-TW" dirty="0"/>
              <a:t>必須檢查</a:t>
            </a:r>
            <a:r>
              <a:rPr lang="zh-TW" altLang="en-US" dirty="0"/>
              <a:t>出拳</a:t>
            </a:r>
            <a:r>
              <a:rPr lang="zh-TW" altLang="zh-TW" dirty="0"/>
              <a:t>的數量和質量</a:t>
            </a:r>
            <a:endParaRPr lang="en-US" altLang="en-US" dirty="0"/>
          </a:p>
          <a:p>
            <a:pPr lvl="1">
              <a:buFont typeface="Wingdings" pitchFamily="2" charset="2"/>
              <a:buChar char="Ø"/>
              <a:defRPr/>
            </a:pPr>
            <a:r>
              <a:rPr lang="en-US" altLang="en-US" sz="1800" dirty="0"/>
              <a:t>  10 - 8 	Clear winner</a:t>
            </a:r>
            <a:r>
              <a:rPr lang="zh-TW" altLang="en-US" sz="1800" dirty="0"/>
              <a:t>明顯的勝利者</a:t>
            </a:r>
            <a:endParaRPr lang="pl-PL" altLang="en-US" sz="1800" dirty="0"/>
          </a:p>
          <a:p>
            <a:pPr lvl="2">
              <a:buFont typeface="Wingdings" pitchFamily="2" charset="2"/>
              <a:buChar char="Ø"/>
              <a:defRPr/>
            </a:pPr>
            <a:r>
              <a:rPr lang="pl-PL" altLang="en-US" dirty="0"/>
              <a:t>There is a clear winner due to the big diffrence in a number of quality blows scored or with smaller diffrence in a number of such blows but the winner has a clear advantage in another of the scoring criteria</a:t>
            </a:r>
            <a:r>
              <a:rPr lang="zh-TW" altLang="zh-TW" dirty="0"/>
              <a:t>有一個明顯的</a:t>
            </a:r>
            <a:r>
              <a:rPr lang="zh-TW" altLang="en-US" dirty="0"/>
              <a:t>勝利者</a:t>
            </a:r>
            <a:r>
              <a:rPr lang="zh-TW" altLang="zh-TW" dirty="0"/>
              <a:t>，因為一些質量打擊</a:t>
            </a:r>
            <a:r>
              <a:rPr lang="zh-TW" altLang="en-US" dirty="0"/>
              <a:t>得分</a:t>
            </a:r>
            <a:r>
              <a:rPr lang="zh-TW" altLang="zh-TW" dirty="0"/>
              <a:t>的</a:t>
            </a:r>
            <a:r>
              <a:rPr lang="zh-TW" altLang="en-US" dirty="0"/>
              <a:t>巨大</a:t>
            </a:r>
            <a:r>
              <a:rPr lang="zh-TW" altLang="zh-TW" dirty="0"/>
              <a:t>差異，或者這</a:t>
            </a:r>
            <a:r>
              <a:rPr lang="zh-TW" altLang="en-US" dirty="0"/>
              <a:t>些</a:t>
            </a:r>
            <a:r>
              <a:rPr lang="zh-TW" altLang="zh-TW" dirty="0"/>
              <a:t>打擊中差異較小，但</a:t>
            </a:r>
            <a:r>
              <a:rPr lang="zh-TW" altLang="en-US" dirty="0"/>
              <a:t>勝利者</a:t>
            </a:r>
            <a:r>
              <a:rPr lang="zh-TW" altLang="zh-TW" dirty="0"/>
              <a:t>在另一</a:t>
            </a:r>
            <a:r>
              <a:rPr lang="zh-TW" altLang="en-US" dirty="0"/>
              <a:t>項</a:t>
            </a:r>
            <a:r>
              <a:rPr lang="zh-TW" altLang="zh-TW" dirty="0"/>
              <a:t>得分標</a:t>
            </a:r>
            <a:r>
              <a:rPr lang="zh-TW" altLang="en-US" dirty="0"/>
              <a:t>準取得</a:t>
            </a:r>
            <a:r>
              <a:rPr lang="zh-TW" altLang="zh-TW" dirty="0"/>
              <a:t>有明顯的優勢</a:t>
            </a:r>
            <a:endParaRPr lang="en-US" altLang="en-US" dirty="0"/>
          </a:p>
          <a:p>
            <a:pPr lvl="1">
              <a:buFont typeface="Wingdings" pitchFamily="2" charset="2"/>
              <a:buChar char="Ø"/>
              <a:defRPr/>
            </a:pPr>
            <a:r>
              <a:rPr lang="en-US" altLang="en-US" sz="1800" dirty="0"/>
              <a:t>  10 - 7 	Total dominance</a:t>
            </a:r>
            <a:r>
              <a:rPr lang="zh-TW" altLang="en-US" sz="1800" dirty="0"/>
              <a:t>整體優勢</a:t>
            </a:r>
            <a:endParaRPr lang="pl-PL" altLang="en-US" sz="1800" dirty="0"/>
          </a:p>
          <a:p>
            <a:pPr lvl="2">
              <a:buFont typeface="Wingdings" pitchFamily="2" charset="2"/>
              <a:buChar char="Ø"/>
              <a:defRPr/>
            </a:pPr>
            <a:r>
              <a:rPr lang="pl-PL" altLang="en-US" dirty="0"/>
              <a:t>One boxer is completely dominant over the opponent in all criteria</a:t>
            </a:r>
            <a:r>
              <a:rPr lang="zh-TW" altLang="zh-TW" dirty="0"/>
              <a:t>一</a:t>
            </a:r>
            <a:r>
              <a:rPr lang="zh-TW" altLang="en-US" dirty="0"/>
              <a:t>名</a:t>
            </a:r>
            <a:r>
              <a:rPr lang="zh-TW" altLang="zh-TW" dirty="0"/>
              <a:t>拳擊手在所有標準中</a:t>
            </a:r>
            <a:r>
              <a:rPr lang="zh-TW" altLang="en-US" dirty="0"/>
              <a:t>全面掌控而</a:t>
            </a:r>
            <a:r>
              <a:rPr lang="zh-TW" altLang="zh-TW" dirty="0"/>
              <a:t>勝過對手</a:t>
            </a:r>
            <a:endParaRPr lang="en-US" altLang="en-US" dirty="0"/>
          </a:p>
          <a:p>
            <a:pPr lvl="1">
              <a:buFont typeface="Wingdings" pitchFamily="2" charset="2"/>
              <a:buChar char="Ø"/>
              <a:defRPr/>
            </a:pPr>
            <a:r>
              <a:rPr lang="en-US" altLang="en-US" sz="1800" dirty="0"/>
              <a:t>  </a:t>
            </a:r>
            <a:r>
              <a:rPr lang="en-US" altLang="en-US" sz="1800" dirty="0">
                <a:solidFill>
                  <a:srgbClr val="FF0000"/>
                </a:solidFill>
              </a:rPr>
              <a:t>10 - 6</a:t>
            </a:r>
            <a:r>
              <a:rPr lang="en-US" altLang="en-US" sz="1800" dirty="0"/>
              <a:t>	Overmatched</a:t>
            </a:r>
            <a:r>
              <a:rPr lang="zh-TW" altLang="en-US" sz="1800" dirty="0"/>
              <a:t>壓倒性比賽</a:t>
            </a:r>
            <a:endParaRPr lang="pl-PL" altLang="en-US" sz="1800" dirty="0"/>
          </a:p>
          <a:p>
            <a:pPr lvl="2">
              <a:buFont typeface="Wingdings" pitchFamily="2" charset="2"/>
              <a:buChar char="Ø"/>
              <a:defRPr/>
            </a:pPr>
            <a:r>
              <a:rPr lang="pl-PL" altLang="en-US" dirty="0"/>
              <a:t>An example where the Referee should stop the bout</a:t>
            </a:r>
            <a:r>
              <a:rPr lang="zh-TW" altLang="en-US" dirty="0"/>
              <a:t>裁判員</a:t>
            </a:r>
            <a:r>
              <a:rPr lang="zh-TW" altLang="zh-TW" dirty="0"/>
              <a:t>應停止比賽的例子</a:t>
            </a:r>
            <a:endParaRPr lang="en-US" altLang="en-US" dirty="0"/>
          </a:p>
          <a:p>
            <a:pPr marL="914400" lvl="2" indent="0" algn="ctr">
              <a:buNone/>
              <a:defRPr/>
            </a:pPr>
            <a:r>
              <a:rPr lang="en-US" altLang="en-US" b="1" dirty="0">
                <a:solidFill>
                  <a:srgbClr val="FF0000"/>
                </a:solidFill>
              </a:rPr>
              <a:t>The Judges must consider whole round</a:t>
            </a:r>
            <a:r>
              <a:rPr lang="zh-TW" altLang="en-US" dirty="0">
                <a:solidFill>
                  <a:srgbClr val="FF0000"/>
                </a:solidFill>
              </a:rPr>
              <a:t>評判員</a:t>
            </a:r>
            <a:r>
              <a:rPr lang="zh-TW" altLang="zh-TW" dirty="0">
                <a:solidFill>
                  <a:srgbClr val="FF0000"/>
                </a:solidFill>
              </a:rPr>
              <a:t>必須考</a:t>
            </a:r>
            <a:r>
              <a:rPr lang="zh-TW" altLang="en-US" dirty="0">
                <a:solidFill>
                  <a:srgbClr val="FF0000"/>
                </a:solidFill>
              </a:rPr>
              <a:t>量整個回合</a:t>
            </a:r>
            <a:endParaRPr lang="en-US" altLang="en-US" b="1" dirty="0">
              <a:solidFill>
                <a:srgbClr val="FF0000"/>
              </a:solidFill>
            </a:endParaRPr>
          </a:p>
          <a:p>
            <a:pPr marL="914400" lvl="2" indent="0" algn="ctr">
              <a:buFont typeface="Arial" panose="020B0604020202020204" pitchFamily="34" charset="0"/>
              <a:buNone/>
              <a:defRPr/>
            </a:pPr>
            <a:r>
              <a:rPr lang="zh-TW" altLang="zh-TW" sz="2400" dirty="0"/>
              <a:t>  </a:t>
            </a:r>
            <a:br>
              <a:rPr lang="zh-TW" altLang="zh-TW" sz="2400" dirty="0"/>
            </a:br>
            <a:r>
              <a:rPr lang="zh-TW" altLang="zh-TW" sz="2400" dirty="0"/>
              <a:t/>
            </a:r>
            <a:br>
              <a:rPr lang="zh-TW" altLang="zh-TW" sz="2400" dirty="0"/>
            </a:br>
            <a:endParaRPr lang="fr-CH" altLang="en-US" b="1" dirty="0"/>
          </a:p>
          <a:p>
            <a:pPr>
              <a:buFont typeface="Arial" panose="020B0604020202020204" pitchFamily="34" charset="0"/>
              <a:buNone/>
              <a:defRPr/>
            </a:pPr>
            <a:endParaRPr lang="en-US" altLang="en-US" b="1" dirty="0">
              <a:solidFill>
                <a:srgbClr val="FF0000"/>
              </a:solidFill>
            </a:endParaRPr>
          </a:p>
          <a:p>
            <a:pPr lvl="1">
              <a:buFont typeface="Wingdings" pitchFamily="2" charset="2"/>
              <a:buChar char="Ø"/>
              <a:defRPr/>
            </a:pPr>
            <a:endParaRPr lang="pt-BR" altLang="en-US" sz="2400" dirty="0"/>
          </a:p>
          <a:p>
            <a:pPr lvl="1">
              <a:buFont typeface="Arial" panose="020B0604020202020204" pitchFamily="34" charset="0"/>
              <a:buNone/>
              <a:defRPr/>
            </a:pPr>
            <a:endParaRPr lang="pt-BR" altLang="en-US" sz="2400" b="1" dirty="0"/>
          </a:p>
          <a:p>
            <a:pPr lvl="1">
              <a:buFont typeface="Arial" panose="020B0604020202020204" pitchFamily="34" charset="0"/>
              <a:buNone/>
              <a:defRPr/>
            </a:pPr>
            <a:endParaRPr lang="pt-BR" altLang="en-US" sz="2400" b="1" dirty="0"/>
          </a:p>
          <a:p>
            <a:pPr lvl="1">
              <a:buFont typeface="Arial" panose="020B0604020202020204" pitchFamily="34" charset="0"/>
              <a:buNone/>
              <a:defRPr/>
            </a:pPr>
            <a:endParaRPr lang="en-GB" altLang="en-US" sz="2400" dirty="0"/>
          </a:p>
          <a:p>
            <a:pPr lvl="1">
              <a:buFont typeface="Wingdings" pitchFamily="2" charset="2"/>
              <a:buChar char="Ø"/>
              <a:defRPr/>
            </a:pPr>
            <a:endParaRPr lang="en-US" altLang="en-US" sz="2400" dirty="0"/>
          </a:p>
          <a:p>
            <a:pPr lvl="2">
              <a:buClr>
                <a:srgbClr val="FFFFFF"/>
              </a:buClr>
              <a:buSzPct val="95000"/>
              <a:buFont typeface="Wingdings" pitchFamily="2" charset="2"/>
              <a:buChar char="Ø"/>
              <a:defRPr/>
            </a:pPr>
            <a:endParaRPr lang="en-US" altLang="en-US" sz="2400" dirty="0"/>
          </a:p>
          <a:p>
            <a:pPr>
              <a:defRPr/>
            </a:pPr>
            <a:endParaRPr lang="en-US" altLang="en-US" b="1" dirty="0"/>
          </a:p>
          <a:p>
            <a:pPr lvl="1">
              <a:buFont typeface="Wingdings" pitchFamily="2" charset="2"/>
              <a:buChar char="Ø"/>
              <a:defRPr/>
            </a:pPr>
            <a:endParaRPr lang="en-US" altLang="en-US" sz="2400" dirty="0"/>
          </a:p>
          <a:p>
            <a:pPr lvl="1" fontAlgn="ctr">
              <a:lnSpc>
                <a:spcPct val="120000"/>
              </a:lnSpc>
              <a:buFont typeface="Wingdings" pitchFamily="2" charset="2"/>
              <a:buChar char="Ø"/>
              <a:defRPr/>
            </a:pPr>
            <a:endParaRPr lang="it-IT" altLang="en-US" sz="2400" dirty="0"/>
          </a:p>
          <a:p>
            <a:pPr>
              <a:buFont typeface="Arial" panose="020B0604020202020204" pitchFamily="34" charset="0"/>
              <a:buNone/>
              <a:defRPr/>
            </a:pPr>
            <a:endParaRPr lang="en-US" altLang="en-US" b="1" dirty="0"/>
          </a:p>
          <a:p>
            <a:pPr lvl="2">
              <a:defRPr/>
            </a:pPr>
            <a:endParaRPr lang="en-US" altLang="en-US" sz="2400" dirty="0"/>
          </a:p>
          <a:p>
            <a:pPr lvl="1">
              <a:buFont typeface="Arial" panose="020B0604020202020204" pitchFamily="34" charset="0"/>
              <a:buNone/>
              <a:defRPr/>
            </a:pPr>
            <a:endParaRPr lang="en-US" altLang="zh-CN" sz="2400" b="1" dirty="0">
              <a:ea typeface="SimSun" pitchFamily="2" charset="-122"/>
            </a:endParaRPr>
          </a:p>
          <a:p>
            <a:pPr lvl="1">
              <a:defRPr/>
            </a:pPr>
            <a:endParaRPr lang="en-US" altLang="en-US" sz="2400" dirty="0"/>
          </a:p>
          <a:p>
            <a:pPr lvl="2">
              <a:defRPr/>
            </a:pPr>
            <a:endParaRPr lang="en-US" altLang="en-US" sz="2400" u="sng" dirty="0"/>
          </a:p>
          <a:p>
            <a:pPr lvl="2">
              <a:defRPr/>
            </a:pPr>
            <a:endParaRPr lang="en-US" altLang="en-US" sz="2400" b="1" dirty="0"/>
          </a:p>
          <a:p>
            <a:pPr lvl="2">
              <a:defRPr/>
            </a:pPr>
            <a:endParaRPr lang="en-US" altLang="en-US" sz="2400" dirty="0"/>
          </a:p>
          <a:p>
            <a:pPr fontAlgn="ctr">
              <a:lnSpc>
                <a:spcPct val="120000"/>
              </a:lnSpc>
              <a:buFont typeface="Arial" panose="020B0604020202020204" pitchFamily="34" charset="0"/>
              <a:buNone/>
              <a:defRPr/>
            </a:pPr>
            <a:endParaRPr lang="pt-BR" altLang="en-US" dirty="0"/>
          </a:p>
          <a:p>
            <a:pPr fontAlgn="ctr">
              <a:lnSpc>
                <a:spcPct val="120000"/>
              </a:lnSpc>
              <a:buFont typeface="Arial" panose="020B0604020202020204" pitchFamily="34" charset="0"/>
              <a:buNone/>
              <a:defRPr/>
            </a:pPr>
            <a:endParaRPr lang="pt-BR" altLang="en-US" b="1" dirty="0"/>
          </a:p>
          <a:p>
            <a:pPr fontAlgn="ctr">
              <a:lnSpc>
                <a:spcPct val="120000"/>
              </a:lnSpc>
              <a:buFont typeface="Arial" panose="020B0604020202020204" pitchFamily="34" charset="0"/>
              <a:buNone/>
              <a:defRPr/>
            </a:pPr>
            <a:endParaRPr lang="en-US" altLang="en-US" dirty="0"/>
          </a:p>
          <a:p>
            <a:pPr fontAlgn="ctr">
              <a:lnSpc>
                <a:spcPct val="120000"/>
              </a:lnSpc>
              <a:buFont typeface="Arial" panose="020B0604020202020204" pitchFamily="34" charset="0"/>
              <a:buNone/>
              <a:defRPr/>
            </a:pPr>
            <a:endParaRPr lang="pt-BR" altLang="en-US" dirty="0"/>
          </a:p>
        </p:txBody>
      </p:sp>
      <p:sp>
        <p:nvSpPr>
          <p:cNvPr id="276483"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7648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5BBC4A6-62CB-4E1D-8B63-734F5A17F69B}" type="slidenum">
              <a:rPr lang="en-US" altLang="pl-PL" sz="1200" smtClean="0">
                <a:solidFill>
                  <a:srgbClr val="FFFFFF"/>
                </a:solidFill>
                <a:latin typeface="Arial Black" panose="020B0A04020102090204" pitchFamily="34" charset="0"/>
                <a:sym typeface="Arial Black" panose="020B0A04020102090204" pitchFamily="34" charset="0"/>
              </a:rPr>
              <a:pPr/>
              <a:t>164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ço Reservado para Conteúdo 5"/>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pt-BR" altLang="en-US" b="1" dirty="0"/>
              <a:t>ELECTRONIC</a:t>
            </a:r>
          </a:p>
          <a:p>
            <a:pPr>
              <a:buFont typeface="Arial" panose="020B0604020202020204" pitchFamily="34" charset="0"/>
              <a:buNone/>
            </a:pPr>
            <a:r>
              <a:rPr lang="pt-BR" altLang="en-US" b="1" dirty="0"/>
              <a:t>SCORE PAD</a:t>
            </a:r>
          </a:p>
          <a:p>
            <a:pPr>
              <a:buFont typeface="Arial" panose="020B0604020202020204" pitchFamily="34" charset="0"/>
              <a:buNone/>
            </a:pPr>
            <a:r>
              <a:rPr lang="zh-TW" altLang="en-US" b="1" dirty="0"/>
              <a:t>電子記分板</a:t>
            </a:r>
            <a:endParaRPr lang="pt-BR" altLang="en-US" b="1" dirty="0"/>
          </a:p>
        </p:txBody>
      </p:sp>
      <p:sp>
        <p:nvSpPr>
          <p:cNvPr id="278531" name="Title 3"/>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pic>
        <p:nvPicPr>
          <p:cNvPr id="278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90600"/>
            <a:ext cx="22860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7721630-7E8C-4B63-A1A1-7DFEC0F074D4}" type="slidenum">
              <a:rPr lang="en-US" altLang="pl-PL" sz="1200" smtClean="0">
                <a:solidFill>
                  <a:srgbClr val="FFFFFF"/>
                </a:solidFill>
                <a:latin typeface="Arial Black" panose="020B0A04020102090204" pitchFamily="34" charset="0"/>
                <a:sym typeface="Arial Black" panose="020B0A04020102090204" pitchFamily="34" charset="0"/>
              </a:rPr>
              <a:pPr/>
              <a:t>165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endParaRPr lang="fr-CH" altLang="en-US" sz="2800" b="1" dirty="0">
              <a:latin typeface="Arial "/>
              <a:cs typeface="Times New Roman" panose="02020603050405020304" pitchFamily="18" charset="0"/>
            </a:endParaRPr>
          </a:p>
          <a:p>
            <a:pPr>
              <a:buFont typeface="Arial" panose="020B0604020202020204" pitchFamily="34" charset="0"/>
              <a:buNone/>
            </a:pPr>
            <a:r>
              <a:rPr lang="fr-CH" altLang="en-US" b="1" dirty="0"/>
              <a:t>TIE</a:t>
            </a:r>
            <a:r>
              <a:rPr lang="zh-TW" altLang="en-US" b="1" dirty="0"/>
              <a:t>平手</a:t>
            </a:r>
            <a:endParaRPr lang="fr-CH" altLang="en-US" b="1" dirty="0"/>
          </a:p>
          <a:p>
            <a:endParaRPr lang="fr-CH" altLang="en-US" sz="2800" b="1" dirty="0">
              <a:latin typeface="Arial "/>
              <a:cs typeface="Times New Roman" panose="02020603050405020304" pitchFamily="18" charset="0"/>
            </a:endParaRPr>
          </a:p>
          <a:p>
            <a:r>
              <a:rPr lang="fr-CH" altLang="en-US" sz="2600" b="1" dirty="0">
                <a:latin typeface="Arial "/>
                <a:cs typeface="Times New Roman" panose="02020603050405020304" pitchFamily="18" charset="0"/>
              </a:rPr>
              <a:t>Round – Cannot remain a Tie</a:t>
            </a:r>
            <a:r>
              <a:rPr lang="zh-TW" altLang="zh-TW" sz="2800" dirty="0"/>
              <a:t>回合 - 不能</a:t>
            </a:r>
            <a:r>
              <a:rPr lang="zh-TW" altLang="en-US" sz="2800" dirty="0"/>
              <a:t>維</a:t>
            </a:r>
            <a:r>
              <a:rPr lang="zh-TW" altLang="zh-TW" sz="2800" dirty="0"/>
              <a:t>持</a:t>
            </a:r>
            <a:r>
              <a:rPr lang="zh-TW" altLang="en-US" sz="2800" dirty="0"/>
              <a:t>平手</a:t>
            </a:r>
            <a:endParaRPr lang="fr-CH" altLang="en-US" sz="2600" b="1" dirty="0">
              <a:latin typeface="Arial "/>
              <a:cs typeface="Times New Roman" panose="02020603050405020304" pitchFamily="18" charset="0"/>
            </a:endParaRPr>
          </a:p>
          <a:p>
            <a:endParaRPr lang="fr-CH" altLang="en-US" sz="2600" b="1" dirty="0">
              <a:latin typeface="Arial "/>
              <a:cs typeface="Times New Roman" panose="02020603050405020304" pitchFamily="18" charset="0"/>
            </a:endParaRPr>
          </a:p>
          <a:p>
            <a:r>
              <a:rPr lang="fr-CH" altLang="en-US" sz="2600" b="1" dirty="0">
                <a:latin typeface="Arial "/>
                <a:cs typeface="Times New Roman" panose="02020603050405020304" pitchFamily="18" charset="0"/>
              </a:rPr>
              <a:t>Bout – Judge – May be tied at the end of the bout</a:t>
            </a:r>
            <a:r>
              <a:rPr lang="zh-TW" altLang="en-US" sz="2800" dirty="0"/>
              <a:t>比賽</a:t>
            </a:r>
            <a:r>
              <a:rPr lang="zh-TW" altLang="zh-TW" sz="2800" dirty="0"/>
              <a:t> - </a:t>
            </a:r>
            <a:r>
              <a:rPr lang="zh-TW" altLang="en-US" sz="2800" dirty="0"/>
              <a:t>評判員</a:t>
            </a:r>
            <a:r>
              <a:rPr lang="zh-TW" altLang="zh-TW" sz="2800" dirty="0"/>
              <a:t> - 在比賽結束時</a:t>
            </a:r>
            <a:r>
              <a:rPr lang="zh-TW" altLang="en-US" sz="2800" dirty="0"/>
              <a:t>可</a:t>
            </a:r>
            <a:r>
              <a:rPr lang="zh-TW" altLang="zh-TW" sz="2800" dirty="0"/>
              <a:t>能</a:t>
            </a:r>
            <a:r>
              <a:rPr lang="zh-TW" altLang="en-US" sz="2800" dirty="0"/>
              <a:t>維</a:t>
            </a:r>
            <a:r>
              <a:rPr lang="zh-TW" altLang="zh-TW" sz="2800" dirty="0"/>
              <a:t>持</a:t>
            </a:r>
            <a:r>
              <a:rPr lang="zh-TW" altLang="en-US" sz="2800" dirty="0"/>
              <a:t>平手</a:t>
            </a:r>
            <a:endParaRPr lang="fr-CH" altLang="en-US" sz="2600" b="1" dirty="0">
              <a:latin typeface="Arial "/>
              <a:cs typeface="Times New Roman" panose="02020603050405020304" pitchFamily="18" charset="0"/>
            </a:endParaRPr>
          </a:p>
          <a:p>
            <a:endParaRPr lang="fr-CH" altLang="en-US" sz="2600" b="1" dirty="0">
              <a:latin typeface="Arial "/>
              <a:cs typeface="Times New Roman" panose="02020603050405020304" pitchFamily="18" charset="0"/>
            </a:endParaRPr>
          </a:p>
          <a:p>
            <a:r>
              <a:rPr lang="fr-CH" altLang="en-US" sz="2600" b="1" dirty="0">
                <a:latin typeface="Arial "/>
                <a:cs typeface="Times New Roman" panose="02020603050405020304" pitchFamily="18" charset="0"/>
              </a:rPr>
              <a:t>Bout – Result – Cannot remain a Tie</a:t>
            </a:r>
            <a:r>
              <a:rPr lang="zh-TW" altLang="en-US" sz="2800" dirty="0"/>
              <a:t>比賽</a:t>
            </a:r>
            <a:r>
              <a:rPr lang="zh-TW" altLang="zh-TW" sz="2800" dirty="0"/>
              <a:t> - 結果 - 不能</a:t>
            </a:r>
            <a:r>
              <a:rPr lang="zh-TW" altLang="en-US" sz="2800" dirty="0"/>
              <a:t>維</a:t>
            </a:r>
            <a:r>
              <a:rPr lang="zh-TW" altLang="zh-TW" sz="2800" dirty="0"/>
              <a:t>持</a:t>
            </a:r>
            <a:r>
              <a:rPr lang="zh-TW" altLang="en-US" sz="2800" dirty="0"/>
              <a:t>平手</a:t>
            </a:r>
            <a:r>
              <a:rPr lang="zh-TW" altLang="zh-TW" dirty="0"/>
              <a:t/>
            </a:r>
            <a:br>
              <a:rPr lang="zh-TW" altLang="zh-TW" dirty="0"/>
            </a:br>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pPr>
              <a:buFont typeface="Arial" panose="020B0604020202020204" pitchFamily="34" charset="0"/>
              <a:buNone/>
            </a:pPr>
            <a:endParaRPr lang="pt-BR" altLang="en-US" b="1" dirty="0">
              <a:latin typeface="Arial "/>
              <a:cs typeface="Times New Roman" panose="02020603050405020304" pitchFamily="18" charset="0"/>
            </a:endParaRPr>
          </a:p>
          <a:p>
            <a:endParaRPr lang="pt-BR" altLang="en-US" dirty="0">
              <a:latin typeface="Arial "/>
              <a:cs typeface="Times New Roman" panose="02020603050405020304" pitchFamily="18" charset="0"/>
            </a:endParaRPr>
          </a:p>
          <a:p>
            <a:pPr algn="ctr"/>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pPr algn="just">
              <a:buFont typeface="Arial" panose="020B0604020202020204" pitchFamily="34" charset="0"/>
              <a:buNone/>
            </a:pPr>
            <a:endParaRPr lang="pt-BR" altLang="en-US" dirty="0">
              <a:latin typeface="Arial "/>
            </a:endParaRPr>
          </a:p>
        </p:txBody>
      </p:sp>
      <p:sp>
        <p:nvSpPr>
          <p:cNvPr id="279555"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7955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4DACB13-6A96-4E3A-8508-3CAF4329AC89}" type="slidenum">
              <a:rPr lang="en-US" altLang="pl-PL" sz="1200" smtClean="0">
                <a:solidFill>
                  <a:srgbClr val="FFFFFF"/>
                </a:solidFill>
                <a:latin typeface="Arial Black" panose="020B0A04020102090204" pitchFamily="34" charset="0"/>
                <a:sym typeface="Arial Black" panose="020B0A04020102090204" pitchFamily="34" charset="0"/>
              </a:rPr>
              <a:pPr/>
              <a:t>166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Conteúdo 2"/>
          <p:cNvSpPr>
            <a:spLocks noGrp="1"/>
          </p:cNvSpPr>
          <p:nvPr>
            <p:ph idx="1"/>
          </p:nvPr>
        </p:nvSpPr>
        <p:spPr>
          <a:xfrm>
            <a:off x="704850" y="1125538"/>
            <a:ext cx="8915400" cy="4525962"/>
          </a:xfrm>
        </p:spPr>
        <p:txBody>
          <a:bodyPr lIns="91440" tIns="45720" rIns="91440" bIns="45720"/>
          <a:lstStyle/>
          <a:p>
            <a:pPr algn="just"/>
            <a:r>
              <a:rPr lang="fr-CH" altLang="en-US" sz="2800" b="1" dirty="0"/>
              <a:t>TIEBREAKER</a:t>
            </a:r>
            <a:r>
              <a:rPr lang="zh-TW" altLang="en-US" sz="2800" b="1" dirty="0"/>
              <a:t>延長賽</a:t>
            </a:r>
            <a:endParaRPr lang="fr-CH" altLang="en-US" sz="2800" b="1" dirty="0"/>
          </a:p>
          <a:p>
            <a:pPr algn="just"/>
            <a:endParaRPr lang="fr-CH" altLang="en-US" sz="1400" b="1" dirty="0">
              <a:latin typeface="Arial "/>
              <a:cs typeface="Times New Roman" panose="02020603050405020304" pitchFamily="18" charset="0"/>
            </a:endParaRPr>
          </a:p>
          <a:p>
            <a:pPr algn="just"/>
            <a:r>
              <a:rPr lang="fr-CH" altLang="en-US" b="1" dirty="0"/>
              <a:t>Electronic </a:t>
            </a:r>
            <a:r>
              <a:rPr lang="fr-CH" altLang="en-US" b="1" dirty="0" smtClean="0"/>
              <a:t>System：</a:t>
            </a:r>
            <a:r>
              <a:rPr lang="zh-TW" altLang="zh-TW" b="1" dirty="0" smtClean="0"/>
              <a:t>電子系統</a:t>
            </a:r>
            <a:r>
              <a:rPr lang="zh-TW" altLang="en-US" b="1" dirty="0" smtClean="0"/>
              <a:t>：</a:t>
            </a:r>
            <a:endParaRPr lang="fr-CH" altLang="en-US" b="1" dirty="0"/>
          </a:p>
          <a:p>
            <a:pPr algn="just">
              <a:buNone/>
            </a:pPr>
            <a:r>
              <a:rPr lang="fr-CH" altLang="en-US" dirty="0">
                <a:latin typeface="Arial "/>
                <a:cs typeface="Times New Roman" panose="02020603050405020304" pitchFamily="18" charset="0"/>
              </a:rPr>
              <a:t>	</a:t>
            </a:r>
            <a:r>
              <a:rPr lang="fr-CH" altLang="en-US" dirty="0"/>
              <a:t>Flashing lights on the Score Pad, indicating a tiebreaker situation.</a:t>
            </a:r>
            <a:r>
              <a:rPr lang="zh-TW" altLang="zh-TW" dirty="0"/>
              <a:t>記分</a:t>
            </a:r>
            <a:r>
              <a:rPr lang="zh-TW" altLang="en-US" dirty="0"/>
              <a:t>板</a:t>
            </a:r>
            <a:r>
              <a:rPr lang="zh-TW" altLang="zh-TW" dirty="0"/>
              <a:t>上閃爍的燈光，</a:t>
            </a:r>
            <a:r>
              <a:rPr lang="zh-TW" altLang="en-US" dirty="0"/>
              <a:t>顯示延長賽形</a:t>
            </a:r>
            <a:r>
              <a:rPr lang="zh-TW" altLang="zh-TW" dirty="0"/>
              <a:t>勢。</a:t>
            </a:r>
            <a:endParaRPr lang="fr-CH" altLang="en-US" dirty="0"/>
          </a:p>
          <a:p>
            <a:pPr algn="just">
              <a:buNone/>
            </a:pPr>
            <a:r>
              <a:rPr lang="fr-CH" altLang="en-US" dirty="0"/>
              <a:t>	All Judges will then be required to Break the tie by pushing the Red or Blue button, and press OK to confirm the winner by tiebreaker.</a:t>
            </a:r>
            <a:r>
              <a:rPr lang="zh-TW" altLang="zh-TW" dirty="0"/>
              <a:t>所有</a:t>
            </a:r>
            <a:r>
              <a:rPr lang="zh-TW" altLang="en-US" dirty="0"/>
              <a:t>評判員接著</a:t>
            </a:r>
            <a:r>
              <a:rPr lang="zh-TW" altLang="zh-TW" dirty="0"/>
              <a:t>被要求</a:t>
            </a:r>
            <a:r>
              <a:rPr lang="zh-TW" altLang="en-US" dirty="0"/>
              <a:t>透</a:t>
            </a:r>
            <a:r>
              <a:rPr lang="zh-TW" altLang="zh-TW" dirty="0"/>
              <a:t>過按下紅色或藍色按鈕</a:t>
            </a:r>
            <a:r>
              <a:rPr lang="zh-TW" altLang="en-US" dirty="0"/>
              <a:t>以打破平手局面</a:t>
            </a:r>
            <a:r>
              <a:rPr lang="zh-TW" altLang="zh-TW" dirty="0"/>
              <a:t>，</a:t>
            </a:r>
            <a:r>
              <a:rPr lang="zh-TW" altLang="en-US" dirty="0"/>
              <a:t>並</a:t>
            </a:r>
            <a:r>
              <a:rPr lang="zh-TW" altLang="zh-TW" dirty="0"/>
              <a:t>按</a:t>
            </a:r>
            <a:r>
              <a:rPr lang="zh-TW" altLang="en-US" dirty="0"/>
              <a:t>下</a:t>
            </a:r>
            <a:r>
              <a:rPr lang="zh-TW" altLang="zh-TW" dirty="0"/>
              <a:t>確定</a:t>
            </a:r>
            <a:r>
              <a:rPr lang="zh-TW" altLang="en-US" dirty="0"/>
              <a:t>鍵卻任延長賽的</a:t>
            </a:r>
            <a:r>
              <a:rPr lang="zh-TW" altLang="zh-TW" dirty="0"/>
              <a:t>獲勝者。</a:t>
            </a:r>
            <a:endParaRPr lang="fr-CH" altLang="en-US" sz="1600" dirty="0">
              <a:latin typeface="Arial "/>
              <a:cs typeface="Times New Roman" panose="02020603050405020304" pitchFamily="18" charset="0"/>
            </a:endParaRPr>
          </a:p>
          <a:p>
            <a:pPr algn="just"/>
            <a:r>
              <a:rPr lang="fr-CH" altLang="en-US" b="1" dirty="0"/>
              <a:t>Manual </a:t>
            </a:r>
            <a:r>
              <a:rPr lang="fr-CH" altLang="en-US" b="1" dirty="0" smtClean="0"/>
              <a:t>System：</a:t>
            </a:r>
            <a:r>
              <a:rPr lang="zh-TW" altLang="zh-TW" b="1" dirty="0" smtClean="0"/>
              <a:t>手動系統</a:t>
            </a:r>
            <a:r>
              <a:rPr lang="zh-TW" altLang="en-US" b="1" dirty="0" smtClean="0"/>
              <a:t>：</a:t>
            </a:r>
            <a:endParaRPr lang="fr-CH" altLang="en-US" b="1" dirty="0"/>
          </a:p>
          <a:p>
            <a:pPr>
              <a:buNone/>
            </a:pPr>
            <a:r>
              <a:rPr lang="de-DE" altLang="en-US" dirty="0">
                <a:latin typeface="Arial "/>
                <a:cs typeface="Times New Roman" panose="02020603050405020304" pitchFamily="18" charset="0"/>
              </a:rPr>
              <a:t>	</a:t>
            </a:r>
            <a:r>
              <a:rPr lang="en-US" altLang="en-US" dirty="0"/>
              <a:t>When using Scorecards, on the last round, the Judge must indicate the winner of the bout in case of a tie.</a:t>
            </a:r>
            <a:r>
              <a:rPr lang="zh-TW" altLang="en-US" dirty="0"/>
              <a:t>如</a:t>
            </a:r>
            <a:r>
              <a:rPr lang="zh-TW" altLang="zh-TW" dirty="0"/>
              <a:t>使用記分卡，</a:t>
            </a:r>
            <a:r>
              <a:rPr lang="zh-TW" altLang="en-US" dirty="0"/>
              <a:t>評判員</a:t>
            </a:r>
            <a:r>
              <a:rPr lang="zh-TW" altLang="zh-TW" dirty="0"/>
              <a:t>必須在最後一</a:t>
            </a:r>
            <a:r>
              <a:rPr lang="zh-TW" altLang="en-US" dirty="0"/>
              <a:t>回合時</a:t>
            </a:r>
            <a:r>
              <a:rPr lang="zh-TW" altLang="zh-TW" dirty="0"/>
              <a:t>指出</a:t>
            </a:r>
            <a:r>
              <a:rPr lang="zh-TW" altLang="en-US" dirty="0"/>
              <a:t>雙方平手</a:t>
            </a:r>
            <a:r>
              <a:rPr lang="zh-TW" altLang="zh-TW" dirty="0"/>
              <a:t>的勝利者。</a:t>
            </a:r>
            <a:endParaRPr lang="pt-BR" altLang="en-US" dirty="0"/>
          </a:p>
          <a:p>
            <a:pPr>
              <a:buFont typeface="Arial" panose="020B0604020202020204" pitchFamily="34" charset="0"/>
              <a:buNone/>
            </a:pPr>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pPr>
              <a:buFont typeface="Arial" panose="020B0604020202020204" pitchFamily="34" charset="0"/>
              <a:buNone/>
            </a:pPr>
            <a:endParaRPr lang="pt-BR" altLang="en-US" b="1" dirty="0">
              <a:latin typeface="Arial "/>
              <a:cs typeface="Times New Roman" panose="02020603050405020304" pitchFamily="18" charset="0"/>
            </a:endParaRPr>
          </a:p>
          <a:p>
            <a:endParaRPr lang="pt-BR" altLang="en-US" dirty="0">
              <a:latin typeface="Arial "/>
              <a:cs typeface="Times New Roman" panose="02020603050405020304" pitchFamily="18" charset="0"/>
            </a:endParaRPr>
          </a:p>
          <a:p>
            <a:pPr algn="ctr"/>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endParaRPr lang="de-DE" altLang="en-US" dirty="0">
              <a:latin typeface="Arial "/>
              <a:cs typeface="Times New Roman" panose="02020603050405020304" pitchFamily="18" charset="0"/>
            </a:endParaRPr>
          </a:p>
          <a:p>
            <a:pPr algn="just">
              <a:buFont typeface="Arial" panose="020B0604020202020204" pitchFamily="34" charset="0"/>
              <a:buNone/>
            </a:pPr>
            <a:endParaRPr lang="pt-BR" altLang="en-US" dirty="0">
              <a:latin typeface="Arial "/>
            </a:endParaRPr>
          </a:p>
        </p:txBody>
      </p:sp>
      <p:sp>
        <p:nvSpPr>
          <p:cNvPr id="280579"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8058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B6585A9-68D3-461B-A528-2723048BDC58}" type="slidenum">
              <a:rPr lang="en-US" altLang="pl-PL" sz="1200" smtClean="0">
                <a:solidFill>
                  <a:srgbClr val="FFFFFF"/>
                </a:solidFill>
                <a:latin typeface="Arial Black" panose="020B0A04020102090204" pitchFamily="34" charset="0"/>
                <a:sym typeface="Arial Black" panose="020B0A04020102090204" pitchFamily="34" charset="0"/>
              </a:rPr>
              <a:pPr/>
              <a:t>167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ço Reservado para Conteúdo 2"/>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a:latin typeface="Arial "/>
                <a:cs typeface="Times New Roman" panose="02020603050405020304" pitchFamily="18" charset="0"/>
              </a:rPr>
              <a:t>Example 1 – TIE </a:t>
            </a:r>
            <a:r>
              <a:rPr lang="fr-CH" altLang="en-US" b="1" dirty="0" smtClean="0">
                <a:latin typeface="Arial "/>
                <a:cs typeface="Times New Roman" panose="02020603050405020304" pitchFamily="18" charset="0"/>
              </a:rPr>
              <a:t>BOUT</a:t>
            </a:r>
            <a:r>
              <a:rPr lang="fr-CH" altLang="en-US" dirty="0" smtClean="0">
                <a:latin typeface="Arial "/>
                <a:cs typeface="Times New Roman" panose="02020603050405020304" pitchFamily="18" charset="0"/>
              </a:rPr>
              <a:t>：</a:t>
            </a:r>
            <a:r>
              <a:rPr lang="zh-TW" altLang="en-US" b="1" dirty="0" smtClean="0">
                <a:latin typeface="Arial "/>
                <a:cs typeface="Times New Roman" panose="02020603050405020304" pitchFamily="18" charset="0"/>
              </a:rPr>
              <a:t>案例</a:t>
            </a:r>
            <a:r>
              <a:rPr lang="en-US" altLang="zh-TW" b="1" dirty="0">
                <a:latin typeface="Arial "/>
                <a:cs typeface="Times New Roman" panose="02020603050405020304" pitchFamily="18" charset="0"/>
              </a:rPr>
              <a:t>1-</a:t>
            </a:r>
            <a:r>
              <a:rPr lang="zh-TW" altLang="en-US" b="1" dirty="0">
                <a:latin typeface="Arial "/>
                <a:cs typeface="Times New Roman" panose="02020603050405020304" pitchFamily="18" charset="0"/>
              </a:rPr>
              <a:t>平手</a:t>
            </a:r>
            <a:r>
              <a:rPr lang="zh-TW" altLang="en-US" b="1" dirty="0" smtClean="0">
                <a:latin typeface="Arial "/>
                <a:cs typeface="Times New Roman" panose="02020603050405020304" pitchFamily="18" charset="0"/>
              </a:rPr>
              <a:t>比賽：</a:t>
            </a:r>
            <a:endParaRPr lang="fr-CH" altLang="en-US" b="1" dirty="0">
              <a:latin typeface="Arial "/>
              <a:cs typeface="Times New Roman" panose="02020603050405020304" pitchFamily="18" charset="0"/>
            </a:endParaRPr>
          </a:p>
          <a:p>
            <a:pPr>
              <a:buFont typeface="Arial" panose="020B0604020202020204" pitchFamily="34" charset="0"/>
              <a:buNone/>
            </a:pPr>
            <a:endParaRPr lang="fr-CH" altLang="en-US" b="1" dirty="0">
              <a:latin typeface="Arial "/>
              <a:cs typeface="Times New Roman" panose="02020603050405020304" pitchFamily="18" charset="0"/>
            </a:endParaRPr>
          </a:p>
          <a:p>
            <a:pPr>
              <a:buFont typeface="Arial" panose="020B0604020202020204" pitchFamily="34" charset="0"/>
              <a:buNone/>
            </a:pPr>
            <a:endParaRPr lang="fr-CH" altLang="en-US" b="1" dirty="0">
              <a:latin typeface="Arial "/>
              <a:cs typeface="Times New Roman" panose="02020603050405020304" pitchFamily="18" charset="0"/>
            </a:endParaRPr>
          </a:p>
          <a:p>
            <a:pPr>
              <a:buNone/>
            </a:pPr>
            <a:r>
              <a:rPr lang="fr-CH" altLang="en-US" b="1" dirty="0">
                <a:latin typeface="Arial "/>
                <a:cs typeface="Times New Roman" panose="02020603050405020304" pitchFamily="18" charset="0"/>
              </a:rPr>
              <a:t>         </a:t>
            </a:r>
            <a:r>
              <a:rPr lang="fr-CH" altLang="en-US" b="1" dirty="0">
                <a:solidFill>
                  <a:srgbClr val="C00000"/>
                </a:solidFill>
                <a:latin typeface="Arial "/>
                <a:cs typeface="Times New Roman" panose="02020603050405020304" pitchFamily="18" charset="0"/>
              </a:rPr>
              <a:t>RED </a:t>
            </a:r>
            <a:r>
              <a:rPr lang="fr-CH" altLang="en-US" b="1" dirty="0">
                <a:latin typeface="Arial "/>
                <a:cs typeface="Times New Roman" panose="02020603050405020304" pitchFamily="18" charset="0"/>
              </a:rPr>
              <a:t>   x   </a:t>
            </a:r>
            <a:r>
              <a:rPr lang="fr-CH" altLang="en-US" b="1" dirty="0">
                <a:solidFill>
                  <a:srgbClr val="002060"/>
                </a:solidFill>
                <a:latin typeface="Arial "/>
                <a:cs typeface="Times New Roman" panose="02020603050405020304" pitchFamily="18" charset="0"/>
              </a:rPr>
              <a:t>BLUE</a:t>
            </a:r>
            <a:r>
              <a:rPr lang="zh-TW" altLang="en-US" b="1" dirty="0">
                <a:solidFill>
                  <a:srgbClr val="002060"/>
                </a:solidFill>
                <a:latin typeface="Arial "/>
                <a:cs typeface="Times New Roman" panose="02020603050405020304" pitchFamily="18" charset="0"/>
              </a:rPr>
              <a:t> </a:t>
            </a:r>
            <a:r>
              <a:rPr lang="zh-TW" altLang="en-US" b="1" dirty="0">
                <a:solidFill>
                  <a:srgbClr val="FF0000"/>
                </a:solidFill>
                <a:latin typeface="Arial "/>
                <a:cs typeface="Times New Roman" panose="02020603050405020304" pitchFamily="18" charset="0"/>
              </a:rPr>
              <a:t>紅</a:t>
            </a:r>
            <a:r>
              <a:rPr lang="en-US" altLang="zh-TW" b="1" dirty="0">
                <a:latin typeface="Arial "/>
                <a:cs typeface="Times New Roman" panose="02020603050405020304" pitchFamily="18" charset="0"/>
              </a:rPr>
              <a:t>X</a:t>
            </a:r>
            <a:r>
              <a:rPr lang="zh-TW" altLang="en-US" b="1" dirty="0">
                <a:solidFill>
                  <a:srgbClr val="002060"/>
                </a:solidFill>
                <a:latin typeface="Arial "/>
                <a:cs typeface="Times New Roman" panose="02020603050405020304" pitchFamily="18" charset="0"/>
              </a:rPr>
              <a:t>藍</a:t>
            </a:r>
            <a:endParaRPr lang="fr-CH" altLang="en-US" b="1" dirty="0">
              <a:solidFill>
                <a:srgbClr val="002060"/>
              </a:solidFill>
              <a:latin typeface="Arial "/>
              <a:cs typeface="Times New Roman" panose="02020603050405020304" pitchFamily="18" charset="0"/>
            </a:endParaRPr>
          </a:p>
          <a:p>
            <a:pPr>
              <a:buFont typeface="Arial" panose="020B0604020202020204" pitchFamily="34" charset="0"/>
              <a:buNone/>
            </a:pPr>
            <a:r>
              <a:rPr lang="fr-CH" altLang="en-US" b="1" dirty="0">
                <a:latin typeface="Arial "/>
                <a:cs typeface="Times New Roman" panose="02020603050405020304" pitchFamily="18" charset="0"/>
              </a:rPr>
              <a:t> R1 - 	 10     x     8</a:t>
            </a:r>
          </a:p>
          <a:p>
            <a:pPr>
              <a:buFont typeface="Arial" panose="020B0604020202020204" pitchFamily="34" charset="0"/>
              <a:buNone/>
            </a:pPr>
            <a:r>
              <a:rPr lang="fr-CH" altLang="en-US" b="1" dirty="0">
                <a:latin typeface="Arial "/>
                <a:cs typeface="Times New Roman" panose="02020603050405020304" pitchFamily="18" charset="0"/>
              </a:rPr>
              <a:t> R2 - 	  9     x    10</a:t>
            </a:r>
          </a:p>
          <a:p>
            <a:pPr>
              <a:buFont typeface="Arial" panose="020B0604020202020204" pitchFamily="34" charset="0"/>
              <a:buNone/>
            </a:pPr>
            <a:r>
              <a:rPr lang="fr-CH" altLang="en-US" b="1" dirty="0">
                <a:latin typeface="Arial "/>
                <a:cs typeface="Times New Roman" panose="02020603050405020304" pitchFamily="18" charset="0"/>
              </a:rPr>
              <a:t> R3 - 	  </a:t>
            </a:r>
            <a:r>
              <a:rPr lang="fr-CH" altLang="en-US" b="1" u="sng" dirty="0">
                <a:latin typeface="Arial "/>
                <a:cs typeface="Times New Roman" panose="02020603050405020304" pitchFamily="18" charset="0"/>
              </a:rPr>
              <a:t>9     x    10</a:t>
            </a:r>
          </a:p>
          <a:p>
            <a:pPr>
              <a:buFont typeface="Arial" panose="020B0604020202020204" pitchFamily="34" charset="0"/>
              <a:buNone/>
            </a:pPr>
            <a:r>
              <a:rPr lang="fr-CH" altLang="en-US" b="1" dirty="0">
                <a:latin typeface="Arial "/>
                <a:cs typeface="Times New Roman" panose="02020603050405020304" pitchFamily="18" charset="0"/>
              </a:rPr>
              <a:t>		  28    x    28</a:t>
            </a:r>
          </a:p>
          <a:p>
            <a:pPr>
              <a:buFont typeface="Arial" panose="020B0604020202020204" pitchFamily="34" charset="0"/>
              <a:buNone/>
            </a:pPr>
            <a:r>
              <a:rPr lang="fr-CH" altLang="en-US" u="sng" dirty="0">
                <a:latin typeface="Arial "/>
                <a:cs typeface="Times New Roman" panose="02020603050405020304" pitchFamily="18" charset="0"/>
              </a:rPr>
              <a:t>  </a:t>
            </a:r>
          </a:p>
          <a:p>
            <a:pPr>
              <a:buFont typeface="Arial" panose="020B0604020202020204" pitchFamily="34" charset="0"/>
              <a:buNone/>
            </a:pPr>
            <a:endParaRPr lang="fr-CH" altLang="en-US" u="sng" dirty="0">
              <a:latin typeface="Arial "/>
              <a:cs typeface="Times New Roman" panose="02020603050405020304" pitchFamily="18" charset="0"/>
            </a:endParaRPr>
          </a:p>
        </p:txBody>
      </p:sp>
      <p:sp>
        <p:nvSpPr>
          <p:cNvPr id="281603"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8160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707D147-B233-4C76-827B-43BB71BC4DCB}" type="slidenum">
              <a:rPr lang="en-US" altLang="pl-PL" sz="1200" smtClean="0">
                <a:solidFill>
                  <a:srgbClr val="FFFFFF"/>
                </a:solidFill>
                <a:latin typeface="Arial Black" panose="020B0A04020102090204" pitchFamily="34" charset="0"/>
                <a:sym typeface="Arial Black" panose="020B0A04020102090204" pitchFamily="34" charset="0"/>
              </a:rPr>
              <a:pPr/>
              <a:t>168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Espaço Reservado para Conteúdo 2"/>
          <p:cNvSpPr>
            <a:spLocks noGrp="1"/>
          </p:cNvSpPr>
          <p:nvPr>
            <p:ph idx="1"/>
          </p:nvPr>
        </p:nvSpPr>
        <p:spPr>
          <a:xfrm>
            <a:off x="704850" y="1125538"/>
            <a:ext cx="8915400" cy="4525962"/>
          </a:xfrm>
        </p:spPr>
        <p:txBody>
          <a:bodyPr lIns="91440" tIns="45720" rIns="91440" bIns="45720"/>
          <a:lstStyle/>
          <a:p>
            <a:pPr>
              <a:lnSpc>
                <a:spcPct val="90000"/>
              </a:lnSpc>
              <a:buNone/>
            </a:pPr>
            <a:r>
              <a:rPr lang="fr-CH" altLang="en-US" b="1" dirty="0">
                <a:latin typeface="Arial "/>
                <a:cs typeface="Times New Roman" panose="02020603050405020304" pitchFamily="18" charset="0"/>
              </a:rPr>
              <a:t>Example 2 – TIE </a:t>
            </a:r>
            <a:r>
              <a:rPr lang="fr-CH" altLang="en-US" b="1" dirty="0" smtClean="0">
                <a:latin typeface="Arial "/>
                <a:cs typeface="Times New Roman" panose="02020603050405020304" pitchFamily="18" charset="0"/>
              </a:rPr>
              <a:t>BOUT</a:t>
            </a:r>
            <a:r>
              <a:rPr lang="fr-CH" altLang="en-US" dirty="0" smtClean="0">
                <a:latin typeface="Arial "/>
                <a:cs typeface="Times New Roman" panose="02020603050405020304" pitchFamily="18" charset="0"/>
              </a:rPr>
              <a:t>：</a:t>
            </a:r>
            <a:r>
              <a:rPr lang="zh-TW" altLang="en-US" b="1" dirty="0" smtClean="0">
                <a:latin typeface="Arial "/>
                <a:cs typeface="Times New Roman" panose="02020603050405020304" pitchFamily="18" charset="0"/>
              </a:rPr>
              <a:t>案例</a:t>
            </a:r>
            <a:r>
              <a:rPr lang="en-US" altLang="zh-TW" b="1" dirty="0">
                <a:latin typeface="Arial "/>
                <a:cs typeface="Times New Roman" panose="02020603050405020304" pitchFamily="18" charset="0"/>
              </a:rPr>
              <a:t>2-</a:t>
            </a:r>
            <a:r>
              <a:rPr lang="zh-TW" altLang="en-US" b="1" dirty="0">
                <a:latin typeface="Arial "/>
                <a:cs typeface="Times New Roman" panose="02020603050405020304" pitchFamily="18" charset="0"/>
              </a:rPr>
              <a:t>平手</a:t>
            </a:r>
            <a:r>
              <a:rPr lang="zh-TW" altLang="en-US" b="1" dirty="0" smtClean="0">
                <a:latin typeface="Arial "/>
                <a:cs typeface="Times New Roman" panose="02020603050405020304" pitchFamily="18" charset="0"/>
              </a:rPr>
              <a:t>比賽：</a:t>
            </a:r>
            <a:endParaRPr lang="fr-CH" altLang="en-US" dirty="0">
              <a:latin typeface="Arial "/>
              <a:cs typeface="Times New Roman" panose="02020603050405020304" pitchFamily="18" charset="0"/>
            </a:endParaRPr>
          </a:p>
          <a:p>
            <a:pPr>
              <a:lnSpc>
                <a:spcPct val="90000"/>
              </a:lnSpc>
              <a:buFont typeface="Arial" panose="020B0604020202020204" pitchFamily="34" charset="0"/>
              <a:buNone/>
            </a:pPr>
            <a:endParaRPr lang="fr-CH" altLang="en-US" b="1" dirty="0">
              <a:latin typeface="Arial "/>
              <a:cs typeface="Times New Roman" panose="02020603050405020304" pitchFamily="18" charset="0"/>
            </a:endParaRPr>
          </a:p>
          <a:p>
            <a:pPr>
              <a:lnSpc>
                <a:spcPct val="90000"/>
              </a:lnSpc>
              <a:buFont typeface="Arial" panose="020B0604020202020204" pitchFamily="34" charset="0"/>
              <a:buNone/>
            </a:pPr>
            <a:r>
              <a:rPr lang="fr-CH" altLang="en-US" b="1" dirty="0">
                <a:latin typeface="Arial "/>
                <a:cs typeface="Times New Roman" panose="02020603050405020304" pitchFamily="18" charset="0"/>
              </a:rPr>
              <a:t>	      </a:t>
            </a:r>
            <a:r>
              <a:rPr lang="fr-CH" altLang="en-US" b="1" dirty="0">
                <a:solidFill>
                  <a:srgbClr val="C00000"/>
                </a:solidFill>
                <a:latin typeface="Arial "/>
                <a:cs typeface="Times New Roman" panose="02020603050405020304" pitchFamily="18" charset="0"/>
              </a:rPr>
              <a:t>RED  </a:t>
            </a:r>
            <a:r>
              <a:rPr lang="fr-CH" altLang="en-US" b="1" dirty="0">
                <a:latin typeface="Arial "/>
                <a:cs typeface="Times New Roman" panose="02020603050405020304" pitchFamily="18" charset="0"/>
              </a:rPr>
              <a:t>   x   </a:t>
            </a:r>
            <a:r>
              <a:rPr lang="fr-CH" altLang="en-US" b="1" dirty="0">
                <a:solidFill>
                  <a:srgbClr val="002060"/>
                </a:solidFill>
                <a:latin typeface="Arial "/>
                <a:cs typeface="Times New Roman" panose="02020603050405020304" pitchFamily="18" charset="0"/>
              </a:rPr>
              <a:t>BLUE</a:t>
            </a:r>
            <a:r>
              <a:rPr lang="zh-TW" altLang="en-US" b="1" dirty="0">
                <a:solidFill>
                  <a:srgbClr val="002060"/>
                </a:solidFill>
                <a:latin typeface="Arial "/>
                <a:cs typeface="Times New Roman" panose="02020603050405020304" pitchFamily="18" charset="0"/>
              </a:rPr>
              <a:t> </a:t>
            </a:r>
            <a:r>
              <a:rPr lang="zh-TW" altLang="en-US" b="1" dirty="0">
                <a:solidFill>
                  <a:srgbClr val="FF0000"/>
                </a:solidFill>
                <a:latin typeface="Arial "/>
                <a:cs typeface="Times New Roman" panose="02020603050405020304" pitchFamily="18" charset="0"/>
              </a:rPr>
              <a:t>紅</a:t>
            </a:r>
            <a:r>
              <a:rPr lang="en-US" altLang="zh-TW" b="1" dirty="0">
                <a:latin typeface="Arial "/>
                <a:cs typeface="Times New Roman" panose="02020603050405020304" pitchFamily="18" charset="0"/>
              </a:rPr>
              <a:t>X</a:t>
            </a:r>
            <a:r>
              <a:rPr lang="zh-TW" altLang="en-US" b="1" dirty="0">
                <a:solidFill>
                  <a:srgbClr val="002060"/>
                </a:solidFill>
                <a:latin typeface="Arial "/>
                <a:cs typeface="Times New Roman" panose="02020603050405020304" pitchFamily="18" charset="0"/>
              </a:rPr>
              <a:t>藍</a:t>
            </a:r>
            <a:endParaRPr lang="fr-CH" altLang="en-US" b="1" dirty="0">
              <a:solidFill>
                <a:srgbClr val="002060"/>
              </a:solidFill>
              <a:latin typeface="Arial "/>
              <a:cs typeface="Times New Roman" panose="02020603050405020304" pitchFamily="18" charset="0"/>
            </a:endParaRPr>
          </a:p>
          <a:p>
            <a:pPr>
              <a:lnSpc>
                <a:spcPct val="90000"/>
              </a:lnSpc>
              <a:buFont typeface="Arial" panose="020B0604020202020204" pitchFamily="34" charset="0"/>
              <a:buNone/>
            </a:pPr>
            <a:r>
              <a:rPr lang="fr-CH" altLang="en-US" b="1" dirty="0">
                <a:latin typeface="Arial "/>
                <a:cs typeface="Times New Roman" panose="02020603050405020304" pitchFamily="18" charset="0"/>
              </a:rPr>
              <a:t>R1 - 	10      x     9</a:t>
            </a:r>
          </a:p>
          <a:p>
            <a:pPr>
              <a:lnSpc>
                <a:spcPct val="90000"/>
              </a:lnSpc>
              <a:buFont typeface="Arial" panose="020B0604020202020204" pitchFamily="34" charset="0"/>
              <a:buNone/>
            </a:pPr>
            <a:r>
              <a:rPr lang="fr-CH" altLang="en-US" b="1" dirty="0">
                <a:latin typeface="Arial "/>
                <a:cs typeface="Times New Roman" panose="02020603050405020304" pitchFamily="18" charset="0"/>
              </a:rPr>
              <a:t>R2 - 	10      x     9</a:t>
            </a:r>
          </a:p>
          <a:p>
            <a:pPr>
              <a:lnSpc>
                <a:spcPct val="90000"/>
              </a:lnSpc>
              <a:buFont typeface="Arial" panose="020B0604020202020204" pitchFamily="34" charset="0"/>
              <a:buNone/>
            </a:pPr>
            <a:r>
              <a:rPr lang="fr-CH" altLang="en-US" b="1" dirty="0">
                <a:latin typeface="Arial "/>
                <a:cs typeface="Times New Roman" panose="02020603050405020304" pitchFamily="18" charset="0"/>
              </a:rPr>
              <a:t>R3 - 	 </a:t>
            </a:r>
            <a:r>
              <a:rPr lang="fr-CH" altLang="en-US" b="1" u="sng" dirty="0">
                <a:latin typeface="Arial "/>
                <a:cs typeface="Times New Roman" panose="02020603050405020304" pitchFamily="18" charset="0"/>
              </a:rPr>
              <a:t>9      x    10</a:t>
            </a:r>
          </a:p>
          <a:p>
            <a:pPr>
              <a:lnSpc>
                <a:spcPct val="90000"/>
              </a:lnSpc>
              <a:buFont typeface="Arial" panose="020B0604020202020204" pitchFamily="34" charset="0"/>
              <a:buNone/>
            </a:pPr>
            <a:r>
              <a:rPr lang="fr-CH" altLang="en-US" b="1" dirty="0">
                <a:latin typeface="Arial "/>
                <a:cs typeface="Times New Roman" panose="02020603050405020304" pitchFamily="18" charset="0"/>
              </a:rPr>
              <a:t>	       29     x    28</a:t>
            </a:r>
          </a:p>
          <a:p>
            <a:pPr>
              <a:lnSpc>
                <a:spcPct val="90000"/>
              </a:lnSpc>
              <a:buFont typeface="Arial" panose="020B0604020202020204" pitchFamily="34" charset="0"/>
              <a:buNone/>
            </a:pPr>
            <a:r>
              <a:rPr lang="fr-CH" altLang="en-US" b="1" dirty="0">
                <a:latin typeface="Arial "/>
                <a:cs typeface="Times New Roman" panose="02020603050405020304" pitchFamily="18" charset="0"/>
              </a:rPr>
              <a:t> W - 	 </a:t>
            </a:r>
            <a:r>
              <a:rPr lang="fr-CH" altLang="en-US" b="1" u="sng" dirty="0">
                <a:latin typeface="Arial "/>
                <a:cs typeface="Times New Roman" panose="02020603050405020304" pitchFamily="18" charset="0"/>
              </a:rPr>
              <a:t>-1     x     0</a:t>
            </a:r>
          </a:p>
          <a:p>
            <a:pPr>
              <a:lnSpc>
                <a:spcPct val="90000"/>
              </a:lnSpc>
              <a:buFont typeface="Arial" panose="020B0604020202020204" pitchFamily="34" charset="0"/>
              <a:buNone/>
            </a:pPr>
            <a:r>
              <a:rPr lang="fr-CH" altLang="en-US" b="1" dirty="0">
                <a:latin typeface="Arial "/>
                <a:cs typeface="Times New Roman" panose="02020603050405020304" pitchFamily="18" charset="0"/>
              </a:rPr>
              <a:t>		 28     x    28</a:t>
            </a:r>
          </a:p>
          <a:p>
            <a:pPr>
              <a:lnSpc>
                <a:spcPct val="90000"/>
              </a:lnSpc>
              <a:buFont typeface="Arial" panose="020B0604020202020204" pitchFamily="34" charset="0"/>
              <a:buNone/>
            </a:pPr>
            <a:r>
              <a:rPr lang="fr-CH" altLang="en-US" b="1" u="sng" dirty="0">
                <a:latin typeface="Arial "/>
                <a:cs typeface="Times New Roman" panose="02020603050405020304" pitchFamily="18" charset="0"/>
              </a:rPr>
              <a:t>  </a:t>
            </a:r>
          </a:p>
          <a:p>
            <a:pPr>
              <a:lnSpc>
                <a:spcPct val="90000"/>
              </a:lnSpc>
              <a:buFont typeface="Arial" panose="020B0604020202020204" pitchFamily="34" charset="0"/>
              <a:buNone/>
            </a:pPr>
            <a:endParaRPr lang="fr-CH" altLang="en-US" u="sng" dirty="0">
              <a:latin typeface="Arial "/>
              <a:cs typeface="Times New Roman" panose="02020603050405020304" pitchFamily="18" charset="0"/>
            </a:endParaRPr>
          </a:p>
        </p:txBody>
      </p:sp>
      <p:sp>
        <p:nvSpPr>
          <p:cNvPr id="282627" name="Title 4"/>
          <p:cNvSpPr>
            <a:spLocks noGrp="1"/>
          </p:cNvSpPr>
          <p:nvPr>
            <p:ph type="title"/>
          </p:nvPr>
        </p:nvSpPr>
        <p:spPr>
          <a:xfrm>
            <a:off x="2073275" y="333375"/>
            <a:ext cx="7632700" cy="647700"/>
          </a:xfrm>
        </p:spPr>
        <p:txBody>
          <a:bodyPr/>
          <a:lstStyle/>
          <a:p>
            <a:r>
              <a:rPr lang="en-US" altLang="en-US" dirty="0"/>
              <a:t>SCORING SYSTEM</a:t>
            </a:r>
            <a:r>
              <a:rPr lang="zh-TW" altLang="en-US" b="1" dirty="0">
                <a:cs typeface="Arial" panose="020B0604020202020204" pitchFamily="34" charset="0"/>
              </a:rPr>
              <a:t>記分系統</a:t>
            </a:r>
            <a:r>
              <a:rPr lang="fr-CH" altLang="en-US" b="1" dirty="0">
                <a:cs typeface="Arial" panose="020B0604020202020204" pitchFamily="34" charset="0"/>
              </a:rPr>
              <a:t> </a:t>
            </a:r>
            <a:endParaRPr lang="en-US" altLang="en-US" dirty="0"/>
          </a:p>
        </p:txBody>
      </p:sp>
      <p:sp>
        <p:nvSpPr>
          <p:cNvPr id="28262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B29764B-B277-4D5D-9981-A838CA93E1C6}" type="slidenum">
              <a:rPr lang="en-US" altLang="pl-PL" sz="1200" smtClean="0">
                <a:solidFill>
                  <a:srgbClr val="FFFFFF"/>
                </a:solidFill>
                <a:latin typeface="Arial Black" panose="020B0A04020102090204" pitchFamily="34" charset="0"/>
                <a:sym typeface="Arial Black" panose="020B0A04020102090204" pitchFamily="34" charset="0"/>
              </a:rPr>
              <a:pPr/>
              <a:t>169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None/>
            </a:pPr>
            <a:r>
              <a:rPr lang="en-US" altLang="en-US" sz="2800" u="sng" dirty="0"/>
              <a:t>The final score calculation will look as follows</a:t>
            </a:r>
            <a:r>
              <a:rPr lang="zh-TW" altLang="zh-TW" u="sng" dirty="0"/>
              <a:t>最終得分計算</a:t>
            </a:r>
            <a:r>
              <a:rPr lang="zh-TW" altLang="zh-TW" u="sng" dirty="0" smtClean="0"/>
              <a:t>如下</a:t>
            </a:r>
            <a:r>
              <a:rPr lang="en-US" altLang="en-US" u="sng" dirty="0" smtClean="0"/>
              <a:t>：</a:t>
            </a:r>
            <a:endParaRPr lang="en-US" altLang="en-US" u="sng" dirty="0"/>
          </a:p>
        </p:txBody>
      </p:sp>
      <p:sp>
        <p:nvSpPr>
          <p:cNvPr id="11981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1FD8676-CEBB-4C2D-B140-7C158EF6885B}" type="slidenum">
              <a:rPr lang="en-US" altLang="en-US" sz="1400" smtClean="0">
                <a:solidFill>
                  <a:srgbClr val="FFFFFF"/>
                </a:solidFill>
                <a:latin typeface="Arial Black" panose="020B0A04020102090204" pitchFamily="34" charset="0"/>
                <a:sym typeface="Arial Black" panose="020B0A04020102090204" pitchFamily="34" charset="0"/>
              </a:rPr>
              <a:pPr/>
              <a:t>17</a:t>
            </a:fld>
            <a:endParaRPr lang="en-US" altLang="en-US" sz="1400">
              <a:solidFill>
                <a:srgbClr val="FFFFFF"/>
              </a:solidFill>
              <a:latin typeface="Arial Black" panose="020B0A04020102090204" pitchFamily="34" charset="0"/>
              <a:sym typeface="Arial Black" panose="020B0A04020102090204" pitchFamily="34" charset="0"/>
            </a:endParaRPr>
          </a:p>
        </p:txBody>
      </p:sp>
      <p:sp>
        <p:nvSpPr>
          <p:cNvPr id="119812" name="Rectangle 3"/>
          <p:cNvSpPr>
            <a:spLocks noGrp="1" noChangeArrowheads="1"/>
          </p:cNvSpPr>
          <p:nvPr>
            <p:ph type="title"/>
          </p:nvPr>
        </p:nvSpPr>
        <p:spPr>
          <a:xfrm>
            <a:off x="2073275" y="333375"/>
            <a:ext cx="7632700" cy="647700"/>
          </a:xfrm>
        </p:spPr>
        <p:txBody>
          <a:bodyPr/>
          <a:lstStyle/>
          <a:p>
            <a:pPr eaLnBrk="1" hangingPunct="1"/>
            <a:r>
              <a:rPr lang="en-US" altLang="en-US" dirty="0"/>
              <a:t>Total Score</a:t>
            </a:r>
            <a:r>
              <a:rPr lang="zh-TW" altLang="en-US" dirty="0"/>
              <a:t>總分</a:t>
            </a:r>
            <a:endParaRPr lang="en-US" altLang="en-US" dirty="0"/>
          </a:p>
        </p:txBody>
      </p:sp>
      <p:graphicFrame>
        <p:nvGraphicFramePr>
          <p:cNvPr id="40964" name="Group 4"/>
          <p:cNvGraphicFramePr>
            <a:graphicFrameLocks noGrp="1"/>
          </p:cNvGraphicFramePr>
          <p:nvPr>
            <p:extLst>
              <p:ext uri="{D42A27DB-BD31-4B8C-83A1-F6EECF244321}">
                <p14:modId xmlns:p14="http://schemas.microsoft.com/office/powerpoint/2010/main" val="2243896208"/>
              </p:ext>
            </p:extLst>
          </p:nvPr>
        </p:nvGraphicFramePr>
        <p:xfrm>
          <a:off x="541338" y="2049463"/>
          <a:ext cx="8821737" cy="3265806"/>
        </p:xfrm>
        <a:graphic>
          <a:graphicData uri="http://schemas.openxmlformats.org/drawingml/2006/table">
            <a:tbl>
              <a:tblPr/>
              <a:tblGrid>
                <a:gridCol w="2255837">
                  <a:extLst>
                    <a:ext uri="{9D8B030D-6E8A-4147-A177-3AD203B41FA5}">
                      <a16:colId xmlns:a16="http://schemas.microsoft.com/office/drawing/2014/main" xmlns="" val="20000"/>
                    </a:ext>
                  </a:extLst>
                </a:gridCol>
                <a:gridCol w="3489325">
                  <a:extLst>
                    <a:ext uri="{9D8B030D-6E8A-4147-A177-3AD203B41FA5}">
                      <a16:colId xmlns:a16="http://schemas.microsoft.com/office/drawing/2014/main" xmlns="" val="20001"/>
                    </a:ext>
                  </a:extLst>
                </a:gridCol>
                <a:gridCol w="3076575">
                  <a:extLst>
                    <a:ext uri="{9D8B030D-6E8A-4147-A177-3AD203B41FA5}">
                      <a16:colId xmlns:a16="http://schemas.microsoft.com/office/drawing/2014/main" xmlns="" val="20002"/>
                    </a:ext>
                  </a:extLst>
                </a:gridCol>
              </a:tblGrid>
              <a:tr h="548640">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Examination</a:t>
                      </a:r>
                      <a:r>
                        <a:rPr lang="zh-TW" altLang="en-US" sz="1600" dirty="0"/>
                        <a:t>測驗</a:t>
                      </a:r>
                      <a:endPar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Maximum points</a:t>
                      </a:r>
                      <a:r>
                        <a:rPr kumimoji="0" lang="zh-TW"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最高得分</a:t>
                      </a:r>
                      <a:endPar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of the Final Score</a:t>
                      </a:r>
                      <a:r>
                        <a:rPr kumimoji="0" lang="zh-TW"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最終得分的比例</a:t>
                      </a:r>
                      <a:endPar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0623">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Written Examination</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書面</a:t>
                      </a:r>
                      <a:r>
                        <a:rPr lang="zh-TW" altLang="en-US" sz="1600" dirty="0"/>
                        <a:t>測驗</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50</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points</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zh-TW"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50</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分</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pl-PL"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5</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0%</a:t>
                      </a: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31520">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Training Plan Development</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制定訓練規劃</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10</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points</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zh-TW"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10</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分</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pl-PL"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1</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0%</a:t>
                      </a: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52143">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Practical Examination</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實務測試</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40</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en-US" sz="16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points： </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4 criteria of </a:t>
                      </a: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maximum</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en-US" sz="1600" b="1"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10</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points</a:t>
                      </a:r>
                      <a:r>
                        <a:rPr kumimoji="0" lang="zh-TW"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lang="zh-TW" altLang="zh-TW" sz="1600" dirty="0"/>
                        <a:t>40分：</a:t>
                      </a:r>
                      <a:r>
                        <a:rPr lang="zh-TW" altLang="zh-TW" sz="1600" b="1" dirty="0"/>
                        <a:t>最高10分</a:t>
                      </a:r>
                      <a:r>
                        <a:rPr lang="zh-TW" altLang="en-US" sz="1600" dirty="0"/>
                        <a:t>的</a:t>
                      </a:r>
                      <a:r>
                        <a:rPr lang="zh-TW" altLang="zh-TW" sz="1600" dirty="0"/>
                        <a:t>4</a:t>
                      </a:r>
                      <a:r>
                        <a:rPr lang="zh-TW" altLang="en-US" sz="1600" dirty="0"/>
                        <a:t>項</a:t>
                      </a:r>
                      <a:r>
                        <a:rPr lang="zh-TW" altLang="zh-TW" sz="1600" dirty="0"/>
                        <a:t>標準</a:t>
                      </a:r>
                      <a:endPar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pl-PL"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4</a:t>
                      </a:r>
                      <a:r>
                        <a:rPr kumimoji="0" lang="en-US" altLang="en-US" sz="16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0%</a:t>
                      </a: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19832" name="Rectangle 48"/>
          <p:cNvSpPr>
            <a:spLocks/>
          </p:cNvSpPr>
          <p:nvPr/>
        </p:nvSpPr>
        <p:spPr bwMode="auto">
          <a:xfrm>
            <a:off x="379413" y="5373688"/>
            <a:ext cx="9156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just" eaLnBrk="1" hangingPunct="1"/>
            <a:r>
              <a:rPr lang="en-US" altLang="en-US" sz="2400" b="1" dirty="0">
                <a:solidFill>
                  <a:schemeClr val="tx1"/>
                </a:solidFill>
                <a:latin typeface="Lucida Grande" charset="0"/>
                <a:ea typeface="Lucida Grande" charset="0"/>
                <a:cs typeface="Lucida Grande" charset="0"/>
                <a:sym typeface="Lucida Grande" charset="0"/>
              </a:rPr>
              <a:t>	To </a:t>
            </a:r>
            <a:r>
              <a:rPr lang="en-US" altLang="en-US" sz="2400" b="1" dirty="0" smtClean="0">
                <a:solidFill>
                  <a:schemeClr val="tx1"/>
                </a:solidFill>
                <a:latin typeface="Lucida Grande" charset="0"/>
                <a:ea typeface="Lucida Grande" charset="0"/>
                <a:cs typeface="Lucida Grande" charset="0"/>
                <a:sym typeface="Lucida Grande" charset="0"/>
              </a:rPr>
              <a:t>certify： </a:t>
            </a:r>
            <a:r>
              <a:rPr lang="en-US" altLang="en-US" sz="2400" b="1" dirty="0">
                <a:solidFill>
                  <a:schemeClr val="tx1"/>
                </a:solidFill>
                <a:latin typeface="Lucida Grande" charset="0"/>
                <a:ea typeface="Lucida Grande" charset="0"/>
                <a:cs typeface="Lucida Grande" charset="0"/>
                <a:sym typeface="Lucida Grande" charset="0"/>
              </a:rPr>
              <a:t>	1-Star must earn 75% or more</a:t>
            </a:r>
            <a:r>
              <a:rPr lang="zh-TW" altLang="en-US" sz="1800" b="1" dirty="0"/>
              <a:t>為了</a:t>
            </a:r>
            <a:r>
              <a:rPr lang="zh-TW" altLang="zh-TW" sz="1800" b="1" dirty="0"/>
              <a:t>證明：</a:t>
            </a:r>
            <a:r>
              <a:rPr lang="en-US" altLang="zh-TW" sz="1800" b="1" dirty="0"/>
              <a:t>1</a:t>
            </a:r>
            <a:r>
              <a:rPr lang="zh-TW" altLang="en-US" sz="1800" b="1" dirty="0"/>
              <a:t>星級</a:t>
            </a:r>
            <a:r>
              <a:rPr lang="zh-TW" altLang="zh-TW" sz="1800" b="1" dirty="0"/>
              <a:t>必須</a:t>
            </a:r>
            <a:r>
              <a:rPr lang="zh-TW" altLang="en-US" sz="1800" b="1" dirty="0"/>
              <a:t>贏得</a:t>
            </a:r>
            <a:r>
              <a:rPr lang="zh-TW" altLang="zh-TW" sz="1800" b="1" dirty="0"/>
              <a:t>75％</a:t>
            </a:r>
            <a:r>
              <a:rPr lang="zh-TW" altLang="en-US" sz="1800" b="1" dirty="0"/>
              <a:t>或更高</a:t>
            </a:r>
            <a:endParaRPr lang="en-US" altLang="en-US" sz="1800" b="1" dirty="0">
              <a:solidFill>
                <a:schemeClr val="tx1"/>
              </a:solidFill>
              <a:latin typeface="Lucida Grande" charset="0"/>
              <a:ea typeface="Lucida Grande" charset="0"/>
              <a:cs typeface="Lucida Grande" charset="0"/>
              <a:sym typeface="Lucida Grande" charset="0"/>
            </a:endParaRPr>
          </a:p>
          <a:p>
            <a:pPr algn="just" eaLnBrk="1" hangingPunct="1"/>
            <a:r>
              <a:rPr lang="en-US" altLang="en-US" sz="2400" b="1" dirty="0">
                <a:solidFill>
                  <a:schemeClr val="tx1"/>
                </a:solidFill>
                <a:latin typeface="Lucida Grande" charset="0"/>
                <a:ea typeface="Lucida Grande" charset="0"/>
                <a:cs typeface="Lucida Grande" charset="0"/>
                <a:sym typeface="Lucida Grande" charset="0"/>
              </a:rPr>
              <a:t>		</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2"/>
          <p:cNvSpPr>
            <a:spLocks noGrp="1"/>
          </p:cNvSpPr>
          <p:nvPr>
            <p:ph type="ctrTitle"/>
          </p:nvPr>
        </p:nvSpPr>
        <p:spPr/>
        <p:txBody>
          <a:bodyPr/>
          <a:lstStyle/>
          <a:p>
            <a:r>
              <a:rPr lang="en-US" altLang="en-US" b="1" dirty="0"/>
              <a:t>Field of Play (FOP)</a:t>
            </a:r>
            <a:br>
              <a:rPr lang="en-US" altLang="en-US" b="1" dirty="0"/>
            </a:br>
            <a:r>
              <a:rPr lang="zh-TW" altLang="en-US" b="1" dirty="0"/>
              <a:t>比賽現</a:t>
            </a:r>
            <a:r>
              <a:rPr lang="zh-TW" altLang="zh-TW" b="1" dirty="0"/>
              <a:t>場</a:t>
            </a:r>
            <a:r>
              <a:rPr lang="zh-TW" altLang="zh-TW" dirty="0"/>
              <a:t>（FOP）</a:t>
            </a:r>
            <a:endParaRPr lang="en-US" altLang="en-US" dirty="0"/>
          </a:p>
        </p:txBody>
      </p:sp>
      <p:sp>
        <p:nvSpPr>
          <p:cNvPr id="28365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1FDB373-1945-421F-92FF-139F5095E1CE}" type="slidenum">
              <a:rPr lang="en-US" altLang="pl-PL" sz="1200" smtClean="0">
                <a:solidFill>
                  <a:srgbClr val="FFFFFF"/>
                </a:solidFill>
                <a:latin typeface="Arial Black" panose="020B0A04020102090204" pitchFamily="34" charset="0"/>
                <a:sym typeface="Arial Black" panose="020B0A04020102090204" pitchFamily="34" charset="0"/>
              </a:rPr>
              <a:pPr/>
              <a:t>170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6"/>
          <p:cNvSpPr>
            <a:spLocks noGrp="1"/>
          </p:cNvSpPr>
          <p:nvPr>
            <p:ph type="title"/>
          </p:nvPr>
        </p:nvSpPr>
        <p:spPr>
          <a:xfrm>
            <a:off x="2073275" y="333375"/>
            <a:ext cx="7632700" cy="647700"/>
          </a:xfrm>
        </p:spPr>
        <p:txBody>
          <a:bodyPr/>
          <a:lstStyle/>
          <a:p>
            <a:r>
              <a:rPr lang="en-US" altLang="en-US" dirty="0"/>
              <a:t>AOB FOP – 1 ring</a:t>
            </a:r>
            <a:r>
              <a:rPr lang="zh-TW" altLang="en-US" dirty="0"/>
              <a:t> </a:t>
            </a:r>
            <a:r>
              <a:rPr lang="en-US" altLang="zh-TW" dirty="0"/>
              <a:t/>
            </a:r>
            <a:br>
              <a:rPr lang="en-US" altLang="zh-TW" dirty="0"/>
            </a:br>
            <a:r>
              <a:rPr lang="en-US" altLang="zh-TW" dirty="0"/>
              <a:t>AOB</a:t>
            </a:r>
            <a:r>
              <a:rPr lang="zh-TW" altLang="en-US" dirty="0"/>
              <a:t> </a:t>
            </a:r>
            <a:r>
              <a:rPr lang="en-US" altLang="zh-TW" dirty="0"/>
              <a:t>FOP-</a:t>
            </a:r>
            <a:r>
              <a:rPr lang="zh-TW" altLang="en-US" b="1" dirty="0"/>
              <a:t>第</a:t>
            </a:r>
            <a:r>
              <a:rPr lang="en-US" altLang="zh-TW" dirty="0"/>
              <a:t>1</a:t>
            </a:r>
            <a:r>
              <a:rPr lang="zh-TW" altLang="en-US" b="1" dirty="0"/>
              <a:t>拳擊場</a:t>
            </a:r>
            <a:endParaRPr lang="en-US" altLang="en-US" b="1" dirty="0"/>
          </a:p>
        </p:txBody>
      </p:sp>
      <p:pic>
        <p:nvPicPr>
          <p:cNvPr id="2846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839913"/>
            <a:ext cx="559752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6" name="Picture 3"/>
          <p:cNvPicPr>
            <a:picLocks noChangeAspect="1"/>
          </p:cNvPicPr>
          <p:nvPr/>
        </p:nvPicPr>
        <p:blipFill rotWithShape="1">
          <a:blip r:embed="rId3">
            <a:extLst>
              <a:ext uri="{28A0092B-C50C-407E-A947-70E740481C1C}">
                <a14:useLocalDpi xmlns:a14="http://schemas.microsoft.com/office/drawing/2010/main" val="0"/>
              </a:ext>
            </a:extLst>
          </a:blip>
          <a:srcRect l="19070" r="75790" b="51187"/>
          <a:stretch/>
        </p:blipFill>
        <p:spPr bwMode="auto">
          <a:xfrm>
            <a:off x="5440680" y="1850770"/>
            <a:ext cx="253525" cy="15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C98AE21B-F37A-4D44-BEEE-96E43B5E2A5E}"/>
              </a:ext>
            </a:extLst>
          </p:cNvPr>
          <p:cNvSpPr/>
          <p:nvPr/>
        </p:nvSpPr>
        <p:spPr>
          <a:xfrm>
            <a:off x="5602510" y="1925901"/>
            <a:ext cx="1904714" cy="1468735"/>
          </a:xfrm>
          <a:prstGeom prst="rect">
            <a:avLst/>
          </a:prstGeom>
        </p:spPr>
        <p:txBody>
          <a:bodyPr wrap="square">
            <a:spAutoFit/>
          </a:bodyPr>
          <a:lstStyle/>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1</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1</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2</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2</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3</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3</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4</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4</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5</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5 </a:t>
            </a: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Deputy Supervisor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副監督</a:t>
            </a:r>
            <a:endParaRPr lang="en-US"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Official Announcer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官方播報員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Timekeeper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計時員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Gong Operator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敲鑼員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p:txBody>
      </p:sp>
      <p:sp>
        <p:nvSpPr>
          <p:cNvPr id="3" name="矩形 2">
            <a:extLst>
              <a:ext uri="{FF2B5EF4-FFF2-40B4-BE49-F238E27FC236}">
                <a16:creationId xmlns:a16="http://schemas.microsoft.com/office/drawing/2014/main" xmlns="" id="{9A6702F2-8732-492F-9DCA-0AF220B252C1}"/>
              </a:ext>
            </a:extLst>
          </p:cNvPr>
          <p:cNvSpPr/>
          <p:nvPr/>
        </p:nvSpPr>
        <p:spPr>
          <a:xfrm>
            <a:off x="5494020" y="4054406"/>
            <a:ext cx="4290060" cy="1200329"/>
          </a:xfrm>
          <a:prstGeom prst="rect">
            <a:avLst/>
          </a:prstGeom>
        </p:spPr>
        <p:txBody>
          <a:bodyPr wrap="square">
            <a:spAutoFit/>
          </a:bodyPr>
          <a:lstStyle/>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 evaluators should sit just outside of the FOP advertisement barrier, facing the </a:t>
            </a:r>
            <a:r>
              <a:rPr lang="en-US" altLang="zh-TW" sz="900" kern="100" dirty="0" err="1">
                <a:latin typeface="Calibri" panose="020F0502020204030204" pitchFamily="34" charset="0"/>
                <a:ea typeface="新細明體" panose="02020500000000000000" pitchFamily="18" charset="-120"/>
                <a:cs typeface="Times New Roman" panose="02020603050405020304" pitchFamily="18" charset="0"/>
              </a:rPr>
              <a:t>centre</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of the ring. Positions of R&amp;J coordinator and Standby R&amp;Js will depend of the FOP. The Supervisor will define these positions upon FOP check.</a:t>
            </a:r>
          </a:p>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評估員應坐在緊鄰</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廣告屏障外面，面對拳擊場的中心。</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協調員和待命</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的位置將取決於</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，監督將根據</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檢查而確定這些位置。</a:t>
            </a:r>
            <a:endParaRPr lang="en-US"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The Graphics Operator must be placed outside the FOP.</a:t>
            </a:r>
          </a:p>
          <a:p>
            <a:pPr>
              <a:spcAft>
                <a:spcPts val="0"/>
              </a:spcAft>
            </a:pP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各操作員的位置圖將放在</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外面。</a:t>
            </a:r>
          </a:p>
          <a:p>
            <a:pPr>
              <a:spcAft>
                <a:spcPts val="0"/>
              </a:spcAft>
            </a:pP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p:txBody>
      </p:sp>
      <p:pic>
        <p:nvPicPr>
          <p:cNvPr id="9" name="Picture 3">
            <a:extLst>
              <a:ext uri="{FF2B5EF4-FFF2-40B4-BE49-F238E27FC236}">
                <a16:creationId xmlns:a16="http://schemas.microsoft.com/office/drawing/2014/main" xmlns="" id="{9A0E81C3-1BCA-4652-B1DA-D5C2D2723D6E}"/>
              </a:ext>
            </a:extLst>
          </p:cNvPr>
          <p:cNvPicPr>
            <a:picLocks noChangeAspect="1"/>
          </p:cNvPicPr>
          <p:nvPr/>
        </p:nvPicPr>
        <p:blipFill rotWithShape="1">
          <a:blip r:embed="rId3">
            <a:extLst>
              <a:ext uri="{28A0092B-C50C-407E-A947-70E740481C1C}">
                <a14:useLocalDpi xmlns:a14="http://schemas.microsoft.com/office/drawing/2010/main" val="0"/>
              </a:ext>
            </a:extLst>
          </a:blip>
          <a:srcRect l="52483" r="41862" b="51187"/>
          <a:stretch/>
        </p:blipFill>
        <p:spPr bwMode="auto">
          <a:xfrm>
            <a:off x="7263384" y="1850770"/>
            <a:ext cx="278878" cy="15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xmlns="" id="{F291F486-15C8-42A5-9357-12075A31487D}"/>
              </a:ext>
            </a:extLst>
          </p:cNvPr>
          <p:cNvSpPr/>
          <p:nvPr/>
        </p:nvSpPr>
        <p:spPr>
          <a:xfrm>
            <a:off x="7440168" y="1931997"/>
            <a:ext cx="2465832" cy="1477328"/>
          </a:xfrm>
          <a:prstGeom prst="rect">
            <a:avLst/>
          </a:prstGeom>
        </p:spPr>
        <p:txBody>
          <a:bodyPr wrap="square">
            <a:spAutoFit/>
          </a:bodyPr>
          <a:lstStyle/>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Scoring System Operator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記分系統操作員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Ringside Physicians’ Table</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拳台醫師工作台</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Red</a:t>
            </a:r>
            <a:r>
              <a:rPr lang="zh-TW" altLang="en-US" sz="900"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Corner Seating Area</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紅角休息區</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Blue Corner Seating Area</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藍角休息區</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Neutral corners</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中立角落</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Photographers</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攝影師</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Supervisor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監督</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Draw Commission </a:t>
            </a:r>
            <a:r>
              <a:rPr lang="en-US" altLang="zh-TW" sz="900" kern="100" dirty="0" smtClean="0">
                <a:latin typeface="Calibri" panose="020F0502020204030204" pitchFamily="34" charset="0"/>
                <a:ea typeface="新細明體" panose="02020500000000000000" pitchFamily="18" charset="-120"/>
                <a:cs typeface="Times New Roman" panose="02020603050405020304" pitchFamily="18" charset="0"/>
              </a:rPr>
              <a:t>Chairperson </a:t>
            </a:r>
            <a:r>
              <a:rPr lang="zh-TW" altLang="en-US" sz="900" kern="100" dirty="0" smtClean="0">
                <a:solidFill>
                  <a:schemeClr val="tx1"/>
                </a:solidFill>
                <a:latin typeface="Calibri" panose="020F0502020204030204" pitchFamily="34" charset="0"/>
                <a:ea typeface="新細明體" panose="02020500000000000000" pitchFamily="18" charset="-120"/>
                <a:cs typeface="Times New Roman" panose="02020603050405020304" pitchFamily="18" charset="0"/>
              </a:rPr>
              <a:t>抽籤</a:t>
            </a:r>
            <a:r>
              <a:rPr lang="zh-TW" altLang="zh-TW" sz="900" kern="100" dirty="0" smtClean="0">
                <a:latin typeface="Calibri" panose="020F0502020204030204" pitchFamily="34" charset="0"/>
                <a:ea typeface="新細明體" panose="02020500000000000000" pitchFamily="18" charset="-120"/>
                <a:cs typeface="Times New Roman" panose="02020603050405020304" pitchFamily="18" charset="0"/>
              </a:rPr>
              <a:t>委員會</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主席</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 Evaluators 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評估員</a:t>
            </a:r>
          </a:p>
        </p:txBody>
      </p:sp>
      <p:sp>
        <p:nvSpPr>
          <p:cNvPr id="4" name="矩形 3">
            <a:extLst>
              <a:ext uri="{FF2B5EF4-FFF2-40B4-BE49-F238E27FC236}">
                <a16:creationId xmlns:a16="http://schemas.microsoft.com/office/drawing/2014/main" xmlns="" id="{88CD2A53-86EC-4075-912D-59E5BCB75896}"/>
              </a:ext>
            </a:extLst>
          </p:cNvPr>
          <p:cNvSpPr/>
          <p:nvPr/>
        </p:nvSpPr>
        <p:spPr>
          <a:xfrm>
            <a:off x="487680" y="5974070"/>
            <a:ext cx="1082040" cy="307777"/>
          </a:xfrm>
          <a:prstGeom prst="rect">
            <a:avLst/>
          </a:prstGeom>
          <a:solidFill>
            <a:schemeClr val="bg1"/>
          </a:solidFill>
          <a:ln>
            <a:solidFill>
              <a:schemeClr val="tx1"/>
            </a:solidFill>
          </a:ln>
        </p:spPr>
        <p:txBody>
          <a:bodyPr wrap="square">
            <a:spAutoFit/>
          </a:bodyPr>
          <a:lstStyle/>
          <a:p>
            <a:pPr>
              <a:spcAft>
                <a:spcPts val="0"/>
              </a:spcAft>
            </a:pPr>
            <a:r>
              <a:rPr lang="zh-TW"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必須設有圍牆或柵欄，最高</a:t>
            </a:r>
            <a:r>
              <a:rPr lang="en-US"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0.8</a:t>
            </a:r>
            <a:r>
              <a:rPr lang="zh-TW"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公尺</a:t>
            </a:r>
            <a:endParaRPr lang="en-US"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9" name="Picture 2"/>
          <p:cNvPicPr>
            <a:picLocks noChangeAspect="1"/>
          </p:cNvPicPr>
          <p:nvPr/>
        </p:nvPicPr>
        <p:blipFill rotWithShape="1">
          <a:blip r:embed="rId2">
            <a:extLst>
              <a:ext uri="{28A0092B-C50C-407E-A947-70E740481C1C}">
                <a14:useLocalDpi xmlns:a14="http://schemas.microsoft.com/office/drawing/2010/main" val="0"/>
              </a:ext>
            </a:extLst>
          </a:blip>
          <a:srcRect l="2" t="1291" r="934" b="26305"/>
          <a:stretch/>
        </p:blipFill>
        <p:spPr bwMode="auto">
          <a:xfrm>
            <a:off x="849313" y="1052513"/>
            <a:ext cx="7632700" cy="40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4E5F350E-323D-4A75-A5DE-CE12F3B9FD82}"/>
              </a:ext>
            </a:extLst>
          </p:cNvPr>
          <p:cNvPicPr>
            <a:picLocks noChangeAspect="1"/>
          </p:cNvPicPr>
          <p:nvPr/>
        </p:nvPicPr>
        <p:blipFill rotWithShape="1">
          <a:blip r:embed="rId3">
            <a:extLst>
              <a:ext uri="{28A0092B-C50C-407E-A947-70E740481C1C}">
                <a14:useLocalDpi xmlns:a14="http://schemas.microsoft.com/office/drawing/2010/main" val="0"/>
              </a:ext>
            </a:extLst>
          </a:blip>
          <a:srcRect l="19070" r="75790" b="51187"/>
          <a:stretch/>
        </p:blipFill>
        <p:spPr bwMode="auto">
          <a:xfrm>
            <a:off x="673608" y="5014594"/>
            <a:ext cx="253525" cy="15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B1230053-7D4F-4C39-B426-EDB15647FBE4}"/>
              </a:ext>
            </a:extLst>
          </p:cNvPr>
          <p:cNvSpPr/>
          <p:nvPr/>
        </p:nvSpPr>
        <p:spPr>
          <a:xfrm>
            <a:off x="835438" y="5089725"/>
            <a:ext cx="1904714" cy="1468735"/>
          </a:xfrm>
          <a:prstGeom prst="rect">
            <a:avLst/>
          </a:prstGeom>
        </p:spPr>
        <p:txBody>
          <a:bodyPr wrap="square">
            <a:spAutoFit/>
          </a:bodyPr>
          <a:lstStyle/>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1</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1</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2</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2</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3</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3</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4</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4</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Judge 5</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評判員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5 </a:t>
            </a: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Deputy Supervisor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副監督</a:t>
            </a:r>
            <a:endParaRPr lang="en-US"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Official Announcer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官方播報員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Timekeeper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計時員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Gong Operator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敲鑼員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p:txBody>
      </p:sp>
      <p:sp>
        <p:nvSpPr>
          <p:cNvPr id="6" name="矩形 5">
            <a:extLst>
              <a:ext uri="{FF2B5EF4-FFF2-40B4-BE49-F238E27FC236}">
                <a16:creationId xmlns:a16="http://schemas.microsoft.com/office/drawing/2014/main" xmlns="" id="{7C28FD3D-CEBC-411B-8507-F28E5AA3C75A}"/>
              </a:ext>
            </a:extLst>
          </p:cNvPr>
          <p:cNvSpPr/>
          <p:nvPr/>
        </p:nvSpPr>
        <p:spPr>
          <a:xfrm>
            <a:off x="5191760" y="5188262"/>
            <a:ext cx="3891280" cy="1200329"/>
          </a:xfrm>
          <a:prstGeom prst="rect">
            <a:avLst/>
          </a:prstGeom>
        </p:spPr>
        <p:txBody>
          <a:bodyPr wrap="square">
            <a:spAutoFit/>
          </a:bodyPr>
          <a:lstStyle/>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 evaluators should sit just outside of the FOP advertisement barrier, facing the </a:t>
            </a:r>
            <a:r>
              <a:rPr lang="en-US" altLang="zh-TW" sz="900" kern="100" dirty="0" err="1">
                <a:latin typeface="Calibri" panose="020F0502020204030204" pitchFamily="34" charset="0"/>
                <a:ea typeface="新細明體" panose="02020500000000000000" pitchFamily="18" charset="-120"/>
                <a:cs typeface="Times New Roman" panose="02020603050405020304" pitchFamily="18" charset="0"/>
              </a:rPr>
              <a:t>centre</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of the ring. Positions of R&amp;J coordinator and Standby R&amp;Js will depend of the FOP. The Supervisor will define these positions upon FOP check.</a:t>
            </a:r>
          </a:p>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評估員應坐在緊鄰</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廣告屏障外面，面對拳擊場的中心。</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協調員和待命</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的位置將取決於</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，監督將根據</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檢查而確定這些位置。</a:t>
            </a:r>
            <a:endParaRPr lang="en-US"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The Graphics Operator must be placed outside the FOP.</a:t>
            </a:r>
          </a:p>
          <a:p>
            <a:pPr>
              <a:spcAft>
                <a:spcPts val="0"/>
              </a:spcAft>
            </a:pP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各操作員的位置圖將放在</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FOP</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外面。</a:t>
            </a:r>
          </a:p>
          <a:p>
            <a:pPr>
              <a:spcAft>
                <a:spcPts val="0"/>
              </a:spcAft>
            </a:pP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7" name="矩形 6">
            <a:extLst>
              <a:ext uri="{FF2B5EF4-FFF2-40B4-BE49-F238E27FC236}">
                <a16:creationId xmlns:a16="http://schemas.microsoft.com/office/drawing/2014/main" xmlns="" id="{E3AC2852-74FC-4A41-8C31-0C183349E44B}"/>
              </a:ext>
            </a:extLst>
          </p:cNvPr>
          <p:cNvSpPr/>
          <p:nvPr/>
        </p:nvSpPr>
        <p:spPr>
          <a:xfrm>
            <a:off x="4156742" y="1737941"/>
            <a:ext cx="982186" cy="288147"/>
          </a:xfrm>
          <a:prstGeom prst="rect">
            <a:avLst/>
          </a:prstGeom>
          <a:solidFill>
            <a:schemeClr val="bg1"/>
          </a:solidFill>
          <a:ln>
            <a:solidFill>
              <a:schemeClr val="tx1"/>
            </a:solidFill>
          </a:ln>
        </p:spPr>
        <p:txBody>
          <a:bodyPr wrap="square" lIns="36000" tIns="36000" rIns="36000" bIns="36000">
            <a:spAutoFit/>
          </a:bodyPr>
          <a:lstStyle/>
          <a:p>
            <a:pPr>
              <a:spcAft>
                <a:spcPts val="0"/>
              </a:spcAft>
            </a:pPr>
            <a:r>
              <a:rPr lang="zh-TW" altLang="zh-TW" sz="700" dirty="0"/>
              <a:t>必須設有圍牆或柵欄，最高</a:t>
            </a:r>
            <a:r>
              <a:rPr lang="en-US" altLang="zh-TW" sz="700" dirty="0"/>
              <a:t>2</a:t>
            </a:r>
            <a:r>
              <a:rPr lang="zh-TW" altLang="zh-TW" sz="700" dirty="0"/>
              <a:t>公尺</a:t>
            </a:r>
            <a:r>
              <a:rPr lang="en-US" altLang="zh-TW" sz="700" dirty="0"/>
              <a:t>X</a:t>
            </a:r>
            <a:r>
              <a:rPr lang="zh-TW" altLang="zh-TW" sz="700" dirty="0"/>
              <a:t>長</a:t>
            </a:r>
            <a:r>
              <a:rPr lang="en-US" altLang="zh-TW" sz="700" dirty="0"/>
              <a:t>12</a:t>
            </a:r>
            <a:r>
              <a:rPr lang="zh-TW" altLang="zh-TW" sz="700" dirty="0"/>
              <a:t>公尺</a:t>
            </a:r>
            <a:endParaRPr lang="zh-TW" altLang="zh-TW" sz="7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8" name="Picture 3">
            <a:extLst>
              <a:ext uri="{FF2B5EF4-FFF2-40B4-BE49-F238E27FC236}">
                <a16:creationId xmlns:a16="http://schemas.microsoft.com/office/drawing/2014/main" xmlns="" id="{C4385034-8777-4047-B4CF-E02B2FC65758}"/>
              </a:ext>
            </a:extLst>
          </p:cNvPr>
          <p:cNvPicPr>
            <a:picLocks noChangeAspect="1"/>
          </p:cNvPicPr>
          <p:nvPr/>
        </p:nvPicPr>
        <p:blipFill rotWithShape="1">
          <a:blip r:embed="rId3">
            <a:extLst>
              <a:ext uri="{28A0092B-C50C-407E-A947-70E740481C1C}">
                <a14:useLocalDpi xmlns:a14="http://schemas.microsoft.com/office/drawing/2010/main" val="0"/>
              </a:ext>
            </a:extLst>
          </a:blip>
          <a:srcRect l="52483" r="41862" b="51187"/>
          <a:stretch/>
        </p:blipFill>
        <p:spPr bwMode="auto">
          <a:xfrm>
            <a:off x="2496312" y="5014594"/>
            <a:ext cx="278878" cy="15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xmlns="" id="{6E32E4F6-CD47-4AAE-B199-DF6C0DA28162}"/>
              </a:ext>
            </a:extLst>
          </p:cNvPr>
          <p:cNvSpPr/>
          <p:nvPr/>
        </p:nvSpPr>
        <p:spPr>
          <a:xfrm>
            <a:off x="2673096" y="5095821"/>
            <a:ext cx="2465832" cy="1477328"/>
          </a:xfrm>
          <a:prstGeom prst="rect">
            <a:avLst/>
          </a:prstGeom>
        </p:spPr>
        <p:txBody>
          <a:bodyPr wrap="square">
            <a:spAutoFit/>
          </a:bodyPr>
          <a:lstStyle/>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Scoring System Operator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記分系統操作員</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Ringside Physicians’ Table</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拳台醫師工作台</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Red</a:t>
            </a:r>
            <a:r>
              <a:rPr lang="zh-TW" altLang="en-US" sz="900"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Corner Seating Area</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紅角休息區</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Blue Corner Seating Area</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藍角休息區</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Neutral corners</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中立角落</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Photographers</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攝影師</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Supervisor</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監督</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Draw Commission </a:t>
            </a:r>
            <a:r>
              <a:rPr lang="en-US" altLang="zh-TW" sz="900" kern="100" dirty="0" smtClean="0">
                <a:latin typeface="Calibri" panose="020F0502020204030204" pitchFamily="34" charset="0"/>
                <a:ea typeface="新細明體" panose="02020500000000000000" pitchFamily="18" charset="-120"/>
                <a:cs typeface="Times New Roman" panose="02020603050405020304" pitchFamily="18" charset="0"/>
              </a:rPr>
              <a:t>Chairperson</a:t>
            </a:r>
            <a:r>
              <a:rPr lang="zh-TW" altLang="en-US" sz="900" kern="100" dirty="0" smtClean="0">
                <a:solidFill>
                  <a:schemeClr val="tx1"/>
                </a:solidFill>
                <a:latin typeface="Calibri" panose="020F0502020204030204" pitchFamily="34" charset="0"/>
                <a:ea typeface="新細明體" panose="02020500000000000000" pitchFamily="18" charset="-120"/>
                <a:cs typeface="Times New Roman" panose="02020603050405020304" pitchFamily="18" charset="0"/>
              </a:rPr>
              <a:t>抽籤</a:t>
            </a:r>
            <a:r>
              <a:rPr lang="zh-TW" altLang="zh-TW" sz="900" kern="100" dirty="0" smtClean="0">
                <a:latin typeface="Calibri" panose="020F0502020204030204" pitchFamily="34" charset="0"/>
                <a:ea typeface="新細明體" panose="02020500000000000000" pitchFamily="18" charset="-120"/>
                <a:cs typeface="Times New Roman" panose="02020603050405020304" pitchFamily="18" charset="0"/>
              </a:rPr>
              <a:t>委員會</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主席</a:t>
            </a: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 </a:t>
            </a:r>
          </a:p>
          <a:p>
            <a:pPr>
              <a:lnSpc>
                <a:spcPts val="1150"/>
              </a:lnSpc>
              <a:spcAft>
                <a:spcPts val="0"/>
              </a:spcAft>
            </a:pPr>
            <a:r>
              <a:rPr lang="en-US" altLang="zh-TW" sz="900" kern="100" dirty="0">
                <a:latin typeface="Calibri" panose="020F0502020204030204" pitchFamily="34" charset="0"/>
                <a:ea typeface="新細明體" panose="02020500000000000000" pitchFamily="18" charset="-120"/>
                <a:cs typeface="Times New Roman" panose="02020603050405020304" pitchFamily="18" charset="0"/>
              </a:rPr>
              <a:t>R&amp;J Evaluators R&amp;J</a:t>
            </a:r>
            <a:r>
              <a:rPr lang="zh-TW" altLang="zh-TW" sz="900" kern="100" dirty="0">
                <a:latin typeface="Calibri" panose="020F0502020204030204" pitchFamily="34" charset="0"/>
                <a:ea typeface="新細明體" panose="02020500000000000000" pitchFamily="18" charset="-120"/>
                <a:cs typeface="Times New Roman" panose="02020603050405020304" pitchFamily="18" charset="0"/>
              </a:rPr>
              <a:t>評估員</a:t>
            </a:r>
          </a:p>
        </p:txBody>
      </p:sp>
      <p:sp>
        <p:nvSpPr>
          <p:cNvPr id="10" name="矩形 9">
            <a:extLst>
              <a:ext uri="{FF2B5EF4-FFF2-40B4-BE49-F238E27FC236}">
                <a16:creationId xmlns:a16="http://schemas.microsoft.com/office/drawing/2014/main" xmlns="" id="{B9A2584F-D6B9-423A-A1F7-A8856DA81F54}"/>
              </a:ext>
            </a:extLst>
          </p:cNvPr>
          <p:cNvSpPr/>
          <p:nvPr/>
        </p:nvSpPr>
        <p:spPr>
          <a:xfrm>
            <a:off x="7321296" y="4919462"/>
            <a:ext cx="1082040" cy="307777"/>
          </a:xfrm>
          <a:prstGeom prst="rect">
            <a:avLst/>
          </a:prstGeom>
          <a:solidFill>
            <a:schemeClr val="bg1"/>
          </a:solidFill>
          <a:ln>
            <a:solidFill>
              <a:schemeClr val="tx1"/>
            </a:solidFill>
          </a:ln>
        </p:spPr>
        <p:txBody>
          <a:bodyPr wrap="square">
            <a:spAutoFit/>
          </a:bodyPr>
          <a:lstStyle/>
          <a:p>
            <a:pPr>
              <a:spcAft>
                <a:spcPts val="0"/>
              </a:spcAft>
            </a:pPr>
            <a:r>
              <a:rPr lang="zh-TW"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必須設有圍牆或柵欄，最高</a:t>
            </a:r>
            <a:r>
              <a:rPr lang="en-US"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0.8</a:t>
            </a:r>
            <a:r>
              <a:rPr lang="zh-TW"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rPr>
              <a:t>公尺</a:t>
            </a:r>
            <a:endParaRPr lang="en-US" altLang="zh-TW" sz="700" kern="100" dirty="0">
              <a:solidFill>
                <a:schemeClr val="tx1"/>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285698" name="Title 6"/>
          <p:cNvSpPr>
            <a:spLocks noGrp="1"/>
          </p:cNvSpPr>
          <p:nvPr>
            <p:ph type="title"/>
          </p:nvPr>
        </p:nvSpPr>
        <p:spPr>
          <a:xfrm>
            <a:off x="2073275" y="333374"/>
            <a:ext cx="7632700" cy="1017905"/>
          </a:xfrm>
        </p:spPr>
        <p:txBody>
          <a:bodyPr/>
          <a:lstStyle/>
          <a:p>
            <a:r>
              <a:rPr lang="en-US" altLang="en-US" sz="3200" dirty="0"/>
              <a:t>AOB FOP – 2 rings</a:t>
            </a:r>
            <a:r>
              <a:rPr lang="en-US" altLang="zh-TW" sz="3200" dirty="0"/>
              <a:t> </a:t>
            </a:r>
            <a:br>
              <a:rPr lang="en-US" altLang="zh-TW" sz="3200" dirty="0"/>
            </a:br>
            <a:r>
              <a:rPr lang="en-US" altLang="zh-TW" sz="3200" dirty="0"/>
              <a:t>AOB</a:t>
            </a:r>
            <a:r>
              <a:rPr lang="zh-TW" altLang="en-US" sz="3200" dirty="0"/>
              <a:t> </a:t>
            </a:r>
            <a:r>
              <a:rPr lang="en-US" altLang="zh-TW" sz="3200" dirty="0"/>
              <a:t>FOP-</a:t>
            </a:r>
            <a:r>
              <a:rPr lang="zh-TW" altLang="en-US" sz="3200" b="1" dirty="0"/>
              <a:t>第</a:t>
            </a:r>
            <a:r>
              <a:rPr lang="en-US" altLang="zh-TW" sz="3200" b="1" dirty="0"/>
              <a:t>2</a:t>
            </a:r>
            <a:r>
              <a:rPr lang="zh-TW" altLang="en-US" sz="3200" b="1" dirty="0"/>
              <a:t>拳擊場</a:t>
            </a:r>
            <a:endParaRPr lang="en-US" altLang="en-US" sz="3200" dirty="0"/>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4"/>
          <p:cNvSpPr>
            <a:spLocks noGrp="1"/>
          </p:cNvSpPr>
          <p:nvPr>
            <p:ph type="title"/>
          </p:nvPr>
        </p:nvSpPr>
        <p:spPr>
          <a:xfrm>
            <a:off x="1208088" y="2852738"/>
            <a:ext cx="7632700" cy="935037"/>
          </a:xfrm>
        </p:spPr>
        <p:txBody>
          <a:bodyPr/>
          <a:lstStyle/>
          <a:p>
            <a:r>
              <a:rPr lang="en-US" altLang="en-US" dirty="0"/>
              <a:t>DECISIONS</a:t>
            </a:r>
            <a:r>
              <a:rPr lang="zh-TW" altLang="en-US" b="1" dirty="0"/>
              <a:t>判決</a:t>
            </a:r>
            <a:endParaRPr lang="en-US" altLang="en-US" b="1" dirty="0"/>
          </a:p>
        </p:txBody>
      </p:sp>
      <p:sp>
        <p:nvSpPr>
          <p:cNvPr id="28672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CC19C97-B25C-478F-BFCD-8C131DF665AA}" type="slidenum">
              <a:rPr lang="en-US" altLang="pl-PL" sz="1200" smtClean="0">
                <a:solidFill>
                  <a:srgbClr val="FFFFFF"/>
                </a:solidFill>
                <a:latin typeface="Arial Black" panose="020B0A04020102090204" pitchFamily="34" charset="0"/>
                <a:sym typeface="Arial Black" panose="020B0A04020102090204" pitchFamily="34" charset="0"/>
              </a:rPr>
              <a:pPr/>
              <a:t>173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ço Reservado para Conteúdo 2"/>
          <p:cNvSpPr>
            <a:spLocks noGrp="1"/>
          </p:cNvSpPr>
          <p:nvPr>
            <p:ph idx="1"/>
          </p:nvPr>
        </p:nvSpPr>
        <p:spPr>
          <a:xfrm>
            <a:off x="704850" y="1125538"/>
            <a:ext cx="8915400" cy="4525962"/>
          </a:xfrm>
        </p:spPr>
        <p:txBody>
          <a:bodyPr lIns="91440" tIns="45720" rIns="91440" bIns="45720"/>
          <a:lstStyle/>
          <a:p>
            <a:pPr>
              <a:spcBef>
                <a:spcPts val="600"/>
              </a:spcBef>
              <a:buNone/>
            </a:pPr>
            <a:r>
              <a:rPr lang="en-US" altLang="en-US" b="1" dirty="0" smtClean="0"/>
              <a:t>DECISIONS</a:t>
            </a:r>
            <a:r>
              <a:rPr lang="en-US" altLang="zh-TW" b="1" dirty="0" smtClean="0"/>
              <a:t>:</a:t>
            </a:r>
            <a:r>
              <a:rPr lang="zh-TW" altLang="en-US" b="1" dirty="0" smtClean="0"/>
              <a:t> 判決：</a:t>
            </a:r>
            <a:endParaRPr lang="en-US" altLang="en-US" b="1" dirty="0"/>
          </a:p>
          <a:p>
            <a:pPr>
              <a:spcBef>
                <a:spcPts val="600"/>
              </a:spcBef>
            </a:pPr>
            <a:endParaRPr lang="en-US" altLang="en-US" sz="1000" b="1" dirty="0"/>
          </a:p>
          <a:p>
            <a:pPr>
              <a:spcBef>
                <a:spcPts val="600"/>
              </a:spcBef>
            </a:pPr>
            <a:r>
              <a:rPr lang="en-US" altLang="en-US" dirty="0"/>
              <a:t>Points – WP</a:t>
            </a:r>
            <a:r>
              <a:rPr lang="zh-TW" altLang="zh-TW" dirty="0"/>
              <a:t>分</a:t>
            </a:r>
            <a:r>
              <a:rPr lang="zh-TW" altLang="en-US" dirty="0"/>
              <a:t>數</a:t>
            </a:r>
            <a:r>
              <a:rPr lang="zh-TW" altLang="zh-TW" dirty="0"/>
              <a:t> - WP</a:t>
            </a:r>
            <a:endParaRPr lang="en-US" altLang="en-US" dirty="0"/>
          </a:p>
          <a:p>
            <a:pPr>
              <a:spcBef>
                <a:spcPts val="600"/>
              </a:spcBef>
            </a:pPr>
            <a:r>
              <a:rPr lang="en-US" altLang="en-US" dirty="0"/>
              <a:t>Technical Draw – TD (Only WSB)</a:t>
            </a:r>
            <a:r>
              <a:rPr lang="zh-TW" altLang="zh-TW" dirty="0" smtClean="0"/>
              <a:t>技術</a:t>
            </a:r>
            <a:r>
              <a:rPr lang="zh-TW" altLang="en-US" dirty="0"/>
              <a:t>抽籤</a:t>
            </a:r>
            <a:r>
              <a:rPr lang="zh-TW" altLang="zh-TW" dirty="0" smtClean="0"/>
              <a:t> </a:t>
            </a:r>
            <a:r>
              <a:rPr lang="zh-TW" altLang="zh-TW" dirty="0"/>
              <a:t>- TD（僅</a:t>
            </a:r>
            <a:r>
              <a:rPr lang="zh-TW" altLang="en-US" dirty="0"/>
              <a:t>適用</a:t>
            </a:r>
            <a:r>
              <a:rPr lang="zh-TW" altLang="zh-TW" dirty="0"/>
              <a:t>WSB）</a:t>
            </a:r>
            <a:endParaRPr lang="en-US" altLang="en-US" dirty="0"/>
          </a:p>
          <a:p>
            <a:pPr>
              <a:spcBef>
                <a:spcPts val="600"/>
              </a:spcBef>
            </a:pPr>
            <a:r>
              <a:rPr lang="en-US" altLang="en-US" dirty="0"/>
              <a:t>Referee stops contest – RSC</a:t>
            </a:r>
            <a:r>
              <a:rPr lang="zh-TW" altLang="en-US" dirty="0"/>
              <a:t>裁判員</a:t>
            </a:r>
            <a:r>
              <a:rPr lang="zh-TW" altLang="zh-TW" dirty="0"/>
              <a:t>停止比賽 - RSC</a:t>
            </a:r>
            <a:endParaRPr lang="en-US" altLang="en-US" dirty="0"/>
          </a:p>
          <a:p>
            <a:pPr>
              <a:spcBef>
                <a:spcPts val="600"/>
              </a:spcBef>
            </a:pPr>
            <a:r>
              <a:rPr lang="en-US" altLang="en-US" dirty="0"/>
              <a:t>Referee stops contest Injury – RSC-I</a:t>
            </a:r>
            <a:r>
              <a:rPr lang="zh-TW" altLang="en-US" dirty="0"/>
              <a:t>裁判員</a:t>
            </a:r>
            <a:r>
              <a:rPr lang="zh-TW" altLang="zh-TW" dirty="0"/>
              <a:t>停止比賽傷害 - RSC-I</a:t>
            </a:r>
            <a:endParaRPr lang="en-US" altLang="en-US" dirty="0"/>
          </a:p>
          <a:p>
            <a:pPr>
              <a:spcBef>
                <a:spcPts val="600"/>
              </a:spcBef>
            </a:pPr>
            <a:r>
              <a:rPr lang="en-US" altLang="en-US" dirty="0"/>
              <a:t>Abandon – (AB)</a:t>
            </a:r>
            <a:r>
              <a:rPr lang="zh-TW" altLang="zh-TW" dirty="0"/>
              <a:t>棄</a:t>
            </a:r>
            <a:r>
              <a:rPr lang="zh-TW" altLang="en-US" dirty="0"/>
              <a:t>賽</a:t>
            </a:r>
            <a:r>
              <a:rPr lang="zh-TW" altLang="zh-TW" dirty="0"/>
              <a:t> - （AB）</a:t>
            </a:r>
            <a:endParaRPr lang="en-US" altLang="en-US" dirty="0"/>
          </a:p>
          <a:p>
            <a:pPr>
              <a:spcBef>
                <a:spcPts val="600"/>
              </a:spcBef>
            </a:pPr>
            <a:r>
              <a:rPr lang="en-US" altLang="en-US" dirty="0"/>
              <a:t>Disqualification – DQ</a:t>
            </a:r>
            <a:r>
              <a:rPr lang="zh-TW" altLang="zh-TW" dirty="0"/>
              <a:t>取消資格 - DQ</a:t>
            </a:r>
            <a:endParaRPr lang="en-US" altLang="en-US" dirty="0"/>
          </a:p>
          <a:p>
            <a:pPr>
              <a:spcBef>
                <a:spcPts val="600"/>
              </a:spcBef>
            </a:pPr>
            <a:r>
              <a:rPr lang="en-US" altLang="en-US" dirty="0"/>
              <a:t>Knock-Out - KO</a:t>
            </a:r>
            <a:r>
              <a:rPr lang="zh-TW" altLang="en-US" dirty="0"/>
              <a:t>擊倒</a:t>
            </a:r>
            <a:r>
              <a:rPr lang="zh-TW" altLang="zh-TW" dirty="0"/>
              <a:t> - KO</a:t>
            </a:r>
            <a:endParaRPr lang="en-US" altLang="en-US" dirty="0"/>
          </a:p>
          <a:p>
            <a:pPr>
              <a:spcBef>
                <a:spcPts val="600"/>
              </a:spcBef>
            </a:pPr>
            <a:r>
              <a:rPr lang="en-US" altLang="en-US" dirty="0"/>
              <a:t>Walk-Over – WO</a:t>
            </a:r>
            <a:r>
              <a:rPr lang="zh-TW" altLang="en-US" dirty="0"/>
              <a:t>輕易擊敗</a:t>
            </a:r>
            <a:r>
              <a:rPr lang="zh-TW" altLang="zh-TW" dirty="0"/>
              <a:t> - WO</a:t>
            </a:r>
            <a:endParaRPr lang="en-US" altLang="en-US" dirty="0"/>
          </a:p>
          <a:p>
            <a:pPr>
              <a:spcBef>
                <a:spcPts val="600"/>
              </a:spcBef>
            </a:pPr>
            <a:r>
              <a:rPr lang="en-US" altLang="en-US" dirty="0"/>
              <a:t>No Contest – NC (Only WSB)</a:t>
            </a:r>
            <a:r>
              <a:rPr lang="zh-TW" altLang="zh-TW" dirty="0"/>
              <a:t>無</a:t>
            </a:r>
            <a:r>
              <a:rPr lang="zh-TW" altLang="en-US" dirty="0"/>
              <a:t>比賽</a:t>
            </a:r>
            <a:r>
              <a:rPr lang="zh-TW" altLang="zh-TW" dirty="0"/>
              <a:t> - NC（僅</a:t>
            </a:r>
            <a:r>
              <a:rPr lang="zh-TW" altLang="en-US" dirty="0"/>
              <a:t>適用</a:t>
            </a:r>
            <a:r>
              <a:rPr lang="zh-TW" altLang="zh-TW" dirty="0"/>
              <a:t>WSB）</a:t>
            </a:r>
            <a:endParaRPr lang="pt-BR" altLang="en-US" b="1" dirty="0">
              <a:latin typeface="Arial "/>
              <a:cs typeface="Times New Roman" panose="02020603050405020304" pitchFamily="18" charset="0"/>
            </a:endParaRPr>
          </a:p>
          <a:p>
            <a:pPr algn="just" fontAlgn="ctr">
              <a:spcBef>
                <a:spcPts val="600"/>
              </a:spcBef>
              <a:buFont typeface="Arial" panose="020B0604020202020204" pitchFamily="34" charset="0"/>
              <a:buNone/>
            </a:pPr>
            <a:endParaRPr lang="en-US" altLang="en-US" dirty="0">
              <a:latin typeface="Arial "/>
              <a:cs typeface="Times New Roman" panose="02020603050405020304" pitchFamily="18" charset="0"/>
            </a:endParaRPr>
          </a:p>
          <a:p>
            <a:pPr algn="just" fontAlgn="ctr">
              <a:spcBef>
                <a:spcPts val="600"/>
              </a:spcBef>
              <a:buFont typeface="Arial" panose="020B0604020202020204" pitchFamily="34" charset="0"/>
              <a:buNone/>
            </a:pPr>
            <a:endParaRPr lang="pt-BR" altLang="en-US" dirty="0">
              <a:latin typeface="Arial "/>
              <a:cs typeface="Times New Roman" panose="02020603050405020304" pitchFamily="18" charset="0"/>
            </a:endParaRPr>
          </a:p>
        </p:txBody>
      </p:sp>
      <p:sp>
        <p:nvSpPr>
          <p:cNvPr id="287747"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8774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AFAFEB5-C2AD-4CCA-AAAC-7CE67E92099C}" type="slidenum">
              <a:rPr lang="en-US" altLang="pl-PL" sz="1200" smtClean="0">
                <a:solidFill>
                  <a:srgbClr val="FFFFFF"/>
                </a:solidFill>
                <a:latin typeface="Arial Black" panose="020B0A04020102090204" pitchFamily="34" charset="0"/>
                <a:sym typeface="Arial Black" panose="020B0A04020102090204" pitchFamily="34" charset="0"/>
              </a:rPr>
              <a:pPr/>
              <a:t>174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WP – POINTS (</a:t>
            </a:r>
            <a:r>
              <a:rPr lang="en-US" altLang="zh-CN" b="1" dirty="0">
                <a:ea typeface="SimSun" panose="02010600030101010101" pitchFamily="2" charset="-122"/>
              </a:rPr>
              <a:t>1</a:t>
            </a:r>
            <a:r>
              <a:rPr lang="en-US" altLang="zh-CN" b="1" dirty="0" smtClean="0">
                <a:ea typeface="SimSun" panose="02010600030101010101" pitchFamily="2" charset="-122"/>
              </a:rPr>
              <a:t>)</a:t>
            </a:r>
            <a:r>
              <a:rPr lang="en-US" altLang="zh-TW" b="1" dirty="0" smtClean="0">
                <a:ea typeface="SimSun" panose="02010600030101010101" pitchFamily="2" charset="-122"/>
              </a:rPr>
              <a:t>:</a:t>
            </a:r>
            <a:r>
              <a:rPr lang="zh-TW" altLang="en-US" b="1" dirty="0" smtClean="0">
                <a:ea typeface="SimSun" panose="02010600030101010101" pitchFamily="2" charset="-122"/>
              </a:rPr>
              <a:t> </a:t>
            </a:r>
            <a:r>
              <a:rPr lang="zh-TW" altLang="zh-TW" b="1" dirty="0" smtClean="0"/>
              <a:t>WP </a:t>
            </a:r>
            <a:r>
              <a:rPr lang="zh-TW" altLang="zh-TW" b="1" dirty="0"/>
              <a:t>- 要點（1</a:t>
            </a:r>
            <a:r>
              <a:rPr lang="zh-TW" altLang="zh-TW" b="1" dirty="0" smtClean="0"/>
              <a:t>）</a:t>
            </a:r>
            <a:r>
              <a:rPr lang="zh-TW" altLang="en-US" b="1" dirty="0" smtClean="0"/>
              <a:t>：</a:t>
            </a:r>
            <a:endParaRPr lang="en-US" altLang="zh-CN" b="1" dirty="0">
              <a:ea typeface="SimSun" panose="02010600030101010101" pitchFamily="2" charset="-122"/>
            </a:endParaRPr>
          </a:p>
          <a:p>
            <a:pPr>
              <a:buNone/>
            </a:pPr>
            <a:r>
              <a:rPr lang="en-US" altLang="en-US" sz="2200" dirty="0"/>
              <a:t>At the end of a Bout, the winner shall be determined on the basis of the total score of the Judges.</a:t>
            </a:r>
            <a:r>
              <a:rPr lang="zh-TW" altLang="zh-TW" sz="2200" dirty="0"/>
              <a:t>在比賽結束時，將根據</a:t>
            </a:r>
            <a:r>
              <a:rPr lang="zh-TW" altLang="en-US" sz="2200" dirty="0"/>
              <a:t>評判員的</a:t>
            </a:r>
            <a:r>
              <a:rPr lang="zh-TW" altLang="zh-TW" sz="2200" dirty="0"/>
              <a:t>總分確定獲勝者。</a:t>
            </a:r>
            <a:endParaRPr lang="en-US" altLang="en-US" sz="2200" dirty="0"/>
          </a:p>
          <a:p>
            <a:pPr lvl="1"/>
            <a:r>
              <a:rPr lang="en-US" altLang="en-US" sz="2200" b="1" dirty="0"/>
              <a:t>Unanimous </a:t>
            </a:r>
            <a:r>
              <a:rPr lang="en-US" altLang="en-US" sz="2200" b="1" dirty="0" smtClean="0"/>
              <a:t>Decision</a:t>
            </a:r>
            <a:r>
              <a:rPr lang="en-US" altLang="zh-TW" sz="2200" b="1" dirty="0" smtClean="0"/>
              <a:t>:</a:t>
            </a:r>
            <a:r>
              <a:rPr lang="zh-TW" altLang="en-US" sz="2200" b="1" dirty="0" smtClean="0"/>
              <a:t> </a:t>
            </a:r>
            <a:r>
              <a:rPr lang="zh-TW" altLang="zh-TW" sz="2200" b="1" dirty="0" smtClean="0"/>
              <a:t>一致</a:t>
            </a:r>
            <a:r>
              <a:rPr lang="zh-TW" altLang="en-US" sz="2200" b="1" dirty="0" smtClean="0"/>
              <a:t>性判</a:t>
            </a:r>
            <a:r>
              <a:rPr lang="zh-TW" altLang="zh-TW" sz="2200" b="1" dirty="0" smtClean="0"/>
              <a:t>決</a:t>
            </a:r>
            <a:r>
              <a:rPr lang="zh-TW" altLang="en-US" sz="2200" b="1" dirty="0" smtClean="0"/>
              <a:t>：</a:t>
            </a:r>
            <a:r>
              <a:rPr lang="en-US" altLang="en-US" sz="2200" b="1" dirty="0" smtClean="0"/>
              <a:t>  </a:t>
            </a:r>
            <a:endParaRPr lang="en-US" altLang="en-US" sz="2200" b="1" dirty="0"/>
          </a:p>
          <a:p>
            <a:pPr>
              <a:buFont typeface="Wingdings" panose="05000000000000000000" pitchFamily="2" charset="2"/>
              <a:buChar char="Ø"/>
            </a:pPr>
            <a:r>
              <a:rPr lang="en-US" altLang="en-US" sz="2200" dirty="0"/>
              <a:t> 5 Judges appoint the same Boxer as the winner of the bout.</a:t>
            </a:r>
            <a:r>
              <a:rPr lang="zh-TW" altLang="zh-TW" sz="2200" dirty="0"/>
              <a:t> 5名</a:t>
            </a:r>
            <a:r>
              <a:rPr lang="zh-TW" altLang="en-US" sz="2200" dirty="0"/>
              <a:t>評判員確定</a:t>
            </a:r>
            <a:r>
              <a:rPr lang="zh-TW" altLang="zh-TW" sz="2200" dirty="0"/>
              <a:t>同</a:t>
            </a:r>
            <a:r>
              <a:rPr lang="zh-TW" altLang="en-US" sz="2200" dirty="0"/>
              <a:t>一名</a:t>
            </a:r>
            <a:r>
              <a:rPr lang="zh-TW" altLang="zh-TW" sz="2200" dirty="0"/>
              <a:t>拳擊手</a:t>
            </a:r>
            <a:r>
              <a:rPr lang="zh-TW" altLang="en-US" sz="2200" dirty="0"/>
              <a:t>作</a:t>
            </a:r>
            <a:r>
              <a:rPr lang="zh-TW" altLang="zh-TW" sz="2200" dirty="0"/>
              <a:t>為勝利者。</a:t>
            </a:r>
            <a:endParaRPr lang="en-US" altLang="en-US" sz="2200" b="1" dirty="0"/>
          </a:p>
          <a:p>
            <a:pPr lvl="1" algn="just"/>
            <a:r>
              <a:rPr lang="en-US" altLang="en-US" sz="2200" b="1" dirty="0"/>
              <a:t>Split Decision (examples</a:t>
            </a:r>
            <a:r>
              <a:rPr lang="en-US" altLang="en-US" sz="2200" b="1" dirty="0" smtClean="0"/>
              <a:t>)</a:t>
            </a:r>
            <a:r>
              <a:rPr lang="en-US" altLang="zh-TW" sz="2200" b="1" dirty="0" smtClean="0"/>
              <a:t>:</a:t>
            </a:r>
            <a:r>
              <a:rPr lang="zh-TW" altLang="en-US" sz="2200" b="1" dirty="0" smtClean="0"/>
              <a:t> </a:t>
            </a:r>
            <a:r>
              <a:rPr lang="zh-TW" altLang="zh-TW" sz="2200" b="1" dirty="0" smtClean="0"/>
              <a:t>分</a:t>
            </a:r>
            <a:r>
              <a:rPr lang="zh-TW" altLang="en-US" sz="2200" b="1" dirty="0" smtClean="0"/>
              <a:t>歧</a:t>
            </a:r>
            <a:r>
              <a:rPr lang="zh-TW" altLang="en-US" sz="2200" b="1" dirty="0"/>
              <a:t>性判</a:t>
            </a:r>
            <a:r>
              <a:rPr lang="zh-TW" altLang="zh-TW" sz="2200" b="1" dirty="0"/>
              <a:t>決（</a:t>
            </a:r>
            <a:r>
              <a:rPr lang="zh-TW" altLang="en-US" sz="2200" b="1" dirty="0"/>
              <a:t>範</a:t>
            </a:r>
            <a:r>
              <a:rPr lang="zh-TW" altLang="zh-TW" sz="2200" b="1" dirty="0"/>
              <a:t>例</a:t>
            </a:r>
            <a:r>
              <a:rPr lang="zh-TW" altLang="zh-TW" sz="2200" b="1" dirty="0" smtClean="0"/>
              <a:t>）</a:t>
            </a:r>
            <a:r>
              <a:rPr lang="zh-TW" altLang="en-US" sz="2200" b="1" dirty="0" smtClean="0"/>
              <a:t>：</a:t>
            </a:r>
            <a:endParaRPr lang="en-US" altLang="en-US" sz="2200" b="1" dirty="0"/>
          </a:p>
          <a:p>
            <a:pPr lvl="1">
              <a:buFont typeface="Wingdings" panose="05000000000000000000" pitchFamily="2" charset="2"/>
              <a:buChar char="Ø"/>
            </a:pPr>
            <a:r>
              <a:rPr lang="en-US" altLang="en-US" sz="2200" dirty="0"/>
              <a:t>4 Judges appoint the same Boxer as the winner and the other Judge appoints the other Boxer as the winner.</a:t>
            </a:r>
            <a:r>
              <a:rPr lang="zh-TW" altLang="zh-TW" sz="2200" dirty="0"/>
              <a:t> 4名</a:t>
            </a:r>
            <a:r>
              <a:rPr lang="zh-TW" altLang="en-US" sz="2200" dirty="0"/>
              <a:t>評判員確定</a:t>
            </a:r>
            <a:r>
              <a:rPr lang="zh-TW" altLang="zh-TW" sz="2200" dirty="0"/>
              <a:t>同</a:t>
            </a:r>
            <a:r>
              <a:rPr lang="zh-TW" altLang="en-US" sz="2200" dirty="0"/>
              <a:t>一名</a:t>
            </a:r>
            <a:r>
              <a:rPr lang="zh-TW" altLang="zh-TW" sz="2200" dirty="0"/>
              <a:t>拳擊手</a:t>
            </a:r>
            <a:r>
              <a:rPr lang="zh-TW" altLang="en-US" sz="2200" dirty="0"/>
              <a:t>作</a:t>
            </a:r>
            <a:r>
              <a:rPr lang="zh-TW" altLang="zh-TW" sz="2200" dirty="0"/>
              <a:t>為勝利者，</a:t>
            </a:r>
            <a:r>
              <a:rPr lang="zh-TW" altLang="en-US" sz="2200" dirty="0"/>
              <a:t>但其他評判員確定</a:t>
            </a:r>
            <a:r>
              <a:rPr lang="zh-TW" altLang="zh-TW" sz="2200" dirty="0"/>
              <a:t>其他拳擊手</a:t>
            </a:r>
            <a:r>
              <a:rPr lang="zh-TW" altLang="en-US" sz="2200" dirty="0"/>
              <a:t>作</a:t>
            </a:r>
            <a:r>
              <a:rPr lang="zh-TW" altLang="zh-TW" sz="2200" dirty="0"/>
              <a:t>為勝利者。</a:t>
            </a:r>
            <a:endParaRPr lang="en-US" altLang="en-US" sz="2200" dirty="0"/>
          </a:p>
          <a:p>
            <a:pPr lvl="1" algn="just">
              <a:buFont typeface="Wingdings" panose="05000000000000000000" pitchFamily="2" charset="2"/>
              <a:buChar char="Ø"/>
            </a:pPr>
            <a:r>
              <a:rPr lang="en-US" altLang="en-US" sz="2200" dirty="0"/>
              <a:t>  3 Judges appoint the same Boxer as the winner and        	   the other Judges appoints the other boxer or declares </a:t>
            </a:r>
            <a:r>
              <a:rPr lang="pl-PL" altLang="en-US" sz="2200" dirty="0"/>
              <a:t>a draw</a:t>
            </a:r>
            <a:r>
              <a:rPr lang="en-US" altLang="en-US" sz="2200" dirty="0"/>
              <a:t>.</a:t>
            </a:r>
            <a:r>
              <a:rPr lang="zh-TW" altLang="zh-TW" sz="2200" dirty="0"/>
              <a:t> 3名</a:t>
            </a:r>
            <a:r>
              <a:rPr lang="zh-TW" altLang="en-US" sz="2200" dirty="0"/>
              <a:t>評判員確定</a:t>
            </a:r>
            <a:r>
              <a:rPr lang="zh-TW" altLang="zh-TW" sz="2200" dirty="0"/>
              <a:t>同</a:t>
            </a:r>
            <a:r>
              <a:rPr lang="zh-TW" altLang="en-US" sz="2200" dirty="0"/>
              <a:t>一名</a:t>
            </a:r>
            <a:r>
              <a:rPr lang="zh-TW" altLang="zh-TW" sz="2200" dirty="0"/>
              <a:t>拳擊手</a:t>
            </a:r>
            <a:r>
              <a:rPr lang="zh-TW" altLang="en-US" sz="2200" dirty="0"/>
              <a:t>作</a:t>
            </a:r>
            <a:r>
              <a:rPr lang="zh-TW" altLang="zh-TW" sz="2200" dirty="0"/>
              <a:t>為勝利者，</a:t>
            </a:r>
            <a:r>
              <a:rPr lang="zh-TW" altLang="en-US" sz="2200" dirty="0"/>
              <a:t>但其他評判員確定</a:t>
            </a:r>
            <a:r>
              <a:rPr lang="zh-TW" altLang="zh-TW" sz="2200" dirty="0"/>
              <a:t>其他拳擊手</a:t>
            </a:r>
            <a:r>
              <a:rPr lang="zh-TW" altLang="en-US" sz="2200" dirty="0"/>
              <a:t>作</a:t>
            </a:r>
            <a:r>
              <a:rPr lang="zh-TW" altLang="zh-TW" sz="2200" dirty="0"/>
              <a:t>為勝利者或</a:t>
            </a:r>
            <a:r>
              <a:rPr lang="zh-TW" altLang="zh-TW" sz="2200" dirty="0" smtClean="0"/>
              <a:t>宣布</a:t>
            </a:r>
            <a:r>
              <a:rPr lang="zh-TW" altLang="en-US" sz="2200" dirty="0"/>
              <a:t>抽籤</a:t>
            </a:r>
            <a:r>
              <a:rPr lang="zh-TW" altLang="zh-TW" sz="2200" dirty="0" smtClean="0"/>
              <a:t>。</a:t>
            </a:r>
            <a:endParaRPr lang="en-US" altLang="en-US" sz="2200" dirty="0"/>
          </a:p>
          <a:p>
            <a:pPr algn="just"/>
            <a:endParaRPr lang="en-US" altLang="en-US" dirty="0">
              <a:latin typeface="Arial "/>
              <a:cs typeface="Times New Roman" panose="02020603050405020304" pitchFamily="18" charset="0"/>
            </a:endParaRPr>
          </a:p>
          <a:p>
            <a:pPr lvl="2">
              <a:buFont typeface="Arial" panose="020B0604020202020204" pitchFamily="34" charset="0"/>
              <a:buNone/>
            </a:pPr>
            <a:endParaRPr lang="en-US" altLang="en-US" sz="2400" dirty="0">
              <a:latin typeface="Arial "/>
              <a:cs typeface="Times New Roman" panose="02020603050405020304" pitchFamily="18" charset="0"/>
            </a:endParaRPr>
          </a:p>
          <a:p>
            <a:pPr lvl="2">
              <a:buFont typeface="Arial" panose="020B0604020202020204" pitchFamily="34" charset="0"/>
              <a:buNone/>
            </a:pPr>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88771"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8877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A4797F1-0B44-47F9-AE52-C7EA9E208CE7}" type="slidenum">
              <a:rPr lang="en-US" altLang="pl-PL" sz="1200" smtClean="0">
                <a:solidFill>
                  <a:srgbClr val="FFFFFF"/>
                </a:solidFill>
                <a:latin typeface="Arial Black" panose="020B0A04020102090204" pitchFamily="34" charset="0"/>
                <a:sym typeface="Arial Black" panose="020B0A04020102090204" pitchFamily="34" charset="0"/>
              </a:rPr>
              <a:pPr/>
              <a:t>175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WP – POINTS (2</a:t>
            </a:r>
            <a:r>
              <a:rPr lang="en-US" altLang="zh-CN" b="1" dirty="0" smtClean="0">
                <a:ea typeface="SimSun" panose="02010600030101010101" pitchFamily="2" charset="-122"/>
              </a:rPr>
              <a:t>)</a:t>
            </a:r>
            <a:r>
              <a:rPr lang="zh-CN" altLang="en-US" b="1" dirty="0" smtClean="0">
                <a:ea typeface="SimSun" panose="02010600030101010101" pitchFamily="2" charset="-122"/>
              </a:rPr>
              <a:t>：</a:t>
            </a:r>
            <a:r>
              <a:rPr lang="zh-TW" altLang="zh-TW" b="1" dirty="0" smtClean="0"/>
              <a:t>W</a:t>
            </a:r>
            <a:r>
              <a:rPr lang="zh-TW" altLang="zh-TW" b="1" dirty="0"/>
              <a:t>P - 要點（</a:t>
            </a:r>
            <a:r>
              <a:rPr lang="en-US" altLang="zh-TW" b="1" dirty="0"/>
              <a:t>2</a:t>
            </a:r>
            <a:r>
              <a:rPr lang="zh-TW" altLang="zh-TW" b="1" dirty="0" smtClean="0"/>
              <a:t>）</a:t>
            </a:r>
            <a:r>
              <a:rPr lang="zh-TW" altLang="en-US" b="1" dirty="0" smtClean="0"/>
              <a:t>：</a:t>
            </a:r>
            <a:endParaRPr lang="en-US" altLang="zh-CN" b="1" dirty="0">
              <a:ea typeface="SimSun" panose="02010600030101010101" pitchFamily="2" charset="-122"/>
            </a:endParaRPr>
          </a:p>
          <a:p>
            <a:endParaRPr lang="en-US" altLang="en-US" sz="1000" b="1" dirty="0"/>
          </a:p>
          <a:p>
            <a:r>
              <a:rPr lang="en-US" altLang="en-US" dirty="0"/>
              <a:t>When an Injury is caused by an Unintentional </a:t>
            </a:r>
            <a:r>
              <a:rPr lang="en-US" altLang="en-US" dirty="0" smtClean="0"/>
              <a:t>Foul：</a:t>
            </a:r>
            <a:r>
              <a:rPr lang="zh-TW" altLang="en-US" dirty="0" smtClean="0"/>
              <a:t>當</a:t>
            </a:r>
            <a:r>
              <a:rPr lang="zh-TW" altLang="zh-TW" dirty="0"/>
              <a:t>傷害是由</a:t>
            </a:r>
            <a:r>
              <a:rPr lang="zh-TW" altLang="en-US" dirty="0"/>
              <a:t>於非故意</a:t>
            </a:r>
            <a:r>
              <a:rPr lang="zh-TW" altLang="zh-TW" dirty="0"/>
              <a:t>犯</a:t>
            </a:r>
            <a:r>
              <a:rPr lang="zh-TW" altLang="en-US" dirty="0"/>
              <a:t>規所</a:t>
            </a:r>
            <a:r>
              <a:rPr lang="zh-TW" altLang="zh-TW" dirty="0" smtClean="0"/>
              <a:t>造成</a:t>
            </a:r>
            <a:r>
              <a:rPr lang="zh-TW" altLang="en-US" dirty="0" smtClean="0"/>
              <a:t>：</a:t>
            </a:r>
            <a:endParaRPr lang="en-US" altLang="en-US" dirty="0"/>
          </a:p>
          <a:p>
            <a:pPr algn="just"/>
            <a:endParaRPr lang="en-US" altLang="en-US" sz="900" dirty="0"/>
          </a:p>
          <a:p>
            <a:pPr>
              <a:buFont typeface="Wingdings" panose="05000000000000000000" pitchFamily="2" charset="2"/>
              <a:buChar char="Ø"/>
            </a:pPr>
            <a:r>
              <a:rPr lang="en-US" altLang="en-US" dirty="0"/>
              <a:t>	AOB – </a:t>
            </a:r>
            <a:r>
              <a:rPr lang="pl-PL" altLang="en-US" dirty="0"/>
              <a:t>any round</a:t>
            </a:r>
            <a:r>
              <a:rPr lang="zh-TW" altLang="zh-TW" dirty="0"/>
              <a:t/>
            </a:r>
            <a:br>
              <a:rPr lang="zh-TW" altLang="zh-TW" dirty="0"/>
            </a:br>
            <a:r>
              <a:rPr lang="zh-TW" altLang="zh-TW" dirty="0"/>
              <a:t>AOB - 任何一</a:t>
            </a:r>
            <a:r>
              <a:rPr lang="zh-TW" altLang="en-US" dirty="0"/>
              <a:t>回合</a:t>
            </a:r>
            <a:endParaRPr lang="en-US" altLang="en-US" dirty="0"/>
          </a:p>
          <a:p>
            <a:pPr algn="just">
              <a:buFont typeface="Wingdings" panose="05000000000000000000" pitchFamily="2" charset="2"/>
              <a:buChar char="Ø"/>
            </a:pPr>
            <a:endParaRPr lang="en-US" altLang="en-US" dirty="0"/>
          </a:p>
          <a:p>
            <a:pPr algn="just">
              <a:buFont typeface="Wingdings" panose="05000000000000000000" pitchFamily="2" charset="2"/>
              <a:buChar char="Ø"/>
            </a:pPr>
            <a:r>
              <a:rPr lang="en-US" altLang="en-US" dirty="0"/>
              <a:t>	WSB – After the 2</a:t>
            </a:r>
            <a:r>
              <a:rPr lang="en-US" altLang="en-US" baseline="30000" dirty="0"/>
              <a:t>nd</a:t>
            </a:r>
            <a:r>
              <a:rPr lang="en-US" altLang="en-US" dirty="0"/>
              <a:t> Round starts </a:t>
            </a:r>
            <a:r>
              <a:rPr lang="zh-TW" altLang="en-US" dirty="0"/>
              <a:t> </a:t>
            </a:r>
            <a:r>
              <a:rPr lang="zh-TW" altLang="zh-TW" dirty="0"/>
              <a:t>WSB - 第二</a:t>
            </a:r>
            <a:r>
              <a:rPr lang="zh-TW" altLang="en-US" dirty="0"/>
              <a:t>回合</a:t>
            </a:r>
            <a:r>
              <a:rPr lang="zh-TW" altLang="zh-TW" dirty="0"/>
              <a:t>開始後</a:t>
            </a:r>
            <a:endParaRPr lang="en-US" altLang="en-US" dirty="0"/>
          </a:p>
          <a:p>
            <a:pPr algn="just"/>
            <a:endParaRPr lang="en-US" altLang="en-US" dirty="0"/>
          </a:p>
          <a:p>
            <a:pPr algn="just"/>
            <a:r>
              <a:rPr lang="en-US" altLang="en-US" dirty="0"/>
              <a:t>The round in which the Bout is stopped will be scored, even if it is a partial round.</a:t>
            </a:r>
            <a:r>
              <a:rPr lang="zh-TW" altLang="zh-TW" dirty="0"/>
              <a:t>停止</a:t>
            </a:r>
            <a:r>
              <a:rPr lang="zh-TW" altLang="en-US" dirty="0"/>
              <a:t>比賽</a:t>
            </a:r>
            <a:r>
              <a:rPr lang="zh-TW" altLang="zh-TW" dirty="0"/>
              <a:t>的</a:t>
            </a:r>
            <a:r>
              <a:rPr lang="zh-TW" altLang="en-US" dirty="0"/>
              <a:t>回合</a:t>
            </a:r>
            <a:r>
              <a:rPr lang="zh-TW" altLang="zh-TW" dirty="0"/>
              <a:t>將</a:t>
            </a:r>
            <a:r>
              <a:rPr lang="zh-TW" altLang="en-US" dirty="0"/>
              <a:t>進行記</a:t>
            </a:r>
            <a:r>
              <a:rPr lang="zh-TW" altLang="zh-TW" dirty="0"/>
              <a:t>分，即使是部分回合。</a:t>
            </a:r>
            <a:endParaRPr lang="en-US" altLang="en-US" dirty="0"/>
          </a:p>
          <a:p>
            <a:pPr algn="just">
              <a:buFont typeface="Arial" panose="020B0604020202020204" pitchFamily="34" charset="0"/>
              <a:buNone/>
            </a:pPr>
            <a:endParaRPr lang="en-US" altLang="en-US" dirty="0"/>
          </a:p>
          <a:p>
            <a:pPr algn="just"/>
            <a:endParaRPr lang="en-US" altLang="en-US" dirty="0">
              <a:latin typeface="Arial "/>
              <a:cs typeface="Times New Roman" panose="02020603050405020304" pitchFamily="18" charset="0"/>
            </a:endParaRPr>
          </a:p>
          <a:p>
            <a:pPr lvl="2">
              <a:buFont typeface="Arial" panose="020B0604020202020204" pitchFamily="34" charset="0"/>
              <a:buNone/>
            </a:pPr>
            <a:endParaRPr lang="en-US" altLang="en-US" sz="2400" dirty="0">
              <a:latin typeface="Arial "/>
              <a:cs typeface="Times New Roman" panose="02020603050405020304" pitchFamily="18" charset="0"/>
            </a:endParaRPr>
          </a:p>
          <a:p>
            <a:pPr lvl="2">
              <a:buFont typeface="Arial" panose="020B0604020202020204" pitchFamily="34" charset="0"/>
              <a:buNone/>
            </a:pPr>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89795"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8979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B05A909-4D76-4666-8E7E-FE48836C1C62}" type="slidenum">
              <a:rPr lang="en-US" altLang="pl-PL" sz="1200" smtClean="0">
                <a:solidFill>
                  <a:srgbClr val="FFFFFF"/>
                </a:solidFill>
                <a:latin typeface="Arial Black" panose="020B0A04020102090204" pitchFamily="34" charset="0"/>
                <a:sym typeface="Arial Black" panose="020B0A04020102090204" pitchFamily="34" charset="0"/>
              </a:rPr>
              <a:pPr/>
              <a:t>176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spd="med">
    <p:pull/>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WP – POINTS (3</a:t>
            </a:r>
            <a:r>
              <a:rPr lang="en-US" altLang="zh-CN" b="1" dirty="0" smtClean="0">
                <a:ea typeface="SimSun" panose="02010600030101010101" pitchFamily="2" charset="-122"/>
              </a:rPr>
              <a:t>)</a:t>
            </a:r>
            <a:r>
              <a:rPr lang="zh-CN" altLang="en-US" b="1" dirty="0" smtClean="0">
                <a:ea typeface="SimSun" panose="02010600030101010101" pitchFamily="2" charset="-122"/>
              </a:rPr>
              <a:t>：</a:t>
            </a:r>
            <a:r>
              <a:rPr lang="zh-TW" altLang="zh-TW" b="1" dirty="0" smtClean="0"/>
              <a:t>W</a:t>
            </a:r>
            <a:r>
              <a:rPr lang="zh-TW" altLang="zh-TW" b="1" dirty="0"/>
              <a:t>P - 要點（</a:t>
            </a:r>
            <a:r>
              <a:rPr lang="en-US" altLang="zh-TW" b="1" dirty="0"/>
              <a:t>3</a:t>
            </a:r>
            <a:r>
              <a:rPr lang="zh-TW" altLang="zh-TW" b="1" dirty="0" smtClean="0"/>
              <a:t>）</a:t>
            </a:r>
            <a:r>
              <a:rPr lang="zh-TW" altLang="en-US" b="1" dirty="0" smtClean="0"/>
              <a:t>：</a:t>
            </a:r>
            <a:endParaRPr lang="en-US" altLang="zh-CN" b="1" dirty="0">
              <a:ea typeface="SimSun" panose="02010600030101010101" pitchFamily="2" charset="-122"/>
            </a:endParaRPr>
          </a:p>
          <a:p>
            <a:endParaRPr lang="en-US" altLang="zh-CN" b="1" dirty="0">
              <a:ea typeface="SimSun" panose="02010600030101010101" pitchFamily="2" charset="-122"/>
            </a:endParaRPr>
          </a:p>
          <a:p>
            <a:pPr algn="just">
              <a:buNone/>
            </a:pPr>
            <a:r>
              <a:rPr lang="en-US" altLang="en-US" dirty="0"/>
              <a:t>	When an event occur out of the control of the Referee or of the Boxers such as lighting failure, damage of the ring or unforeseen </a:t>
            </a:r>
            <a:r>
              <a:rPr lang="en-US" altLang="en-US" dirty="0" smtClean="0"/>
              <a:t>conditions：</a:t>
            </a:r>
            <a:r>
              <a:rPr lang="zh-TW" altLang="zh-TW" dirty="0" smtClean="0"/>
              <a:t>當</a:t>
            </a:r>
            <a:r>
              <a:rPr lang="zh-TW" altLang="en-US" dirty="0"/>
              <a:t>發生</a:t>
            </a:r>
            <a:r>
              <a:rPr lang="zh-TW" altLang="zh-TW" dirty="0"/>
              <a:t>事件</a:t>
            </a:r>
            <a:r>
              <a:rPr lang="zh-TW" altLang="en-US" dirty="0"/>
              <a:t>超出裁判員</a:t>
            </a:r>
            <a:r>
              <a:rPr lang="zh-TW" altLang="zh-TW" dirty="0"/>
              <a:t>或拳擊手的控制</a:t>
            </a:r>
            <a:r>
              <a:rPr lang="zh-TW" altLang="en-US" dirty="0"/>
              <a:t>範圍</a:t>
            </a:r>
            <a:r>
              <a:rPr lang="zh-TW" altLang="zh-TW" dirty="0"/>
              <a:t>，</a:t>
            </a:r>
            <a:r>
              <a:rPr lang="zh-TW" altLang="zh-TW" dirty="0" smtClean="0"/>
              <a:t>如</a:t>
            </a:r>
            <a:r>
              <a:rPr lang="zh-TW" altLang="en-US" dirty="0" smtClean="0"/>
              <a:t>：</a:t>
            </a:r>
            <a:r>
              <a:rPr lang="zh-TW" altLang="zh-TW" dirty="0" smtClean="0"/>
              <a:t>照明</a:t>
            </a:r>
            <a:r>
              <a:rPr lang="zh-TW" altLang="zh-TW" dirty="0"/>
              <a:t>故障</a:t>
            </a:r>
            <a:r>
              <a:rPr lang="zh-TW" altLang="en-US" dirty="0">
                <a:latin typeface="新細明體" panose="02020500000000000000" pitchFamily="18" charset="-120"/>
                <a:ea typeface="新細明體" panose="02020500000000000000" pitchFamily="18" charset="-120"/>
              </a:rPr>
              <a:t>、拳擊場受</a:t>
            </a:r>
            <a:r>
              <a:rPr lang="zh-TW" altLang="zh-TW" dirty="0"/>
              <a:t>損或</a:t>
            </a:r>
            <a:r>
              <a:rPr lang="zh-TW" altLang="en-US" dirty="0"/>
              <a:t>無法預料</a:t>
            </a:r>
            <a:r>
              <a:rPr lang="zh-TW" altLang="zh-TW" dirty="0"/>
              <a:t>的</a:t>
            </a:r>
            <a:r>
              <a:rPr lang="zh-TW" altLang="en-US" dirty="0" smtClean="0"/>
              <a:t>狀況：</a:t>
            </a:r>
            <a:endParaRPr lang="en-US" altLang="en-US" dirty="0"/>
          </a:p>
          <a:p>
            <a:pPr>
              <a:buFont typeface="Wingdings" panose="05000000000000000000" pitchFamily="2" charset="2"/>
              <a:buChar char="Ø"/>
            </a:pPr>
            <a:r>
              <a:rPr lang="en-US" altLang="en-US" dirty="0"/>
              <a:t>	AOB – After the end of the 1</a:t>
            </a:r>
            <a:r>
              <a:rPr lang="en-US" altLang="en-US" baseline="30000" dirty="0"/>
              <a:t>st</a:t>
            </a:r>
            <a:r>
              <a:rPr lang="en-US" altLang="en-US" dirty="0"/>
              <a:t> Round</a:t>
            </a:r>
            <a:r>
              <a:rPr lang="zh-TW" altLang="zh-TW" dirty="0"/>
              <a:t>AOB - 第</a:t>
            </a:r>
            <a:r>
              <a:rPr lang="en-US" altLang="zh-TW" dirty="0"/>
              <a:t>1</a:t>
            </a:r>
            <a:r>
              <a:rPr lang="zh-TW" altLang="en-US" dirty="0"/>
              <a:t>回合</a:t>
            </a:r>
            <a:r>
              <a:rPr lang="zh-TW" altLang="zh-TW" dirty="0"/>
              <a:t>結束後</a:t>
            </a:r>
            <a:endParaRPr lang="en-US" altLang="en-US" dirty="0"/>
          </a:p>
          <a:p>
            <a:pPr algn="just">
              <a:buFont typeface="Wingdings" panose="05000000000000000000" pitchFamily="2" charset="2"/>
              <a:buChar char="Ø"/>
            </a:pPr>
            <a:r>
              <a:rPr lang="en-US" altLang="en-US" dirty="0"/>
              <a:t>	WSB – After the start of the 3</a:t>
            </a:r>
            <a:r>
              <a:rPr lang="en-US" altLang="en-US" baseline="30000" dirty="0"/>
              <a:t>rd</a:t>
            </a:r>
            <a:r>
              <a:rPr lang="en-US" altLang="en-US" dirty="0"/>
              <a:t> Round</a:t>
            </a:r>
            <a:r>
              <a:rPr lang="zh-TW" altLang="zh-TW" dirty="0"/>
              <a:t> WSB - 第3</a:t>
            </a:r>
            <a:r>
              <a:rPr lang="zh-TW" altLang="en-US" dirty="0"/>
              <a:t>回合</a:t>
            </a:r>
            <a:r>
              <a:rPr lang="zh-TW" altLang="zh-TW" dirty="0"/>
              <a:t>開</a:t>
            </a:r>
            <a:r>
              <a:rPr lang="zh-TW" altLang="en-US" dirty="0"/>
              <a:t>始以後</a:t>
            </a:r>
            <a:r>
              <a:rPr lang="en-US" altLang="en-US" dirty="0"/>
              <a:t>	</a:t>
            </a:r>
          </a:p>
          <a:p>
            <a:pPr algn="just"/>
            <a:r>
              <a:rPr lang="en-US" altLang="en-US" dirty="0"/>
              <a:t>The round in which the Bout is stopped will be scored, even if it is a partial round.</a:t>
            </a:r>
            <a:r>
              <a:rPr lang="zh-TW" altLang="zh-TW" dirty="0"/>
              <a:t>停止</a:t>
            </a:r>
            <a:r>
              <a:rPr lang="zh-TW" altLang="en-US" dirty="0"/>
              <a:t>比賽</a:t>
            </a:r>
            <a:r>
              <a:rPr lang="zh-TW" altLang="zh-TW" dirty="0"/>
              <a:t>的</a:t>
            </a:r>
            <a:r>
              <a:rPr lang="zh-TW" altLang="en-US" dirty="0"/>
              <a:t>回合</a:t>
            </a:r>
            <a:r>
              <a:rPr lang="zh-TW" altLang="zh-TW" dirty="0"/>
              <a:t>將</a:t>
            </a:r>
            <a:r>
              <a:rPr lang="zh-TW" altLang="en-US" dirty="0"/>
              <a:t>進行記</a:t>
            </a:r>
            <a:r>
              <a:rPr lang="zh-TW" altLang="zh-TW" dirty="0"/>
              <a:t>分，即使是部分回合。 </a:t>
            </a:r>
            <a:r>
              <a:rPr lang="en-US" altLang="en-US" dirty="0">
                <a:latin typeface="Arial "/>
                <a:cs typeface="Times New Roman" panose="02020603050405020304" pitchFamily="18" charset="0"/>
              </a:rPr>
              <a:t>	</a:t>
            </a:r>
          </a:p>
          <a:p>
            <a:pPr algn="just">
              <a:buFont typeface="Arial" panose="020B0604020202020204" pitchFamily="34" charset="0"/>
              <a:buNone/>
            </a:pPr>
            <a:endParaRPr lang="en-US" altLang="en-US"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0819"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08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117789E-44F4-492E-A1D7-0411D94C18BD}" type="slidenum">
              <a:rPr lang="en-US" altLang="pl-PL" sz="1200" smtClean="0">
                <a:solidFill>
                  <a:srgbClr val="FFFFFF"/>
                </a:solidFill>
                <a:latin typeface="Arial Black" panose="020B0A04020102090204" pitchFamily="34" charset="0"/>
                <a:sym typeface="Arial Black" panose="020B0A04020102090204" pitchFamily="34" charset="0"/>
              </a:rPr>
              <a:pPr/>
              <a:t>177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WP – POINTS (4</a:t>
            </a:r>
            <a:r>
              <a:rPr lang="en-US" altLang="zh-CN" b="1" dirty="0" smtClean="0">
                <a:ea typeface="SimSun" panose="02010600030101010101" pitchFamily="2" charset="-122"/>
              </a:rPr>
              <a:t>)</a:t>
            </a:r>
            <a:r>
              <a:rPr lang="zh-CN" altLang="en-US" b="1" dirty="0" smtClean="0">
                <a:ea typeface="SimSun" panose="02010600030101010101" pitchFamily="2" charset="-122"/>
              </a:rPr>
              <a:t>：</a:t>
            </a:r>
            <a:r>
              <a:rPr lang="zh-TW" altLang="zh-TW" b="1" dirty="0" smtClean="0"/>
              <a:t>W</a:t>
            </a:r>
            <a:r>
              <a:rPr lang="zh-TW" altLang="zh-TW" b="1" dirty="0"/>
              <a:t>P - 要點（</a:t>
            </a:r>
            <a:r>
              <a:rPr lang="en-US" altLang="zh-TW" b="1" dirty="0"/>
              <a:t>4</a:t>
            </a:r>
            <a:r>
              <a:rPr lang="zh-TW" altLang="zh-TW" b="1" dirty="0" smtClean="0"/>
              <a:t>）</a:t>
            </a:r>
            <a:r>
              <a:rPr lang="zh-TW" altLang="en-US" b="1" dirty="0" smtClean="0"/>
              <a:t>：</a:t>
            </a:r>
            <a:endParaRPr lang="en-US" altLang="zh-CN" b="1" dirty="0">
              <a:ea typeface="SimSun" panose="02010600030101010101" pitchFamily="2" charset="-122"/>
            </a:endParaRPr>
          </a:p>
          <a:p>
            <a:endParaRPr lang="en-US" altLang="zh-CN" sz="1200" b="1" dirty="0">
              <a:ea typeface="SimSun" panose="02010600030101010101" pitchFamily="2" charset="-122"/>
            </a:endParaRPr>
          </a:p>
          <a:p>
            <a:r>
              <a:rPr lang="en-US" altLang="zh-CN" b="1" dirty="0">
                <a:ea typeface="SimSun" panose="02010600030101010101" pitchFamily="2" charset="-122"/>
              </a:rPr>
              <a:t>AOB </a:t>
            </a:r>
          </a:p>
          <a:p>
            <a:endParaRPr lang="en-US" altLang="zh-CN" sz="1200" b="1" dirty="0">
              <a:ea typeface="SimSun" panose="02010600030101010101" pitchFamily="2" charset="-122"/>
            </a:endParaRPr>
          </a:p>
          <a:p>
            <a:pPr>
              <a:buFont typeface="Wingdings" panose="05000000000000000000" pitchFamily="2" charset="2"/>
              <a:buChar char="Ø"/>
            </a:pPr>
            <a:r>
              <a:rPr lang="en-US" altLang="zh-CN" dirty="0">
                <a:ea typeface="SimSun" panose="02010600030101010101" pitchFamily="2" charset="-122"/>
              </a:rPr>
              <a:t>	When occurs a DKO in a Final.</a:t>
            </a:r>
            <a:r>
              <a:rPr lang="zh-TW" altLang="zh-TW" dirty="0"/>
              <a:t>在決賽中</a:t>
            </a:r>
            <a:r>
              <a:rPr lang="zh-TW" altLang="en-US" dirty="0"/>
              <a:t>發生</a:t>
            </a:r>
            <a:r>
              <a:rPr lang="zh-TW" altLang="zh-TW" dirty="0"/>
              <a:t>DKO。</a:t>
            </a:r>
            <a:endParaRPr lang="en-US" altLang="zh-CN" dirty="0">
              <a:ea typeface="SimSun" panose="02010600030101010101" pitchFamily="2" charset="-122"/>
            </a:endParaRPr>
          </a:p>
          <a:p>
            <a:pPr algn="just"/>
            <a:endParaRPr lang="en-US" altLang="en-US" dirty="0"/>
          </a:p>
          <a:p>
            <a:r>
              <a:rPr lang="en-US" altLang="zh-CN" b="1" dirty="0">
                <a:ea typeface="SimSun" panose="02010600030101010101" pitchFamily="2" charset="-122"/>
              </a:rPr>
              <a:t>WSB </a:t>
            </a:r>
          </a:p>
          <a:p>
            <a:endParaRPr lang="en-US" altLang="zh-CN" sz="1200" b="1" dirty="0">
              <a:ea typeface="SimSun" panose="02010600030101010101" pitchFamily="2" charset="-122"/>
            </a:endParaRPr>
          </a:p>
          <a:p>
            <a:pPr>
              <a:buFont typeface="Wingdings" panose="05000000000000000000" pitchFamily="2" charset="2"/>
              <a:buChar char="Ø"/>
            </a:pPr>
            <a:r>
              <a:rPr lang="en-US" altLang="zh-CN" dirty="0">
                <a:ea typeface="SimSun" panose="02010600030101010101" pitchFamily="2" charset="-122"/>
              </a:rPr>
              <a:t>	When occurs a DKO in the Second Leg Play-Off Matches</a:t>
            </a:r>
            <a:r>
              <a:rPr lang="zh-TW" altLang="zh-TW" dirty="0"/>
              <a:t>在第二</a:t>
            </a:r>
            <a:r>
              <a:rPr lang="zh-TW" altLang="en-US" dirty="0"/>
              <a:t>賽程</a:t>
            </a:r>
            <a:r>
              <a:rPr lang="zh-TW" altLang="zh-TW" dirty="0"/>
              <a:t>發生DKO </a:t>
            </a:r>
            <a:r>
              <a:rPr lang="en-US" altLang="zh-TW" dirty="0"/>
              <a:t>-</a:t>
            </a:r>
            <a:r>
              <a:rPr lang="zh-TW" altLang="zh-TW" dirty="0"/>
              <a:t>放棄比賽</a:t>
            </a:r>
            <a:endParaRPr lang="en-US" altLang="zh-CN" dirty="0">
              <a:ea typeface="SimSun" panose="02010600030101010101" pitchFamily="2" charset="-122"/>
            </a:endParaRPr>
          </a:p>
          <a:p>
            <a:pPr algn="just"/>
            <a:endParaRPr lang="en-US" altLang="en-US" dirty="0"/>
          </a:p>
          <a:p>
            <a:pPr algn="just"/>
            <a:r>
              <a:rPr lang="en-US" altLang="en-US" dirty="0"/>
              <a:t>The round in which the Bout is stopped will be scored, even if it is a partial round.</a:t>
            </a:r>
            <a:r>
              <a:rPr lang="zh-TW" altLang="zh-TW" dirty="0"/>
              <a:t>停止</a:t>
            </a:r>
            <a:r>
              <a:rPr lang="zh-TW" altLang="en-US" dirty="0"/>
              <a:t>比賽</a:t>
            </a:r>
            <a:r>
              <a:rPr lang="zh-TW" altLang="zh-TW" dirty="0"/>
              <a:t>的</a:t>
            </a:r>
            <a:r>
              <a:rPr lang="zh-TW" altLang="en-US" dirty="0"/>
              <a:t>回合</a:t>
            </a:r>
            <a:r>
              <a:rPr lang="zh-TW" altLang="zh-TW" dirty="0"/>
              <a:t>將</a:t>
            </a:r>
            <a:r>
              <a:rPr lang="zh-TW" altLang="en-US" dirty="0"/>
              <a:t>進行記</a:t>
            </a:r>
            <a:r>
              <a:rPr lang="zh-TW" altLang="zh-TW" dirty="0"/>
              <a:t>分，即使是部分回合。</a:t>
            </a:r>
            <a:endParaRPr lang="en-US" altLang="en-US" dirty="0"/>
          </a:p>
          <a:p>
            <a:pPr marL="0" indent="0">
              <a:buNone/>
            </a:pPr>
            <a:r>
              <a:rPr lang="zh-TW" altLang="zh-TW" dirty="0"/>
              <a:t/>
            </a:r>
            <a:br>
              <a:rPr lang="zh-TW" altLang="zh-TW" dirty="0"/>
            </a:br>
            <a:r>
              <a:rPr lang="en-US" altLang="en-US" dirty="0">
                <a:latin typeface="Arial "/>
                <a:cs typeface="Times New Roman" panose="02020603050405020304" pitchFamily="18" charset="0"/>
              </a:rPr>
              <a:t>	</a:t>
            </a:r>
          </a:p>
          <a:p>
            <a:pPr algn="just">
              <a:buFont typeface="Arial" panose="020B0604020202020204" pitchFamily="34" charset="0"/>
              <a:buNone/>
            </a:pPr>
            <a:endParaRPr lang="en-US" altLang="en-US"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1843"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18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BE81584-B0BB-411A-A23C-EEC2B79144E6}" type="slidenum">
              <a:rPr lang="en-US" altLang="pl-PL" sz="1200" smtClean="0">
                <a:solidFill>
                  <a:srgbClr val="FFFFFF"/>
                </a:solidFill>
                <a:latin typeface="Arial Black" panose="020B0A04020102090204" pitchFamily="34" charset="0"/>
                <a:sym typeface="Arial Black" panose="020B0A04020102090204" pitchFamily="34" charset="0"/>
              </a:rPr>
              <a:pPr/>
              <a:t>178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TD – TECHNICAL </a:t>
            </a:r>
            <a:r>
              <a:rPr lang="en-US" altLang="en-US" b="1" dirty="0" smtClean="0"/>
              <a:t>DRAW</a:t>
            </a:r>
            <a:r>
              <a:rPr lang="en-US" altLang="zh-TW" b="1" dirty="0" smtClean="0"/>
              <a:t>:</a:t>
            </a:r>
            <a:r>
              <a:rPr lang="zh-TW" altLang="en-US" b="1" dirty="0" smtClean="0"/>
              <a:t> </a:t>
            </a:r>
            <a:r>
              <a:rPr lang="zh-TW" altLang="zh-TW" b="1" dirty="0" smtClean="0"/>
              <a:t>TD </a:t>
            </a:r>
            <a:r>
              <a:rPr lang="zh-TW" altLang="zh-TW" b="1" dirty="0"/>
              <a:t>- </a:t>
            </a:r>
            <a:r>
              <a:rPr lang="zh-TW" altLang="zh-TW" b="1" dirty="0" smtClean="0"/>
              <a:t>技術</a:t>
            </a:r>
            <a:r>
              <a:rPr lang="zh-TW" altLang="en-US" b="1" dirty="0"/>
              <a:t>抽籤</a:t>
            </a:r>
            <a:r>
              <a:rPr lang="zh-TW" altLang="en-US" b="1" dirty="0" smtClean="0"/>
              <a:t>：</a:t>
            </a:r>
            <a:endParaRPr lang="en-US" altLang="zh-CN" b="1" dirty="0">
              <a:ea typeface="SimSun" panose="02010600030101010101" pitchFamily="2" charset="-122"/>
            </a:endParaRPr>
          </a:p>
          <a:p>
            <a:pPr>
              <a:buFont typeface="Arial" panose="020B0604020202020204" pitchFamily="34" charset="0"/>
              <a:buNone/>
            </a:pPr>
            <a:endParaRPr lang="en-US" altLang="en-US" sz="1400" b="1" dirty="0"/>
          </a:p>
          <a:p>
            <a:pPr algn="just"/>
            <a:r>
              <a:rPr lang="en-US" altLang="en-US" dirty="0"/>
              <a:t>When an Injury is caused by an Unintentional </a:t>
            </a:r>
            <a:r>
              <a:rPr lang="en-US" altLang="en-US" dirty="0" smtClean="0"/>
              <a:t>Foul</a:t>
            </a:r>
            <a:r>
              <a:rPr lang="en-US" altLang="zh-TW" dirty="0" smtClean="0"/>
              <a:t>:</a:t>
            </a:r>
            <a:r>
              <a:rPr lang="zh-TW" altLang="en-US" dirty="0" smtClean="0"/>
              <a:t> 當</a:t>
            </a:r>
            <a:r>
              <a:rPr lang="zh-TW" altLang="zh-TW" dirty="0"/>
              <a:t>傷害是由</a:t>
            </a:r>
            <a:r>
              <a:rPr lang="zh-TW" altLang="en-US" dirty="0"/>
              <a:t>於非故意</a:t>
            </a:r>
            <a:r>
              <a:rPr lang="zh-TW" altLang="zh-TW" dirty="0"/>
              <a:t>犯</a:t>
            </a:r>
            <a:r>
              <a:rPr lang="zh-TW" altLang="en-US" dirty="0"/>
              <a:t>規所</a:t>
            </a:r>
            <a:r>
              <a:rPr lang="zh-TW" altLang="zh-TW" dirty="0" smtClean="0"/>
              <a:t>造成</a:t>
            </a:r>
            <a:r>
              <a:rPr lang="zh-TW" altLang="en-US" dirty="0" smtClean="0"/>
              <a:t>：</a:t>
            </a:r>
            <a:endParaRPr lang="en-US" altLang="en-US" dirty="0"/>
          </a:p>
          <a:p>
            <a:pPr algn="just"/>
            <a:endParaRPr lang="en-US" altLang="en-US" dirty="0"/>
          </a:p>
          <a:p>
            <a:pPr algn="just">
              <a:buFont typeface="Wingdings" panose="05000000000000000000" pitchFamily="2" charset="2"/>
              <a:buChar char="Ø"/>
            </a:pPr>
            <a:r>
              <a:rPr lang="en-US" altLang="en-US" dirty="0"/>
              <a:t>	WSB – During the 1</a:t>
            </a:r>
            <a:r>
              <a:rPr lang="en-US" altLang="en-US" baseline="30000" dirty="0"/>
              <a:t>st</a:t>
            </a:r>
            <a:r>
              <a:rPr lang="en-US" altLang="en-US" dirty="0"/>
              <a:t> Round</a:t>
            </a:r>
            <a:r>
              <a:rPr lang="zh-TW" altLang="en-US" dirty="0"/>
              <a:t> </a:t>
            </a:r>
            <a:r>
              <a:rPr lang="zh-TW" altLang="zh-TW" dirty="0"/>
              <a:t>WSB - </a:t>
            </a:r>
            <a:r>
              <a:rPr lang="zh-TW" altLang="en-US" dirty="0"/>
              <a:t>在</a:t>
            </a:r>
            <a:r>
              <a:rPr lang="zh-TW" altLang="zh-TW" dirty="0"/>
              <a:t>第一</a:t>
            </a:r>
            <a:r>
              <a:rPr lang="zh-TW" altLang="en-US" dirty="0"/>
              <a:t>回合時</a:t>
            </a:r>
            <a:endParaRPr lang="en-US" altLang="en-US" dirty="0"/>
          </a:p>
          <a:p>
            <a:pPr algn="just">
              <a:buFont typeface="Wingdings" panose="05000000000000000000" pitchFamily="2" charset="2"/>
              <a:buChar char="Ø"/>
            </a:pPr>
            <a:endParaRPr lang="en-US" altLang="en-US" dirty="0"/>
          </a:p>
          <a:p>
            <a:pPr algn="just">
              <a:buFont typeface="Wingdings" panose="05000000000000000000" pitchFamily="2" charset="2"/>
              <a:buChar char="Ø"/>
            </a:pPr>
            <a:r>
              <a:rPr lang="en-US" altLang="en-US" dirty="0"/>
              <a:t>   	AOB – There is no Technical Draw</a:t>
            </a:r>
            <a:r>
              <a:rPr lang="zh-TW" altLang="zh-TW" dirty="0"/>
              <a:t> AOB - 沒有</a:t>
            </a:r>
            <a:r>
              <a:rPr lang="zh-TW" altLang="zh-TW" dirty="0" smtClean="0"/>
              <a:t>技術</a:t>
            </a:r>
            <a:r>
              <a:rPr lang="zh-TW" altLang="en-US" dirty="0"/>
              <a:t>抽籤</a:t>
            </a:r>
            <a:endParaRPr lang="en-US" altLang="en-US" dirty="0"/>
          </a:p>
          <a:p>
            <a:pPr marL="0" indent="0">
              <a:buNone/>
            </a:pPr>
            <a:r>
              <a:rPr lang="en-US" altLang="en-US" dirty="0"/>
              <a:t> </a:t>
            </a:r>
            <a:r>
              <a:rPr lang="zh-TW" altLang="zh-TW" dirty="0"/>
              <a:t/>
            </a:r>
            <a:br>
              <a:rPr lang="zh-TW" altLang="zh-TW" dirty="0"/>
            </a:br>
            <a:r>
              <a:rPr lang="zh-TW" altLang="zh-TW" dirty="0"/>
              <a:t>   </a:t>
            </a:r>
            <a:endParaRPr lang="en-US" altLang="en-US" dirty="0"/>
          </a:p>
          <a:p>
            <a:pPr algn="just">
              <a:buFont typeface="Arial" panose="020B0604020202020204" pitchFamily="34" charset="0"/>
              <a:buNone/>
            </a:pPr>
            <a:endParaRPr lang="en-US" altLang="en-US" dirty="0"/>
          </a:p>
          <a:p>
            <a:pPr lvl="1" algn="just">
              <a:buFont typeface="Arial" panose="020B0604020202020204" pitchFamily="34" charset="0"/>
              <a:buNone/>
            </a:pPr>
            <a:endParaRPr lang="en-US" altLang="en-US" dirty="0"/>
          </a:p>
          <a:p>
            <a:pPr algn="just"/>
            <a:endParaRPr lang="en-US" altLang="en-US" dirty="0"/>
          </a:p>
          <a:p>
            <a:pPr>
              <a:buFont typeface="Arial" panose="020B0604020202020204" pitchFamily="34" charset="0"/>
              <a:buNone/>
            </a:pPr>
            <a:endParaRPr lang="en-US" altLang="en-US" dirty="0"/>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2867"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28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B9DE278-4B9B-47C9-B4C8-E76E37DD7DB3}" type="slidenum">
              <a:rPr lang="en-US" altLang="pl-PL" sz="1200" smtClean="0">
                <a:solidFill>
                  <a:srgbClr val="FFFFFF"/>
                </a:solidFill>
                <a:latin typeface="Arial Black" panose="020B0A04020102090204" pitchFamily="34" charset="0"/>
                <a:sym typeface="Arial Black" panose="020B0A04020102090204" pitchFamily="34" charset="0"/>
              </a:rPr>
              <a:pPr/>
              <a:t>179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itle 1"/>
          <p:cNvSpPr>
            <a:spLocks noGrp="1"/>
          </p:cNvSpPr>
          <p:nvPr>
            <p:ph type="ctrTitle"/>
          </p:nvPr>
        </p:nvSpPr>
        <p:spPr/>
        <p:txBody>
          <a:bodyPr/>
          <a:lstStyle/>
          <a:p>
            <a:r>
              <a:rPr lang="en-US" altLang="en-US" dirty="0"/>
              <a:t>Day 1</a:t>
            </a:r>
            <a:r>
              <a:rPr lang="zh-TW" altLang="en-US" b="1" dirty="0"/>
              <a:t>第</a:t>
            </a:r>
            <a:r>
              <a:rPr lang="en-US" altLang="zh-TW" b="1" dirty="0"/>
              <a:t>1</a:t>
            </a:r>
            <a:r>
              <a:rPr lang="zh-TW" altLang="en-US" b="1" dirty="0"/>
              <a:t>天</a:t>
            </a:r>
            <a:r>
              <a:rPr lang="en-US" altLang="en-US" b="1" dirty="0"/>
              <a:t/>
            </a:r>
            <a:br>
              <a:rPr lang="en-US" altLang="en-US" b="1" dirty="0"/>
            </a:br>
            <a:endParaRPr lang="en-US" altLang="en-US" b="1" dirty="0"/>
          </a:p>
        </p:txBody>
      </p:sp>
      <p:sp>
        <p:nvSpPr>
          <p:cNvPr id="12083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4A2E3A7-16FC-4ACC-BC19-0411CE9D18B0}" type="slidenum">
              <a:rPr lang="en-US" altLang="en-US" sz="1200" smtClean="0">
                <a:solidFill>
                  <a:srgbClr val="FFFFFF"/>
                </a:solidFill>
                <a:latin typeface="Arial Black" panose="020B0A04020102090204" pitchFamily="34" charset="0"/>
                <a:sym typeface="Arial Black" panose="020B0A04020102090204" pitchFamily="34" charset="0"/>
              </a:rPr>
              <a:pPr/>
              <a:t>18</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RSC – REFEREE STOPS CONTEST (1</a:t>
            </a:r>
            <a:r>
              <a:rPr lang="en-US" altLang="zh-CN" b="1" dirty="0" smtClean="0">
                <a:ea typeface="SimSun" panose="02010600030101010101" pitchFamily="2" charset="-122"/>
              </a:rPr>
              <a:t>)</a:t>
            </a:r>
            <a:r>
              <a:rPr lang="en-US" altLang="zh-TW" b="1" dirty="0" smtClean="0">
                <a:ea typeface="SimSun" panose="02010600030101010101" pitchFamily="2" charset="-122"/>
              </a:rPr>
              <a:t>:</a:t>
            </a:r>
            <a:r>
              <a:rPr lang="zh-TW" altLang="en-US" b="1" dirty="0" smtClean="0">
                <a:ea typeface="SimSun" panose="02010600030101010101" pitchFamily="2" charset="-122"/>
              </a:rPr>
              <a:t> </a:t>
            </a:r>
            <a:r>
              <a:rPr lang="zh-TW" altLang="zh-TW" b="1" dirty="0" smtClean="0"/>
              <a:t>RSC </a:t>
            </a:r>
            <a:r>
              <a:rPr lang="zh-TW" altLang="zh-TW" b="1" dirty="0"/>
              <a:t>- </a:t>
            </a:r>
            <a:r>
              <a:rPr lang="zh-TW" altLang="en-US" b="1" dirty="0"/>
              <a:t>裁判員停止</a:t>
            </a:r>
            <a:r>
              <a:rPr lang="zh-TW" altLang="zh-TW" b="1" dirty="0"/>
              <a:t>比賽（1）</a:t>
            </a:r>
            <a:endParaRPr lang="en-US" altLang="en-US" b="1" dirty="0"/>
          </a:p>
          <a:p>
            <a:pPr marL="177800" lvl="2" indent="0" algn="just">
              <a:buFont typeface="Arial" panose="020B0604020202020204" pitchFamily="34" charset="0"/>
              <a:buNone/>
            </a:pPr>
            <a:endParaRPr lang="en-US" altLang="en-US" sz="1000" dirty="0"/>
          </a:p>
          <a:p>
            <a:pPr marL="177800" lvl="2" indent="0">
              <a:buFont typeface="Wingdings" panose="05000000000000000000" pitchFamily="2" charset="2"/>
              <a:buChar char="Ø"/>
            </a:pPr>
            <a:r>
              <a:rPr lang="en-US" altLang="en-US" sz="2400" dirty="0"/>
              <a:t>The </a:t>
            </a:r>
            <a:r>
              <a:rPr lang="en-US" altLang="en-US" sz="2400" u="sng" dirty="0"/>
              <a:t>Boxer fails to resume boxing </a:t>
            </a:r>
            <a:r>
              <a:rPr lang="en-US" altLang="en-US" sz="2400" dirty="0"/>
              <a:t>immediately </a:t>
            </a:r>
            <a:r>
              <a:rPr lang="en-US" altLang="en-US" sz="2400" u="sng" dirty="0"/>
              <a:t>after the rest</a:t>
            </a:r>
            <a:r>
              <a:rPr lang="en-US" altLang="en-US" sz="2400" dirty="0"/>
              <a:t> period between rounds.</a:t>
            </a:r>
            <a:r>
              <a:rPr lang="zh-TW" altLang="zh-TW" sz="2400" dirty="0"/>
              <a:t>拳擊手在</a:t>
            </a:r>
            <a:r>
              <a:rPr lang="zh-TW" altLang="en-US" sz="2400" dirty="0"/>
              <a:t>回合間</a:t>
            </a:r>
            <a:r>
              <a:rPr lang="zh-TW" altLang="zh-TW" sz="2400" dirty="0"/>
              <a:t>的</a:t>
            </a:r>
            <a:r>
              <a:rPr lang="zh-TW" altLang="zh-TW" sz="2400" u="sng" dirty="0"/>
              <a:t>休息時間</a:t>
            </a:r>
            <a:r>
              <a:rPr lang="zh-TW" altLang="en-US" sz="2400" u="sng" dirty="0"/>
              <a:t>過後</a:t>
            </a:r>
            <a:r>
              <a:rPr lang="zh-TW" altLang="en-US" sz="2400" dirty="0"/>
              <a:t>，</a:t>
            </a:r>
            <a:r>
              <a:rPr lang="zh-TW" altLang="en-US" sz="2400" u="sng" dirty="0"/>
              <a:t>無法</a:t>
            </a:r>
            <a:r>
              <a:rPr lang="zh-TW" altLang="zh-TW" sz="2400" dirty="0"/>
              <a:t>立即</a:t>
            </a:r>
            <a:r>
              <a:rPr lang="zh-TW" altLang="zh-TW" sz="2400" u="sng" dirty="0"/>
              <a:t>恢復拳擊</a:t>
            </a:r>
            <a:r>
              <a:rPr lang="zh-TW" altLang="zh-TW" sz="2400" dirty="0"/>
              <a:t>。</a:t>
            </a:r>
            <a:endParaRPr lang="en-US" altLang="en-US" sz="2400" dirty="0"/>
          </a:p>
          <a:p>
            <a:pPr marL="177800" lvl="2" indent="0" algn="just">
              <a:buFontTx/>
              <a:buChar char="−"/>
            </a:pPr>
            <a:endParaRPr lang="en-US" altLang="en-US" sz="1000" dirty="0"/>
          </a:p>
          <a:p>
            <a:pPr marL="177800" lvl="2" indent="0">
              <a:buFont typeface="Wingdings" panose="05000000000000000000" pitchFamily="2" charset="2"/>
              <a:buChar char="Ø"/>
            </a:pPr>
            <a:r>
              <a:rPr lang="en-US" altLang="en-US" sz="2400" dirty="0"/>
              <a:t>If a Boxer, in the opinion of the Referee is being </a:t>
            </a:r>
            <a:r>
              <a:rPr lang="en-US" altLang="en-US" sz="2400" u="sng" dirty="0"/>
              <a:t>outclassed</a:t>
            </a:r>
            <a:r>
              <a:rPr lang="en-US" altLang="en-US" sz="2400" dirty="0"/>
              <a:t> or is receiving </a:t>
            </a:r>
            <a:r>
              <a:rPr lang="en-US" altLang="en-US" sz="2400" u="sng" dirty="0"/>
              <a:t>excessive punishment</a:t>
            </a:r>
            <a:r>
              <a:rPr lang="en-US" altLang="en-US" sz="2400" dirty="0"/>
              <a:t>.</a:t>
            </a:r>
            <a:r>
              <a:rPr lang="zh-TW" altLang="zh-TW" sz="2400" dirty="0"/>
              <a:t>如果</a:t>
            </a:r>
            <a:r>
              <a:rPr lang="zh-TW" altLang="en-US" sz="2400" dirty="0"/>
              <a:t>裁判員</a:t>
            </a:r>
            <a:r>
              <a:rPr lang="zh-TW" altLang="zh-TW" sz="2400" dirty="0"/>
              <a:t>認為拳擊手被</a:t>
            </a:r>
            <a:r>
              <a:rPr lang="zh-TW" altLang="zh-TW" sz="2400" u="sng" dirty="0"/>
              <a:t>超越</a:t>
            </a:r>
            <a:r>
              <a:rPr lang="zh-TW" altLang="zh-TW" sz="2400" dirty="0"/>
              <a:t>或</a:t>
            </a:r>
            <a:r>
              <a:rPr lang="zh-TW" altLang="zh-TW" sz="2400" u="sng" dirty="0"/>
              <a:t>受到過度的懲罰</a:t>
            </a:r>
            <a:r>
              <a:rPr lang="zh-TW" altLang="zh-TW" sz="2400" dirty="0"/>
              <a:t>。</a:t>
            </a:r>
            <a:endParaRPr lang="en-US" altLang="en-US" sz="2400" dirty="0"/>
          </a:p>
          <a:p>
            <a:pPr marL="177800" lvl="2" indent="0" algn="just">
              <a:buFontTx/>
              <a:buChar char="−"/>
            </a:pPr>
            <a:endParaRPr lang="en-US" altLang="en-US" sz="1000" dirty="0"/>
          </a:p>
          <a:p>
            <a:pPr marL="177800" lvl="2" indent="0">
              <a:buFont typeface="Wingdings" panose="05000000000000000000" pitchFamily="2" charset="2"/>
              <a:buChar char="Ø"/>
            </a:pPr>
            <a:r>
              <a:rPr lang="en-US" altLang="en-US" sz="2400" dirty="0"/>
              <a:t>If a Boxer is </a:t>
            </a:r>
            <a:r>
              <a:rPr lang="en-US" altLang="en-US" sz="2400" u="sng" dirty="0"/>
              <a:t>unfit to continue</a:t>
            </a:r>
            <a:r>
              <a:rPr lang="en-US" altLang="en-US" sz="2400" dirty="0"/>
              <a:t> and fails to resume boxing </a:t>
            </a:r>
            <a:r>
              <a:rPr lang="en-US" altLang="en-US" sz="2400" u="sng" dirty="0"/>
              <a:t>after a Knock Down</a:t>
            </a:r>
            <a:r>
              <a:rPr lang="en-US" altLang="en-US" sz="2400" dirty="0"/>
              <a:t>.</a:t>
            </a:r>
            <a:r>
              <a:rPr lang="zh-TW" altLang="zh-TW" sz="2400" dirty="0"/>
              <a:t>如果拳擊手</a:t>
            </a:r>
            <a:r>
              <a:rPr lang="zh-TW" altLang="zh-TW" sz="2400" u="sng" dirty="0"/>
              <a:t>不適合繼續</a:t>
            </a:r>
            <a:r>
              <a:rPr lang="zh-TW" altLang="zh-TW" sz="2400" dirty="0"/>
              <a:t>，並在</a:t>
            </a:r>
            <a:r>
              <a:rPr lang="zh-TW" altLang="en-US" sz="2400" u="sng" dirty="0"/>
              <a:t>被</a:t>
            </a:r>
            <a:r>
              <a:rPr lang="zh-TW" altLang="zh-TW" sz="2400" u="sng" dirty="0"/>
              <a:t>擊倒後</a:t>
            </a:r>
            <a:r>
              <a:rPr lang="zh-TW" altLang="zh-TW" sz="2400" dirty="0"/>
              <a:t>無法恢復拳擊。</a:t>
            </a:r>
            <a:br>
              <a:rPr lang="zh-TW" altLang="zh-TW" sz="2400" dirty="0"/>
            </a:br>
            <a:r>
              <a:rPr lang="zh-TW" altLang="zh-TW" sz="2400" dirty="0"/>
              <a:t/>
            </a:r>
            <a:br>
              <a:rPr lang="zh-TW" altLang="zh-TW" sz="2400" dirty="0"/>
            </a:br>
            <a:r>
              <a:rPr lang="zh-TW" altLang="zh-TW" sz="2400" dirty="0"/>
              <a:t/>
            </a:r>
            <a:br>
              <a:rPr lang="zh-TW" altLang="zh-TW" sz="2400" dirty="0"/>
            </a:br>
            <a:endParaRPr lang="en-GB" altLang="en-US" sz="2400" dirty="0"/>
          </a:p>
          <a:p>
            <a:pPr marL="177800" lvl="2" indent="0"/>
            <a:endParaRPr lang="en-GB" altLang="en-US" sz="2400" dirty="0">
              <a:latin typeface="Arial "/>
            </a:endParaRPr>
          </a:p>
          <a:p>
            <a:pPr marL="177800" lvl="2" indent="0"/>
            <a:endParaRPr lang="en-US" altLang="en-US" sz="2400"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marL="177800" lvl="2" indent="0"/>
            <a:endParaRPr lang="en-US" altLang="en-US" sz="2400" u="sng" dirty="0">
              <a:latin typeface="Arial "/>
            </a:endParaRPr>
          </a:p>
          <a:p>
            <a:pPr marL="177800" lvl="2" indent="0"/>
            <a:endParaRPr lang="en-US" altLang="en-US" sz="2400" b="1" dirty="0">
              <a:latin typeface="Arial "/>
            </a:endParaRPr>
          </a:p>
          <a:p>
            <a:pPr marL="177800" lvl="2" indent="0"/>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3891"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389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35DEED9-C870-4ECB-BE7B-F11668624654}" type="slidenum">
              <a:rPr lang="en-US" altLang="pl-PL" sz="1200" smtClean="0">
                <a:solidFill>
                  <a:srgbClr val="FFFFFF"/>
                </a:solidFill>
                <a:latin typeface="Arial Black" panose="020B0A04020102090204" pitchFamily="34" charset="0"/>
                <a:sym typeface="Arial Black" panose="020B0A04020102090204" pitchFamily="34" charset="0"/>
              </a:rPr>
              <a:pPr/>
              <a:t>180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ço Reservado para Conteúdo 2"/>
          <p:cNvSpPr>
            <a:spLocks noGrp="1"/>
          </p:cNvSpPr>
          <p:nvPr>
            <p:ph idx="1"/>
          </p:nvPr>
        </p:nvSpPr>
        <p:spPr>
          <a:xfrm>
            <a:off x="704850" y="1125538"/>
            <a:ext cx="8915400" cy="4525962"/>
          </a:xfrm>
        </p:spPr>
        <p:txBody>
          <a:bodyPr lIns="91440" tIns="45720" rIns="91440" bIns="45720"/>
          <a:lstStyle/>
          <a:p>
            <a:pPr>
              <a:buNone/>
              <a:defRPr/>
            </a:pPr>
            <a:r>
              <a:rPr lang="en-US" altLang="en-US" b="1" dirty="0"/>
              <a:t>RSC – REFEREE STOPS CONTEST (2</a:t>
            </a:r>
            <a:r>
              <a:rPr lang="en-US" altLang="zh-CN" b="1" dirty="0" smtClean="0">
                <a:ea typeface="SimSun" panose="02010600030101010101" pitchFamily="2" charset="-122"/>
              </a:rPr>
              <a:t>)</a:t>
            </a:r>
            <a:r>
              <a:rPr lang="en-US" altLang="zh-TW" b="1" dirty="0" smtClean="0">
                <a:ea typeface="SimSun" panose="02010600030101010101" pitchFamily="2" charset="-122"/>
              </a:rPr>
              <a:t>:</a:t>
            </a:r>
            <a:r>
              <a:rPr lang="zh-TW" altLang="en-US" b="1" dirty="0" smtClean="0">
                <a:ea typeface="SimSun" panose="02010600030101010101" pitchFamily="2" charset="-122"/>
              </a:rPr>
              <a:t> </a:t>
            </a:r>
            <a:r>
              <a:rPr lang="zh-TW" altLang="zh-TW" b="1" dirty="0" smtClean="0"/>
              <a:t>RSC </a:t>
            </a:r>
            <a:r>
              <a:rPr lang="zh-TW" altLang="zh-TW" b="1" dirty="0"/>
              <a:t>- </a:t>
            </a:r>
            <a:r>
              <a:rPr lang="zh-TW" altLang="en-US" b="1" dirty="0"/>
              <a:t>裁判員停止</a:t>
            </a:r>
            <a:r>
              <a:rPr lang="zh-TW" altLang="zh-TW" b="1" dirty="0"/>
              <a:t>比賽（</a:t>
            </a:r>
            <a:r>
              <a:rPr lang="en-US" altLang="zh-TW" b="1" dirty="0"/>
              <a:t>2</a:t>
            </a:r>
            <a:r>
              <a:rPr lang="zh-TW" altLang="zh-TW" b="1" dirty="0"/>
              <a:t>）</a:t>
            </a:r>
            <a:endParaRPr lang="en-US" altLang="en-US" dirty="0"/>
          </a:p>
          <a:p>
            <a:pPr lvl="1" algn="just">
              <a:defRPr/>
            </a:pPr>
            <a:endParaRPr lang="en-US" altLang="en-US" sz="1000" dirty="0"/>
          </a:p>
          <a:p>
            <a:pPr lvl="1">
              <a:buFont typeface="Wingdings" panose="05000000000000000000" pitchFamily="2" charset="2"/>
              <a:buChar char="Ø"/>
              <a:defRPr/>
            </a:pPr>
            <a:r>
              <a:rPr lang="en-US" altLang="en-US" sz="2400" dirty="0"/>
              <a:t>If a Boxer </a:t>
            </a:r>
            <a:r>
              <a:rPr lang="en-US" altLang="en-US" sz="2400" u="sng" dirty="0"/>
              <a:t>doesn’t recover after 1</a:t>
            </a:r>
            <a:r>
              <a:rPr lang="en-US" altLang="en-US" sz="2400" u="sng" dirty="0" smtClean="0"/>
              <a:t>’</a:t>
            </a:r>
            <a:r>
              <a:rPr lang="en-US" altLang="zh-TW" sz="2400" u="sng" dirty="0" smtClean="0"/>
              <a:t>:</a:t>
            </a:r>
            <a:r>
              <a:rPr lang="zh-TW" altLang="en-US" sz="2400" u="sng" dirty="0" smtClean="0"/>
              <a:t> </a:t>
            </a:r>
            <a:r>
              <a:rPr lang="en-US" altLang="en-US" sz="2400" u="sng" dirty="0" smtClean="0"/>
              <a:t>30</a:t>
            </a:r>
            <a:r>
              <a:rPr lang="en-US" altLang="en-US" sz="2400" u="sng" dirty="0"/>
              <a:t>”</a:t>
            </a:r>
            <a:r>
              <a:rPr lang="en-US" altLang="en-US" sz="2400" dirty="0"/>
              <a:t>, in accordance with the </a:t>
            </a:r>
            <a:r>
              <a:rPr lang="en-US" altLang="en-US" sz="2400" u="sng" dirty="0"/>
              <a:t>Low Blow Rule</a:t>
            </a:r>
            <a:r>
              <a:rPr lang="en-US" altLang="en-US" sz="2400" dirty="0"/>
              <a:t>.</a:t>
            </a:r>
            <a:r>
              <a:rPr lang="zh-TW" altLang="zh-TW" sz="2400" dirty="0"/>
              <a:t> 按照”</a:t>
            </a:r>
            <a:r>
              <a:rPr lang="zh-TW" altLang="en-US" sz="2400" dirty="0"/>
              <a:t>打擊過低</a:t>
            </a:r>
            <a:r>
              <a:rPr lang="zh-TW" altLang="zh-TW" sz="2400" dirty="0"/>
              <a:t>規則“</a:t>
            </a:r>
            <a:r>
              <a:rPr lang="zh-TW" altLang="en-US" sz="2400" dirty="0"/>
              <a:t>，</a:t>
            </a:r>
            <a:r>
              <a:rPr lang="zh-TW" altLang="zh-TW" sz="2400" dirty="0"/>
              <a:t>如果拳擊手</a:t>
            </a:r>
            <a:r>
              <a:rPr lang="zh-TW" altLang="zh-TW" sz="2400" u="sng" dirty="0"/>
              <a:t>在</a:t>
            </a:r>
            <a:r>
              <a:rPr lang="zh-TW" altLang="zh-TW" sz="2400" u="sng" dirty="0" smtClean="0"/>
              <a:t>1‘</a:t>
            </a:r>
            <a:r>
              <a:rPr lang="en-US" altLang="zh-TW" sz="2400" u="sng" dirty="0" smtClean="0"/>
              <a:t>:</a:t>
            </a:r>
            <a:r>
              <a:rPr lang="zh-TW" altLang="en-US" sz="2400" u="sng" dirty="0" smtClean="0"/>
              <a:t> </a:t>
            </a:r>
            <a:r>
              <a:rPr lang="zh-TW" altLang="zh-TW" sz="2400" u="sng" dirty="0" smtClean="0"/>
              <a:t>30</a:t>
            </a:r>
            <a:r>
              <a:rPr lang="zh-TW" altLang="zh-TW" sz="2400" u="sng" dirty="0"/>
              <a:t>“之後</a:t>
            </a:r>
            <a:r>
              <a:rPr lang="zh-TW" altLang="en-US" sz="2400" u="sng" dirty="0"/>
              <a:t>未能</a:t>
            </a:r>
            <a:r>
              <a:rPr lang="zh-TW" altLang="zh-TW" sz="2400" u="sng" dirty="0"/>
              <a:t>恢復</a:t>
            </a:r>
            <a:r>
              <a:rPr lang="zh-TW" altLang="zh-TW" sz="2400" dirty="0"/>
              <a:t>。</a:t>
            </a:r>
            <a:endParaRPr lang="en-US" altLang="en-US" sz="1000" dirty="0"/>
          </a:p>
          <a:p>
            <a:pPr lvl="1" algn="just">
              <a:buFont typeface="Wingdings" panose="05000000000000000000" pitchFamily="2" charset="2"/>
              <a:buChar char="Ø"/>
              <a:defRPr/>
            </a:pPr>
            <a:r>
              <a:rPr lang="en-US" altLang="en-US" sz="2400" dirty="0"/>
              <a:t>If a Boxer doesn’t come back into the ring in the allowed </a:t>
            </a:r>
            <a:r>
              <a:rPr lang="en-US" altLang="en-US" sz="2400" u="sng" dirty="0"/>
              <a:t>thirty (30) </a:t>
            </a:r>
            <a:r>
              <a:rPr lang="en-US" altLang="en-US" sz="2400" dirty="0"/>
              <a:t>seconds after this Boxer being </a:t>
            </a:r>
            <a:r>
              <a:rPr lang="en-US" altLang="en-US" sz="2400" u="sng" dirty="0"/>
              <a:t>knocked-out of the ring</a:t>
            </a:r>
            <a:r>
              <a:rPr lang="en-US" altLang="en-US" sz="2400" dirty="0"/>
              <a:t>,</a:t>
            </a:r>
            <a:r>
              <a:rPr lang="zh-TW" altLang="zh-TW" sz="2400" dirty="0"/>
              <a:t>。如果</a:t>
            </a:r>
            <a:r>
              <a:rPr lang="zh-TW" altLang="en-US" sz="2400" dirty="0"/>
              <a:t>此</a:t>
            </a:r>
            <a:r>
              <a:rPr lang="zh-TW" altLang="zh-TW" sz="2400" dirty="0"/>
              <a:t>拳擊手</a:t>
            </a:r>
            <a:r>
              <a:rPr lang="zh-TW" altLang="zh-TW" sz="2400" u="sng" dirty="0"/>
              <a:t>在</a:t>
            </a:r>
            <a:r>
              <a:rPr lang="zh-TW" altLang="en-US" sz="2400" u="sng" dirty="0"/>
              <a:t>拳擊場</a:t>
            </a:r>
            <a:r>
              <a:rPr lang="zh-TW" altLang="zh-TW" sz="2400" u="sng" dirty="0"/>
              <a:t>中</a:t>
            </a:r>
            <a:r>
              <a:rPr lang="zh-TW" altLang="en-US" sz="2400" u="sng" dirty="0"/>
              <a:t>被擊倒</a:t>
            </a:r>
            <a:r>
              <a:rPr lang="zh-TW" altLang="en-US" sz="2400" dirty="0"/>
              <a:t>後，未能在允許的</a:t>
            </a:r>
            <a:r>
              <a:rPr lang="zh-TW" altLang="zh-TW" sz="2400" u="sng" dirty="0"/>
              <a:t>三十（30）</a:t>
            </a:r>
            <a:r>
              <a:rPr lang="zh-TW" altLang="zh-TW" sz="2400" dirty="0"/>
              <a:t>秒內回到</a:t>
            </a:r>
            <a:r>
              <a:rPr lang="zh-TW" altLang="en-US" sz="2400" dirty="0"/>
              <a:t>拳擊場</a:t>
            </a:r>
            <a:r>
              <a:rPr lang="zh-TW" altLang="zh-TW" sz="2400" dirty="0"/>
              <a:t>中，</a:t>
            </a:r>
            <a:endParaRPr lang="en-US" altLang="en-US" sz="1000" dirty="0"/>
          </a:p>
          <a:p>
            <a:pPr lvl="1" algn="just">
              <a:buFont typeface="Wingdings" panose="05000000000000000000" pitchFamily="2" charset="2"/>
              <a:buChar char="Ø"/>
              <a:defRPr/>
            </a:pPr>
            <a:r>
              <a:rPr lang="en-US" altLang="en-US" sz="2400" dirty="0"/>
              <a:t>When the Bout is stopped by the </a:t>
            </a:r>
            <a:r>
              <a:rPr lang="en-US" altLang="en-US" sz="2400" u="sng" dirty="0"/>
              <a:t>Supervisor</a:t>
            </a:r>
            <a:r>
              <a:rPr lang="en-US" altLang="en-US" sz="2400" dirty="0"/>
              <a:t> following the advice of a Ringside Doctor.</a:t>
            </a:r>
            <a:r>
              <a:rPr lang="zh-TW" altLang="zh-TW" sz="2400" dirty="0"/>
              <a:t>當Bout根據</a:t>
            </a:r>
            <a:r>
              <a:rPr lang="zh-TW" altLang="en-US" sz="2400" dirty="0"/>
              <a:t>場邊</a:t>
            </a:r>
            <a:r>
              <a:rPr lang="zh-TW" altLang="zh-TW" sz="2400" dirty="0"/>
              <a:t>醫生的建議</a:t>
            </a:r>
            <a:r>
              <a:rPr lang="zh-TW" altLang="en-US" sz="2400" dirty="0"/>
              <a:t>而由</a:t>
            </a:r>
            <a:r>
              <a:rPr lang="zh-TW" altLang="en-US" sz="2400" u="sng" dirty="0"/>
              <a:t>監督</a:t>
            </a:r>
            <a:r>
              <a:rPr lang="zh-TW" altLang="en-US" sz="2400" dirty="0"/>
              <a:t>停止比賽</a:t>
            </a:r>
            <a:r>
              <a:rPr lang="zh-TW" altLang="zh-TW" sz="2400" dirty="0"/>
              <a:t>。</a:t>
            </a:r>
            <a:endParaRPr lang="en-US" altLang="en-US" sz="2400" dirty="0"/>
          </a:p>
          <a:p>
            <a:pPr lvl="1" algn="just">
              <a:buFont typeface="Wingdings" panose="05000000000000000000" pitchFamily="2" charset="2"/>
              <a:buChar char="Ø"/>
              <a:defRPr/>
            </a:pPr>
            <a:endParaRPr lang="en-US" altLang="en-US" sz="2400" dirty="0">
              <a:latin typeface="Arial "/>
              <a:cs typeface="Times New Roman" panose="02020603050405020304" pitchFamily="18" charset="0"/>
            </a:endParaRPr>
          </a:p>
          <a:p>
            <a:pPr lvl="1">
              <a:buFont typeface="Arial" panose="020B0604020202020204" pitchFamily="34" charset="0"/>
              <a:buNone/>
              <a:defRPr/>
            </a:pPr>
            <a:endParaRPr lang="en-US" altLang="zh-CN" sz="2400" b="1" dirty="0">
              <a:latin typeface="Arial "/>
              <a:ea typeface="SimSun" panose="02010600030101010101" pitchFamily="2" charset="-122"/>
              <a:cs typeface="Times New Roman" panose="02020603050405020304" pitchFamily="18" charset="0"/>
            </a:endParaRPr>
          </a:p>
          <a:p>
            <a:pPr lvl="1">
              <a:defRPr/>
            </a:pPr>
            <a:endParaRPr lang="en-US" altLang="en-US" sz="2400" dirty="0">
              <a:latin typeface="Arial "/>
            </a:endParaRPr>
          </a:p>
          <a:p>
            <a:pPr lvl="2">
              <a:defRPr/>
            </a:pPr>
            <a:endParaRPr lang="en-US" altLang="en-US" sz="2400" u="sng" dirty="0">
              <a:latin typeface="Arial "/>
            </a:endParaRPr>
          </a:p>
          <a:p>
            <a:pPr lvl="2">
              <a:defRPr/>
            </a:pPr>
            <a:endParaRPr lang="en-US" altLang="en-US" sz="2400" b="1" dirty="0">
              <a:latin typeface="Arial "/>
            </a:endParaRPr>
          </a:p>
          <a:p>
            <a:pPr lvl="2">
              <a:defRPr/>
            </a:pPr>
            <a:endParaRPr lang="en-US" altLang="en-US" sz="2400" dirty="0">
              <a:latin typeface="Arial "/>
            </a:endParaRPr>
          </a:p>
          <a:p>
            <a:pPr algn="just" fontAlgn="ctr">
              <a:lnSpc>
                <a:spcPct val="120000"/>
              </a:lnSpc>
              <a:buFont typeface="Arial" panose="020B0604020202020204" pitchFamily="34" charset="0"/>
              <a:buNone/>
              <a:defRPr/>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pt-BR" altLang="en-US" dirty="0">
              <a:latin typeface="Arial "/>
              <a:cs typeface="Times New Roman" panose="02020603050405020304" pitchFamily="18" charset="0"/>
            </a:endParaRPr>
          </a:p>
        </p:txBody>
      </p:sp>
      <p:sp>
        <p:nvSpPr>
          <p:cNvPr id="294915"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491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A770C8C-9FF2-42A8-AF60-744265F1DED5}" type="slidenum">
              <a:rPr lang="en-US" altLang="pl-PL" sz="1200" smtClean="0">
                <a:solidFill>
                  <a:srgbClr val="FFFFFF"/>
                </a:solidFill>
                <a:latin typeface="Arial Black" panose="020B0A04020102090204" pitchFamily="34" charset="0"/>
                <a:sym typeface="Arial Black" panose="020B0A04020102090204" pitchFamily="34" charset="0"/>
              </a:rPr>
              <a:pPr/>
              <a:t>181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RSC-I – REFEREE STOPS CONTEST </a:t>
            </a:r>
            <a:r>
              <a:rPr lang="en-US" altLang="en-US" b="1" dirty="0" smtClean="0"/>
              <a:t>INJURY</a:t>
            </a:r>
            <a:r>
              <a:rPr lang="en-US" altLang="zh-TW" b="1" dirty="0" smtClean="0"/>
              <a:t>:</a:t>
            </a:r>
            <a:r>
              <a:rPr lang="en-US" altLang="en-US" b="1" dirty="0" smtClean="0"/>
              <a:t> </a:t>
            </a:r>
            <a:r>
              <a:rPr lang="en-US" altLang="en-US" b="1" dirty="0"/>
              <a:t>RSC-I –</a:t>
            </a:r>
            <a:r>
              <a:rPr lang="zh-TW" altLang="en-US" b="1" dirty="0"/>
              <a:t>裁判員停止比賽</a:t>
            </a:r>
            <a:r>
              <a:rPr lang="zh-TW" altLang="zh-TW" b="1" dirty="0"/>
              <a:t>比賽</a:t>
            </a:r>
            <a:r>
              <a:rPr lang="zh-TW" altLang="en-US" b="1" dirty="0"/>
              <a:t>傷害</a:t>
            </a:r>
            <a:endParaRPr lang="en-US" altLang="zh-CN" b="1" dirty="0">
              <a:ea typeface="SimSun" panose="02010600030101010101" pitchFamily="2" charset="-122"/>
            </a:endParaRPr>
          </a:p>
          <a:p>
            <a:pPr marL="914400" lvl="2" indent="0" algn="just">
              <a:buFont typeface="Arial" panose="020B0604020202020204" pitchFamily="34" charset="0"/>
              <a:buNone/>
            </a:pPr>
            <a:endParaRPr lang="en-US" altLang="en-US" sz="2400" dirty="0"/>
          </a:p>
          <a:p>
            <a:pPr marL="531813" lvl="1" indent="-258763" algn="just">
              <a:buFont typeface="Wingdings" panose="05000000000000000000" pitchFamily="2" charset="2"/>
              <a:buChar char="Ø"/>
            </a:pPr>
            <a:r>
              <a:rPr lang="en-US" altLang="en-US" sz="2400" dirty="0"/>
              <a:t>A Boxer is </a:t>
            </a:r>
            <a:r>
              <a:rPr lang="en-US" altLang="en-US" sz="2400" u="sng" dirty="0"/>
              <a:t>unfit to continue</a:t>
            </a:r>
            <a:r>
              <a:rPr lang="en-US" altLang="en-US" sz="2400" dirty="0"/>
              <a:t> due to an </a:t>
            </a:r>
            <a:r>
              <a:rPr lang="en-US" altLang="en-US" sz="2400" u="sng" dirty="0"/>
              <a:t>injury from correct punches</a:t>
            </a:r>
            <a:r>
              <a:rPr lang="en-US" altLang="en-US" sz="2400" dirty="0"/>
              <a:t>；</a:t>
            </a:r>
            <a:r>
              <a:rPr lang="zh-TW" altLang="zh-TW" sz="2400" dirty="0"/>
              <a:t>拳擊手由於正確</a:t>
            </a:r>
            <a:r>
              <a:rPr lang="zh-TW" altLang="en-US" sz="2400" dirty="0"/>
              <a:t>出拳</a:t>
            </a:r>
            <a:r>
              <a:rPr lang="zh-TW" altLang="zh-TW" sz="2400" dirty="0"/>
              <a:t>而受傷，</a:t>
            </a:r>
            <a:r>
              <a:rPr lang="zh-TW" altLang="zh-TW" sz="2400" u="sng" dirty="0"/>
              <a:t>不適宜繼續</a:t>
            </a:r>
            <a:r>
              <a:rPr lang="zh-TW" altLang="en-US" sz="2400" u="sng" dirty="0"/>
              <a:t>比賽</a:t>
            </a:r>
            <a:r>
              <a:rPr lang="zh-TW" altLang="en-US" sz="2400" dirty="0"/>
              <a:t>；</a:t>
            </a:r>
            <a:endParaRPr lang="en-GB" altLang="en-US" sz="2400" dirty="0"/>
          </a:p>
          <a:p>
            <a:pPr marL="531813" lvl="1" indent="-258763" algn="just"/>
            <a:endParaRPr lang="en-US" altLang="en-US" sz="2400" dirty="0"/>
          </a:p>
          <a:p>
            <a:pPr marL="531813" lvl="1" indent="-258763" algn="just">
              <a:buFont typeface="Wingdings" panose="05000000000000000000" pitchFamily="2" charset="2"/>
              <a:buChar char="Ø"/>
            </a:pPr>
            <a:r>
              <a:rPr lang="en-US" altLang="en-US" sz="2400" dirty="0"/>
              <a:t>A Boxer becomes </a:t>
            </a:r>
            <a:r>
              <a:rPr lang="en-US" altLang="en-US" sz="2400" u="sng" dirty="0"/>
              <a:t>incapable of continuing</a:t>
            </a:r>
            <a:r>
              <a:rPr lang="en-US" altLang="en-US" sz="2400" dirty="0"/>
              <a:t> without receiving punches.</a:t>
            </a:r>
            <a:r>
              <a:rPr lang="zh-TW" altLang="zh-TW" sz="2400" dirty="0"/>
              <a:t>拳擊手在</a:t>
            </a:r>
            <a:r>
              <a:rPr lang="zh-TW" altLang="en-US" sz="2400" dirty="0"/>
              <a:t>未承</a:t>
            </a:r>
            <a:r>
              <a:rPr lang="zh-TW" altLang="zh-TW" sz="2400" dirty="0"/>
              <a:t>受</a:t>
            </a:r>
            <a:r>
              <a:rPr lang="zh-TW" altLang="en-US" sz="2400" dirty="0"/>
              <a:t>出</a:t>
            </a:r>
            <a:r>
              <a:rPr lang="zh-TW" altLang="zh-TW" sz="2400" dirty="0"/>
              <a:t>拳</a:t>
            </a:r>
            <a:r>
              <a:rPr lang="zh-TW" altLang="en-US" sz="2400" dirty="0"/>
              <a:t>時</a:t>
            </a:r>
            <a:r>
              <a:rPr lang="zh-TW" altLang="zh-TW" sz="2400" dirty="0"/>
              <a:t>變</a:t>
            </a:r>
            <a:r>
              <a:rPr lang="zh-TW" altLang="en-US" sz="2400" dirty="0"/>
              <a:t>成</a:t>
            </a:r>
            <a:r>
              <a:rPr lang="zh-TW" altLang="zh-TW" sz="2400" u="sng" dirty="0"/>
              <a:t>無</a:t>
            </a:r>
            <a:r>
              <a:rPr lang="zh-TW" altLang="en-US" sz="2400" u="sng" dirty="0"/>
              <a:t>法繼續比賽</a:t>
            </a:r>
            <a:r>
              <a:rPr lang="zh-TW" altLang="zh-TW" sz="2400" dirty="0"/>
              <a:t>。</a:t>
            </a:r>
            <a:endParaRPr lang="en-US" altLang="en-US" sz="2400" dirty="0"/>
          </a:p>
          <a:p>
            <a:pPr marL="273050" lvl="1" indent="0">
              <a:buNone/>
            </a:pPr>
            <a:r>
              <a:rPr lang="zh-TW" altLang="zh-TW" sz="2400" dirty="0"/>
              <a:t/>
            </a:r>
            <a:br>
              <a:rPr lang="zh-TW" altLang="zh-TW" sz="2400" dirty="0"/>
            </a:br>
            <a:r>
              <a:rPr lang="zh-TW" altLang="zh-TW" sz="2400" dirty="0"/>
              <a:t/>
            </a:r>
            <a:br>
              <a:rPr lang="zh-TW" altLang="zh-TW" sz="2400" dirty="0"/>
            </a:br>
            <a:endParaRPr lang="en-GB" altLang="en-US" sz="2400" dirty="0">
              <a:latin typeface="Arial "/>
            </a:endParaRPr>
          </a:p>
          <a:p>
            <a:pPr marL="914400" lvl="2" indent="0"/>
            <a:endParaRPr lang="en-US" altLang="en-US" sz="2400" dirty="0">
              <a:latin typeface="Arial "/>
              <a:cs typeface="Times New Roman" panose="02020603050405020304" pitchFamily="18" charset="0"/>
            </a:endParaRPr>
          </a:p>
          <a:p>
            <a:pPr marL="531813" lvl="1" indent="-258763">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marL="531813" lvl="1" indent="-258763"/>
            <a:endParaRPr lang="en-US" altLang="en-US" sz="2400" dirty="0">
              <a:latin typeface="Arial "/>
            </a:endParaRPr>
          </a:p>
          <a:p>
            <a:pPr marL="914400" lvl="2" indent="0"/>
            <a:endParaRPr lang="en-US" altLang="en-US" sz="2400" u="sng" dirty="0">
              <a:latin typeface="Arial "/>
            </a:endParaRPr>
          </a:p>
          <a:p>
            <a:pPr marL="914400" lvl="2" indent="0"/>
            <a:endParaRPr lang="en-US" altLang="en-US" sz="2400" b="1" dirty="0">
              <a:latin typeface="Arial "/>
            </a:endParaRPr>
          </a:p>
          <a:p>
            <a:pPr marL="914400" lvl="2" indent="0"/>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5939"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594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D1A8609-F3D9-43A8-A097-EAD51CABD8D6}" type="slidenum">
              <a:rPr lang="en-US" altLang="pl-PL" sz="1200" smtClean="0">
                <a:solidFill>
                  <a:srgbClr val="FFFFFF"/>
                </a:solidFill>
                <a:latin typeface="Arial Black" panose="020B0A04020102090204" pitchFamily="34" charset="0"/>
                <a:sym typeface="Arial Black" panose="020B0A04020102090204" pitchFamily="34" charset="0"/>
              </a:rPr>
              <a:pPr/>
              <a:t>182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ABANDON (“ABD”)</a:t>
            </a:r>
            <a:r>
              <a:rPr lang="zh-TW" altLang="en-US" b="1" dirty="0"/>
              <a:t>棄賽</a:t>
            </a:r>
            <a:r>
              <a:rPr lang="en-US" altLang="en-US" b="1" dirty="0"/>
              <a:t> (“ABD”)</a:t>
            </a:r>
            <a:endParaRPr lang="pl-PL" altLang="en-US" b="1" dirty="0"/>
          </a:p>
          <a:p>
            <a:pPr>
              <a:buFont typeface="Arial" panose="020B0604020202020204" pitchFamily="34" charset="0"/>
              <a:buNone/>
            </a:pPr>
            <a:endParaRPr lang="en-US" altLang="en-US" dirty="0"/>
          </a:p>
          <a:p>
            <a:pPr marL="531813" lvl="1" indent="-258763" algn="just">
              <a:buFont typeface="Wingdings" panose="05000000000000000000" pitchFamily="2" charset="2"/>
              <a:buChar char="Ø"/>
            </a:pPr>
            <a:r>
              <a:rPr lang="en-US" altLang="pl-PL" sz="2400" dirty="0"/>
              <a:t>If a Boxer retires voluntarily due to injury or if the Coach throws the towel into the ring or</a:t>
            </a:r>
            <a:r>
              <a:rPr lang="pl-PL" altLang="pl-PL" sz="2400" dirty="0"/>
              <a:t> </a:t>
            </a:r>
            <a:r>
              <a:rPr lang="en-US" altLang="pl-PL" sz="2400" dirty="0"/>
              <a:t>appears on the apron, however not while the Referee is counting, the opponent will be declared the winner of the Bout by Abandon.</a:t>
            </a:r>
            <a:r>
              <a:rPr lang="zh-TW" altLang="zh-TW" sz="2400" dirty="0"/>
              <a:t>如果拳擊手由於受傷而自願退</a:t>
            </a:r>
            <a:r>
              <a:rPr lang="zh-TW" altLang="en-US" sz="2400" dirty="0"/>
              <a:t>賽</a:t>
            </a:r>
            <a:r>
              <a:rPr lang="zh-TW" altLang="zh-TW" sz="2400" dirty="0"/>
              <a:t>，或者如果教練將毛巾</a:t>
            </a:r>
            <a:r>
              <a:rPr lang="zh-TW" altLang="en-US" sz="2400" dirty="0"/>
              <a:t>丟</a:t>
            </a:r>
            <a:r>
              <a:rPr lang="zh-TW" altLang="zh-TW" sz="2400" dirty="0"/>
              <a:t>進</a:t>
            </a:r>
            <a:r>
              <a:rPr lang="zh-TW" altLang="en-US" sz="2400" dirty="0"/>
              <a:t>拳擊場</a:t>
            </a:r>
            <a:r>
              <a:rPr lang="zh-TW" altLang="zh-TW" sz="2400" dirty="0"/>
              <a:t>或出現在圍</a:t>
            </a:r>
            <a:r>
              <a:rPr lang="zh-TW" altLang="en-US" sz="2400" dirty="0"/>
              <a:t>繩</a:t>
            </a:r>
            <a:r>
              <a:rPr lang="zh-TW" altLang="zh-TW" sz="2400" dirty="0"/>
              <a:t>上，但</a:t>
            </a:r>
            <a:r>
              <a:rPr lang="zh-TW" altLang="en-US" sz="2400" dirty="0"/>
              <a:t>不</a:t>
            </a:r>
            <a:r>
              <a:rPr lang="zh-TW" altLang="zh-TW" sz="2400" dirty="0"/>
              <a:t>是在</a:t>
            </a:r>
            <a:r>
              <a:rPr lang="zh-TW" altLang="en-US" sz="2400" dirty="0"/>
              <a:t>裁判員讀秒時</a:t>
            </a:r>
            <a:r>
              <a:rPr lang="zh-TW" altLang="zh-TW" sz="2400" dirty="0"/>
              <a:t>，對手將</a:t>
            </a:r>
            <a:r>
              <a:rPr lang="zh-TW" altLang="en-US" sz="2400" dirty="0"/>
              <a:t>因</a:t>
            </a:r>
            <a:r>
              <a:rPr lang="zh-TW" altLang="zh-TW" sz="2400" dirty="0"/>
              <a:t>為棄</a:t>
            </a:r>
            <a:r>
              <a:rPr lang="zh-TW" altLang="en-US" sz="2400" dirty="0"/>
              <a:t>賽而</a:t>
            </a:r>
            <a:r>
              <a:rPr lang="zh-TW" altLang="zh-TW" sz="2400" dirty="0"/>
              <a:t>被宣佈</a:t>
            </a:r>
            <a:r>
              <a:rPr lang="zh-TW" altLang="en-US" sz="2400" dirty="0"/>
              <a:t>為比賽</a:t>
            </a:r>
            <a:r>
              <a:rPr lang="zh-TW" altLang="zh-TW" sz="2400" dirty="0"/>
              <a:t>的獲勝者。</a:t>
            </a:r>
            <a:endParaRPr lang="en-US" altLang="en-US" sz="2400" dirty="0"/>
          </a:p>
          <a:p>
            <a:pPr marL="914400" lvl="2" indent="0">
              <a:buFont typeface="Arial" panose="020B0604020202020204" pitchFamily="34" charset="0"/>
              <a:buNone/>
            </a:pPr>
            <a:endParaRPr lang="en-GB" altLang="en-US" sz="2400" dirty="0">
              <a:latin typeface="Arial "/>
            </a:endParaRPr>
          </a:p>
          <a:p>
            <a:pPr marL="914400" lvl="2" indent="0"/>
            <a:endParaRPr lang="en-US" altLang="en-US" sz="2400" dirty="0">
              <a:latin typeface="Arial "/>
              <a:cs typeface="Times New Roman" panose="02020603050405020304" pitchFamily="18" charset="0"/>
            </a:endParaRPr>
          </a:p>
          <a:p>
            <a:pPr marL="531813" lvl="1" indent="-258763">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marL="531813" lvl="1" indent="-258763"/>
            <a:endParaRPr lang="en-US" altLang="en-US" sz="2400" dirty="0">
              <a:latin typeface="Arial "/>
            </a:endParaRPr>
          </a:p>
          <a:p>
            <a:pPr marL="914400" lvl="2" indent="0"/>
            <a:endParaRPr lang="en-US" altLang="en-US" sz="2400" u="sng" dirty="0">
              <a:latin typeface="Arial "/>
            </a:endParaRPr>
          </a:p>
          <a:p>
            <a:pPr marL="914400" lvl="2" indent="0"/>
            <a:endParaRPr lang="en-US" altLang="en-US" sz="2400" b="1" dirty="0">
              <a:latin typeface="Arial "/>
            </a:endParaRPr>
          </a:p>
          <a:p>
            <a:pPr marL="914400" lvl="2" indent="0"/>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6963"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696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3E000B7-5DD5-4A9D-90BC-BA964DDF369D}" type="slidenum">
              <a:rPr lang="en-US" altLang="pl-PL" sz="1200" smtClean="0">
                <a:solidFill>
                  <a:srgbClr val="FFFFFF"/>
                </a:solidFill>
                <a:latin typeface="Arial Black" panose="020B0A04020102090204" pitchFamily="34" charset="0"/>
                <a:sym typeface="Arial Black" panose="020B0A04020102090204" pitchFamily="34" charset="0"/>
              </a:rPr>
              <a:pPr/>
              <a:t>183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DQ – </a:t>
            </a:r>
            <a:r>
              <a:rPr lang="en-US" altLang="en-US" b="1" dirty="0" smtClean="0"/>
              <a:t>DISQUALIFICATION</a:t>
            </a:r>
            <a:r>
              <a:rPr lang="en-US" altLang="zh-TW" b="1" dirty="0" smtClean="0"/>
              <a:t>:</a:t>
            </a:r>
            <a:r>
              <a:rPr lang="en-US" altLang="en-US" b="1" dirty="0" smtClean="0"/>
              <a:t> </a:t>
            </a:r>
            <a:r>
              <a:rPr lang="zh-TW" altLang="zh-TW" b="1" dirty="0"/>
              <a:t>DQ - </a:t>
            </a:r>
            <a:r>
              <a:rPr lang="zh-TW" altLang="en-US" b="1" dirty="0"/>
              <a:t>資格</a:t>
            </a:r>
            <a:r>
              <a:rPr lang="zh-TW" altLang="zh-TW" b="1" dirty="0" smtClean="0"/>
              <a:t>不符</a:t>
            </a:r>
            <a:r>
              <a:rPr lang="zh-TW" altLang="en-US" b="1" dirty="0" smtClean="0"/>
              <a:t>：</a:t>
            </a:r>
            <a:endParaRPr lang="en-US" altLang="en-US" b="1" dirty="0"/>
          </a:p>
          <a:p>
            <a:pPr algn="just"/>
            <a:endParaRPr lang="en-US" altLang="zh-CN" b="1" dirty="0">
              <a:ea typeface="SimSun" panose="02010600030101010101" pitchFamily="2" charset="-122"/>
            </a:endParaRPr>
          </a:p>
          <a:p>
            <a:pPr marL="531813" lvl="1" indent="-258763">
              <a:buFont typeface="Wingdings" panose="05000000000000000000" pitchFamily="2" charset="2"/>
              <a:buChar char="Ø"/>
            </a:pPr>
            <a:r>
              <a:rPr lang="en-US" altLang="en-US" sz="2400" dirty="0"/>
              <a:t> A Boxer can be disqualified for a </a:t>
            </a:r>
            <a:r>
              <a:rPr lang="en-US" altLang="en-US" sz="2400" u="sng" dirty="0"/>
              <a:t>foul or misconduct.</a:t>
            </a:r>
            <a:r>
              <a:rPr lang="zh-TW" altLang="zh-TW" sz="2400" dirty="0"/>
              <a:t>拳擊手可能因為</a:t>
            </a:r>
            <a:r>
              <a:rPr lang="zh-TW" altLang="zh-TW" sz="2400" u="sng" dirty="0"/>
              <a:t>犯規或不當行為</a:t>
            </a:r>
            <a:r>
              <a:rPr lang="zh-TW" altLang="zh-TW" sz="2400" dirty="0"/>
              <a:t>而被取消資格。</a:t>
            </a:r>
            <a:endParaRPr lang="en-US" altLang="en-US" sz="2400" u="sng" dirty="0"/>
          </a:p>
          <a:p>
            <a:pPr marL="531813" lvl="1" indent="-258763" algn="just"/>
            <a:endParaRPr lang="en-GB" altLang="en-US" sz="2400" dirty="0"/>
          </a:p>
          <a:p>
            <a:pPr algn="just">
              <a:buFont typeface="Wingdings" panose="05000000000000000000" pitchFamily="2" charset="2"/>
              <a:buChar char="Ø"/>
            </a:pPr>
            <a:r>
              <a:rPr lang="en-US" altLang="en-US" dirty="0"/>
              <a:t> An </a:t>
            </a:r>
            <a:r>
              <a:rPr lang="en-US" altLang="en-US" u="sng" dirty="0"/>
              <a:t>intentional foul causes an injury</a:t>
            </a:r>
            <a:r>
              <a:rPr lang="en-US" altLang="en-US" dirty="0"/>
              <a:t> to the opponent and the      injured Boxer cannot continue due to the injury.</a:t>
            </a:r>
            <a:r>
              <a:rPr lang="zh-TW" altLang="en-US" u="sng" dirty="0"/>
              <a:t>故</a:t>
            </a:r>
            <a:r>
              <a:rPr lang="zh-TW" altLang="zh-TW" u="sng" dirty="0"/>
              <a:t>意犯規造成</a:t>
            </a:r>
            <a:r>
              <a:rPr lang="zh-TW" altLang="zh-TW" dirty="0"/>
              <a:t>對</a:t>
            </a:r>
            <a:r>
              <a:rPr lang="zh-TW" altLang="en-US" dirty="0"/>
              <a:t>手</a:t>
            </a:r>
            <a:r>
              <a:rPr lang="zh-TW" altLang="zh-TW" u="sng" dirty="0"/>
              <a:t>受傷</a:t>
            </a:r>
            <a:r>
              <a:rPr lang="zh-TW" altLang="zh-TW" dirty="0"/>
              <a:t>，受傷的拳擊手由於受傷而無法繼續</a:t>
            </a:r>
            <a:r>
              <a:rPr lang="zh-TW" altLang="en-US" dirty="0"/>
              <a:t>比賽</a:t>
            </a:r>
            <a:r>
              <a:rPr lang="zh-TW" altLang="zh-TW" dirty="0"/>
              <a:t>。</a:t>
            </a:r>
            <a:endParaRPr lang="pt-BR" altLang="en-US" dirty="0"/>
          </a:p>
          <a:p>
            <a:pPr marL="531813" lvl="1" indent="-258763" algn="just"/>
            <a:endParaRPr lang="en-GB" altLang="en-US" sz="2400" dirty="0"/>
          </a:p>
          <a:p>
            <a:pPr marL="531813" lvl="1" indent="-258763">
              <a:buFont typeface="Wingdings" panose="05000000000000000000" pitchFamily="2" charset="2"/>
              <a:buChar char="Ø"/>
            </a:pPr>
            <a:r>
              <a:rPr lang="en-US" altLang="en-US" sz="2400" dirty="0"/>
              <a:t> The </a:t>
            </a:r>
            <a:r>
              <a:rPr lang="en-US" altLang="en-US" sz="2400" u="sng" dirty="0"/>
              <a:t>third warning </a:t>
            </a:r>
            <a:r>
              <a:rPr lang="en-US" altLang="en-US" sz="2400" dirty="0"/>
              <a:t>will automatically disqualify the Boxer.</a:t>
            </a:r>
            <a:r>
              <a:rPr lang="zh-TW" altLang="zh-TW" sz="2400" u="sng" dirty="0"/>
              <a:t>第三</a:t>
            </a:r>
            <a:r>
              <a:rPr lang="zh-TW" altLang="en-US" sz="2400" u="sng" dirty="0"/>
              <a:t>次</a:t>
            </a:r>
            <a:r>
              <a:rPr lang="zh-TW" altLang="zh-TW" sz="2400" u="sng" dirty="0"/>
              <a:t>警告</a:t>
            </a:r>
            <a:r>
              <a:rPr lang="zh-TW" altLang="zh-TW" sz="2400" dirty="0"/>
              <a:t>會自動取消拳擊手的資格。</a:t>
            </a:r>
            <a:br>
              <a:rPr lang="zh-TW" altLang="zh-TW" sz="2400" dirty="0"/>
            </a:br>
            <a:r>
              <a:rPr lang="zh-TW" altLang="zh-TW" sz="2400" dirty="0"/>
              <a:t/>
            </a:r>
            <a:br>
              <a:rPr lang="zh-TW" altLang="zh-TW" sz="2400" dirty="0"/>
            </a:br>
            <a:r>
              <a:rPr lang="zh-TW" altLang="zh-TW" sz="2400" dirty="0"/>
              <a:t> </a:t>
            </a:r>
            <a:br>
              <a:rPr lang="zh-TW" altLang="zh-TW" sz="2400" dirty="0"/>
            </a:br>
            <a:r>
              <a:rPr lang="zh-TW" altLang="zh-TW" sz="2400" dirty="0"/>
              <a:t>   </a:t>
            </a:r>
            <a:endParaRPr lang="en-US" altLang="en-US" sz="2400" dirty="0"/>
          </a:p>
        </p:txBody>
      </p:sp>
      <p:sp>
        <p:nvSpPr>
          <p:cNvPr id="297987"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798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6132069-54DA-4A94-B00C-3ADE340E7E06}" type="slidenum">
              <a:rPr lang="en-US" altLang="pl-PL" sz="1200" smtClean="0">
                <a:solidFill>
                  <a:srgbClr val="FFFFFF"/>
                </a:solidFill>
                <a:latin typeface="Arial Black" panose="020B0A04020102090204" pitchFamily="34" charset="0"/>
                <a:sym typeface="Arial Black" panose="020B0A04020102090204" pitchFamily="34" charset="0"/>
              </a:rPr>
              <a:pPr/>
              <a:t>184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KO – </a:t>
            </a:r>
            <a:r>
              <a:rPr lang="en-US" altLang="en-US" b="1" dirty="0" smtClean="0"/>
              <a:t>KNOCK-OUT</a:t>
            </a:r>
            <a:r>
              <a:rPr lang="en-US" altLang="zh-TW" b="1" dirty="0" smtClean="0"/>
              <a:t>:</a:t>
            </a:r>
            <a:r>
              <a:rPr lang="zh-TW" altLang="en-US" b="1" dirty="0" smtClean="0"/>
              <a:t> </a:t>
            </a:r>
            <a:r>
              <a:rPr lang="zh-TW" altLang="zh-TW" b="1" dirty="0" smtClean="0"/>
              <a:t>KO </a:t>
            </a:r>
            <a:r>
              <a:rPr lang="zh-TW" altLang="zh-TW" b="1" dirty="0"/>
              <a:t>- KNOCK-OUT</a:t>
            </a:r>
            <a:r>
              <a:rPr lang="zh-TW" altLang="en-US" b="1" dirty="0" smtClean="0"/>
              <a:t>擊倒：</a:t>
            </a:r>
            <a:r>
              <a:rPr lang="en-US" altLang="en-US" b="1" dirty="0" smtClean="0"/>
              <a:t> </a:t>
            </a:r>
            <a:endParaRPr lang="en-US" altLang="en-US" b="1" dirty="0"/>
          </a:p>
          <a:p>
            <a:endParaRPr lang="en-US" altLang="zh-CN" b="1" dirty="0">
              <a:ea typeface="SimSun" panose="02010600030101010101" pitchFamily="2" charset="-122"/>
            </a:endParaRPr>
          </a:p>
          <a:p>
            <a:pPr marL="531813" lvl="1" indent="-258763">
              <a:buFont typeface="Wingdings" panose="05000000000000000000" pitchFamily="2" charset="2"/>
              <a:buChar char="Ø"/>
            </a:pPr>
            <a:r>
              <a:rPr lang="en-US" altLang="en-US" sz="2400" dirty="0"/>
              <a:t>When the Referee </a:t>
            </a:r>
            <a:r>
              <a:rPr lang="en-US" altLang="en-US" sz="2400" u="sng" dirty="0"/>
              <a:t>reaches the count of ten (10)</a:t>
            </a:r>
            <a:r>
              <a:rPr lang="zh-TW" altLang="zh-TW" sz="2400" dirty="0"/>
              <a:t>當</a:t>
            </a:r>
            <a:r>
              <a:rPr lang="zh-TW" altLang="en-US" sz="2400" dirty="0"/>
              <a:t>裁判員</a:t>
            </a:r>
            <a:r>
              <a:rPr lang="zh-TW" altLang="en-US" sz="2400" u="sng" dirty="0"/>
              <a:t>數</a:t>
            </a:r>
            <a:r>
              <a:rPr lang="zh-TW" altLang="zh-TW" sz="2400" u="sng" dirty="0"/>
              <a:t>到</a:t>
            </a:r>
            <a:r>
              <a:rPr lang="zh-TW" altLang="en-US" sz="2400" u="sng" dirty="0"/>
              <a:t>讀秒</a:t>
            </a:r>
            <a:r>
              <a:rPr lang="zh-TW" altLang="zh-TW" sz="2400" u="sng" dirty="0"/>
              <a:t>十（10）</a:t>
            </a:r>
            <a:endParaRPr lang="en-US" altLang="en-US" sz="2400" u="sng" dirty="0"/>
          </a:p>
          <a:p>
            <a:pPr marL="531813" lvl="1" indent="-258763"/>
            <a:endParaRPr lang="en-GB" altLang="en-US" sz="2400" dirty="0"/>
          </a:p>
          <a:p>
            <a:pPr marL="531813" lvl="1" indent="-258763" algn="just">
              <a:buFont typeface="Wingdings" panose="05000000000000000000" pitchFamily="2" charset="2"/>
              <a:buChar char="Ø"/>
            </a:pPr>
            <a:r>
              <a:rPr lang="en-US" altLang="en-US" sz="2400" dirty="0"/>
              <a:t>When the Referee </a:t>
            </a:r>
            <a:r>
              <a:rPr lang="en-US" altLang="en-US" sz="2400" u="sng" dirty="0"/>
              <a:t>summons the Ringside Doctor</a:t>
            </a:r>
            <a:r>
              <a:rPr lang="en-US" altLang="en-US" sz="2400" dirty="0"/>
              <a:t> in the ring, in case of an </a:t>
            </a:r>
            <a:r>
              <a:rPr lang="en-US" altLang="en-US" sz="2400" u="sng" dirty="0"/>
              <a:t>emergency</a:t>
            </a:r>
            <a:r>
              <a:rPr lang="en-US" altLang="en-US" sz="2400" dirty="0"/>
              <a:t>.</a:t>
            </a:r>
            <a:r>
              <a:rPr lang="zh-TW" altLang="zh-TW" sz="2400" dirty="0"/>
              <a:t> 如遇緊急情況</a:t>
            </a:r>
            <a:r>
              <a:rPr lang="zh-TW" altLang="en-US" sz="2400" dirty="0"/>
              <a:t>，</a:t>
            </a:r>
            <a:r>
              <a:rPr lang="zh-TW" altLang="zh-TW" sz="2400" dirty="0"/>
              <a:t>當</a:t>
            </a:r>
            <a:r>
              <a:rPr lang="zh-TW" altLang="en-US" sz="2400" dirty="0"/>
              <a:t>裁判員召喚拳擊場的場邊</a:t>
            </a:r>
            <a:r>
              <a:rPr lang="zh-TW" altLang="zh-TW" sz="2400" dirty="0"/>
              <a:t>醫生，</a:t>
            </a:r>
            <a:endParaRPr lang="en-US" altLang="en-US" sz="2400" dirty="0"/>
          </a:p>
          <a:p>
            <a:pPr marL="531813" lvl="1" indent="-258763"/>
            <a:endParaRPr lang="en-GB" altLang="en-US" sz="2400" dirty="0"/>
          </a:p>
          <a:p>
            <a:pPr marL="531813" lvl="1" indent="-258763">
              <a:buFont typeface="Wingdings" panose="05000000000000000000" pitchFamily="2" charset="2"/>
              <a:buChar char="Ø"/>
            </a:pPr>
            <a:r>
              <a:rPr lang="en-US" altLang="en-US" sz="2400" dirty="0"/>
              <a:t>In the event of a </a:t>
            </a:r>
            <a:r>
              <a:rPr lang="en-US" altLang="en-US" sz="2400" u="sng" dirty="0"/>
              <a:t>Double KO </a:t>
            </a:r>
            <a:r>
              <a:rPr lang="en-US" altLang="en-US" sz="2400" dirty="0"/>
              <a:t>occurs </a:t>
            </a:r>
            <a:r>
              <a:rPr lang="en-US" altLang="en-US" sz="2400" u="sng" dirty="0"/>
              <a:t>both Boxers will lose the bout by DKO</a:t>
            </a:r>
            <a:r>
              <a:rPr lang="en-US" altLang="en-US" sz="2400" dirty="0"/>
              <a:t>.</a:t>
            </a:r>
            <a:r>
              <a:rPr lang="zh-TW" altLang="zh-TW" sz="2400" dirty="0"/>
              <a:t>。如果</a:t>
            </a:r>
            <a:r>
              <a:rPr lang="zh-TW" altLang="en-US" sz="2400" dirty="0"/>
              <a:t>發生</a:t>
            </a:r>
            <a:r>
              <a:rPr lang="zh-TW" altLang="zh-TW" sz="2400" u="sng" dirty="0"/>
              <a:t>雙KO</a:t>
            </a:r>
            <a:r>
              <a:rPr lang="zh-TW" altLang="zh-TW" sz="2400" dirty="0"/>
              <a:t>，</a:t>
            </a:r>
            <a:r>
              <a:rPr lang="zh-TW" altLang="en-US" sz="2400" dirty="0"/>
              <a:t>兩名</a:t>
            </a:r>
            <a:r>
              <a:rPr lang="zh-TW" altLang="zh-TW" sz="2400" dirty="0"/>
              <a:t>拳擊手將</a:t>
            </a:r>
            <a:r>
              <a:rPr lang="zh-TW" altLang="en-US" sz="2400" dirty="0"/>
              <a:t>為</a:t>
            </a:r>
            <a:r>
              <a:rPr lang="zh-TW" altLang="zh-TW" sz="2400" dirty="0"/>
              <a:t>DKO</a:t>
            </a:r>
            <a:r>
              <a:rPr lang="zh-TW" altLang="en-US" sz="2400" dirty="0"/>
              <a:t>而輸掉比賽</a:t>
            </a:r>
            <a:r>
              <a:rPr lang="zh-TW" altLang="zh-TW" sz="2400" dirty="0"/>
              <a:t>。</a:t>
            </a:r>
            <a:endParaRPr lang="en-GB" altLang="en-US" sz="2400" dirty="0"/>
          </a:p>
          <a:p>
            <a:pPr lvl="2">
              <a:buFont typeface="Arial" panose="020B0604020202020204" pitchFamily="34" charset="0"/>
              <a:buNone/>
            </a:pPr>
            <a:endParaRPr lang="en-GB" altLang="en-US" sz="2400" dirty="0">
              <a:latin typeface="Arial "/>
            </a:endParaRPr>
          </a:p>
          <a:p>
            <a:pPr lvl="2"/>
            <a:endParaRPr lang="en-US" altLang="en-US" sz="2400" dirty="0">
              <a:latin typeface="Arial "/>
              <a:cs typeface="Times New Roman" panose="02020603050405020304" pitchFamily="18" charset="0"/>
            </a:endParaRPr>
          </a:p>
          <a:p>
            <a:pPr marL="531813" lvl="1" indent="-258763">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marL="531813" lvl="1" indent="-258763"/>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299011"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dirty="0"/>
          </a:p>
        </p:txBody>
      </p:sp>
      <p:sp>
        <p:nvSpPr>
          <p:cNvPr id="29901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44A4E36-C805-4A2F-B433-11BF2B8E6666}" type="slidenum">
              <a:rPr lang="en-US" altLang="pl-PL" sz="1200" smtClean="0">
                <a:solidFill>
                  <a:srgbClr val="FFFFFF"/>
                </a:solidFill>
                <a:latin typeface="Arial Black" panose="020B0A04020102090204" pitchFamily="34" charset="0"/>
                <a:sym typeface="Arial Black" panose="020B0A04020102090204" pitchFamily="34" charset="0"/>
              </a:rPr>
              <a:pPr/>
              <a:t>185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WO – </a:t>
            </a:r>
            <a:r>
              <a:rPr lang="en-US" altLang="en-US" b="1" dirty="0" smtClean="0"/>
              <a:t>WALKOVER</a:t>
            </a:r>
            <a:r>
              <a:rPr lang="en-US" altLang="zh-TW" b="1" dirty="0" smtClean="0"/>
              <a:t>:</a:t>
            </a:r>
            <a:r>
              <a:rPr lang="en-US" altLang="en-US" b="1" dirty="0" smtClean="0"/>
              <a:t> </a:t>
            </a:r>
            <a:r>
              <a:rPr lang="zh-TW" altLang="zh-TW" b="1" dirty="0"/>
              <a:t>WO - </a:t>
            </a:r>
            <a:r>
              <a:rPr lang="zh-TW" altLang="en-US" b="1" dirty="0"/>
              <a:t>不戰而</a:t>
            </a:r>
            <a:r>
              <a:rPr lang="zh-TW" altLang="en-US" b="1" dirty="0" smtClean="0"/>
              <a:t>勝：</a:t>
            </a:r>
            <a:endParaRPr lang="en-US" altLang="en-US" b="1" dirty="0"/>
          </a:p>
          <a:p>
            <a:endParaRPr lang="en-US" altLang="zh-CN" b="1" dirty="0">
              <a:ea typeface="SimSun" panose="02010600030101010101" pitchFamily="2" charset="-122"/>
            </a:endParaRPr>
          </a:p>
          <a:p>
            <a:pPr marL="531813" lvl="1" indent="-258763">
              <a:buFont typeface="Wingdings" panose="05000000000000000000" pitchFamily="2" charset="2"/>
              <a:buChar char="Ø"/>
            </a:pPr>
            <a:r>
              <a:rPr lang="en-US" altLang="en-US" sz="2400" dirty="0"/>
              <a:t>When a Boxer is present in the ring and the </a:t>
            </a:r>
            <a:r>
              <a:rPr lang="en-US" altLang="en-US" sz="2400" u="sng" dirty="0"/>
              <a:t>opponent fails to appear </a:t>
            </a:r>
            <a:r>
              <a:rPr lang="en-US" altLang="en-US" sz="2400" dirty="0"/>
              <a:t>after being announced and a maximum period of 1 minute has elapsed after the bell has been sounded.</a:t>
            </a:r>
            <a:r>
              <a:rPr lang="zh-TW" altLang="zh-TW" sz="2400" dirty="0"/>
              <a:t>當拳擊手在宣布後出現在</a:t>
            </a:r>
            <a:r>
              <a:rPr lang="zh-TW" altLang="en-US" sz="2400" dirty="0"/>
              <a:t>拳擊場</a:t>
            </a:r>
            <a:r>
              <a:rPr lang="zh-TW" altLang="zh-TW" sz="2400" dirty="0"/>
              <a:t>中，並且在響鈴後經過時間最長</a:t>
            </a:r>
            <a:r>
              <a:rPr lang="zh-TW" altLang="en-US" sz="2400" dirty="0"/>
              <a:t>達</a:t>
            </a:r>
            <a:r>
              <a:rPr lang="zh-TW" altLang="zh-TW" sz="2400" dirty="0"/>
              <a:t>1分鐘</a:t>
            </a:r>
            <a:r>
              <a:rPr lang="zh-TW" altLang="en-US" sz="2400" dirty="0"/>
              <a:t>，</a:t>
            </a:r>
            <a:r>
              <a:rPr lang="zh-TW" altLang="zh-TW" sz="2400" dirty="0"/>
              <a:t>對方</a:t>
            </a:r>
            <a:r>
              <a:rPr lang="zh-TW" altLang="en-US" sz="2400" dirty="0"/>
              <a:t>未</a:t>
            </a:r>
            <a:r>
              <a:rPr lang="zh-TW" altLang="zh-TW" sz="2400" dirty="0"/>
              <a:t>能出現。</a:t>
            </a:r>
            <a:endParaRPr lang="en-US" altLang="en-US" sz="2400" dirty="0"/>
          </a:p>
          <a:p>
            <a:pPr marL="531813" lvl="1" indent="-258763" algn="just">
              <a:buFont typeface="Wingdings" panose="05000000000000000000" pitchFamily="2" charset="2"/>
              <a:buChar char="Ø"/>
            </a:pPr>
            <a:r>
              <a:rPr lang="en-US" altLang="en-US" sz="2400" dirty="0"/>
              <a:t>If a Boxer fails the Medical Examination or Weigh-in his/her opponent will win by Walkover.</a:t>
            </a:r>
            <a:r>
              <a:rPr lang="zh-TW" altLang="zh-TW" sz="2400" dirty="0"/>
              <a:t>如果拳擊手</a:t>
            </a:r>
            <a:r>
              <a:rPr lang="zh-TW" altLang="en-US" sz="2400" dirty="0"/>
              <a:t>未能</a:t>
            </a:r>
            <a:r>
              <a:rPr lang="zh-TW" altLang="zh-TW" sz="2400" dirty="0"/>
              <a:t>通過體檢</a:t>
            </a:r>
            <a:r>
              <a:rPr lang="zh-TW" altLang="zh-TW" sz="2400" dirty="0" smtClean="0"/>
              <a:t>或</a:t>
            </a:r>
            <a:r>
              <a:rPr lang="zh-TW" altLang="en-US" sz="2400" dirty="0" smtClean="0"/>
              <a:t>稱重</a:t>
            </a:r>
            <a:r>
              <a:rPr lang="zh-TW" altLang="zh-TW" sz="2400" dirty="0" smtClean="0"/>
              <a:t>，</a:t>
            </a:r>
            <a:r>
              <a:rPr lang="zh-TW" altLang="zh-TW" sz="2400" dirty="0"/>
              <a:t>他/她的對手將</a:t>
            </a:r>
            <a:r>
              <a:rPr lang="zh-TW" altLang="en-US" sz="2400" dirty="0"/>
              <a:t>不戰</a:t>
            </a:r>
            <a:r>
              <a:rPr lang="zh-TW" altLang="en-US" sz="2400" dirty="0" smtClean="0"/>
              <a:t>而取勝</a:t>
            </a:r>
            <a:r>
              <a:rPr lang="zh-TW" altLang="zh-TW" sz="2400" dirty="0" smtClean="0"/>
              <a:t>。</a:t>
            </a:r>
            <a:endParaRPr lang="en-US" altLang="en-US" sz="2400" dirty="0"/>
          </a:p>
          <a:p>
            <a:pPr marL="531813" lvl="1" indent="-258763">
              <a:buFont typeface="Wingdings" panose="05000000000000000000" pitchFamily="2" charset="2"/>
              <a:buChar char="Ø"/>
            </a:pPr>
            <a:r>
              <a:rPr lang="en-US" altLang="en-US" sz="2400" dirty="0"/>
              <a:t>In case of the Supervisor </a:t>
            </a:r>
            <a:r>
              <a:rPr lang="en-US" altLang="en-US" sz="2400" u="sng" dirty="0"/>
              <a:t>knows in advance </a:t>
            </a:r>
            <a:r>
              <a:rPr lang="en-US" altLang="en-US" sz="2400" dirty="0"/>
              <a:t>that a Boxer will not be present, he/she must </a:t>
            </a:r>
            <a:r>
              <a:rPr lang="en-US" altLang="en-US" sz="2400" u="sng" dirty="0"/>
              <a:t>cancel the procedure</a:t>
            </a:r>
            <a:r>
              <a:rPr lang="en-US" altLang="en-US" sz="2400" dirty="0"/>
              <a:t> and the Announcer will announce the official result to the public.</a:t>
            </a:r>
            <a:r>
              <a:rPr lang="zh-TW" altLang="zh-TW" sz="2400" dirty="0"/>
              <a:t>如果</a:t>
            </a:r>
            <a:r>
              <a:rPr lang="zh-TW" altLang="en-US" sz="2400" dirty="0"/>
              <a:t>監督</a:t>
            </a:r>
            <a:r>
              <a:rPr lang="zh-TW" altLang="zh-TW" sz="2400" u="sng" dirty="0"/>
              <a:t>事先知道</a:t>
            </a:r>
            <a:r>
              <a:rPr lang="zh-TW" altLang="zh-TW" sz="2400" dirty="0"/>
              <a:t>拳擊手不在場，</a:t>
            </a:r>
            <a:r>
              <a:rPr lang="zh-TW" altLang="en-US" sz="2400" dirty="0"/>
              <a:t>則</a:t>
            </a:r>
            <a:r>
              <a:rPr lang="zh-TW" altLang="zh-TW" sz="2400" dirty="0"/>
              <a:t>他/她必須</a:t>
            </a:r>
            <a:r>
              <a:rPr lang="zh-TW" altLang="zh-TW" sz="2400" u="sng" dirty="0"/>
              <a:t>取消該程序</a:t>
            </a:r>
            <a:r>
              <a:rPr lang="zh-TW" altLang="zh-TW" sz="2400" dirty="0"/>
              <a:t>，</a:t>
            </a:r>
            <a:r>
              <a:rPr lang="zh-TW" altLang="en-US" sz="2400" dirty="0"/>
              <a:t>並且</a:t>
            </a:r>
            <a:r>
              <a:rPr lang="zh-TW" altLang="zh-TW" sz="2400" dirty="0"/>
              <a:t>播音員將</a:t>
            </a:r>
            <a:r>
              <a:rPr lang="zh-TW" altLang="en-US" sz="2400" dirty="0"/>
              <a:t>宣</a:t>
            </a:r>
            <a:r>
              <a:rPr lang="zh-TW" altLang="zh-TW" sz="2400" dirty="0"/>
              <a:t>佈官方結果。</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endParaRPr lang="en-GB" altLang="en-US" sz="2400" dirty="0">
              <a:latin typeface="Arial "/>
            </a:endParaRPr>
          </a:p>
          <a:p>
            <a:pPr lvl="2"/>
            <a:endParaRPr lang="en-US" altLang="en-US" sz="2400" dirty="0">
              <a:latin typeface="Arial "/>
              <a:cs typeface="Times New Roman" panose="02020603050405020304" pitchFamily="18" charset="0"/>
            </a:endParaRPr>
          </a:p>
          <a:p>
            <a:pPr marL="531813" lvl="1" indent="-258763">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marL="531813" lvl="1" indent="-258763"/>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00035"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b="1" dirty="0"/>
          </a:p>
        </p:txBody>
      </p:sp>
      <p:sp>
        <p:nvSpPr>
          <p:cNvPr id="30003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E5C3B30-05D0-4AEF-9933-79B58E2DB99B}" type="slidenum">
              <a:rPr lang="en-US" altLang="pl-PL" sz="1200" smtClean="0">
                <a:solidFill>
                  <a:srgbClr val="FFFFFF"/>
                </a:solidFill>
                <a:latin typeface="Arial Black" panose="020B0A04020102090204" pitchFamily="34" charset="0"/>
                <a:sym typeface="Arial Black" panose="020B0A04020102090204" pitchFamily="34" charset="0"/>
              </a:rPr>
              <a:pPr/>
              <a:t>186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NC – NO </a:t>
            </a:r>
            <a:r>
              <a:rPr lang="en-US" altLang="en-US" b="1" dirty="0" smtClean="0"/>
              <a:t>CONTEST</a:t>
            </a:r>
            <a:r>
              <a:rPr lang="en-US" altLang="zh-TW" b="1" dirty="0" smtClean="0"/>
              <a:t>:</a:t>
            </a:r>
            <a:r>
              <a:rPr lang="zh-TW" altLang="en-US" b="1" dirty="0" smtClean="0">
                <a:ea typeface="SimSun" panose="02010600030101010101" pitchFamily="2" charset="-122"/>
              </a:rPr>
              <a:t> </a:t>
            </a:r>
            <a:r>
              <a:rPr lang="en-US" altLang="en-US" b="1" dirty="0"/>
              <a:t>NC – </a:t>
            </a:r>
            <a:r>
              <a:rPr lang="zh-TW" altLang="en-US" b="1" dirty="0"/>
              <a:t>沒有</a:t>
            </a:r>
            <a:r>
              <a:rPr lang="zh-TW" altLang="en-US" b="1" dirty="0" smtClean="0"/>
              <a:t>比賽</a:t>
            </a:r>
            <a:r>
              <a:rPr lang="zh-CN" altLang="en-US" b="1" dirty="0" smtClean="0">
                <a:ea typeface="SimSun" panose="02010600030101010101" pitchFamily="2" charset="-122"/>
              </a:rPr>
              <a:t>：</a:t>
            </a:r>
            <a:endParaRPr lang="en-US" altLang="zh-CN" b="1" dirty="0">
              <a:ea typeface="SimSun" panose="02010600030101010101" pitchFamily="2" charset="-122"/>
            </a:endParaRPr>
          </a:p>
          <a:p>
            <a:pPr>
              <a:buFont typeface="Arial" panose="020B0604020202020204" pitchFamily="34" charset="0"/>
              <a:buNone/>
            </a:pPr>
            <a:endParaRPr lang="en-US" altLang="en-US" sz="1400" b="1" dirty="0"/>
          </a:p>
          <a:p>
            <a:pPr>
              <a:buFont typeface="Wingdings" panose="05000000000000000000" pitchFamily="2" charset="2"/>
              <a:buChar char="Ø"/>
            </a:pPr>
            <a:r>
              <a:rPr lang="en-US" altLang="en-US" dirty="0"/>
              <a:t>	Unforeseen </a:t>
            </a:r>
            <a:r>
              <a:rPr lang="en-US" altLang="en-US" dirty="0" smtClean="0"/>
              <a:t>event: </a:t>
            </a:r>
            <a:r>
              <a:rPr lang="zh-TW" altLang="zh-TW" dirty="0" smtClean="0"/>
              <a:t>不可</a:t>
            </a:r>
            <a:r>
              <a:rPr lang="zh-TW" altLang="zh-TW" dirty="0"/>
              <a:t>預</a:t>
            </a:r>
            <a:r>
              <a:rPr lang="zh-TW" altLang="en-US" dirty="0"/>
              <a:t>測的</a:t>
            </a:r>
            <a:r>
              <a:rPr lang="zh-TW" altLang="zh-TW" dirty="0" smtClean="0"/>
              <a:t>事件</a:t>
            </a:r>
            <a:r>
              <a:rPr lang="zh-TW" altLang="en-US" dirty="0" smtClean="0"/>
              <a:t>：</a:t>
            </a:r>
            <a:endParaRPr lang="en-US" altLang="en-US" dirty="0"/>
          </a:p>
          <a:p>
            <a:pPr algn="just"/>
            <a:endParaRPr lang="en-US" altLang="en-US" sz="1200" dirty="0"/>
          </a:p>
          <a:p>
            <a:r>
              <a:rPr lang="en-US" altLang="en-US" dirty="0"/>
              <a:t>WSB – During the 1</a:t>
            </a:r>
            <a:r>
              <a:rPr lang="en-US" altLang="en-US" baseline="30000" dirty="0"/>
              <a:t>st</a:t>
            </a:r>
            <a:r>
              <a:rPr lang="en-US" altLang="en-US" dirty="0"/>
              <a:t> or 2</a:t>
            </a:r>
            <a:r>
              <a:rPr lang="en-US" altLang="en-US" baseline="30000" dirty="0"/>
              <a:t>nd</a:t>
            </a:r>
            <a:r>
              <a:rPr lang="en-US" altLang="en-US" dirty="0"/>
              <a:t> Round</a:t>
            </a:r>
            <a:r>
              <a:rPr lang="zh-TW" altLang="en-US" dirty="0"/>
              <a:t> </a:t>
            </a:r>
            <a:r>
              <a:rPr lang="zh-TW" altLang="zh-TW" dirty="0"/>
              <a:t>WSB - 第一</a:t>
            </a:r>
            <a:r>
              <a:rPr lang="zh-TW" altLang="en-US" dirty="0"/>
              <a:t>回合</a:t>
            </a:r>
            <a:r>
              <a:rPr lang="zh-TW" altLang="zh-TW" dirty="0"/>
              <a:t>或第二</a:t>
            </a:r>
            <a:r>
              <a:rPr lang="zh-TW" altLang="en-US" dirty="0"/>
              <a:t>回合時</a:t>
            </a:r>
            <a:endParaRPr lang="en-US" altLang="en-US" dirty="0"/>
          </a:p>
          <a:p>
            <a:pPr algn="just"/>
            <a:endParaRPr lang="en-US" altLang="en-US" sz="800" dirty="0"/>
          </a:p>
          <a:p>
            <a:r>
              <a:rPr lang="en-US" altLang="en-US" dirty="0"/>
              <a:t>AOB – During the 1</a:t>
            </a:r>
            <a:r>
              <a:rPr lang="en-US" altLang="en-US" baseline="30000" dirty="0"/>
              <a:t>st</a:t>
            </a:r>
            <a:r>
              <a:rPr lang="en-US" altLang="en-US" dirty="0"/>
              <a:t> Round (rescheduling asap)</a:t>
            </a:r>
            <a:r>
              <a:rPr lang="zh-TW" altLang="zh-TW" dirty="0"/>
              <a:t> AOB - 第一</a:t>
            </a:r>
            <a:r>
              <a:rPr lang="zh-TW" altLang="en-US" dirty="0"/>
              <a:t>回合時</a:t>
            </a:r>
            <a:r>
              <a:rPr lang="zh-TW" altLang="zh-TW" dirty="0"/>
              <a:t>（</a:t>
            </a:r>
            <a:r>
              <a:rPr lang="zh-TW" altLang="en-US" dirty="0"/>
              <a:t>盡速</a:t>
            </a:r>
            <a:r>
              <a:rPr lang="zh-TW" altLang="zh-TW" dirty="0"/>
              <a:t>重新安排</a:t>
            </a:r>
            <a:r>
              <a:rPr lang="zh-TW" altLang="en-US" dirty="0"/>
              <a:t>賽程</a:t>
            </a:r>
            <a:r>
              <a:rPr lang="zh-TW" altLang="zh-TW" dirty="0"/>
              <a:t>）</a:t>
            </a:r>
            <a:endParaRPr lang="en-US" altLang="en-US" dirty="0"/>
          </a:p>
          <a:p>
            <a:pPr lvl="1" algn="just">
              <a:buFont typeface="Arial" panose="020B0604020202020204" pitchFamily="34" charset="0"/>
              <a:buNone/>
            </a:pPr>
            <a:endParaRPr lang="en-US" altLang="en-US" dirty="0"/>
          </a:p>
          <a:p>
            <a:pPr>
              <a:buFont typeface="Wingdings" panose="05000000000000000000" pitchFamily="2" charset="2"/>
              <a:buChar char="Ø"/>
            </a:pPr>
            <a:r>
              <a:rPr lang="en-US" altLang="en-US" dirty="0"/>
              <a:t>	</a:t>
            </a:r>
            <a:r>
              <a:rPr lang="en-US" altLang="en-US" dirty="0" smtClean="0"/>
              <a:t>Weigh-in: </a:t>
            </a:r>
            <a:r>
              <a:rPr lang="zh-TW" altLang="zh-TW" dirty="0" smtClean="0"/>
              <a:t>稱體</a:t>
            </a:r>
            <a:r>
              <a:rPr lang="zh-TW" altLang="en-US" dirty="0" smtClean="0"/>
              <a:t>：</a:t>
            </a:r>
            <a:endParaRPr lang="en-US" altLang="en-US" dirty="0"/>
          </a:p>
          <a:p>
            <a:pPr>
              <a:buFont typeface="Wingdings" panose="05000000000000000000" pitchFamily="2" charset="2"/>
              <a:buChar char="Ø"/>
            </a:pPr>
            <a:endParaRPr lang="en-US" altLang="en-US" sz="1200" dirty="0"/>
          </a:p>
          <a:p>
            <a:r>
              <a:rPr lang="en-US" altLang="en-US" dirty="0"/>
              <a:t>WSB – Both Boxers exceed or are under 500 grams</a:t>
            </a:r>
            <a:r>
              <a:rPr lang="zh-TW" altLang="zh-TW" dirty="0"/>
              <a:t/>
            </a:r>
            <a:br>
              <a:rPr lang="zh-TW" altLang="zh-TW" dirty="0"/>
            </a:br>
            <a:r>
              <a:rPr lang="zh-TW" altLang="zh-TW" dirty="0"/>
              <a:t>WSB - 兩名拳擊手超過或低於500</a:t>
            </a:r>
            <a:r>
              <a:rPr lang="zh-TW" altLang="en-US" dirty="0"/>
              <a:t>公</a:t>
            </a:r>
            <a:r>
              <a:rPr lang="zh-TW" altLang="zh-TW" dirty="0"/>
              <a:t>克</a:t>
            </a:r>
            <a:br>
              <a:rPr lang="zh-TW" altLang="zh-TW" dirty="0"/>
            </a:br>
            <a:r>
              <a:rPr lang="zh-TW" altLang="zh-TW" dirty="0"/>
              <a:t/>
            </a:r>
            <a:br>
              <a:rPr lang="zh-TW" altLang="zh-TW" dirty="0"/>
            </a:br>
            <a:endParaRPr lang="en-US" altLang="en-US" dirty="0"/>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01059" name="Title 4"/>
          <p:cNvSpPr>
            <a:spLocks noGrp="1"/>
          </p:cNvSpPr>
          <p:nvPr>
            <p:ph type="title"/>
          </p:nvPr>
        </p:nvSpPr>
        <p:spPr>
          <a:xfrm>
            <a:off x="2073275" y="333375"/>
            <a:ext cx="7632700" cy="647700"/>
          </a:xfrm>
        </p:spPr>
        <p:txBody>
          <a:bodyPr/>
          <a:lstStyle/>
          <a:p>
            <a:r>
              <a:rPr lang="en-US" altLang="en-US" dirty="0"/>
              <a:t>DECISIONS</a:t>
            </a:r>
            <a:r>
              <a:rPr lang="zh-TW" altLang="en-US" b="1" dirty="0"/>
              <a:t>判決</a:t>
            </a:r>
            <a:endParaRPr lang="en-US" altLang="en-US" b="1" dirty="0"/>
          </a:p>
        </p:txBody>
      </p:sp>
      <p:sp>
        <p:nvSpPr>
          <p:cNvPr id="30106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8D58E5F-2963-4197-BC90-EFEE163A927E}" type="slidenum">
              <a:rPr lang="en-US" altLang="pl-PL" sz="1200" smtClean="0">
                <a:solidFill>
                  <a:srgbClr val="FFFFFF"/>
                </a:solidFill>
                <a:latin typeface="Arial Black" panose="020B0A04020102090204" pitchFamily="34" charset="0"/>
                <a:sym typeface="Arial Black" panose="020B0A04020102090204" pitchFamily="34" charset="0"/>
              </a:rPr>
              <a:pPr/>
              <a:t>187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Content Placeholder 1"/>
          <p:cNvSpPr>
            <a:spLocks noGrp="1"/>
          </p:cNvSpPr>
          <p:nvPr>
            <p:ph idx="1"/>
          </p:nvPr>
        </p:nvSpPr>
        <p:spPr>
          <a:xfrm>
            <a:off x="704850" y="1125538"/>
            <a:ext cx="8915400" cy="4525962"/>
          </a:xfrm>
        </p:spPr>
        <p:txBody>
          <a:bodyPr lIns="91440" tIns="45720" rIns="91440" bIns="45720"/>
          <a:lstStyle/>
          <a:p>
            <a:pPr algn="just">
              <a:buFont typeface="Arial" panose="020B0604020202020204" pitchFamily="34" charset="0"/>
              <a:buNone/>
            </a:pPr>
            <a:r>
              <a:rPr lang="en-US" altLang="en-US" b="1" dirty="0"/>
              <a:t>PROTEST</a:t>
            </a:r>
            <a:r>
              <a:rPr lang="zh-TW" altLang="en-US" b="1" dirty="0"/>
              <a:t>抗議</a:t>
            </a:r>
            <a:endParaRPr lang="en-US" altLang="en-US" b="1" dirty="0"/>
          </a:p>
          <a:p>
            <a:pPr algn="just"/>
            <a:endParaRPr lang="en-US" altLang="en-US" sz="1200" b="1" dirty="0"/>
          </a:p>
          <a:p>
            <a:pPr algn="just"/>
            <a:r>
              <a:rPr lang="en-US" altLang="en-US" dirty="0"/>
              <a:t>AOB and WSB Competitions</a:t>
            </a:r>
            <a:r>
              <a:rPr lang="zh-TW" altLang="zh-TW" dirty="0"/>
              <a:t> AOB和WSB比賽</a:t>
            </a:r>
            <a:endParaRPr lang="en-US" altLang="en-US" sz="1200" dirty="0"/>
          </a:p>
          <a:p>
            <a:pPr>
              <a:buFont typeface="Wingdings" panose="05000000000000000000" pitchFamily="2" charset="2"/>
              <a:buChar char="Ø"/>
            </a:pPr>
            <a:r>
              <a:rPr lang="en-US" altLang="en-US" dirty="0"/>
              <a:t>No protest against Referees’ or Judges’ decisions is permitted.</a:t>
            </a:r>
            <a:r>
              <a:rPr lang="zh-TW" altLang="zh-TW" dirty="0"/>
              <a:t>不允許對</a:t>
            </a:r>
            <a:r>
              <a:rPr lang="zh-TW" altLang="en-US" dirty="0"/>
              <a:t>裁判員</a:t>
            </a:r>
            <a:r>
              <a:rPr lang="zh-TW" altLang="zh-TW" dirty="0"/>
              <a:t>或</a:t>
            </a:r>
            <a:r>
              <a:rPr lang="zh-TW" altLang="en-US" dirty="0"/>
              <a:t>評判員的裁</a:t>
            </a:r>
            <a:r>
              <a:rPr lang="zh-TW" altLang="zh-TW" dirty="0"/>
              <a:t>決</a:t>
            </a:r>
            <a:r>
              <a:rPr lang="zh-TW" altLang="en-US" dirty="0"/>
              <a:t>提出</a:t>
            </a:r>
            <a:r>
              <a:rPr lang="zh-TW" altLang="zh-TW" dirty="0"/>
              <a:t>抗議。</a:t>
            </a:r>
            <a:endParaRPr lang="en-US" altLang="en-US" sz="1200" dirty="0"/>
          </a:p>
          <a:p>
            <a:pPr>
              <a:buFont typeface="Wingdings" panose="05000000000000000000" pitchFamily="2" charset="2"/>
              <a:buChar char="Ø"/>
            </a:pPr>
            <a:r>
              <a:rPr lang="en-US" altLang="en-US" dirty="0"/>
              <a:t>The decisions of Referee and Judges in a bout are Final.</a:t>
            </a:r>
            <a:r>
              <a:rPr lang="zh-TW" altLang="en-US" dirty="0"/>
              <a:t>裁判員</a:t>
            </a:r>
            <a:r>
              <a:rPr lang="zh-TW" altLang="zh-TW" dirty="0"/>
              <a:t>和</a:t>
            </a:r>
            <a:r>
              <a:rPr lang="zh-TW" altLang="en-US" dirty="0"/>
              <a:t>評判員提出比</a:t>
            </a:r>
            <a:r>
              <a:rPr lang="zh-TW" altLang="zh-TW" dirty="0"/>
              <a:t>賽的</a:t>
            </a:r>
            <a:r>
              <a:rPr lang="zh-TW" altLang="en-US" dirty="0"/>
              <a:t>裁</a:t>
            </a:r>
            <a:r>
              <a:rPr lang="zh-TW" altLang="zh-TW" dirty="0"/>
              <a:t>決是</a:t>
            </a:r>
            <a:r>
              <a:rPr lang="zh-TW" altLang="en-US" dirty="0"/>
              <a:t>最後裁</a:t>
            </a:r>
            <a:r>
              <a:rPr lang="zh-TW" altLang="zh-TW" dirty="0"/>
              <a:t>決。</a:t>
            </a:r>
            <a:endParaRPr lang="en-US" altLang="en-US" dirty="0"/>
          </a:p>
          <a:p>
            <a:pPr>
              <a:buFont typeface="Wingdings" panose="05000000000000000000" pitchFamily="2" charset="2"/>
              <a:buChar char="Ø"/>
            </a:pPr>
            <a:r>
              <a:rPr lang="en-US" altLang="en-US" dirty="0"/>
              <a:t>AOB Competitions, if the Supervisor identifies that the decision of the Referee has been taken in contravention of the Technical and/or AOB Competition Rules, the Supervisor must review the decision after the Session along with Deputy Supervisors and R</a:t>
            </a:r>
            <a:r>
              <a:rPr lang="pl-PL" altLang="en-US" dirty="0"/>
              <a:t>&amp;</a:t>
            </a:r>
            <a:r>
              <a:rPr lang="en-US" altLang="en-US" dirty="0"/>
              <a:t>J Evaluators. </a:t>
            </a:r>
            <a:r>
              <a:rPr lang="zh-TW" altLang="zh-TW" dirty="0"/>
              <a:t>AOB比賽，如果</a:t>
            </a:r>
            <a:r>
              <a:rPr lang="zh-TW" altLang="en-US" dirty="0"/>
              <a:t>監督</a:t>
            </a:r>
            <a:r>
              <a:rPr lang="zh-TW" altLang="zh-TW" dirty="0"/>
              <a:t>確定</a:t>
            </a:r>
            <a:r>
              <a:rPr lang="zh-TW" altLang="en-US" dirty="0"/>
              <a:t>裁判員</a:t>
            </a:r>
            <a:r>
              <a:rPr lang="zh-TW" altLang="zh-TW" dirty="0"/>
              <a:t>的</a:t>
            </a:r>
            <a:r>
              <a:rPr lang="zh-TW" altLang="en-US" dirty="0"/>
              <a:t>判</a:t>
            </a:r>
            <a:r>
              <a:rPr lang="zh-TW" altLang="zh-TW" dirty="0"/>
              <a:t>決違反技術和/或AOB比賽規則，</a:t>
            </a:r>
            <a:r>
              <a:rPr lang="zh-TW" altLang="en-US" dirty="0"/>
              <a:t>監督</a:t>
            </a:r>
            <a:r>
              <a:rPr lang="zh-TW" altLang="zh-TW" dirty="0"/>
              <a:t>必須</a:t>
            </a:r>
            <a:r>
              <a:rPr lang="zh-TW" altLang="en-US" dirty="0"/>
              <a:t>與</a:t>
            </a:r>
            <a:r>
              <a:rPr lang="zh-TW" altLang="zh-TW" dirty="0"/>
              <a:t>副</a:t>
            </a:r>
            <a:r>
              <a:rPr lang="zh-TW" altLang="en-US" dirty="0"/>
              <a:t>監督</a:t>
            </a:r>
            <a:r>
              <a:rPr lang="zh-TW" altLang="zh-TW" dirty="0"/>
              <a:t>和R＆J評估員</a:t>
            </a:r>
            <a:r>
              <a:rPr lang="zh-TW" altLang="en-US" dirty="0"/>
              <a:t>共同</a:t>
            </a:r>
            <a:r>
              <a:rPr lang="zh-TW" altLang="zh-TW" dirty="0"/>
              <a:t>在會</a:t>
            </a:r>
            <a:r>
              <a:rPr lang="zh-TW" altLang="en-US" dirty="0"/>
              <a:t>期</a:t>
            </a:r>
            <a:r>
              <a:rPr lang="zh-TW" altLang="zh-TW" dirty="0"/>
              <a:t>後審查</a:t>
            </a:r>
            <a:r>
              <a:rPr lang="zh-TW" altLang="en-US" dirty="0"/>
              <a:t>判</a:t>
            </a:r>
            <a:r>
              <a:rPr lang="zh-TW" altLang="zh-TW" dirty="0"/>
              <a:t>決定，。</a:t>
            </a:r>
            <a:r>
              <a:rPr lang="en-US" altLang="en-US" dirty="0"/>
              <a:t> </a:t>
            </a:r>
          </a:p>
          <a:p>
            <a:pPr marL="0" indent="0" algn="just">
              <a:buNone/>
            </a:pPr>
            <a:endParaRPr lang="pt-BR" altLang="en-US" dirty="0"/>
          </a:p>
          <a:p>
            <a:pPr algn="just">
              <a:buFont typeface="Wingdings" panose="05000000000000000000" pitchFamily="2" charset="2"/>
              <a:buChar char="Ø"/>
            </a:pPr>
            <a:endParaRPr lang="en-US" altLang="en-US" dirty="0"/>
          </a:p>
          <a:p>
            <a:endParaRPr lang="fr-CH" altLang="en-US" dirty="0"/>
          </a:p>
        </p:txBody>
      </p:sp>
      <p:sp>
        <p:nvSpPr>
          <p:cNvPr id="302083" name="Title 2"/>
          <p:cNvSpPr>
            <a:spLocks noGrp="1"/>
          </p:cNvSpPr>
          <p:nvPr>
            <p:ph type="title"/>
          </p:nvPr>
        </p:nvSpPr>
        <p:spPr>
          <a:xfrm>
            <a:off x="2073275" y="333375"/>
            <a:ext cx="7632700" cy="647700"/>
          </a:xfrm>
        </p:spPr>
        <p:txBody>
          <a:bodyPr lIns="91440" tIns="45720" rIns="91440" bIns="45720"/>
          <a:lstStyle/>
          <a:p>
            <a:r>
              <a:rPr lang="fr-CH" altLang="en-US" dirty="0"/>
              <a:t>PROTEST</a:t>
            </a:r>
            <a:r>
              <a:rPr lang="zh-TW" altLang="en-US" b="1" dirty="0"/>
              <a:t>抗議</a:t>
            </a:r>
            <a:r>
              <a:rPr lang="en-US" altLang="en-US" b="1" dirty="0"/>
              <a:t/>
            </a:r>
            <a:br>
              <a:rPr lang="en-US" altLang="en-US" b="1" dirty="0"/>
            </a:br>
            <a:endParaRPr lang="fr-CH" altLang="en-US" dirty="0"/>
          </a:p>
        </p:txBody>
      </p:sp>
      <p:sp>
        <p:nvSpPr>
          <p:cNvPr id="30208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01CEEBA-BFCE-4D4C-A4E0-D12F61C74798}" type="slidenum">
              <a:rPr lang="en-US" altLang="pl-PL" sz="1200" smtClean="0">
                <a:solidFill>
                  <a:srgbClr val="FFFFFF"/>
                </a:solidFill>
                <a:latin typeface="Arial Black" panose="020B0A04020102090204" pitchFamily="34" charset="0"/>
                <a:sym typeface="Arial Black" panose="020B0A04020102090204" pitchFamily="34" charset="0"/>
              </a:rPr>
              <a:pPr/>
              <a:t>188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Espaço Reservado para Conteúdo 1"/>
          <p:cNvSpPr>
            <a:spLocks noGrp="1"/>
          </p:cNvSpPr>
          <p:nvPr>
            <p:ph idx="1"/>
          </p:nvPr>
        </p:nvSpPr>
        <p:spPr>
          <a:xfrm>
            <a:off x="704850" y="1125538"/>
            <a:ext cx="8915400" cy="4525962"/>
          </a:xfrm>
        </p:spPr>
        <p:txBody>
          <a:bodyPr lIns="91440" tIns="45720" rIns="91440" bIns="45720"/>
          <a:lstStyle/>
          <a:p>
            <a:pPr marL="0" indent="0">
              <a:buFont typeface="Arial" panose="020B0604020202020204" pitchFamily="34" charset="0"/>
              <a:buNone/>
            </a:pPr>
            <a:r>
              <a:rPr lang="en-US" altLang="en-US" b="1" dirty="0" smtClean="0"/>
              <a:t>FOULS</a:t>
            </a:r>
            <a:r>
              <a:rPr lang="en-US" altLang="zh-TW" b="1" dirty="0" smtClean="0"/>
              <a:t>: </a:t>
            </a:r>
            <a:r>
              <a:rPr lang="zh-TW" altLang="en-US" b="1" dirty="0" smtClean="0"/>
              <a:t>違規</a:t>
            </a:r>
            <a:r>
              <a:rPr lang="en-US" altLang="en-US" b="1" dirty="0" smtClean="0"/>
              <a:t>：</a:t>
            </a:r>
            <a:endParaRPr lang="en-US" altLang="en-US" b="1" dirty="0"/>
          </a:p>
          <a:p>
            <a:pPr marL="0" indent="0">
              <a:buFont typeface="Arial" panose="020B0604020202020204" pitchFamily="34" charset="0"/>
              <a:buNone/>
            </a:pPr>
            <a:endParaRPr lang="en-US" altLang="en-US" dirty="0"/>
          </a:p>
          <a:p>
            <a:pPr marL="0" indent="0">
              <a:buFont typeface="Wingdings" panose="05000000000000000000" pitchFamily="2" charset="2"/>
              <a:buChar char="Ø"/>
            </a:pPr>
            <a:r>
              <a:rPr lang="en-US" altLang="en-US" dirty="0"/>
              <a:t>	</a:t>
            </a:r>
            <a:r>
              <a:rPr lang="en-US" altLang="en-US" b="1" dirty="0"/>
              <a:t>MINOR</a:t>
            </a:r>
            <a:r>
              <a:rPr lang="zh-TW" altLang="zh-TW" b="1" dirty="0"/>
              <a:t>次要</a:t>
            </a:r>
            <a:br>
              <a:rPr lang="zh-TW" altLang="zh-TW" b="1" dirty="0"/>
            </a:br>
            <a:r>
              <a:rPr lang="zh-TW" altLang="zh-TW" b="1" dirty="0"/>
              <a:t/>
            </a:r>
            <a:br>
              <a:rPr lang="zh-TW" altLang="zh-TW" b="1" dirty="0"/>
            </a:br>
            <a:endParaRPr lang="en-US" altLang="en-US" b="1" dirty="0"/>
          </a:p>
          <a:p>
            <a:pPr marL="0" indent="0">
              <a:buFont typeface="Wingdings" panose="05000000000000000000" pitchFamily="2" charset="2"/>
              <a:buChar char="Ø"/>
            </a:pPr>
            <a:r>
              <a:rPr lang="en-US" altLang="en-US" b="1" dirty="0"/>
              <a:t>		MAJOR</a:t>
            </a:r>
            <a:r>
              <a:rPr lang="zh-TW" altLang="zh-TW" b="1" dirty="0"/>
              <a:t>重大</a:t>
            </a:r>
            <a:endParaRPr lang="en-US" altLang="en-US" b="1" dirty="0"/>
          </a:p>
          <a:p>
            <a:pPr marL="0" indent="0">
              <a:buFont typeface="Wingdings" panose="05000000000000000000" pitchFamily="2" charset="2"/>
              <a:buChar char="Ø"/>
            </a:pPr>
            <a:endParaRPr lang="en-US" altLang="en-US" b="1" dirty="0"/>
          </a:p>
          <a:p>
            <a:pPr marL="0" indent="0">
              <a:buFont typeface="Wingdings" panose="05000000000000000000" pitchFamily="2" charset="2"/>
              <a:buChar char="Ø"/>
            </a:pPr>
            <a:endParaRPr lang="en-US" altLang="en-US" b="1" dirty="0"/>
          </a:p>
          <a:p>
            <a:pPr marL="0" indent="0">
              <a:buFont typeface="Wingdings" panose="05000000000000000000" pitchFamily="2" charset="2"/>
              <a:buChar char="Ø"/>
            </a:pPr>
            <a:r>
              <a:rPr lang="en-US" altLang="en-US" b="1" dirty="0"/>
              <a:t>			FLAGRANT</a:t>
            </a:r>
            <a:r>
              <a:rPr lang="zh-TW" altLang="en-US" b="1" dirty="0"/>
              <a:t>公然</a:t>
            </a:r>
            <a:endParaRPr lang="en-US" altLang="en-US" b="1" dirty="0"/>
          </a:p>
          <a:p>
            <a:pPr marL="0" indent="0"/>
            <a:endParaRPr lang="en-US" altLang="en-US" dirty="0"/>
          </a:p>
          <a:p>
            <a:pPr marL="0" indent="0">
              <a:buFont typeface="Arial" panose="020B0604020202020204" pitchFamily="34" charset="0"/>
              <a:buNone/>
            </a:pPr>
            <a:endParaRPr lang="pt-BR" altLang="en-US" dirty="0"/>
          </a:p>
        </p:txBody>
      </p:sp>
      <p:sp>
        <p:nvSpPr>
          <p:cNvPr id="303107" name="Título 2"/>
          <p:cNvSpPr>
            <a:spLocks noGrp="1"/>
          </p:cNvSpPr>
          <p:nvPr>
            <p:ph type="title"/>
          </p:nvPr>
        </p:nvSpPr>
        <p:spPr>
          <a:xfrm>
            <a:off x="2073275" y="333375"/>
            <a:ext cx="7632700" cy="647700"/>
          </a:xfrm>
        </p:spPr>
        <p:txBody>
          <a:bodyPr lIns="91440" tIns="45720" rIns="91440" bIns="45720"/>
          <a:lstStyle/>
          <a:p>
            <a:r>
              <a:rPr lang="pt-BR" altLang="en-US" dirty="0"/>
              <a:t>FOULS</a:t>
            </a:r>
            <a:r>
              <a:rPr lang="zh-TW" altLang="en-US" b="1" dirty="0"/>
              <a:t>違規</a:t>
            </a:r>
            <a:endParaRPr lang="pt-BR" altLang="en-US" b="1" dirty="0"/>
          </a:p>
        </p:txBody>
      </p:sp>
      <p:sp>
        <p:nvSpPr>
          <p:cNvPr id="30310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06A2A5C-5229-4306-A075-87752E093481}" type="slidenum">
              <a:rPr lang="en-US" altLang="pl-PL" sz="1200" smtClean="0">
                <a:solidFill>
                  <a:srgbClr val="FFFFFF"/>
                </a:solidFill>
                <a:latin typeface="Arial Black" panose="020B0A04020102090204" pitchFamily="34" charset="0"/>
                <a:sym typeface="Arial Black" panose="020B0A04020102090204" pitchFamily="34" charset="0"/>
              </a:rPr>
              <a:pPr/>
              <a:t>189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p:txBody>
          <a:bodyPr/>
          <a:lstStyle/>
          <a:p>
            <a:pPr eaLnBrk="1" hangingPunct="1"/>
            <a:r>
              <a:rPr lang="en-US" altLang="en-US" dirty="0"/>
              <a:t>Course Program</a:t>
            </a:r>
            <a:r>
              <a:rPr lang="pl-PL" altLang="en-US" dirty="0"/>
              <a:t>me presentation</a:t>
            </a:r>
            <a:r>
              <a:rPr lang="zh-TW" altLang="en-US" b="1" dirty="0"/>
              <a:t>課程規畫介紹</a:t>
            </a:r>
            <a:endParaRPr lang="en-US" altLang="en-US" b="1" dirty="0"/>
          </a:p>
        </p:txBody>
      </p:sp>
      <p:sp>
        <p:nvSpPr>
          <p:cNvPr id="121859" name="Subtitle 1"/>
          <p:cNvSpPr>
            <a:spLocks noGrp="1"/>
          </p:cNvSpPr>
          <p:nvPr>
            <p:ph type="subTitle" idx="4294967295"/>
          </p:nvPr>
        </p:nvSpPr>
        <p:spPr bwMode="auto">
          <a:xfrm>
            <a:off x="1485900" y="3886200"/>
            <a:ext cx="69342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0DE2B46-8CC1-4C5A-9F34-AE27E6D9BA9F}" type="slidenum">
              <a:rPr lang="en-US" altLang="en-US" sz="1200" smtClean="0">
                <a:solidFill>
                  <a:srgbClr val="FFFFFF"/>
                </a:solidFill>
                <a:latin typeface="Arial Black" panose="020B0A04020102090204" pitchFamily="34" charset="0"/>
                <a:sym typeface="Arial Black" panose="020B0A04020102090204" pitchFamily="34" charset="0"/>
              </a:rPr>
              <a:pPr/>
              <a:t>19</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Espaço Reservado para Conteúdo 1"/>
          <p:cNvSpPr>
            <a:spLocks noGrp="1"/>
          </p:cNvSpPr>
          <p:nvPr>
            <p:ph idx="1"/>
          </p:nvPr>
        </p:nvSpPr>
        <p:spPr>
          <a:xfrm>
            <a:off x="704850" y="1125538"/>
            <a:ext cx="8915400" cy="4525962"/>
          </a:xfrm>
          <a:extLst/>
        </p:spPr>
        <p:txBody>
          <a:bodyPr lIns="91440" tIns="45720" rIns="91440" bIns="45720"/>
          <a:lstStyle/>
          <a:p>
            <a:pPr marL="0" indent="0">
              <a:buFont typeface="Arial" panose="020B0604020202020204" pitchFamily="34" charset="0"/>
              <a:buNone/>
              <a:defRPr/>
            </a:pPr>
            <a:r>
              <a:rPr lang="en-US" altLang="en-US" b="1" dirty="0" smtClean="0"/>
              <a:t>MINOR: </a:t>
            </a:r>
            <a:r>
              <a:rPr lang="zh-TW" altLang="en-US" b="1" dirty="0" smtClean="0"/>
              <a:t>次要：</a:t>
            </a:r>
            <a:endParaRPr lang="en-US" altLang="en-US" u="sng" dirty="0"/>
          </a:p>
          <a:p>
            <a:pPr>
              <a:defRPr/>
            </a:pPr>
            <a:r>
              <a:rPr lang="en-US" altLang="en-US" dirty="0"/>
              <a:t>Low Head but away from opponent</a:t>
            </a:r>
            <a:r>
              <a:rPr lang="zh-TW" altLang="zh-TW" dirty="0"/>
              <a:t>低頭但遠離對手</a:t>
            </a:r>
            <a:endParaRPr lang="en-US" altLang="en-US" dirty="0"/>
          </a:p>
          <a:p>
            <a:pPr>
              <a:defRPr/>
            </a:pPr>
            <a:r>
              <a:rPr lang="en-US" altLang="en-US" dirty="0"/>
              <a:t>Low Head but gloves are in front of head</a:t>
            </a:r>
            <a:r>
              <a:rPr lang="zh-TW" altLang="zh-TW" dirty="0"/>
              <a:t>低頭但手套在頭前</a:t>
            </a:r>
            <a:r>
              <a:rPr lang="zh-TW" altLang="en-US" dirty="0"/>
              <a:t>面</a:t>
            </a:r>
            <a:endParaRPr lang="en-US" altLang="en-US" dirty="0"/>
          </a:p>
          <a:p>
            <a:pPr>
              <a:defRPr/>
            </a:pPr>
            <a:r>
              <a:rPr lang="en-US" altLang="en-US" dirty="0"/>
              <a:t>Minor pushing</a:t>
            </a:r>
            <a:r>
              <a:rPr lang="zh-TW" altLang="en-US" dirty="0"/>
              <a:t>輕微</a:t>
            </a:r>
            <a:r>
              <a:rPr lang="zh-TW" altLang="zh-TW" dirty="0"/>
              <a:t>推</a:t>
            </a:r>
            <a:r>
              <a:rPr lang="zh-TW" altLang="en-US" dirty="0"/>
              <a:t>開</a:t>
            </a:r>
            <a:endParaRPr lang="en-US" altLang="en-US" dirty="0"/>
          </a:p>
          <a:p>
            <a:pPr>
              <a:defRPr/>
            </a:pPr>
            <a:r>
              <a:rPr lang="en-US" altLang="en-US" dirty="0"/>
              <a:t>Minor holding</a:t>
            </a:r>
            <a:r>
              <a:rPr lang="zh-TW" altLang="en-US" dirty="0"/>
              <a:t>輕微抓住</a:t>
            </a:r>
            <a:endParaRPr lang="pl-PL" altLang="en-US" dirty="0"/>
          </a:p>
          <a:p>
            <a:pPr>
              <a:defRPr/>
            </a:pPr>
            <a:r>
              <a:rPr lang="pl-PL" altLang="en-US" dirty="0"/>
              <a:t>Unintentional Push of Opponent</a:t>
            </a:r>
            <a:r>
              <a:rPr lang="zh-TW" altLang="en-US" dirty="0"/>
              <a:t>非故</a:t>
            </a:r>
            <a:r>
              <a:rPr lang="zh-TW" altLang="zh-TW" dirty="0"/>
              <a:t>意推</a:t>
            </a:r>
            <a:r>
              <a:rPr lang="zh-TW" altLang="en-US" dirty="0"/>
              <a:t>開</a:t>
            </a:r>
            <a:r>
              <a:rPr lang="zh-TW" altLang="zh-TW" dirty="0"/>
              <a:t>對手</a:t>
            </a:r>
            <a:endParaRPr lang="en-US" altLang="en-US" dirty="0"/>
          </a:p>
          <a:p>
            <a:pPr marL="0" indent="0">
              <a:defRPr/>
            </a:pPr>
            <a:r>
              <a:rPr lang="en-US" altLang="en-US" dirty="0"/>
              <a:t>“No Harm, No Foul”</a:t>
            </a:r>
          </a:p>
          <a:p>
            <a:pPr marL="0" indent="0">
              <a:buNone/>
              <a:defRPr/>
            </a:pPr>
            <a:r>
              <a:rPr lang="zh-TW" altLang="zh-TW" dirty="0"/>
              <a:t>次要：</a:t>
            </a:r>
            <a:br>
              <a:rPr lang="zh-TW" altLang="zh-TW" dirty="0"/>
            </a:br>
            <a:r>
              <a:rPr lang="zh-TW" altLang="zh-TW" dirty="0"/>
              <a:t/>
            </a:r>
            <a:br>
              <a:rPr lang="zh-TW" altLang="zh-TW" dirty="0"/>
            </a:br>
            <a:r>
              <a:rPr lang="zh-TW" altLang="zh-TW" dirty="0"/>
              <a:t>小</a:t>
            </a:r>
            <a:br>
              <a:rPr lang="zh-TW" altLang="zh-TW" dirty="0"/>
            </a:br>
            <a:r>
              <a:rPr lang="zh-TW" altLang="zh-TW" dirty="0"/>
              <a:t>次要控股</a:t>
            </a:r>
            <a:br>
              <a:rPr lang="zh-TW" altLang="zh-TW" dirty="0"/>
            </a:br>
            <a:r>
              <a:rPr lang="zh-TW" altLang="zh-TW" dirty="0"/>
              <a:t/>
            </a:r>
            <a:br>
              <a:rPr lang="zh-TW" altLang="zh-TW" dirty="0"/>
            </a:br>
            <a:r>
              <a:rPr lang="zh-TW" altLang="zh-TW" dirty="0"/>
              <a:t/>
            </a:r>
            <a:br>
              <a:rPr lang="zh-TW" altLang="zh-TW" dirty="0"/>
            </a:br>
            <a:r>
              <a:rPr lang="zh-TW" altLang="zh-TW" dirty="0"/>
              <a:t>“沒有傷害，沒有犯規”</a:t>
            </a:r>
            <a:endParaRPr lang="pt-BR" altLang="en-US" dirty="0"/>
          </a:p>
        </p:txBody>
      </p:sp>
      <p:sp>
        <p:nvSpPr>
          <p:cNvPr id="304131" name="Título 2"/>
          <p:cNvSpPr>
            <a:spLocks noGrp="1"/>
          </p:cNvSpPr>
          <p:nvPr>
            <p:ph type="title"/>
          </p:nvPr>
        </p:nvSpPr>
        <p:spPr>
          <a:xfrm>
            <a:off x="2073275" y="333375"/>
            <a:ext cx="7632700" cy="647700"/>
          </a:xfrm>
        </p:spPr>
        <p:txBody>
          <a:bodyPr lIns="91440" tIns="45720" rIns="91440" bIns="45720"/>
          <a:lstStyle/>
          <a:p>
            <a:r>
              <a:rPr lang="pt-BR" altLang="en-US" dirty="0"/>
              <a:t>FOULS</a:t>
            </a:r>
            <a:r>
              <a:rPr lang="zh-TW" altLang="en-US" dirty="0"/>
              <a:t>違規</a:t>
            </a:r>
            <a:endParaRPr lang="pt-BR" altLang="en-US" dirty="0"/>
          </a:p>
        </p:txBody>
      </p:sp>
      <p:sp>
        <p:nvSpPr>
          <p:cNvPr id="30413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72EC902-7C7B-4D7E-AADC-4A71C69630D0}" type="slidenum">
              <a:rPr lang="en-US" altLang="pl-PL" sz="1200" smtClean="0">
                <a:solidFill>
                  <a:srgbClr val="FFFFFF"/>
                </a:solidFill>
                <a:latin typeface="Arial Black" panose="020B0A04020102090204" pitchFamily="34" charset="0"/>
                <a:sym typeface="Arial Black" panose="020B0A04020102090204" pitchFamily="34" charset="0"/>
              </a:rPr>
              <a:pPr/>
              <a:t>190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Espaço Reservado para Conteúdo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en-US" altLang="en-US" b="1" dirty="0" smtClean="0"/>
              <a:t>MAJOR: </a:t>
            </a:r>
            <a:r>
              <a:rPr lang="zh-TW" altLang="en-US" b="1" dirty="0" smtClean="0"/>
              <a:t>主要：</a:t>
            </a:r>
            <a:endParaRPr lang="en-US" altLang="en-US" dirty="0"/>
          </a:p>
          <a:p>
            <a:r>
              <a:rPr lang="en-US" altLang="en-US" sz="2200" dirty="0"/>
              <a:t>Low Head</a:t>
            </a:r>
            <a:r>
              <a:rPr lang="zh-TW" altLang="zh-TW" sz="2200" dirty="0"/>
              <a:t>低頭</a:t>
            </a:r>
            <a:endParaRPr lang="en-US" altLang="en-US" sz="2200" dirty="0"/>
          </a:p>
          <a:p>
            <a:r>
              <a:rPr lang="en-US" altLang="en-US" sz="2200" dirty="0"/>
              <a:t>Head Butt</a:t>
            </a:r>
            <a:r>
              <a:rPr lang="zh-TW" altLang="zh-TW" sz="2200" dirty="0"/>
              <a:t>頭</a:t>
            </a:r>
            <a:r>
              <a:rPr lang="zh-TW" altLang="en-US" sz="2200" dirty="0"/>
              <a:t>錘</a:t>
            </a:r>
            <a:endParaRPr lang="en-US" altLang="en-US" sz="2200" dirty="0"/>
          </a:p>
          <a:p>
            <a:r>
              <a:rPr lang="en-US" altLang="en-US" sz="2200" dirty="0"/>
              <a:t>Holding</a:t>
            </a:r>
            <a:r>
              <a:rPr lang="zh-TW" altLang="en-US" sz="2200" dirty="0"/>
              <a:t>抓</a:t>
            </a:r>
            <a:r>
              <a:rPr lang="zh-TW" altLang="zh-TW" sz="2200" dirty="0"/>
              <a:t>住</a:t>
            </a:r>
            <a:endParaRPr lang="en-US" altLang="en-US" sz="2200" dirty="0"/>
          </a:p>
          <a:p>
            <a:r>
              <a:rPr lang="en-US" altLang="en-US" sz="2200" dirty="0"/>
              <a:t>Holding and Punching</a:t>
            </a:r>
            <a:r>
              <a:rPr lang="zh-TW" altLang="en-US" sz="2200" dirty="0"/>
              <a:t>抓</a:t>
            </a:r>
            <a:r>
              <a:rPr lang="zh-TW" altLang="zh-TW" sz="2200" dirty="0"/>
              <a:t>住和</a:t>
            </a:r>
            <a:r>
              <a:rPr lang="zh-TW" altLang="en-US" sz="2200" dirty="0"/>
              <a:t>出拳</a:t>
            </a:r>
            <a:endParaRPr lang="en-US" altLang="en-US" sz="2200" dirty="0"/>
          </a:p>
          <a:p>
            <a:r>
              <a:rPr lang="en-US" altLang="en-US" sz="2200" dirty="0"/>
              <a:t>Slapping</a:t>
            </a:r>
            <a:r>
              <a:rPr lang="zh-TW" altLang="en-US" sz="2200" dirty="0"/>
              <a:t>拍擊</a:t>
            </a:r>
            <a:endParaRPr lang="en-US" altLang="en-US" sz="2200" dirty="0"/>
          </a:p>
          <a:p>
            <a:r>
              <a:rPr lang="en-US" altLang="en-US" sz="2200" dirty="0"/>
              <a:t>Not stepping back on command “Break”</a:t>
            </a:r>
            <a:r>
              <a:rPr lang="zh-TW" altLang="zh-TW" sz="2200" dirty="0"/>
              <a:t> </a:t>
            </a:r>
            <a:r>
              <a:rPr lang="zh-TW" altLang="en-US" sz="2200" dirty="0"/>
              <a:t>聽到</a:t>
            </a:r>
            <a:r>
              <a:rPr lang="zh-TW" altLang="zh-TW" sz="2200" dirty="0"/>
              <a:t>“休息”</a:t>
            </a:r>
            <a:r>
              <a:rPr lang="zh-TW" altLang="en-US" sz="2200" dirty="0"/>
              <a:t>指</a:t>
            </a:r>
            <a:r>
              <a:rPr lang="zh-TW" altLang="zh-TW" sz="2200" dirty="0"/>
              <a:t>令不</a:t>
            </a:r>
            <a:r>
              <a:rPr lang="zh-TW" altLang="en-US" sz="2200" dirty="0"/>
              <a:t>後</a:t>
            </a:r>
            <a:r>
              <a:rPr lang="zh-TW" altLang="zh-TW" sz="2200" dirty="0"/>
              <a:t>退</a:t>
            </a:r>
            <a:endParaRPr lang="en-US" altLang="en-US" sz="2200" dirty="0"/>
          </a:p>
          <a:p>
            <a:r>
              <a:rPr lang="en-US" altLang="en-US" sz="2200" dirty="0"/>
              <a:t>Spitting out the </a:t>
            </a:r>
            <a:r>
              <a:rPr lang="en-US" altLang="en-US" sz="2200" dirty="0" err="1"/>
              <a:t>gumshield</a:t>
            </a:r>
            <a:r>
              <a:rPr lang="en-US" altLang="en-US" sz="2200" dirty="0"/>
              <a:t> intentionally without a punch</a:t>
            </a:r>
            <a:r>
              <a:rPr lang="zh-TW" altLang="en-US" sz="2200" dirty="0"/>
              <a:t>故</a:t>
            </a:r>
            <a:r>
              <a:rPr lang="zh-TW" altLang="zh-TW" sz="2200" dirty="0"/>
              <a:t>意吐出</a:t>
            </a:r>
            <a:r>
              <a:rPr lang="zh-TW" altLang="en-US" sz="2200" dirty="0"/>
              <a:t>護齒卻未出拳</a:t>
            </a:r>
            <a:endParaRPr lang="en-US" altLang="en-US" sz="2200" dirty="0"/>
          </a:p>
          <a:p>
            <a:r>
              <a:rPr lang="en-US" altLang="en-US" sz="2200" dirty="0"/>
              <a:t>Simulation</a:t>
            </a:r>
            <a:r>
              <a:rPr lang="pl-PL" altLang="en-US" sz="2200" dirty="0"/>
              <a:t>/Faking</a:t>
            </a:r>
            <a:r>
              <a:rPr lang="zh-TW" altLang="zh-TW" sz="2200" dirty="0"/>
              <a:t>模擬/偽造</a:t>
            </a:r>
            <a:endParaRPr lang="pl-PL" altLang="en-US" sz="2200" dirty="0"/>
          </a:p>
          <a:p>
            <a:r>
              <a:rPr lang="pl-PL" altLang="en-US" sz="2200" dirty="0"/>
              <a:t>Passive defense</a:t>
            </a:r>
            <a:r>
              <a:rPr lang="zh-TW" altLang="zh-TW" sz="2200" dirty="0"/>
              <a:t>被動防禦</a:t>
            </a:r>
            <a:endParaRPr lang="pl-PL" altLang="en-US" sz="2200" dirty="0"/>
          </a:p>
          <a:p>
            <a:r>
              <a:rPr lang="pl-PL" altLang="en-US" sz="2200" dirty="0"/>
              <a:t>Hitting behind the head/back</a:t>
            </a:r>
            <a:r>
              <a:rPr lang="zh-TW" altLang="en-US" sz="2200" dirty="0"/>
              <a:t>從</a:t>
            </a:r>
            <a:r>
              <a:rPr lang="zh-TW" altLang="zh-TW" sz="2200" dirty="0"/>
              <a:t>頭</a:t>
            </a:r>
            <a:r>
              <a:rPr lang="zh-TW" altLang="en-US" sz="2200" dirty="0"/>
              <a:t>後面</a:t>
            </a:r>
            <a:r>
              <a:rPr lang="en-US" altLang="zh-TW" sz="2200" dirty="0"/>
              <a:t>/</a:t>
            </a:r>
            <a:r>
              <a:rPr lang="zh-TW" altLang="en-US" sz="2200" dirty="0"/>
              <a:t>背部撞擊</a:t>
            </a:r>
            <a:endParaRPr lang="en-US" altLang="en-US" sz="2200" dirty="0"/>
          </a:p>
        </p:txBody>
      </p:sp>
      <p:sp>
        <p:nvSpPr>
          <p:cNvPr id="305155" name="Título 2"/>
          <p:cNvSpPr>
            <a:spLocks noGrp="1"/>
          </p:cNvSpPr>
          <p:nvPr>
            <p:ph type="title"/>
          </p:nvPr>
        </p:nvSpPr>
        <p:spPr>
          <a:xfrm>
            <a:off x="2073275" y="333375"/>
            <a:ext cx="7632700" cy="647700"/>
          </a:xfrm>
        </p:spPr>
        <p:txBody>
          <a:bodyPr lIns="91440" tIns="45720" rIns="91440" bIns="45720"/>
          <a:lstStyle/>
          <a:p>
            <a:r>
              <a:rPr lang="pt-BR" altLang="en-US" dirty="0"/>
              <a:t>FOULS</a:t>
            </a:r>
            <a:r>
              <a:rPr lang="zh-TW" altLang="en-US" dirty="0"/>
              <a:t>違規</a:t>
            </a:r>
            <a:endParaRPr lang="pt-BR" altLang="en-US" dirty="0"/>
          </a:p>
        </p:txBody>
      </p:sp>
      <p:sp>
        <p:nvSpPr>
          <p:cNvPr id="30515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A424486-89AD-4E05-A6BA-5FAAF2B3F162}" type="slidenum">
              <a:rPr lang="en-US" altLang="pl-PL" sz="1200" smtClean="0">
                <a:solidFill>
                  <a:srgbClr val="FFFFFF"/>
                </a:solidFill>
                <a:latin typeface="Arial Black" panose="020B0A04020102090204" pitchFamily="34" charset="0"/>
                <a:sym typeface="Arial Black" panose="020B0A04020102090204" pitchFamily="34" charset="0"/>
              </a:rPr>
              <a:pPr/>
              <a:t>191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Conteúdo 1"/>
          <p:cNvSpPr>
            <a:spLocks noGrp="1"/>
          </p:cNvSpPr>
          <p:nvPr>
            <p:ph idx="1"/>
          </p:nvPr>
        </p:nvSpPr>
        <p:spPr>
          <a:xfrm>
            <a:off x="704850" y="1125538"/>
            <a:ext cx="8915400" cy="4525962"/>
          </a:xfrm>
          <a:extLst/>
        </p:spPr>
        <p:txBody>
          <a:bodyPr lIns="91440" tIns="45720" rIns="91440" bIns="45720"/>
          <a:lstStyle/>
          <a:p>
            <a:pPr marL="0" indent="0">
              <a:buFont typeface="Arial" panose="020B0604020202020204" pitchFamily="34" charset="0"/>
              <a:buNone/>
              <a:defRPr/>
            </a:pPr>
            <a:r>
              <a:rPr lang="en-US" altLang="en-US" b="1" dirty="0" smtClean="0"/>
              <a:t>FLAGRANT: </a:t>
            </a:r>
            <a:r>
              <a:rPr lang="zh-TW" altLang="en-US" b="1" dirty="0" smtClean="0"/>
              <a:t>公然：</a:t>
            </a:r>
            <a:endParaRPr lang="en-US" altLang="en-US" u="sng" dirty="0"/>
          </a:p>
          <a:p>
            <a:pPr>
              <a:defRPr/>
            </a:pPr>
            <a:r>
              <a:rPr lang="en-US" altLang="en-US" sz="2200" dirty="0"/>
              <a:t>Hitting an opponent while he/she is down</a:t>
            </a:r>
            <a:r>
              <a:rPr lang="zh-TW" altLang="zh-TW" sz="2200" dirty="0"/>
              <a:t>在他/她</a:t>
            </a:r>
            <a:r>
              <a:rPr lang="zh-TW" altLang="en-US" sz="2200" dirty="0"/>
              <a:t>倒下</a:t>
            </a:r>
            <a:r>
              <a:rPr lang="zh-TW" altLang="zh-TW" sz="2200" dirty="0"/>
              <a:t>時</a:t>
            </a:r>
            <a:r>
              <a:rPr lang="zh-TW" altLang="en-US" sz="2200" dirty="0"/>
              <a:t>攻擊</a:t>
            </a:r>
            <a:r>
              <a:rPr lang="zh-TW" altLang="zh-TW" sz="2200" dirty="0"/>
              <a:t>對方</a:t>
            </a:r>
            <a:endParaRPr lang="en-US" altLang="en-US" sz="2200" dirty="0"/>
          </a:p>
          <a:p>
            <a:pPr>
              <a:defRPr/>
            </a:pPr>
            <a:r>
              <a:rPr lang="en-US" altLang="en-US" sz="2200" b="1" dirty="0"/>
              <a:t>Hitting 3 Special Points – Back of Head, Kidney, Low Blow</a:t>
            </a:r>
            <a:r>
              <a:rPr lang="zh-TW" altLang="en-US" sz="2200" b="1" dirty="0"/>
              <a:t>攻擊</a:t>
            </a:r>
            <a:r>
              <a:rPr lang="zh-TW" altLang="zh-TW" sz="2200" dirty="0"/>
              <a:t>3個</a:t>
            </a:r>
            <a:r>
              <a:rPr lang="zh-TW" altLang="en-US" sz="2200" dirty="0"/>
              <a:t>特殊部位</a:t>
            </a:r>
            <a:r>
              <a:rPr lang="zh-TW" altLang="zh-TW" sz="2200" dirty="0"/>
              <a:t> - 頭</a:t>
            </a:r>
            <a:r>
              <a:rPr lang="zh-TW" altLang="en-US" sz="2200" dirty="0"/>
              <a:t>後面</a:t>
            </a:r>
            <a:r>
              <a:rPr lang="zh-TW" altLang="en-US" sz="2200" dirty="0">
                <a:latin typeface="新細明體" panose="02020500000000000000" pitchFamily="18" charset="-120"/>
                <a:ea typeface="新細明體" panose="02020500000000000000" pitchFamily="18" charset="-120"/>
              </a:rPr>
              <a:t>、</a:t>
            </a:r>
            <a:r>
              <a:rPr lang="zh-TW" altLang="zh-TW" sz="2200" dirty="0"/>
              <a:t>腎</a:t>
            </a:r>
            <a:r>
              <a:rPr lang="zh-TW" altLang="en-US" sz="2200" dirty="0">
                <a:latin typeface="新細明體" panose="02020500000000000000" pitchFamily="18" charset="-120"/>
                <a:ea typeface="新細明體" panose="02020500000000000000" pitchFamily="18" charset="-120"/>
              </a:rPr>
              <a:t>、腰部以下</a:t>
            </a:r>
            <a:endParaRPr lang="en-US" altLang="en-US" sz="2200" b="1" dirty="0"/>
          </a:p>
          <a:p>
            <a:pPr>
              <a:defRPr/>
            </a:pPr>
            <a:r>
              <a:rPr lang="en-US" altLang="en-US" sz="2200" dirty="0"/>
              <a:t>Intentional Head Butt</a:t>
            </a:r>
            <a:r>
              <a:rPr lang="zh-TW" altLang="en-US" sz="2200" dirty="0"/>
              <a:t>故意的頭錘</a:t>
            </a:r>
            <a:endParaRPr lang="en-US" altLang="en-US" sz="2200" dirty="0"/>
          </a:p>
          <a:p>
            <a:pPr>
              <a:defRPr/>
            </a:pPr>
            <a:r>
              <a:rPr lang="en-US" altLang="en-US" sz="2200" dirty="0"/>
              <a:t>Holding an opponent</a:t>
            </a:r>
            <a:r>
              <a:rPr lang="zh-TW" altLang="en-US" sz="2200" dirty="0"/>
              <a:t>抓住對手</a:t>
            </a:r>
            <a:endParaRPr lang="en-US" altLang="en-US" sz="2200" dirty="0"/>
          </a:p>
          <a:p>
            <a:pPr>
              <a:defRPr/>
            </a:pPr>
            <a:r>
              <a:rPr lang="en-US" altLang="en-US" sz="2200" dirty="0"/>
              <a:t>Kicking an opponent</a:t>
            </a:r>
            <a:r>
              <a:rPr lang="zh-TW" altLang="zh-TW" sz="2200" dirty="0"/>
              <a:t>踢對手</a:t>
            </a:r>
            <a:endParaRPr lang="en-US" altLang="en-US" sz="2200" dirty="0"/>
          </a:p>
          <a:p>
            <a:pPr>
              <a:defRPr/>
            </a:pPr>
            <a:r>
              <a:rPr lang="en-US" altLang="en-US" sz="2200" dirty="0"/>
              <a:t>Biting an opponent</a:t>
            </a:r>
            <a:r>
              <a:rPr lang="zh-TW" altLang="zh-TW" sz="2200" dirty="0"/>
              <a:t>咬</a:t>
            </a:r>
            <a:r>
              <a:rPr lang="zh-TW" altLang="en-US" sz="2200" dirty="0"/>
              <a:t>住</a:t>
            </a:r>
            <a:r>
              <a:rPr lang="zh-TW" altLang="zh-TW" sz="2200" dirty="0"/>
              <a:t>對手</a:t>
            </a:r>
            <a:endParaRPr lang="en-US" altLang="en-US" sz="2200" dirty="0"/>
          </a:p>
          <a:p>
            <a:pPr>
              <a:defRPr/>
            </a:pPr>
            <a:r>
              <a:rPr lang="en-US" altLang="en-US" sz="2200" dirty="0"/>
              <a:t>Usage of Elbow</a:t>
            </a:r>
            <a:r>
              <a:rPr lang="zh-TW" altLang="zh-TW" sz="2200" dirty="0"/>
              <a:t>使用</a:t>
            </a:r>
            <a:r>
              <a:rPr lang="zh-TW" altLang="en-US" sz="2200" dirty="0"/>
              <a:t>手肘</a:t>
            </a:r>
            <a:endParaRPr lang="en-US" altLang="en-US" sz="2200" dirty="0"/>
          </a:p>
          <a:p>
            <a:pPr>
              <a:defRPr/>
            </a:pPr>
            <a:r>
              <a:rPr lang="en-US" altLang="en-US" sz="2200" dirty="0"/>
              <a:t>Usage of Shoulder</a:t>
            </a:r>
            <a:r>
              <a:rPr lang="zh-TW" altLang="zh-TW" sz="2200" dirty="0"/>
              <a:t>使用肩膀</a:t>
            </a:r>
            <a:endParaRPr lang="en-US" altLang="en-US" sz="2200" dirty="0"/>
          </a:p>
          <a:p>
            <a:pPr>
              <a:defRPr/>
            </a:pPr>
            <a:r>
              <a:rPr lang="en-US" altLang="en-US" sz="2200" dirty="0"/>
              <a:t>Throwing opponent to the canvas</a:t>
            </a:r>
            <a:r>
              <a:rPr lang="zh-TW" altLang="en-US" sz="2200" dirty="0"/>
              <a:t>把</a:t>
            </a:r>
            <a:r>
              <a:rPr lang="zh-TW" altLang="zh-TW" sz="2200" dirty="0"/>
              <a:t>對手</a:t>
            </a:r>
            <a:r>
              <a:rPr lang="zh-TW" altLang="en-US" sz="2200" dirty="0"/>
              <a:t>摔到拳擊場地板</a:t>
            </a:r>
            <a:endParaRPr lang="en-US" altLang="en-US" sz="2200" dirty="0"/>
          </a:p>
          <a:p>
            <a:pPr>
              <a:defRPr/>
            </a:pPr>
            <a:r>
              <a:rPr lang="en-US" altLang="en-US" sz="2200" dirty="0"/>
              <a:t>Deliberate blow after the bell</a:t>
            </a:r>
            <a:r>
              <a:rPr lang="zh-TW" altLang="zh-TW" sz="2200" dirty="0"/>
              <a:t>鐘</a:t>
            </a:r>
            <a:r>
              <a:rPr lang="zh-TW" altLang="en-US" sz="2200" dirty="0"/>
              <a:t>響</a:t>
            </a:r>
            <a:r>
              <a:rPr lang="zh-TW" altLang="zh-TW" sz="2200" dirty="0"/>
              <a:t>後</a:t>
            </a:r>
            <a:r>
              <a:rPr lang="zh-TW" altLang="en-US" sz="2200" dirty="0"/>
              <a:t>的故意攻擊</a:t>
            </a:r>
            <a:endParaRPr lang="en-US" altLang="en-US" sz="2200" dirty="0"/>
          </a:p>
          <a:p>
            <a:pPr marL="0" indent="0">
              <a:buNone/>
              <a:defRPr/>
            </a:pPr>
            <a:r>
              <a:rPr lang="zh-TW" altLang="zh-TW" dirty="0"/>
              <a:t/>
            </a:r>
            <a:br>
              <a:rPr lang="zh-TW" altLang="zh-TW" dirty="0"/>
            </a:br>
            <a:r>
              <a:rPr lang="zh-TW" altLang="zh-TW" dirty="0"/>
              <a:t/>
            </a:r>
            <a:br>
              <a:rPr lang="zh-TW" altLang="zh-TW" dirty="0"/>
            </a:br>
            <a:endParaRPr lang="en-US" altLang="en-US" dirty="0"/>
          </a:p>
          <a:p>
            <a:pPr marL="0" indent="0">
              <a:defRPr/>
            </a:pPr>
            <a:endParaRPr lang="pt-BR" altLang="en-US" dirty="0"/>
          </a:p>
        </p:txBody>
      </p:sp>
      <p:sp>
        <p:nvSpPr>
          <p:cNvPr id="306179" name="Título 2"/>
          <p:cNvSpPr>
            <a:spLocks noGrp="1"/>
          </p:cNvSpPr>
          <p:nvPr>
            <p:ph type="title"/>
          </p:nvPr>
        </p:nvSpPr>
        <p:spPr>
          <a:xfrm>
            <a:off x="2073275" y="333375"/>
            <a:ext cx="7632700" cy="647700"/>
          </a:xfrm>
        </p:spPr>
        <p:txBody>
          <a:bodyPr lIns="91440" tIns="45720" rIns="91440" bIns="45720"/>
          <a:lstStyle/>
          <a:p>
            <a:r>
              <a:rPr lang="pt-BR" altLang="en-US" dirty="0"/>
              <a:t>FOULS</a:t>
            </a:r>
            <a:r>
              <a:rPr lang="zh-TW" altLang="en-US" dirty="0"/>
              <a:t>違規</a:t>
            </a:r>
            <a:endParaRPr lang="pt-BR" altLang="en-US" dirty="0"/>
          </a:p>
        </p:txBody>
      </p:sp>
      <p:sp>
        <p:nvSpPr>
          <p:cNvPr id="30618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A091449-3921-43FF-80A2-79B0843AB745}" type="slidenum">
              <a:rPr lang="en-US" altLang="pl-PL" sz="1200" smtClean="0">
                <a:solidFill>
                  <a:srgbClr val="FFFFFF"/>
                </a:solidFill>
                <a:latin typeface="Arial Black" panose="020B0A04020102090204" pitchFamily="34" charset="0"/>
                <a:sym typeface="Arial Black" panose="020B0A04020102090204" pitchFamily="34" charset="0"/>
              </a:rPr>
              <a:pPr/>
              <a:t>192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Espaço Reservado para Conteúdo 1"/>
          <p:cNvSpPr>
            <a:spLocks noGrp="1"/>
          </p:cNvSpPr>
          <p:nvPr>
            <p:ph idx="1"/>
          </p:nvPr>
        </p:nvSpPr>
        <p:spPr>
          <a:xfrm>
            <a:off x="704850" y="1125538"/>
            <a:ext cx="8915400" cy="4525962"/>
          </a:xfrm>
        </p:spPr>
        <p:txBody>
          <a:bodyPr lIns="91440" tIns="45720" rIns="91440" bIns="45720"/>
          <a:lstStyle/>
          <a:p>
            <a:pPr marL="0" indent="0">
              <a:buNone/>
            </a:pPr>
            <a:r>
              <a:rPr lang="pl-PL" altLang="en-US" b="1" dirty="0"/>
              <a:t>NEW RULES ON HEAD BUTTING AND ILLEGAL BLOWS BY AIBA TECHNICAL RULES</a:t>
            </a:r>
            <a:r>
              <a:rPr lang="zh-TW" altLang="en-US" b="1" dirty="0"/>
              <a:t> </a:t>
            </a:r>
            <a:r>
              <a:rPr lang="zh-TW" altLang="zh-TW" dirty="0"/>
              <a:t> </a:t>
            </a:r>
            <a:r>
              <a:rPr lang="zh-TW" altLang="zh-TW" b="1" dirty="0"/>
              <a:t>AIBA技術規則中關於頭</a:t>
            </a:r>
            <a:r>
              <a:rPr lang="zh-TW" altLang="en-US" b="1" dirty="0"/>
              <a:t>錘</a:t>
            </a:r>
            <a:r>
              <a:rPr lang="zh-TW" altLang="zh-TW" b="1" dirty="0"/>
              <a:t>和</a:t>
            </a:r>
            <a:r>
              <a:rPr lang="zh-TW" altLang="en-US" b="1" dirty="0"/>
              <a:t>違</a:t>
            </a:r>
            <a:r>
              <a:rPr lang="zh-TW" altLang="zh-TW" b="1" dirty="0"/>
              <a:t>法</a:t>
            </a:r>
            <a:r>
              <a:rPr lang="zh-TW" altLang="en-US" b="1" dirty="0"/>
              <a:t>打擊過低</a:t>
            </a:r>
            <a:r>
              <a:rPr lang="zh-TW" altLang="zh-TW" b="1" dirty="0"/>
              <a:t>的新規定</a:t>
            </a:r>
            <a:endParaRPr lang="en-US" altLang="en-US" b="1" u="sng" dirty="0"/>
          </a:p>
          <a:p>
            <a:pPr marL="0" indent="0">
              <a:buNone/>
            </a:pPr>
            <a:r>
              <a:rPr lang="en-US" altLang="en-US" sz="2200" dirty="0"/>
              <a:t>8.3. If a Boxer receives head butting or illegal blows which do not cause an injury or cut, the Referee will give a Warning to the offending Boxer, deducting one (1) point per Judge or may disqualify the offending Boxer if actions deemed sufficiently serious to warrant a disqualification.</a:t>
            </a:r>
            <a:r>
              <a:rPr lang="zh-TW" altLang="zh-TW" sz="2200" dirty="0"/>
              <a:t>如果拳擊手</a:t>
            </a:r>
            <a:r>
              <a:rPr lang="zh-TW" altLang="en-US" sz="2200" dirty="0"/>
              <a:t>承</a:t>
            </a:r>
            <a:r>
              <a:rPr lang="zh-TW" altLang="zh-TW" sz="2200" dirty="0"/>
              <a:t>受不</a:t>
            </a:r>
            <a:r>
              <a:rPr lang="zh-TW" altLang="en-US" sz="2200" dirty="0"/>
              <a:t>致</a:t>
            </a:r>
            <a:r>
              <a:rPr lang="zh-TW" altLang="zh-TW" sz="2200" dirty="0"/>
              <a:t>造成傷害或</a:t>
            </a:r>
            <a:r>
              <a:rPr lang="zh-TW" altLang="en-US" sz="2200" dirty="0"/>
              <a:t>傷口</a:t>
            </a:r>
            <a:r>
              <a:rPr lang="zh-TW" altLang="zh-TW" sz="2200" dirty="0"/>
              <a:t>的頭</a:t>
            </a:r>
            <a:r>
              <a:rPr lang="zh-TW" altLang="en-US" sz="2200" dirty="0"/>
              <a:t>錘</a:t>
            </a:r>
            <a:r>
              <a:rPr lang="zh-TW" altLang="zh-TW" sz="2200" dirty="0"/>
              <a:t>或</a:t>
            </a:r>
            <a:r>
              <a:rPr lang="zh-TW" altLang="en-US" sz="2200" dirty="0"/>
              <a:t>違</a:t>
            </a:r>
            <a:r>
              <a:rPr lang="zh-TW" altLang="zh-TW" sz="2200" dirty="0"/>
              <a:t>法</a:t>
            </a:r>
            <a:r>
              <a:rPr lang="zh-TW" altLang="en-US" sz="2200" dirty="0"/>
              <a:t>打擊過低</a:t>
            </a:r>
            <a:r>
              <a:rPr lang="zh-TW" altLang="zh-TW" sz="2200" dirty="0"/>
              <a:t>，</a:t>
            </a:r>
            <a:r>
              <a:rPr lang="zh-TW" altLang="en-US" sz="2200" dirty="0"/>
              <a:t>裁判員</a:t>
            </a:r>
            <a:r>
              <a:rPr lang="zh-TW" altLang="zh-TW" sz="2200" dirty="0"/>
              <a:t>將對違規拳擊手發出警告，扣除每名</a:t>
            </a:r>
            <a:r>
              <a:rPr lang="zh-TW" altLang="en-US" sz="2200" dirty="0"/>
              <a:t>評判員</a:t>
            </a:r>
            <a:r>
              <a:rPr lang="zh-TW" altLang="zh-TW" sz="2200" dirty="0"/>
              <a:t>一（1）分，或者如果行為</a:t>
            </a:r>
            <a:r>
              <a:rPr lang="zh-TW" altLang="en-US" sz="2200" dirty="0"/>
              <a:t>的</a:t>
            </a:r>
            <a:r>
              <a:rPr lang="zh-TW" altLang="zh-TW" sz="2200" dirty="0"/>
              <a:t>嚴重</a:t>
            </a:r>
            <a:r>
              <a:rPr lang="zh-TW" altLang="en-US" sz="2200" dirty="0"/>
              <a:t>程度足以取消資格</a:t>
            </a:r>
            <a:r>
              <a:rPr lang="zh-TW" altLang="zh-TW" sz="2200" dirty="0"/>
              <a:t>，</a:t>
            </a:r>
            <a:r>
              <a:rPr lang="zh-TW" altLang="en-US" sz="2200" dirty="0"/>
              <a:t>則</a:t>
            </a:r>
            <a:r>
              <a:rPr lang="zh-TW" altLang="zh-TW" sz="2200" dirty="0"/>
              <a:t>可能取消違規拳擊手的資格 </a:t>
            </a:r>
            <a:r>
              <a:rPr lang="zh-TW" altLang="en-US" sz="2200" dirty="0"/>
              <a:t>。</a:t>
            </a:r>
            <a:endParaRPr lang="pl-PL" altLang="en-US" sz="2200" dirty="0"/>
          </a:p>
          <a:p>
            <a:pPr marL="0" indent="0">
              <a:buNone/>
            </a:pPr>
            <a:r>
              <a:rPr lang="en-US" altLang="en-US" sz="2200" dirty="0"/>
              <a:t>8.4. If a Boxer receives head butting or illegal blows which cause an injury or cut the Referee must disqualify the offending boxer. </a:t>
            </a:r>
            <a:r>
              <a:rPr lang="zh-TW" altLang="zh-TW" sz="2200" dirty="0"/>
              <a:t>如果拳擊手</a:t>
            </a:r>
            <a:r>
              <a:rPr lang="zh-TW" altLang="en-US" sz="2200" dirty="0"/>
              <a:t>承</a:t>
            </a:r>
            <a:r>
              <a:rPr lang="zh-TW" altLang="zh-TW" sz="2200" dirty="0"/>
              <a:t>受</a:t>
            </a:r>
            <a:r>
              <a:rPr lang="zh-TW" altLang="en-US" sz="2200" dirty="0"/>
              <a:t>會</a:t>
            </a:r>
            <a:r>
              <a:rPr lang="zh-TW" altLang="zh-TW" sz="2200" dirty="0"/>
              <a:t>造成傷害或</a:t>
            </a:r>
            <a:r>
              <a:rPr lang="zh-TW" altLang="en-US" sz="2200" dirty="0"/>
              <a:t>傷口</a:t>
            </a:r>
            <a:r>
              <a:rPr lang="zh-TW" altLang="zh-TW" sz="2200" dirty="0"/>
              <a:t>的頭</a:t>
            </a:r>
            <a:r>
              <a:rPr lang="zh-TW" altLang="en-US" sz="2200" dirty="0"/>
              <a:t>錘</a:t>
            </a:r>
            <a:r>
              <a:rPr lang="zh-TW" altLang="zh-TW" sz="2200" dirty="0"/>
              <a:t>或</a:t>
            </a:r>
            <a:r>
              <a:rPr lang="zh-TW" altLang="en-US" sz="2200" dirty="0"/>
              <a:t>違</a:t>
            </a:r>
            <a:r>
              <a:rPr lang="zh-TW" altLang="zh-TW" sz="2200" dirty="0"/>
              <a:t>法</a:t>
            </a:r>
            <a:r>
              <a:rPr lang="zh-TW" altLang="en-US" sz="2200" dirty="0"/>
              <a:t>打擊過低</a:t>
            </a:r>
            <a:r>
              <a:rPr lang="zh-TW" altLang="zh-TW" sz="2200" dirty="0"/>
              <a:t>，</a:t>
            </a:r>
            <a:r>
              <a:rPr lang="zh-TW" altLang="en-US" sz="2200" dirty="0"/>
              <a:t>裁判員</a:t>
            </a:r>
            <a:r>
              <a:rPr lang="zh-TW" altLang="zh-TW" sz="2200" dirty="0"/>
              <a:t>必須取消違規拳擊手的資格。</a:t>
            </a:r>
            <a:endParaRPr lang="pt-BR" altLang="en-US" sz="2200" dirty="0"/>
          </a:p>
        </p:txBody>
      </p:sp>
      <p:sp>
        <p:nvSpPr>
          <p:cNvPr id="307203" name="Título 2"/>
          <p:cNvSpPr>
            <a:spLocks noGrp="1"/>
          </p:cNvSpPr>
          <p:nvPr>
            <p:ph type="title"/>
          </p:nvPr>
        </p:nvSpPr>
        <p:spPr>
          <a:xfrm>
            <a:off x="2073275" y="333375"/>
            <a:ext cx="7632700" cy="647700"/>
          </a:xfrm>
        </p:spPr>
        <p:txBody>
          <a:bodyPr lIns="91440" tIns="45720" rIns="91440" bIns="45720"/>
          <a:lstStyle/>
          <a:p>
            <a:r>
              <a:rPr lang="pt-BR" altLang="en-US" dirty="0"/>
              <a:t>FOULS</a:t>
            </a:r>
            <a:r>
              <a:rPr lang="zh-TW" altLang="en-US" dirty="0"/>
              <a:t>違規</a:t>
            </a:r>
            <a:endParaRPr lang="pt-BR" altLang="en-US" dirty="0"/>
          </a:p>
        </p:txBody>
      </p:sp>
      <p:sp>
        <p:nvSpPr>
          <p:cNvPr id="30720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C42ED88-A6A0-471F-A930-20FBD35535F5}" type="slidenum">
              <a:rPr lang="en-US" altLang="pl-PL" sz="1200" smtClean="0">
                <a:solidFill>
                  <a:srgbClr val="FFFFFF"/>
                </a:solidFill>
                <a:latin typeface="Arial Black" panose="020B0A04020102090204" pitchFamily="34" charset="0"/>
                <a:sym typeface="Arial Black" panose="020B0A04020102090204" pitchFamily="34" charset="0"/>
              </a:rPr>
              <a:pPr/>
              <a:t>193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ço Reservado para Conteúdo 1"/>
          <p:cNvSpPr>
            <a:spLocks noGrp="1"/>
          </p:cNvSpPr>
          <p:nvPr>
            <p:ph idx="1"/>
          </p:nvPr>
        </p:nvSpPr>
        <p:spPr>
          <a:xfrm>
            <a:off x="704850" y="1125538"/>
            <a:ext cx="8915400" cy="4525962"/>
          </a:xfrm>
        </p:spPr>
        <p:txBody>
          <a:bodyPr lIns="91440" tIns="45720" rIns="91440" bIns="45720"/>
          <a:lstStyle/>
          <a:p>
            <a:pPr marL="0" indent="0">
              <a:buFont typeface="Arial" panose="020B0604020202020204" pitchFamily="34" charset="0"/>
              <a:buNone/>
            </a:pPr>
            <a:r>
              <a:rPr lang="en-US" altLang="en-US" b="1" dirty="0" smtClean="0"/>
              <a:t>GUMSHIELD: </a:t>
            </a:r>
            <a:r>
              <a:rPr lang="zh-TW" altLang="en-US" b="1" dirty="0" smtClean="0"/>
              <a:t>護齒：</a:t>
            </a:r>
            <a:endParaRPr lang="en-US" altLang="en-US" b="1" dirty="0"/>
          </a:p>
          <a:p>
            <a:pPr marL="0" indent="0">
              <a:buFont typeface="Arial" panose="020B0604020202020204" pitchFamily="34" charset="0"/>
              <a:buNone/>
            </a:pPr>
            <a:endParaRPr lang="en-US" altLang="en-US" u="sng" dirty="0"/>
          </a:p>
          <a:p>
            <a:pPr marL="0" indent="0">
              <a:buFont typeface="Wingdings" panose="05000000000000000000" pitchFamily="2" charset="2"/>
              <a:buChar char="Ø"/>
            </a:pPr>
            <a:r>
              <a:rPr lang="en-US" altLang="en-US" dirty="0"/>
              <a:t>If the </a:t>
            </a:r>
            <a:r>
              <a:rPr lang="en-US" altLang="en-US" dirty="0" err="1"/>
              <a:t>Gumshield</a:t>
            </a:r>
            <a:r>
              <a:rPr lang="en-US" altLang="en-US" dirty="0"/>
              <a:t> falls out for the 3</a:t>
            </a:r>
            <a:r>
              <a:rPr lang="en-US" altLang="en-US" baseline="30000" dirty="0"/>
              <a:t>rd</a:t>
            </a:r>
            <a:r>
              <a:rPr lang="en-US" altLang="en-US" dirty="0"/>
              <a:t> time by punch –– Warning</a:t>
            </a:r>
            <a:r>
              <a:rPr lang="zh-TW" altLang="zh-TW" dirty="0"/>
              <a:t>如果</a:t>
            </a:r>
            <a:r>
              <a:rPr lang="zh-TW" altLang="en-US" dirty="0"/>
              <a:t>透</a:t>
            </a:r>
            <a:r>
              <a:rPr lang="zh-TW" altLang="zh-TW" dirty="0"/>
              <a:t>過</a:t>
            </a:r>
            <a:r>
              <a:rPr lang="zh-TW" altLang="en-US" dirty="0"/>
              <a:t>出拳</a:t>
            </a:r>
            <a:r>
              <a:rPr lang="zh-TW" altLang="zh-TW" dirty="0"/>
              <a:t>第三次</a:t>
            </a:r>
            <a:r>
              <a:rPr lang="zh-TW" altLang="en-US" dirty="0"/>
              <a:t>掉落護齒</a:t>
            </a:r>
            <a:r>
              <a:rPr lang="zh-TW" altLang="zh-TW" dirty="0"/>
              <a:t>- 警告</a:t>
            </a:r>
            <a:endParaRPr lang="en-US" altLang="en-US" dirty="0"/>
          </a:p>
          <a:p>
            <a:pPr marL="0" indent="0">
              <a:buFont typeface="Wingdings" panose="05000000000000000000" pitchFamily="2" charset="2"/>
              <a:buChar char="Ø"/>
            </a:pPr>
            <a:endParaRPr lang="en-US" altLang="en-US" dirty="0"/>
          </a:p>
          <a:p>
            <a:pPr marL="0" indent="0">
              <a:buFont typeface="Wingdings" panose="05000000000000000000" pitchFamily="2" charset="2"/>
              <a:buChar char="Ø"/>
            </a:pPr>
            <a:r>
              <a:rPr lang="en-US" altLang="en-US" dirty="0"/>
              <a:t>If a Boxer spits out intentionally - Warning</a:t>
            </a:r>
            <a:r>
              <a:rPr lang="zh-TW" altLang="zh-TW" dirty="0"/>
              <a:t>如果拳擊手有意吐</a:t>
            </a:r>
            <a:r>
              <a:rPr lang="zh-TW" altLang="en-US" dirty="0"/>
              <a:t>出護齒</a:t>
            </a:r>
            <a:r>
              <a:rPr lang="zh-TW" altLang="zh-TW" dirty="0"/>
              <a:t> - 警告</a:t>
            </a:r>
            <a:endParaRPr lang="en-US" altLang="en-US" dirty="0"/>
          </a:p>
          <a:p>
            <a:pPr marL="0" indent="0">
              <a:buNone/>
            </a:pPr>
            <a:r>
              <a:rPr lang="zh-TW" altLang="zh-TW" dirty="0"/>
              <a:t/>
            </a:r>
            <a:br>
              <a:rPr lang="zh-TW" altLang="zh-TW" dirty="0"/>
            </a:br>
            <a:r>
              <a:rPr lang="zh-TW" altLang="zh-TW" dirty="0"/>
              <a:t/>
            </a:r>
            <a:br>
              <a:rPr lang="zh-TW" altLang="zh-TW" dirty="0"/>
            </a:br>
            <a:endParaRPr lang="pt-BR" altLang="en-US" dirty="0"/>
          </a:p>
        </p:txBody>
      </p:sp>
      <p:sp>
        <p:nvSpPr>
          <p:cNvPr id="308227" name="Título 2"/>
          <p:cNvSpPr>
            <a:spLocks noGrp="1"/>
          </p:cNvSpPr>
          <p:nvPr>
            <p:ph type="title"/>
          </p:nvPr>
        </p:nvSpPr>
        <p:spPr>
          <a:xfrm>
            <a:off x="2073275" y="333375"/>
            <a:ext cx="7632700" cy="647700"/>
          </a:xfrm>
        </p:spPr>
        <p:txBody>
          <a:bodyPr lIns="91440" tIns="45720" rIns="91440" bIns="45720"/>
          <a:lstStyle/>
          <a:p>
            <a:r>
              <a:rPr lang="pt-BR" altLang="en-US" dirty="0"/>
              <a:t>GUMSHIELD</a:t>
            </a:r>
            <a:r>
              <a:rPr lang="zh-TW" altLang="en-US" b="1" dirty="0"/>
              <a:t>護齒</a:t>
            </a:r>
            <a:endParaRPr lang="pt-BR" altLang="en-US" dirty="0"/>
          </a:p>
        </p:txBody>
      </p:sp>
      <p:sp>
        <p:nvSpPr>
          <p:cNvPr id="30822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226049D-92A5-4A77-9612-170070486005}" type="slidenum">
              <a:rPr lang="en-US" altLang="pl-PL" sz="1200" smtClean="0">
                <a:solidFill>
                  <a:srgbClr val="FFFFFF"/>
                </a:solidFill>
                <a:latin typeface="Arial Black" panose="020B0A04020102090204" pitchFamily="34" charset="0"/>
                <a:sym typeface="Arial Black" panose="020B0A04020102090204" pitchFamily="34" charset="0"/>
              </a:rPr>
              <a:pPr/>
              <a:t>194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ço Reservado para Conteúdo 2"/>
          <p:cNvSpPr>
            <a:spLocks noGrp="1"/>
          </p:cNvSpPr>
          <p:nvPr>
            <p:ph idx="1"/>
          </p:nvPr>
        </p:nvSpPr>
        <p:spPr>
          <a:xfrm>
            <a:off x="415925" y="908050"/>
            <a:ext cx="9204325" cy="4525963"/>
          </a:xfrm>
        </p:spPr>
        <p:txBody>
          <a:bodyPr lIns="91440" tIns="45720" rIns="91440" bIns="45720"/>
          <a:lstStyle/>
          <a:p>
            <a:pPr algn="ctr">
              <a:buFont typeface="Arial" panose="020B0604020202020204" pitchFamily="34" charset="0"/>
              <a:buNone/>
              <a:defRPr/>
            </a:pPr>
            <a:endParaRPr lang="en-US" altLang="en-US" sz="500" b="1" dirty="0">
              <a:latin typeface="Arial "/>
              <a:cs typeface="Times New Roman" panose="02020603050405020304" pitchFamily="18" charset="0"/>
            </a:endParaRPr>
          </a:p>
          <a:p>
            <a:pPr algn="just">
              <a:buFont typeface="Arial" panose="020B0604020202020204" pitchFamily="34" charset="0"/>
              <a:buNone/>
              <a:defRPr/>
            </a:pPr>
            <a:r>
              <a:rPr lang="en-GB" altLang="en-US" b="1" dirty="0"/>
              <a:t>LOW </a:t>
            </a:r>
            <a:r>
              <a:rPr lang="en-GB" altLang="en-US" b="1" dirty="0" smtClean="0"/>
              <a:t>BLOW: </a:t>
            </a:r>
            <a:r>
              <a:rPr lang="zh-TW" altLang="en-US" b="1" dirty="0" smtClean="0"/>
              <a:t>打擊</a:t>
            </a:r>
            <a:r>
              <a:rPr lang="zh-TW" altLang="en-US" b="1" dirty="0"/>
              <a:t>過</a:t>
            </a:r>
            <a:r>
              <a:rPr lang="zh-TW" altLang="en-US" b="1" dirty="0" smtClean="0"/>
              <a:t>低：</a:t>
            </a:r>
            <a:r>
              <a:rPr lang="en-GB" altLang="en-US" b="1" dirty="0" smtClean="0"/>
              <a:t> </a:t>
            </a:r>
            <a:endParaRPr lang="en-GB" altLang="en-US" sz="800" b="1" dirty="0"/>
          </a:p>
          <a:p>
            <a:pPr marL="457200" lvl="2" indent="-457200">
              <a:spcBef>
                <a:spcPts val="800"/>
              </a:spcBef>
              <a:buFont typeface="+mj-lt"/>
              <a:buAutoNum type="arabicPeriod"/>
              <a:defRPr/>
            </a:pPr>
            <a:r>
              <a:rPr lang="en-US" altLang="en-US" sz="2400" dirty="0"/>
              <a:t>After a low blow,</a:t>
            </a:r>
            <a:r>
              <a:rPr lang="zh-TW" altLang="en-US" sz="2400" dirty="0"/>
              <a:t>在打擊過低之後，</a:t>
            </a:r>
            <a:endParaRPr lang="pl-PL" altLang="en-US" sz="2400" dirty="0"/>
          </a:p>
          <a:p>
            <a:pPr marL="800100" lvl="3" indent="-342900">
              <a:spcBef>
                <a:spcPts val="800"/>
              </a:spcBef>
              <a:defRPr/>
            </a:pPr>
            <a:r>
              <a:rPr lang="en-US" altLang="en-US" sz="2000" dirty="0"/>
              <a:t>if the offended Boxer does not complain and the low blow was not hard and intentional, the</a:t>
            </a:r>
            <a:r>
              <a:rPr lang="pl-PL" altLang="en-US" sz="2000" dirty="0"/>
              <a:t> </a:t>
            </a:r>
            <a:r>
              <a:rPr lang="en-US" altLang="en-US" sz="2000" dirty="0"/>
              <a:t>Referee signal the foul without interrupting the Bout.</a:t>
            </a:r>
            <a:r>
              <a:rPr lang="zh-TW" altLang="zh-TW" sz="2000" dirty="0"/>
              <a:t>如果</a:t>
            </a:r>
            <a:r>
              <a:rPr lang="zh-TW" altLang="en-US" sz="2000" dirty="0"/>
              <a:t>受侵</a:t>
            </a:r>
            <a:r>
              <a:rPr lang="zh-TW" altLang="zh-TW" sz="2000" dirty="0"/>
              <a:t>犯拳擊手沒有抱怨，</a:t>
            </a:r>
            <a:r>
              <a:rPr lang="zh-TW" altLang="en-US" sz="2000" dirty="0"/>
              <a:t>並且</a:t>
            </a:r>
            <a:r>
              <a:rPr lang="zh-TW" altLang="zh-TW" sz="2000" dirty="0"/>
              <a:t>不是</a:t>
            </a:r>
            <a:r>
              <a:rPr lang="zh-TW" altLang="en-US" sz="2000" dirty="0"/>
              <a:t>猛力故</a:t>
            </a:r>
            <a:r>
              <a:rPr lang="zh-TW" altLang="zh-TW" sz="2000" dirty="0"/>
              <a:t>意</a:t>
            </a:r>
            <a:r>
              <a:rPr lang="zh-TW" altLang="en-US" sz="2000" dirty="0"/>
              <a:t>打擊過低</a:t>
            </a:r>
            <a:r>
              <a:rPr lang="zh-TW" altLang="zh-TW" sz="2000" dirty="0"/>
              <a:t>，</a:t>
            </a:r>
            <a:r>
              <a:rPr lang="zh-TW" altLang="en-US" sz="2000" dirty="0"/>
              <a:t>裁判員</a:t>
            </a:r>
            <a:r>
              <a:rPr lang="zh-TW" altLang="zh-TW" sz="2000" dirty="0"/>
              <a:t>就會發出不中斷</a:t>
            </a:r>
            <a:r>
              <a:rPr lang="zh-TW" altLang="en-US" sz="2000" dirty="0"/>
              <a:t>比賽的信號</a:t>
            </a:r>
            <a:r>
              <a:rPr lang="zh-TW" altLang="zh-TW" sz="2000" dirty="0"/>
              <a:t>。</a:t>
            </a:r>
            <a:endParaRPr lang="en-US" altLang="en-US" sz="2000" dirty="0"/>
          </a:p>
          <a:p>
            <a:pPr marL="800100" lvl="3" indent="-342900">
              <a:spcBef>
                <a:spcPts val="800"/>
              </a:spcBef>
              <a:defRPr/>
            </a:pPr>
            <a:r>
              <a:rPr lang="en-US" altLang="en-US" sz="2000" dirty="0"/>
              <a:t>if the offended Boxer complains about the severity of the low blow, the Referee </a:t>
            </a:r>
            <a:r>
              <a:rPr lang="pl-PL" altLang="en-US" sz="2000" dirty="0"/>
              <a:t>has </a:t>
            </a:r>
            <a:r>
              <a:rPr lang="en-US" altLang="en-US" sz="2000" dirty="0"/>
              <a:t>two</a:t>
            </a:r>
            <a:r>
              <a:rPr lang="pl-PL" altLang="en-US" sz="2000" dirty="0"/>
              <a:t> </a:t>
            </a:r>
            <a:r>
              <a:rPr lang="pl-PL" altLang="en-US" sz="2000" dirty="0" smtClean="0"/>
              <a:t>options</a:t>
            </a:r>
            <a:r>
              <a:rPr lang="en-US" altLang="en-US" sz="2000" dirty="0" smtClean="0"/>
              <a:t>: </a:t>
            </a:r>
            <a:r>
              <a:rPr lang="zh-TW" altLang="zh-TW" sz="2000" dirty="0" smtClean="0"/>
              <a:t>如果</a:t>
            </a:r>
            <a:r>
              <a:rPr lang="zh-TW" altLang="en-US" sz="2000" dirty="0"/>
              <a:t>受侵</a:t>
            </a:r>
            <a:r>
              <a:rPr lang="zh-TW" altLang="zh-TW" sz="2000" dirty="0"/>
              <a:t>犯拳擊手抱怨</a:t>
            </a:r>
            <a:r>
              <a:rPr lang="zh-TW" altLang="en-US" sz="2000" dirty="0"/>
              <a:t>打擊過低</a:t>
            </a:r>
            <a:r>
              <a:rPr lang="zh-TW" altLang="zh-TW" sz="2000" dirty="0"/>
              <a:t>的嚴重性，</a:t>
            </a:r>
            <a:r>
              <a:rPr lang="zh-TW" altLang="en-US" sz="2000" dirty="0"/>
              <a:t>裁判員</a:t>
            </a:r>
            <a:r>
              <a:rPr lang="zh-TW" altLang="zh-TW" sz="2000" dirty="0"/>
              <a:t>有兩個</a:t>
            </a:r>
            <a:r>
              <a:rPr lang="zh-TW" altLang="zh-TW" sz="2000" dirty="0" smtClean="0"/>
              <a:t>選擇</a:t>
            </a:r>
            <a:r>
              <a:rPr lang="zh-TW" altLang="en-US" sz="2000" dirty="0" smtClean="0"/>
              <a:t>：</a:t>
            </a:r>
            <a:endParaRPr lang="pl-PL" altLang="en-US" sz="2000" dirty="0"/>
          </a:p>
          <a:p>
            <a:pPr marL="1257300" lvl="4" indent="-342900">
              <a:spcBef>
                <a:spcPts val="800"/>
              </a:spcBef>
              <a:defRPr/>
            </a:pPr>
            <a:r>
              <a:rPr lang="pl-PL" altLang="en-US" sz="1900" dirty="0"/>
              <a:t>t</a:t>
            </a:r>
            <a:r>
              <a:rPr lang="en-US" altLang="en-US" sz="1900" dirty="0"/>
              <a:t>he offending Boxer will be immediately disqualified if it is an intentional and hard blow.</a:t>
            </a:r>
            <a:r>
              <a:rPr lang="zh-TW" altLang="zh-TW" sz="1800" dirty="0"/>
              <a:t>如果</a:t>
            </a:r>
            <a:r>
              <a:rPr lang="zh-TW" altLang="en-US" sz="1800" dirty="0"/>
              <a:t>這是</a:t>
            </a:r>
            <a:r>
              <a:rPr lang="zh-TW" altLang="zh-TW" sz="1800" dirty="0"/>
              <a:t>有意的</a:t>
            </a:r>
            <a:r>
              <a:rPr lang="zh-TW" altLang="en-US" sz="1800" dirty="0"/>
              <a:t>猛力攻</a:t>
            </a:r>
            <a:r>
              <a:rPr lang="zh-TW" altLang="zh-TW" sz="1800" dirty="0"/>
              <a:t>擊，違規拳擊手將立即被取消資格。</a:t>
            </a:r>
            <a:endParaRPr lang="pl-PL" altLang="en-US" sz="1900" dirty="0"/>
          </a:p>
          <a:p>
            <a:pPr marL="1257300" lvl="4" indent="-342900">
              <a:spcBef>
                <a:spcPts val="800"/>
              </a:spcBef>
              <a:defRPr/>
            </a:pPr>
            <a:r>
              <a:rPr lang="pl-PL" altLang="en-US" sz="1900" dirty="0"/>
              <a:t>s</a:t>
            </a:r>
            <a:r>
              <a:rPr lang="en-US" altLang="en-US" sz="1900" dirty="0"/>
              <a:t>tart an eight (8) count</a:t>
            </a:r>
            <a:r>
              <a:rPr lang="zh-TW" altLang="zh-TW" sz="1800" dirty="0"/>
              <a:t>開始八（8）</a:t>
            </a:r>
            <a:r>
              <a:rPr lang="zh-TW" altLang="en-US" sz="1800" dirty="0"/>
              <a:t>讀秒</a:t>
            </a:r>
            <a:endParaRPr lang="en-US" altLang="en-US" sz="1900" dirty="0"/>
          </a:p>
          <a:p>
            <a:pPr marL="800100" lvl="3" indent="-342900">
              <a:spcBef>
                <a:spcPts val="800"/>
              </a:spcBef>
              <a:defRPr/>
            </a:pPr>
            <a:r>
              <a:rPr lang="en-US" altLang="en-US" sz="2000" dirty="0"/>
              <a:t>After the eight (8) count, the Referee </a:t>
            </a:r>
            <a:r>
              <a:rPr lang="pl-PL" altLang="en-US" sz="2000" dirty="0"/>
              <a:t>has two </a:t>
            </a:r>
            <a:r>
              <a:rPr lang="en-US" altLang="en-US" sz="2000" dirty="0" smtClean="0"/>
              <a:t>options: </a:t>
            </a:r>
            <a:r>
              <a:rPr lang="zh-TW" altLang="zh-TW" sz="2000" dirty="0" smtClean="0"/>
              <a:t>在</a:t>
            </a:r>
            <a:r>
              <a:rPr lang="zh-TW" altLang="en-US" sz="2000" dirty="0"/>
              <a:t>讀秒</a:t>
            </a:r>
            <a:r>
              <a:rPr lang="zh-TW" altLang="zh-TW" sz="2000" dirty="0"/>
              <a:t>八（8）之後，</a:t>
            </a:r>
            <a:r>
              <a:rPr lang="zh-TW" altLang="en-US" sz="2000" dirty="0"/>
              <a:t>裁判員</a:t>
            </a:r>
            <a:r>
              <a:rPr lang="zh-TW" altLang="zh-TW" sz="2000" dirty="0"/>
              <a:t>有兩個</a:t>
            </a:r>
            <a:r>
              <a:rPr lang="zh-TW" altLang="zh-TW" sz="2000" dirty="0" smtClean="0"/>
              <a:t>選擇</a:t>
            </a:r>
            <a:r>
              <a:rPr lang="zh-TW" altLang="en-US" sz="2000" dirty="0" smtClean="0"/>
              <a:t>：</a:t>
            </a:r>
            <a:endParaRPr lang="pl-PL" altLang="en-US" sz="2000" dirty="0"/>
          </a:p>
          <a:p>
            <a:pPr marL="1257300" lvl="4" indent="-342900">
              <a:spcBef>
                <a:spcPts val="800"/>
              </a:spcBef>
              <a:defRPr/>
            </a:pPr>
            <a:r>
              <a:rPr lang="en-US" altLang="en-US" sz="1900" dirty="0"/>
              <a:t>may give a warning to the offender, </a:t>
            </a:r>
            <a:r>
              <a:rPr lang="pl-PL" altLang="en-US" sz="1900" dirty="0"/>
              <a:t>if offended b</a:t>
            </a:r>
            <a:r>
              <a:rPr lang="en-US" altLang="en-US" sz="1900" dirty="0"/>
              <a:t>oxer is fit to continue</a:t>
            </a:r>
            <a:r>
              <a:rPr lang="pl-PL" altLang="en-US" sz="1900" dirty="0"/>
              <a:t> </a:t>
            </a:r>
            <a:r>
              <a:rPr lang="en-US" altLang="en-US" sz="1900" dirty="0"/>
              <a:t>and the Bout will continue.</a:t>
            </a:r>
            <a:r>
              <a:rPr lang="zh-TW" altLang="zh-TW" sz="1800" dirty="0"/>
              <a:t>如果冒犯的拳擊手適合繼續，Bout將繼續下去，可以向犯罪者發出警告。</a:t>
            </a:r>
            <a:endParaRPr lang="pl-PL" altLang="en-US" sz="1900" dirty="0"/>
          </a:p>
          <a:p>
            <a:pPr marL="1257300" lvl="4" indent="-342900">
              <a:spcBef>
                <a:spcPts val="800"/>
              </a:spcBef>
              <a:defRPr/>
            </a:pPr>
            <a:r>
              <a:rPr lang="en-US" altLang="en-US" sz="1900" dirty="0"/>
              <a:t>give a certain amount of time </a:t>
            </a:r>
            <a:r>
              <a:rPr lang="pl-PL" altLang="en-US" sz="1900" dirty="0"/>
              <a:t>(max. 90 sec) </a:t>
            </a:r>
            <a:r>
              <a:rPr lang="en-US" altLang="en-US" sz="1900" dirty="0"/>
              <a:t>to recover</a:t>
            </a:r>
            <a:r>
              <a:rPr lang="pl-PL" altLang="en-US" sz="1900" dirty="0"/>
              <a:t>, if offended boxer </a:t>
            </a:r>
            <a:r>
              <a:rPr lang="en-US" altLang="en-US" sz="1900" dirty="0"/>
              <a:t>is unfit to continue</a:t>
            </a:r>
            <a:r>
              <a:rPr lang="zh-TW" altLang="zh-TW" sz="1800" dirty="0"/>
              <a:t>給予一定的時間（最多90秒）恢復，如果冒犯的拳擊手不適合繼續</a:t>
            </a:r>
            <a:r>
              <a:rPr lang="zh-TW" altLang="zh-TW" sz="2000" dirty="0"/>
              <a:t/>
            </a:r>
            <a:br>
              <a:rPr lang="zh-TW" altLang="zh-TW" sz="2000" dirty="0"/>
            </a:br>
            <a:r>
              <a:rPr lang="zh-TW" altLang="zh-TW" sz="2000" dirty="0"/>
              <a:t/>
            </a:r>
            <a:br>
              <a:rPr lang="zh-TW" altLang="zh-TW" sz="2000" dirty="0"/>
            </a:br>
            <a:endParaRPr lang="pl-PL" altLang="en-US" sz="1900" dirty="0"/>
          </a:p>
          <a:p>
            <a:pPr marL="547688" lvl="2" indent="-273050">
              <a:defRPr/>
            </a:pPr>
            <a:endParaRPr lang="en-US" altLang="en-US" sz="2200" dirty="0">
              <a:latin typeface="Arial "/>
              <a:cs typeface="Times New Roman" panose="02020603050405020304" pitchFamily="18" charset="0"/>
            </a:endParaRPr>
          </a:p>
          <a:p>
            <a:pPr lvl="1">
              <a:buFont typeface="Arial" panose="020B0604020202020204" pitchFamily="34" charset="0"/>
              <a:buNone/>
              <a:defRPr/>
            </a:pPr>
            <a:endParaRPr lang="en-US" altLang="zh-CN" sz="2400" b="1" dirty="0">
              <a:latin typeface="Arial "/>
              <a:ea typeface="SimSun" panose="02010600030101010101" pitchFamily="2" charset="-122"/>
            </a:endParaRPr>
          </a:p>
          <a:p>
            <a:pPr lvl="1">
              <a:defRPr/>
            </a:pPr>
            <a:endParaRPr lang="en-US" altLang="en-US" sz="1800" dirty="0">
              <a:latin typeface="Arial "/>
            </a:endParaRPr>
          </a:p>
          <a:p>
            <a:pPr marL="547688" lvl="2" indent="-273050">
              <a:defRPr/>
            </a:pPr>
            <a:endParaRPr lang="en-US" altLang="en-US" u="sng" dirty="0">
              <a:latin typeface="Arial "/>
            </a:endParaRPr>
          </a:p>
          <a:p>
            <a:pPr marL="547688" lvl="2" indent="-273050">
              <a:defRPr/>
            </a:pPr>
            <a:endParaRPr lang="en-US" altLang="en-US" b="1" dirty="0">
              <a:latin typeface="Arial "/>
            </a:endParaRPr>
          </a:p>
          <a:p>
            <a:pPr marL="547688" lvl="2" indent="-273050">
              <a:defRPr/>
            </a:pPr>
            <a:endParaRPr lang="en-US" altLang="en-US" dirty="0">
              <a:latin typeface="Arial "/>
            </a:endParaRPr>
          </a:p>
          <a:p>
            <a:pPr algn="just" fontAlgn="ctr">
              <a:lnSpc>
                <a:spcPct val="120000"/>
              </a:lnSpc>
              <a:buFont typeface="Arial" panose="020B0604020202020204" pitchFamily="34" charset="0"/>
              <a:buNone/>
              <a:defRPr/>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defRPr/>
            </a:pPr>
            <a:endParaRPr lang="pt-BR" altLang="en-US" dirty="0">
              <a:latin typeface="Arial "/>
              <a:cs typeface="Times New Roman" panose="02020603050405020304" pitchFamily="18" charset="0"/>
            </a:endParaRPr>
          </a:p>
        </p:txBody>
      </p:sp>
      <p:sp>
        <p:nvSpPr>
          <p:cNvPr id="309251" name="Title 4"/>
          <p:cNvSpPr>
            <a:spLocks noGrp="1"/>
          </p:cNvSpPr>
          <p:nvPr>
            <p:ph type="title"/>
          </p:nvPr>
        </p:nvSpPr>
        <p:spPr>
          <a:xfrm>
            <a:off x="2073275" y="333375"/>
            <a:ext cx="7632700" cy="647700"/>
          </a:xfrm>
        </p:spPr>
        <p:txBody>
          <a:bodyPr/>
          <a:lstStyle/>
          <a:p>
            <a:r>
              <a:rPr lang="en-US" altLang="en-US" dirty="0"/>
              <a:t>LOW BLOW</a:t>
            </a:r>
            <a:r>
              <a:rPr lang="zh-TW" altLang="en-US" b="1" dirty="0"/>
              <a:t>打擊過低</a:t>
            </a:r>
            <a:endParaRPr lang="en-US" altLang="en-US" dirty="0"/>
          </a:p>
        </p:txBody>
      </p:sp>
      <p:sp>
        <p:nvSpPr>
          <p:cNvPr id="30925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BD429C7-2E0A-4660-ADC8-1AEE7F07770A}" type="slidenum">
              <a:rPr lang="en-US" altLang="pl-PL" sz="1200" smtClean="0">
                <a:solidFill>
                  <a:srgbClr val="FFFFFF"/>
                </a:solidFill>
                <a:latin typeface="Arial Black" panose="020B0A04020102090204" pitchFamily="34" charset="0"/>
                <a:sym typeface="Arial Black" panose="020B0A04020102090204" pitchFamily="34" charset="0"/>
              </a:rPr>
              <a:pPr/>
              <a:t>195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ço Reservado para Conteúdo 2"/>
          <p:cNvSpPr>
            <a:spLocks noGrp="1"/>
          </p:cNvSpPr>
          <p:nvPr>
            <p:ph idx="1"/>
          </p:nvPr>
        </p:nvSpPr>
        <p:spPr>
          <a:xfrm>
            <a:off x="415925" y="908050"/>
            <a:ext cx="9204325" cy="4525963"/>
          </a:xfrm>
        </p:spPr>
        <p:txBody>
          <a:bodyPr lIns="91440" tIns="45720" rIns="91440" bIns="45720"/>
          <a:lstStyle/>
          <a:p>
            <a:pPr algn="ctr">
              <a:buFont typeface="Arial" panose="020B0604020202020204" pitchFamily="34" charset="0"/>
              <a:buNone/>
            </a:pPr>
            <a:endParaRPr lang="en-US" altLang="en-US" sz="500" b="1" dirty="0">
              <a:latin typeface="Arial "/>
              <a:cs typeface="Times New Roman" panose="02020603050405020304" pitchFamily="18" charset="0"/>
            </a:endParaRPr>
          </a:p>
          <a:p>
            <a:pPr algn="just">
              <a:buNone/>
            </a:pPr>
            <a:r>
              <a:rPr lang="en-GB" altLang="en-US" b="1" dirty="0"/>
              <a:t>LOW </a:t>
            </a:r>
            <a:r>
              <a:rPr lang="en-GB" altLang="en-US" b="1" dirty="0" smtClean="0"/>
              <a:t>BLOW: </a:t>
            </a:r>
            <a:r>
              <a:rPr lang="zh-TW" altLang="en-US" b="1" dirty="0" smtClean="0"/>
              <a:t>打擊</a:t>
            </a:r>
            <a:r>
              <a:rPr lang="zh-TW" altLang="en-US" b="1" dirty="0"/>
              <a:t>過</a:t>
            </a:r>
            <a:r>
              <a:rPr lang="zh-TW" altLang="en-US" b="1" dirty="0" smtClean="0"/>
              <a:t>低：</a:t>
            </a:r>
            <a:endParaRPr lang="en-GB" altLang="en-US" sz="800" b="1" dirty="0"/>
          </a:p>
          <a:p>
            <a:pPr marL="800100" lvl="3" indent="-342900">
              <a:spcBef>
                <a:spcPts val="800"/>
              </a:spcBef>
            </a:pPr>
            <a:r>
              <a:rPr lang="en-US" altLang="pl-PL" sz="2000" dirty="0"/>
              <a:t>After above mentioned timeframe, the Referee </a:t>
            </a:r>
            <a:r>
              <a:rPr lang="pl-PL" altLang="pl-PL" sz="2000" dirty="0"/>
              <a:t>has </a:t>
            </a:r>
            <a:r>
              <a:rPr lang="en-US" altLang="pl-PL" sz="2000" dirty="0"/>
              <a:t>two (2) </a:t>
            </a:r>
            <a:r>
              <a:rPr lang="en-US" altLang="pl-PL" sz="2000" dirty="0" smtClean="0"/>
              <a:t>options: </a:t>
            </a:r>
            <a:r>
              <a:rPr lang="zh-TW" altLang="zh-TW" sz="2000" dirty="0" smtClean="0"/>
              <a:t>在</a:t>
            </a:r>
            <a:r>
              <a:rPr lang="zh-TW" altLang="zh-TW" sz="2000" dirty="0"/>
              <a:t>上述時間段</a:t>
            </a:r>
            <a:r>
              <a:rPr lang="zh-TW" altLang="en-US" sz="2000" dirty="0"/>
              <a:t>過</a:t>
            </a:r>
            <a:r>
              <a:rPr lang="zh-TW" altLang="zh-TW" sz="2000" dirty="0"/>
              <a:t>後，</a:t>
            </a:r>
            <a:r>
              <a:rPr lang="zh-TW" altLang="en-US" sz="2000" dirty="0"/>
              <a:t>裁判員</a:t>
            </a:r>
            <a:r>
              <a:rPr lang="zh-TW" altLang="zh-TW" sz="2000" dirty="0"/>
              <a:t>有兩（2）個</a:t>
            </a:r>
            <a:r>
              <a:rPr lang="zh-TW" altLang="zh-TW" sz="2000" dirty="0" smtClean="0"/>
              <a:t>選擇</a:t>
            </a:r>
            <a:r>
              <a:rPr lang="zh-TW" altLang="en-US" sz="2000" dirty="0" smtClean="0"/>
              <a:t>：</a:t>
            </a:r>
            <a:endParaRPr lang="pl-PL" altLang="pl-PL" sz="2000" dirty="0"/>
          </a:p>
          <a:p>
            <a:pPr marL="1257300" lvl="4" indent="-342900">
              <a:spcBef>
                <a:spcPts val="800"/>
              </a:spcBef>
            </a:pPr>
            <a:r>
              <a:rPr lang="en-US" altLang="pl-PL" sz="1900" dirty="0"/>
              <a:t>may give a warning to the offender and the Bout will continue</a:t>
            </a:r>
            <a:r>
              <a:rPr lang="pl-PL" altLang="pl-PL" sz="1900" dirty="0"/>
              <a:t>, if t</a:t>
            </a:r>
            <a:r>
              <a:rPr lang="en-US" altLang="pl-PL" sz="1900" dirty="0"/>
              <a:t>he </a:t>
            </a:r>
            <a:r>
              <a:rPr lang="pl-PL" altLang="pl-PL" sz="1900" dirty="0"/>
              <a:t>offended b</a:t>
            </a:r>
            <a:r>
              <a:rPr lang="en-US" altLang="pl-PL" sz="1900" dirty="0"/>
              <a:t>oxer is fit to continue</a:t>
            </a:r>
            <a:r>
              <a:rPr lang="zh-TW" altLang="zh-TW" sz="1800" dirty="0"/>
              <a:t>如果</a:t>
            </a:r>
            <a:r>
              <a:rPr lang="zh-TW" altLang="en-US" sz="1800" dirty="0"/>
              <a:t>受侵</a:t>
            </a:r>
            <a:r>
              <a:rPr lang="zh-TW" altLang="zh-TW" sz="1800" dirty="0"/>
              <a:t>犯的拳擊手適合繼續</a:t>
            </a:r>
            <a:r>
              <a:rPr lang="zh-TW" altLang="en-US" sz="1800" dirty="0"/>
              <a:t>比賽</a:t>
            </a:r>
            <a:r>
              <a:rPr lang="zh-TW" altLang="zh-TW" sz="1800" dirty="0"/>
              <a:t>，可向</a:t>
            </a:r>
            <a:r>
              <a:rPr lang="zh-TW" altLang="en-US" sz="1800" dirty="0"/>
              <a:t>攻擊</a:t>
            </a:r>
            <a:r>
              <a:rPr lang="zh-TW" altLang="zh-TW" sz="1800" dirty="0"/>
              <a:t>者發出警告</a:t>
            </a:r>
            <a:r>
              <a:rPr lang="zh-TW" altLang="en-US" sz="1800" dirty="0"/>
              <a:t>並</a:t>
            </a:r>
            <a:r>
              <a:rPr lang="zh-TW" altLang="zh-TW" sz="1800" dirty="0"/>
              <a:t>繼續</a:t>
            </a:r>
            <a:r>
              <a:rPr lang="zh-TW" altLang="en-US" sz="1800" dirty="0"/>
              <a:t>比賽</a:t>
            </a:r>
            <a:endParaRPr lang="pl-PL" altLang="pl-PL" sz="1900" dirty="0"/>
          </a:p>
          <a:p>
            <a:pPr marL="1257300" lvl="4" indent="-342900">
              <a:spcBef>
                <a:spcPts val="800"/>
              </a:spcBef>
            </a:pPr>
            <a:r>
              <a:rPr lang="en-US" altLang="pl-PL" sz="1900" dirty="0"/>
              <a:t>the opponent</a:t>
            </a:r>
            <a:r>
              <a:rPr lang="pl-PL" altLang="pl-PL" sz="1900" dirty="0"/>
              <a:t> </a:t>
            </a:r>
            <a:r>
              <a:rPr lang="en-US" altLang="pl-PL" sz="1900" dirty="0"/>
              <a:t> </a:t>
            </a:r>
            <a:r>
              <a:rPr lang="pl-PL" altLang="pl-PL" sz="1900" dirty="0"/>
              <a:t>is </a:t>
            </a:r>
            <a:r>
              <a:rPr lang="en-US" altLang="pl-PL" sz="1900" dirty="0"/>
              <a:t>declared the winner of the Bout by RSC</a:t>
            </a:r>
            <a:r>
              <a:rPr lang="pl-PL" altLang="pl-PL" sz="1900" dirty="0"/>
              <a:t>, if the offended b</a:t>
            </a:r>
            <a:r>
              <a:rPr lang="en-US" altLang="pl-PL" sz="1900" dirty="0"/>
              <a:t>oxer is unfit to continue</a:t>
            </a:r>
            <a:r>
              <a:rPr lang="zh-TW" altLang="zh-TW" sz="2000" dirty="0"/>
              <a:t>如果</a:t>
            </a:r>
            <a:r>
              <a:rPr lang="zh-TW" altLang="en-US" sz="2000" dirty="0"/>
              <a:t>受侵</a:t>
            </a:r>
            <a:r>
              <a:rPr lang="zh-TW" altLang="zh-TW" sz="2000" dirty="0"/>
              <a:t>犯的拳擊手</a:t>
            </a:r>
            <a:r>
              <a:rPr lang="zh-TW" altLang="en-US" sz="2000" dirty="0"/>
              <a:t>無法繼續比賽，</a:t>
            </a:r>
            <a:r>
              <a:rPr lang="zh-TW" altLang="zh-TW" sz="1800" dirty="0"/>
              <a:t>宣佈對手為RSC</a:t>
            </a:r>
            <a:r>
              <a:rPr lang="zh-TW" altLang="en-US" sz="1800" dirty="0"/>
              <a:t>比賽</a:t>
            </a:r>
            <a:r>
              <a:rPr lang="zh-TW" altLang="zh-TW" sz="1800" dirty="0"/>
              <a:t>的獲勝者</a:t>
            </a:r>
            <a:endParaRPr lang="en-US" altLang="pl-PL" sz="1900" dirty="0"/>
          </a:p>
          <a:p>
            <a:pPr marL="914400" lvl="4" indent="0">
              <a:spcBef>
                <a:spcPts val="800"/>
              </a:spcBef>
              <a:buNone/>
            </a:pPr>
            <a:r>
              <a:rPr lang="en-US" altLang="pl-PL" sz="2000" dirty="0"/>
              <a:t/>
            </a:r>
            <a:br>
              <a:rPr lang="en-US" altLang="pl-PL" sz="2000" dirty="0"/>
            </a:br>
            <a:endParaRPr lang="en-US" altLang="en-US" sz="2200"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endParaRPr>
          </a:p>
          <a:p>
            <a:pPr lvl="1"/>
            <a:endParaRPr lang="en-US" altLang="en-US" sz="1800" dirty="0">
              <a:latin typeface="Arial "/>
            </a:endParaRPr>
          </a:p>
          <a:p>
            <a:pPr marL="547688" lvl="2" indent="-273050"/>
            <a:endParaRPr lang="en-US" altLang="en-US" u="sng" dirty="0">
              <a:latin typeface="Arial "/>
            </a:endParaRPr>
          </a:p>
          <a:p>
            <a:pPr marL="547688" lvl="2" indent="-273050"/>
            <a:endParaRPr lang="en-US" altLang="en-US" b="1" dirty="0">
              <a:latin typeface="Arial "/>
            </a:endParaRPr>
          </a:p>
          <a:p>
            <a:pPr marL="547688" lvl="2" indent="-273050"/>
            <a:endParaRPr lang="en-US" altLang="en-US"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10275" name="Title 4"/>
          <p:cNvSpPr>
            <a:spLocks noGrp="1"/>
          </p:cNvSpPr>
          <p:nvPr>
            <p:ph type="title"/>
          </p:nvPr>
        </p:nvSpPr>
        <p:spPr>
          <a:xfrm>
            <a:off x="2073275" y="333375"/>
            <a:ext cx="7632700" cy="647700"/>
          </a:xfrm>
        </p:spPr>
        <p:txBody>
          <a:bodyPr/>
          <a:lstStyle/>
          <a:p>
            <a:r>
              <a:rPr lang="en-US" altLang="en-US" dirty="0"/>
              <a:t>LOW BLOW</a:t>
            </a:r>
            <a:r>
              <a:rPr lang="zh-TW" altLang="en-US" b="1" dirty="0"/>
              <a:t>打擊過低</a:t>
            </a:r>
            <a:endParaRPr lang="en-US" altLang="en-US" dirty="0"/>
          </a:p>
        </p:txBody>
      </p:sp>
      <p:sp>
        <p:nvSpPr>
          <p:cNvPr id="31027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1AE44C1-2414-4E90-81CA-2470D1795CE2}" type="slidenum">
              <a:rPr lang="en-US" altLang="pl-PL" sz="1200" smtClean="0">
                <a:solidFill>
                  <a:srgbClr val="FFFFFF"/>
                </a:solidFill>
                <a:latin typeface="Arial Black" panose="020B0A04020102090204" pitchFamily="34" charset="0"/>
                <a:sym typeface="Arial Black" panose="020B0A04020102090204" pitchFamily="34" charset="0"/>
              </a:rPr>
              <a:pPr/>
              <a:t>196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Espaço Reservado para Conteúdo 2"/>
          <p:cNvSpPr>
            <a:spLocks noGrp="1"/>
          </p:cNvSpPr>
          <p:nvPr>
            <p:ph idx="1"/>
          </p:nvPr>
        </p:nvSpPr>
        <p:spPr>
          <a:xfrm>
            <a:off x="704850" y="981075"/>
            <a:ext cx="8915400" cy="4525963"/>
          </a:xfrm>
        </p:spPr>
        <p:txBody>
          <a:bodyPr lIns="91440" tIns="45720" rIns="91440" bIns="45720"/>
          <a:lstStyle/>
          <a:p>
            <a:pPr marL="177800" lvl="1" indent="-177800" algn="just">
              <a:buNone/>
            </a:pPr>
            <a:r>
              <a:rPr lang="en-US" altLang="en-US" sz="2400" b="1" dirty="0"/>
              <a:t>CAUTION &amp; WARNING</a:t>
            </a:r>
            <a:r>
              <a:rPr lang="zh-TW" altLang="zh-TW" sz="2400" dirty="0"/>
              <a:t>小心</a:t>
            </a:r>
            <a:r>
              <a:rPr lang="en-US" altLang="zh-TW" sz="2400" dirty="0"/>
              <a:t>&amp;</a:t>
            </a:r>
            <a:r>
              <a:rPr lang="zh-TW" altLang="zh-TW" sz="2400" dirty="0"/>
              <a:t>警告</a:t>
            </a:r>
            <a:endParaRPr lang="en-US" altLang="en-US" sz="2400" b="1" dirty="0"/>
          </a:p>
          <a:p>
            <a:pPr marL="177800" lvl="1" indent="-177800" algn="just">
              <a:spcAft>
                <a:spcPts val="1200"/>
              </a:spcAft>
              <a:buFont typeface="Arial" panose="020B0604020202020204" pitchFamily="34" charset="0"/>
              <a:buChar char="•"/>
            </a:pPr>
            <a:r>
              <a:rPr lang="en-US" altLang="en-US" sz="2200" dirty="0"/>
              <a:t>A Boxer who does not obey the instructions of the Referee, acts against the rules of boxing, boxes in any</a:t>
            </a:r>
            <a:r>
              <a:rPr lang="pl-PL" altLang="en-US" sz="2200" dirty="0"/>
              <a:t> </a:t>
            </a:r>
            <a:r>
              <a:rPr lang="en-US" altLang="en-US" sz="2200" dirty="0"/>
              <a:t>unsportsmanlike manner, or commits fouls, will, at the discretion of the Referee, be cautioned, warned or</a:t>
            </a:r>
            <a:r>
              <a:rPr lang="pl-PL" altLang="en-US" sz="2200" dirty="0"/>
              <a:t> </a:t>
            </a:r>
            <a:r>
              <a:rPr lang="en-US" altLang="en-US" sz="2200" dirty="0"/>
              <a:t>disqualified.</a:t>
            </a:r>
            <a:r>
              <a:rPr lang="zh-TW" altLang="zh-TW" sz="2200" dirty="0"/>
              <a:t>不遵守</a:t>
            </a:r>
            <a:r>
              <a:rPr lang="zh-TW" altLang="en-US" sz="2200" dirty="0"/>
              <a:t>裁判員</a:t>
            </a:r>
            <a:r>
              <a:rPr lang="zh-TW" altLang="zh-TW" sz="2200" dirty="0"/>
              <a:t>指示的拳擊手</a:t>
            </a:r>
            <a:r>
              <a:rPr lang="zh-TW" altLang="en-US" sz="2200" dirty="0">
                <a:latin typeface="新細明體" panose="02020500000000000000" pitchFamily="18" charset="-120"/>
                <a:ea typeface="新細明體" panose="02020500000000000000" pitchFamily="18" charset="-120"/>
              </a:rPr>
              <a:t>、</a:t>
            </a:r>
            <a:r>
              <a:rPr lang="zh-TW" altLang="zh-TW" sz="2200" dirty="0"/>
              <a:t>違反拳擊規則</a:t>
            </a:r>
            <a:r>
              <a:rPr lang="zh-TW" altLang="en-US" sz="2200" dirty="0">
                <a:latin typeface="新細明體" panose="02020500000000000000" pitchFamily="18" charset="-120"/>
                <a:ea typeface="新細明體" panose="02020500000000000000" pitchFamily="18" charset="-120"/>
              </a:rPr>
              <a:t>、</a:t>
            </a:r>
            <a:r>
              <a:rPr lang="zh-TW" altLang="zh-TW" sz="2200" dirty="0"/>
              <a:t>以任何不</a:t>
            </a:r>
            <a:r>
              <a:rPr lang="zh-TW" altLang="en-US" sz="2200" dirty="0"/>
              <a:t>具運動精神</a:t>
            </a:r>
            <a:r>
              <a:rPr lang="zh-TW" altLang="zh-TW" sz="2200" dirty="0"/>
              <a:t>的方式進行</a:t>
            </a:r>
            <a:r>
              <a:rPr lang="zh-TW" altLang="en-US" sz="2200" dirty="0"/>
              <a:t>拳擊比賽</a:t>
            </a:r>
            <a:r>
              <a:rPr lang="zh-TW" altLang="zh-TW" sz="2200" dirty="0"/>
              <a:t>或犯規，將由</a:t>
            </a:r>
            <a:r>
              <a:rPr lang="zh-TW" altLang="en-US" sz="2200" dirty="0"/>
              <a:t>裁判員</a:t>
            </a:r>
            <a:r>
              <a:rPr lang="zh-TW" altLang="zh-TW" sz="2200" dirty="0"/>
              <a:t>決定</a:t>
            </a:r>
            <a:r>
              <a:rPr lang="zh-TW" altLang="en-US" sz="2200" dirty="0"/>
              <a:t>予以</a:t>
            </a:r>
            <a:r>
              <a:rPr lang="zh-TW" altLang="zh-TW" sz="2200" dirty="0"/>
              <a:t>告</a:t>
            </a:r>
            <a:r>
              <a:rPr lang="zh-TW" altLang="en-US" sz="2200" dirty="0"/>
              <a:t>誡</a:t>
            </a:r>
            <a:r>
              <a:rPr lang="zh-TW" altLang="en-US" sz="2200" dirty="0">
                <a:latin typeface="新細明體" panose="02020500000000000000" pitchFamily="18" charset="-120"/>
                <a:ea typeface="新細明體" panose="02020500000000000000" pitchFamily="18" charset="-120"/>
              </a:rPr>
              <a:t>、</a:t>
            </a:r>
            <a:r>
              <a:rPr lang="zh-TW" altLang="zh-TW" sz="2200" dirty="0"/>
              <a:t>警告或取消資格。</a:t>
            </a:r>
            <a:endParaRPr lang="pl-PL" altLang="en-US" sz="2200" dirty="0"/>
          </a:p>
          <a:p>
            <a:pPr marL="177800" lvl="1" indent="-177800">
              <a:spcAft>
                <a:spcPts val="1200"/>
              </a:spcAft>
              <a:buFont typeface="Arial" panose="020B0604020202020204" pitchFamily="34" charset="0"/>
              <a:buChar char="•"/>
            </a:pPr>
            <a:r>
              <a:rPr lang="en-US" altLang="en-US" sz="2200" dirty="0"/>
              <a:t>The number of Cautions given before a Warning is issued will be at the sole discretion of the Referee</a:t>
            </a:r>
            <a:r>
              <a:rPr lang="zh-TW" altLang="zh-TW" sz="2200" dirty="0"/>
              <a:t>由裁判員自行決定在發出警告之前</a:t>
            </a:r>
            <a:r>
              <a:rPr lang="zh-TW" altLang="en-US" sz="2200" dirty="0"/>
              <a:t>提</a:t>
            </a:r>
            <a:r>
              <a:rPr lang="zh-TW" altLang="zh-TW" sz="2200" dirty="0"/>
              <a:t>出的告</a:t>
            </a:r>
            <a:r>
              <a:rPr lang="zh-TW" altLang="en-US" sz="2200" dirty="0"/>
              <a:t>誡次</a:t>
            </a:r>
            <a:r>
              <a:rPr lang="zh-TW" altLang="zh-TW" sz="2200" dirty="0"/>
              <a:t>數</a:t>
            </a:r>
            <a:endParaRPr lang="en-US" altLang="en-US" sz="2200" dirty="0"/>
          </a:p>
          <a:p>
            <a:pPr marL="177800" lvl="1" indent="-177800" algn="just">
              <a:spcAft>
                <a:spcPts val="1200"/>
              </a:spcAft>
              <a:buFont typeface="Arial" panose="020B0604020202020204" pitchFamily="34" charset="0"/>
              <a:buChar char="•"/>
            </a:pPr>
            <a:r>
              <a:rPr lang="en-US" altLang="en-US" sz="2200" dirty="0"/>
              <a:t>The Referee must use Common Sense when deciding how many Cautions he allows before issuing a Warning</a:t>
            </a:r>
            <a:r>
              <a:rPr lang="zh-TW" altLang="zh-TW" sz="2200" dirty="0"/>
              <a:t>裁判員必須使用常識</a:t>
            </a:r>
            <a:r>
              <a:rPr lang="zh-TW" altLang="en-US" sz="2200" dirty="0"/>
              <a:t>來</a:t>
            </a:r>
            <a:r>
              <a:rPr lang="zh-TW" altLang="zh-TW" sz="2200" dirty="0"/>
              <a:t>決定</a:t>
            </a:r>
            <a:r>
              <a:rPr lang="zh-TW" altLang="en-US" sz="2200" dirty="0"/>
              <a:t>在</a:t>
            </a:r>
            <a:r>
              <a:rPr lang="zh-TW" altLang="zh-TW" sz="2200" dirty="0"/>
              <a:t>發出警告之前</a:t>
            </a:r>
            <a:r>
              <a:rPr lang="zh-TW" altLang="en-US" sz="2200" dirty="0"/>
              <a:t>被</a:t>
            </a:r>
            <a:r>
              <a:rPr lang="zh-TW" altLang="zh-TW" sz="2200" dirty="0"/>
              <a:t>允許</a:t>
            </a:r>
            <a:r>
              <a:rPr lang="zh-TW" altLang="en-US" sz="2200" dirty="0"/>
              <a:t>使用</a:t>
            </a:r>
            <a:r>
              <a:rPr lang="zh-TW" altLang="zh-TW" sz="2200" dirty="0"/>
              <a:t>告</a:t>
            </a:r>
            <a:r>
              <a:rPr lang="zh-TW" altLang="en-US" sz="2200" dirty="0"/>
              <a:t>誡</a:t>
            </a:r>
            <a:r>
              <a:rPr lang="zh-TW" altLang="zh-TW" sz="2200" dirty="0"/>
              <a:t>，</a:t>
            </a:r>
            <a:endParaRPr lang="en-US" altLang="en-US" sz="2200" dirty="0"/>
          </a:p>
          <a:p>
            <a:pPr marL="177800" lvl="1" indent="-177800">
              <a:spcAft>
                <a:spcPts val="1200"/>
              </a:spcAft>
              <a:buFont typeface="Arial" panose="020B0604020202020204" pitchFamily="34" charset="0"/>
              <a:buChar char="•"/>
            </a:pPr>
            <a:r>
              <a:rPr lang="en-US" altLang="en-US" sz="2200" dirty="0"/>
              <a:t>The Referee can touch the Boxers, speak with Boxers and Cautioning during the Bout without stop the bout</a:t>
            </a:r>
            <a:r>
              <a:rPr lang="zh-TW" altLang="en-US" sz="2200" dirty="0"/>
              <a:t>在比賽而</a:t>
            </a:r>
            <a:r>
              <a:rPr lang="zh-TW" altLang="zh-TW" sz="2200" dirty="0"/>
              <a:t>不停止</a:t>
            </a:r>
            <a:r>
              <a:rPr lang="zh-TW" altLang="en-US" sz="2200" dirty="0"/>
              <a:t>比賽時，裁判員</a:t>
            </a:r>
            <a:r>
              <a:rPr lang="zh-TW" altLang="zh-TW" sz="2200" dirty="0"/>
              <a:t>可以觸摸拳擊手</a:t>
            </a:r>
            <a:r>
              <a:rPr lang="zh-TW" altLang="en-US" sz="2200" dirty="0">
                <a:latin typeface="新細明體" panose="02020500000000000000" pitchFamily="18" charset="-120"/>
                <a:ea typeface="新細明體" panose="02020500000000000000" pitchFamily="18" charset="-120"/>
              </a:rPr>
              <a:t>、與</a:t>
            </a:r>
            <a:r>
              <a:rPr lang="zh-TW" altLang="zh-TW" sz="2200" dirty="0"/>
              <a:t>拳擊手</a:t>
            </a:r>
            <a:r>
              <a:rPr lang="zh-TW" altLang="en-US" sz="2200" dirty="0"/>
              <a:t>交談</a:t>
            </a:r>
            <a:r>
              <a:rPr lang="zh-TW" altLang="zh-TW" sz="2200" dirty="0"/>
              <a:t>和</a:t>
            </a:r>
            <a:r>
              <a:rPr lang="zh-TW" altLang="en-US" sz="2200" dirty="0"/>
              <a:t>提出告誡</a:t>
            </a:r>
            <a:endParaRPr lang="en-US" altLang="en-US" sz="2400" dirty="0"/>
          </a:p>
          <a:p>
            <a:pPr marL="177800" lvl="1" indent="-177800" algn="just" fontAlgn="ctr">
              <a:lnSpc>
                <a:spcPct val="120000"/>
              </a:lnSpc>
              <a:buFont typeface="Wingdings" panose="05000000000000000000" pitchFamily="2" charset="2"/>
              <a:buChar char="Ø"/>
            </a:pPr>
            <a:endParaRPr lang="it-IT" altLang="en-US" sz="2400" dirty="0">
              <a:latin typeface="Arial "/>
              <a:cs typeface="Times New Roman" panose="02020603050405020304" pitchFamily="18" charset="0"/>
            </a:endParaRPr>
          </a:p>
          <a:p>
            <a:pPr algn="just">
              <a:buFont typeface="Arial" panose="020B0604020202020204" pitchFamily="34" charset="0"/>
              <a:buNone/>
            </a:pPr>
            <a:endParaRPr lang="en-US" altLang="en-US" b="1" dirty="0">
              <a:latin typeface="Arial "/>
              <a:cs typeface="Times New Roman" panose="02020603050405020304" pitchFamily="18" charset="0"/>
            </a:endParaRPr>
          </a:p>
          <a:p>
            <a:pPr lvl="2"/>
            <a:endParaRPr lang="en-US" altLang="en-US" sz="2400" dirty="0">
              <a:latin typeface="Arial "/>
              <a:cs typeface="Times New Roman" panose="02020603050405020304" pitchFamily="18" charset="0"/>
            </a:endParaRPr>
          </a:p>
          <a:p>
            <a:pPr marL="177800" lvl="1" indent="-177800">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marL="177800" lvl="1" indent="-177800"/>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11299" name="Title 4"/>
          <p:cNvSpPr>
            <a:spLocks noGrp="1"/>
          </p:cNvSpPr>
          <p:nvPr>
            <p:ph type="title"/>
          </p:nvPr>
        </p:nvSpPr>
        <p:spPr>
          <a:xfrm>
            <a:off x="2073275" y="333375"/>
            <a:ext cx="7632700" cy="647700"/>
          </a:xfrm>
        </p:spPr>
        <p:txBody>
          <a:bodyPr/>
          <a:lstStyle/>
          <a:p>
            <a:r>
              <a:rPr lang="en-US" altLang="en-US" dirty="0"/>
              <a:t>CAUTION &amp; WARNING</a:t>
            </a:r>
            <a:r>
              <a:rPr lang="zh-TW" altLang="zh-TW" b="1" dirty="0"/>
              <a:t>小心</a:t>
            </a:r>
            <a:r>
              <a:rPr lang="en-US" altLang="zh-TW" dirty="0"/>
              <a:t>&amp;</a:t>
            </a:r>
            <a:r>
              <a:rPr lang="zh-TW" altLang="zh-TW" b="1" dirty="0"/>
              <a:t>警告</a:t>
            </a:r>
            <a:endParaRPr lang="en-US" altLang="en-US" b="1" dirty="0"/>
          </a:p>
        </p:txBody>
      </p:sp>
      <p:sp>
        <p:nvSpPr>
          <p:cNvPr id="3113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D411FB9-4A73-44C4-A149-928988C4B89D}" type="slidenum">
              <a:rPr lang="en-US" altLang="pl-PL" sz="1200" smtClean="0">
                <a:solidFill>
                  <a:srgbClr val="FFFFFF"/>
                </a:solidFill>
                <a:latin typeface="Arial Black" panose="020B0A04020102090204" pitchFamily="34" charset="0"/>
                <a:sym typeface="Arial Black" panose="020B0A04020102090204" pitchFamily="34" charset="0"/>
              </a:rPr>
              <a:pPr/>
              <a:t>197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ço Reservado para Conteúdo 2"/>
          <p:cNvSpPr>
            <a:spLocks noGrp="1"/>
          </p:cNvSpPr>
          <p:nvPr>
            <p:ph idx="1"/>
          </p:nvPr>
        </p:nvSpPr>
        <p:spPr>
          <a:xfrm>
            <a:off x="704850" y="1125538"/>
            <a:ext cx="8915400" cy="4525962"/>
          </a:xfrm>
        </p:spPr>
        <p:txBody>
          <a:bodyPr lIns="91440" tIns="45720" rIns="91440" bIns="45720"/>
          <a:lstStyle/>
          <a:p>
            <a:pPr algn="ctr">
              <a:buFont typeface="Arial" panose="020B0604020202020204" pitchFamily="34" charset="0"/>
              <a:buNone/>
            </a:pPr>
            <a:endParaRPr lang="en-US" altLang="en-US" sz="500" b="1" dirty="0">
              <a:latin typeface="Arial "/>
              <a:cs typeface="Times New Roman" panose="02020603050405020304" pitchFamily="18" charset="0"/>
            </a:endParaRPr>
          </a:p>
          <a:p>
            <a:pPr algn="just">
              <a:buFont typeface="Arial" panose="020B0604020202020204" pitchFamily="34" charset="0"/>
              <a:buNone/>
            </a:pPr>
            <a:r>
              <a:rPr lang="en-GB" altLang="en-US" b="1" dirty="0" smtClean="0"/>
              <a:t>WARNING: </a:t>
            </a:r>
            <a:r>
              <a:rPr lang="zh-TW" altLang="en-US" b="1" dirty="0" smtClean="0"/>
              <a:t>警告：</a:t>
            </a:r>
            <a:endParaRPr lang="en-GB" altLang="en-US" b="1" dirty="0"/>
          </a:p>
          <a:p>
            <a:pPr>
              <a:buFont typeface="Wingdings" panose="05000000000000000000" pitchFamily="2" charset="2"/>
              <a:buChar char="Ø"/>
            </a:pPr>
            <a:r>
              <a:rPr lang="en-US" altLang="pl-PL" sz="2200" dirty="0"/>
              <a:t>If a Boxer receives a Referee’s warning, the Supervisor will record the warning in the Scoring System and each</a:t>
            </a:r>
            <a:r>
              <a:rPr lang="zh-TW" altLang="en-US" sz="2200" dirty="0"/>
              <a:t> </a:t>
            </a:r>
            <a:r>
              <a:rPr lang="en-US" altLang="pl-PL" sz="2200" dirty="0"/>
              <a:t>warning will reduce the total score of the offending Boxer by one (1) point per Judge. The third warning in a Bout</a:t>
            </a:r>
            <a:r>
              <a:rPr lang="zh-TW" altLang="en-US" sz="2200" dirty="0"/>
              <a:t> </a:t>
            </a:r>
            <a:r>
              <a:rPr lang="en-US" altLang="pl-PL" sz="2200" dirty="0"/>
              <a:t>will automatically disqualify the Boxer.</a:t>
            </a:r>
            <a:r>
              <a:rPr lang="zh-TW" altLang="zh-TW" sz="2200" dirty="0"/>
              <a:t>如果拳擊手</a:t>
            </a:r>
            <a:r>
              <a:rPr lang="zh-TW" altLang="en-US" sz="2200" dirty="0"/>
              <a:t>收到裁判員</a:t>
            </a:r>
            <a:r>
              <a:rPr lang="zh-TW" altLang="zh-TW" sz="2200" dirty="0"/>
              <a:t>的警告，</a:t>
            </a:r>
            <a:r>
              <a:rPr lang="zh-TW" altLang="en-US" sz="2200" dirty="0"/>
              <a:t>監督</a:t>
            </a:r>
            <a:r>
              <a:rPr lang="zh-TW" altLang="zh-TW" sz="2200" dirty="0"/>
              <a:t>將在</a:t>
            </a:r>
            <a:r>
              <a:rPr lang="zh-TW" altLang="en-US" sz="2200" dirty="0"/>
              <a:t>記</a:t>
            </a:r>
            <a:r>
              <a:rPr lang="zh-TW" altLang="zh-TW" sz="2200" dirty="0"/>
              <a:t>分系統中記錄警告，並且</a:t>
            </a:r>
            <a:r>
              <a:rPr lang="zh-TW" altLang="en-US" sz="2200" dirty="0"/>
              <a:t>每名評判員將按照分別警告而從</a:t>
            </a:r>
            <a:r>
              <a:rPr lang="zh-TW" altLang="zh-TW" sz="2200" dirty="0"/>
              <a:t>違規拳擊手的總分數</a:t>
            </a:r>
            <a:r>
              <a:rPr lang="zh-TW" altLang="en-US" sz="2200" dirty="0"/>
              <a:t>扣除</a:t>
            </a:r>
            <a:r>
              <a:rPr lang="zh-TW" altLang="zh-TW" sz="2200" dirty="0"/>
              <a:t>一分。</a:t>
            </a:r>
            <a:r>
              <a:rPr lang="zh-TW" altLang="en-US" sz="2200" dirty="0"/>
              <a:t>比賽</a:t>
            </a:r>
            <a:r>
              <a:rPr lang="zh-TW" altLang="zh-TW" sz="2200" dirty="0"/>
              <a:t>中的第三個警告會自動取消</a:t>
            </a:r>
            <a:r>
              <a:rPr lang="zh-TW" altLang="en-US" sz="2200" dirty="0"/>
              <a:t>拳擊手</a:t>
            </a:r>
            <a:r>
              <a:rPr lang="zh-TW" altLang="zh-TW" sz="2200" dirty="0"/>
              <a:t>的資格。</a:t>
            </a:r>
            <a:endParaRPr lang="pl-PL" altLang="pl-PL" sz="2200" dirty="0"/>
          </a:p>
          <a:p>
            <a:pPr>
              <a:buFont typeface="Wingdings" panose="05000000000000000000" pitchFamily="2" charset="2"/>
              <a:buChar char="Ø"/>
            </a:pPr>
            <a:r>
              <a:rPr lang="en-US" altLang="pl-PL" sz="2200" dirty="0"/>
              <a:t>If a Boxer receives head butting or illegal blows which do not cause an injury or cut, the Referee will give a</a:t>
            </a:r>
            <a:r>
              <a:rPr lang="zh-TW" altLang="en-US" sz="2200" dirty="0"/>
              <a:t> </a:t>
            </a:r>
            <a:r>
              <a:rPr lang="en-US" altLang="pl-PL" sz="2200" dirty="0"/>
              <a:t>Warning to the offending Boxer, deducting one (1) point per Judge or may disqualify the offending Boxer if actions</a:t>
            </a:r>
            <a:r>
              <a:rPr lang="zh-TW" altLang="en-US" sz="2200" dirty="0"/>
              <a:t> </a:t>
            </a:r>
            <a:r>
              <a:rPr lang="en-US" altLang="pl-PL" sz="2200" dirty="0"/>
              <a:t>deemed sufficiently serious to warrant a disqualification.</a:t>
            </a:r>
            <a:r>
              <a:rPr lang="zh-TW" altLang="zh-TW" sz="2200" dirty="0"/>
              <a:t>如果拳擊手</a:t>
            </a:r>
            <a:r>
              <a:rPr lang="zh-TW" altLang="en-US" sz="2200" dirty="0"/>
              <a:t>承</a:t>
            </a:r>
            <a:r>
              <a:rPr lang="zh-TW" altLang="zh-TW" sz="2200" dirty="0"/>
              <a:t>受不造成傷害或</a:t>
            </a:r>
            <a:r>
              <a:rPr lang="zh-TW" altLang="en-US" sz="2200" dirty="0"/>
              <a:t>傷口</a:t>
            </a:r>
            <a:r>
              <a:rPr lang="zh-TW" altLang="zh-TW" sz="2200" dirty="0"/>
              <a:t>的頭部</a:t>
            </a:r>
            <a:r>
              <a:rPr lang="zh-TW" altLang="en-US" sz="2200" dirty="0"/>
              <a:t>碰撞</a:t>
            </a:r>
            <a:r>
              <a:rPr lang="zh-TW" altLang="zh-TW" sz="2200" dirty="0"/>
              <a:t>或</a:t>
            </a:r>
            <a:r>
              <a:rPr lang="zh-TW" altLang="en-US" sz="2200" dirty="0"/>
              <a:t>違法打擊過低</a:t>
            </a:r>
            <a:r>
              <a:rPr lang="zh-TW" altLang="zh-TW" sz="2200" dirty="0"/>
              <a:t>，</a:t>
            </a:r>
            <a:r>
              <a:rPr lang="zh-TW" altLang="en-US" sz="2200" dirty="0"/>
              <a:t>裁判員</a:t>
            </a:r>
            <a:r>
              <a:rPr lang="zh-TW" altLang="zh-TW" sz="2200" dirty="0"/>
              <a:t>將</a:t>
            </a:r>
            <a:r>
              <a:rPr lang="zh-TW" altLang="en-US" sz="2200" dirty="0"/>
              <a:t>對</a:t>
            </a:r>
            <a:r>
              <a:rPr lang="zh-TW" altLang="zh-TW" sz="2200" dirty="0"/>
              <a:t>違規拳擊手</a:t>
            </a:r>
            <a:r>
              <a:rPr lang="zh-TW" altLang="en-US" sz="2200" dirty="0"/>
              <a:t>發出</a:t>
            </a:r>
            <a:r>
              <a:rPr lang="zh-TW" altLang="zh-TW" sz="2200" dirty="0"/>
              <a:t>警告，每名</a:t>
            </a:r>
            <a:r>
              <a:rPr lang="zh-TW" altLang="en-US" sz="2200" dirty="0"/>
              <a:t>評判員</a:t>
            </a:r>
            <a:r>
              <a:rPr lang="zh-TW" altLang="zh-TW" sz="2200" dirty="0"/>
              <a:t>扣除一（1）分，或者如果認為行為嚴重</a:t>
            </a:r>
            <a:r>
              <a:rPr lang="zh-TW" altLang="en-US" sz="2200" dirty="0"/>
              <a:t>到足以</a:t>
            </a:r>
            <a:r>
              <a:rPr lang="zh-TW" altLang="zh-TW" sz="2200" dirty="0"/>
              <a:t>取消資格，可能會取消違規拳擊手的資格。</a:t>
            </a:r>
            <a:r>
              <a:rPr lang="en-US" altLang="pl-PL" sz="2200" dirty="0"/>
              <a:t> </a:t>
            </a:r>
            <a:r>
              <a:rPr lang="en-US" altLang="pl-PL" dirty="0"/>
              <a:t/>
            </a:r>
            <a:br>
              <a:rPr lang="en-US" altLang="pl-PL" dirty="0"/>
            </a:br>
            <a:endParaRPr lang="en-GB" altLang="en-US" dirty="0"/>
          </a:p>
          <a:p>
            <a:pPr algn="just">
              <a:buFont typeface="Arial" panose="020B0604020202020204" pitchFamily="34" charset="0"/>
              <a:buNone/>
            </a:pPr>
            <a:endParaRPr lang="en-GB" altLang="en-US" dirty="0"/>
          </a:p>
          <a:p>
            <a:pPr algn="just">
              <a:buFont typeface="Wingdings" panose="05000000000000000000" pitchFamily="2" charset="2"/>
              <a:buChar char="Ø"/>
            </a:pPr>
            <a:endParaRPr lang="en-US" altLang="en-US" dirty="0"/>
          </a:p>
          <a:p>
            <a:pPr algn="just"/>
            <a:endParaRPr lang="en-US" altLang="en-US" sz="2200" b="1" dirty="0"/>
          </a:p>
          <a:p>
            <a:pPr lvl="1" algn="just">
              <a:buFont typeface="Wingdings" panose="05000000000000000000" pitchFamily="2" charset="2"/>
              <a:buChar char="Ø"/>
            </a:pPr>
            <a:endParaRPr lang="en-US" altLang="en-US" sz="2200" dirty="0"/>
          </a:p>
          <a:p>
            <a:pPr lvl="1" algn="just" fontAlgn="ctr">
              <a:lnSpc>
                <a:spcPct val="120000"/>
              </a:lnSpc>
              <a:buFont typeface="Wingdings" panose="05000000000000000000" pitchFamily="2" charset="2"/>
              <a:buChar char="Ø"/>
            </a:pPr>
            <a:endParaRPr lang="it-IT" altLang="en-US" sz="2200" dirty="0"/>
          </a:p>
          <a:p>
            <a:pPr algn="just">
              <a:buFont typeface="Arial" panose="020B0604020202020204" pitchFamily="34" charset="0"/>
              <a:buNone/>
            </a:pPr>
            <a:endParaRPr lang="en-US" altLang="en-US" b="1" dirty="0">
              <a:latin typeface="Arial "/>
              <a:cs typeface="Times New Roman" panose="02020603050405020304" pitchFamily="18" charset="0"/>
            </a:endParaRPr>
          </a:p>
          <a:p>
            <a:pPr lvl="2"/>
            <a:endParaRPr lang="en-US" altLang="en-US" sz="2200"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cs typeface="Times New Roman" panose="02020603050405020304" pitchFamily="18" charset="0"/>
            </a:endParaRPr>
          </a:p>
          <a:p>
            <a:pPr lvl="1"/>
            <a:endParaRPr lang="en-US" altLang="en-US" sz="1800" dirty="0">
              <a:latin typeface="Arial "/>
            </a:endParaRPr>
          </a:p>
          <a:p>
            <a:pPr lvl="2"/>
            <a:endParaRPr lang="en-US" altLang="en-US" u="sng" dirty="0">
              <a:latin typeface="Arial "/>
            </a:endParaRPr>
          </a:p>
          <a:p>
            <a:pPr lvl="2"/>
            <a:endParaRPr lang="en-US" altLang="en-US" b="1" dirty="0">
              <a:latin typeface="Arial "/>
            </a:endParaRPr>
          </a:p>
          <a:p>
            <a:pPr lvl="2"/>
            <a:endParaRPr lang="en-US" altLang="en-US"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12323" name="Title 4"/>
          <p:cNvSpPr>
            <a:spLocks noGrp="1"/>
          </p:cNvSpPr>
          <p:nvPr>
            <p:ph type="title"/>
          </p:nvPr>
        </p:nvSpPr>
        <p:spPr>
          <a:xfrm>
            <a:off x="2073275" y="333375"/>
            <a:ext cx="7632700" cy="647700"/>
          </a:xfrm>
        </p:spPr>
        <p:txBody>
          <a:bodyPr/>
          <a:lstStyle/>
          <a:p>
            <a:r>
              <a:rPr lang="en-US" altLang="en-US" dirty="0"/>
              <a:t>WARNING</a:t>
            </a:r>
            <a:r>
              <a:rPr lang="zh-TW" altLang="en-US" b="1" dirty="0"/>
              <a:t>警告</a:t>
            </a:r>
            <a:endParaRPr lang="en-US" altLang="en-US" dirty="0"/>
          </a:p>
        </p:txBody>
      </p:sp>
      <p:sp>
        <p:nvSpPr>
          <p:cNvPr id="31232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E417353-5D8D-4FDB-A3D1-1E2B3499B92D}" type="slidenum">
              <a:rPr lang="en-US" altLang="pl-PL" sz="1200" smtClean="0">
                <a:solidFill>
                  <a:srgbClr val="FFFFFF"/>
                </a:solidFill>
                <a:latin typeface="Arial Black" panose="020B0A04020102090204" pitchFamily="34" charset="0"/>
                <a:sym typeface="Arial Black" panose="020B0A04020102090204" pitchFamily="34" charset="0"/>
              </a:rPr>
              <a:pPr/>
              <a:t>198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Conteúdo 2"/>
          <p:cNvSpPr>
            <a:spLocks noGrp="1"/>
          </p:cNvSpPr>
          <p:nvPr>
            <p:ph idx="1"/>
          </p:nvPr>
        </p:nvSpPr>
        <p:spPr>
          <a:xfrm>
            <a:off x="704850" y="1125538"/>
            <a:ext cx="8915400" cy="4525962"/>
          </a:xfrm>
        </p:spPr>
        <p:txBody>
          <a:bodyPr lIns="91440" tIns="45720" rIns="91440" bIns="45720"/>
          <a:lstStyle/>
          <a:p>
            <a:pPr algn="ctr">
              <a:buFont typeface="Arial" panose="020B0604020202020204" pitchFamily="34" charset="0"/>
              <a:buNone/>
            </a:pPr>
            <a:endParaRPr lang="en-US" altLang="en-US" sz="500" b="1" dirty="0">
              <a:latin typeface="Arial "/>
              <a:cs typeface="Times New Roman" panose="02020603050405020304" pitchFamily="18" charset="0"/>
            </a:endParaRPr>
          </a:p>
          <a:p>
            <a:pPr algn="just">
              <a:buNone/>
            </a:pPr>
            <a:r>
              <a:rPr lang="en-GB" altLang="en-US" b="1" dirty="0" smtClean="0"/>
              <a:t>WARNING: </a:t>
            </a:r>
            <a:r>
              <a:rPr lang="zh-TW" altLang="en-US" b="1" dirty="0" smtClean="0"/>
              <a:t>警告：</a:t>
            </a:r>
            <a:endParaRPr lang="en-GB" altLang="en-US" b="1" dirty="0"/>
          </a:p>
          <a:p>
            <a:pPr algn="just">
              <a:buFont typeface="Wingdings" panose="05000000000000000000" pitchFamily="2" charset="2"/>
              <a:buChar char="Ø"/>
            </a:pPr>
            <a:r>
              <a:rPr lang="en-US" altLang="pl-PL" dirty="0"/>
              <a:t>If a Boxer receives head butting or illegal blows which cause an injury or cut the Referee must disqualify the</a:t>
            </a:r>
            <a:r>
              <a:rPr lang="pl-PL" altLang="pl-PL" dirty="0"/>
              <a:t> </a:t>
            </a:r>
            <a:r>
              <a:rPr lang="en-US" altLang="pl-PL" dirty="0"/>
              <a:t>offending boxer.</a:t>
            </a:r>
            <a:r>
              <a:rPr lang="zh-TW" altLang="zh-TW" dirty="0"/>
              <a:t>如果拳擊手</a:t>
            </a:r>
            <a:r>
              <a:rPr lang="zh-TW" altLang="en-US" dirty="0"/>
              <a:t>承</a:t>
            </a:r>
            <a:r>
              <a:rPr lang="zh-TW" altLang="zh-TW" dirty="0"/>
              <a:t>受頭部碰撞或</a:t>
            </a:r>
            <a:r>
              <a:rPr lang="zh-TW" altLang="en-US" dirty="0"/>
              <a:t>違法打擊過低而</a:t>
            </a:r>
            <a:r>
              <a:rPr lang="zh-TW" altLang="zh-TW" dirty="0"/>
              <a:t>造成傷害或</a:t>
            </a:r>
            <a:r>
              <a:rPr lang="zh-TW" altLang="en-US" dirty="0"/>
              <a:t>傷口</a:t>
            </a:r>
            <a:r>
              <a:rPr lang="zh-TW" altLang="zh-TW" dirty="0"/>
              <a:t>，</a:t>
            </a:r>
            <a:r>
              <a:rPr lang="zh-TW" altLang="en-US" dirty="0"/>
              <a:t>裁判員</a:t>
            </a:r>
            <a:r>
              <a:rPr lang="zh-TW" altLang="zh-TW" dirty="0"/>
              <a:t>必須取消違規拳擊手的資格。</a:t>
            </a:r>
            <a:endParaRPr lang="en-US" altLang="pl-PL" dirty="0"/>
          </a:p>
          <a:p>
            <a:pPr>
              <a:buFont typeface="Wingdings" panose="05000000000000000000" pitchFamily="2" charset="2"/>
              <a:buChar char="Ø"/>
            </a:pPr>
            <a:r>
              <a:rPr lang="en-US" altLang="pl-PL" dirty="0"/>
              <a:t>In the case any irregularity is found in the bandages after the Bout that in the Referee’s opinion gave an</a:t>
            </a:r>
            <a:r>
              <a:rPr lang="pl-PL" altLang="pl-PL" dirty="0"/>
              <a:t> </a:t>
            </a:r>
            <a:r>
              <a:rPr lang="en-US" altLang="pl-PL" dirty="0"/>
              <a:t>advantage to the Boxer, this Boxer must be immediately disqualified.</a:t>
            </a:r>
            <a:r>
              <a:rPr lang="zh-TW" altLang="zh-TW" dirty="0"/>
              <a:t>如果在</a:t>
            </a:r>
            <a:r>
              <a:rPr lang="zh-TW" altLang="en-US" dirty="0"/>
              <a:t>比賽</a:t>
            </a:r>
            <a:r>
              <a:rPr lang="zh-TW" altLang="zh-TW" dirty="0"/>
              <a:t>之後發現繃帶中</a:t>
            </a:r>
            <a:r>
              <a:rPr lang="zh-TW" altLang="en-US" dirty="0"/>
              <a:t>的</a:t>
            </a:r>
            <a:r>
              <a:rPr lang="zh-TW" altLang="zh-TW" dirty="0"/>
              <a:t>任何違規行為，</a:t>
            </a:r>
            <a:r>
              <a:rPr lang="zh-TW" altLang="en-US" dirty="0"/>
              <a:t>就</a:t>
            </a:r>
            <a:r>
              <a:rPr lang="zh-TW" altLang="zh-TW" dirty="0"/>
              <a:t>裁判員的意見</a:t>
            </a:r>
            <a:r>
              <a:rPr lang="zh-TW" altLang="en-US" dirty="0"/>
              <a:t>有利於</a:t>
            </a:r>
            <a:r>
              <a:rPr lang="zh-TW" altLang="zh-TW" dirty="0"/>
              <a:t>拳擊手，</a:t>
            </a:r>
            <a:r>
              <a:rPr lang="zh-TW" altLang="en-US" dirty="0"/>
              <a:t>則</a:t>
            </a:r>
            <a:r>
              <a:rPr lang="zh-TW" altLang="zh-TW" dirty="0"/>
              <a:t>必須立即取消該拳擊手</a:t>
            </a:r>
            <a:r>
              <a:rPr lang="zh-TW" altLang="en-US" dirty="0"/>
              <a:t>的</a:t>
            </a:r>
            <a:r>
              <a:rPr lang="zh-TW" altLang="zh-TW" dirty="0"/>
              <a:t>資格。</a:t>
            </a:r>
            <a:endParaRPr lang="en-US" altLang="pl-PL" dirty="0"/>
          </a:p>
          <a:p>
            <a:pPr>
              <a:buFont typeface="Wingdings" panose="05000000000000000000" pitchFamily="2" charset="2"/>
              <a:buChar char="Ø"/>
            </a:pPr>
            <a:r>
              <a:rPr lang="en-US" altLang="pl-PL" dirty="0"/>
              <a:t>The Supervisor has the right to caution, to remove and to disqualify a Second who has infringed these rules</a:t>
            </a:r>
            <a:r>
              <a:rPr lang="zh-TW" altLang="en-US" dirty="0"/>
              <a:t>監督</a:t>
            </a:r>
            <a:r>
              <a:rPr lang="zh-TW" altLang="zh-TW" dirty="0"/>
              <a:t>有權</a:t>
            </a:r>
            <a:r>
              <a:rPr lang="zh-TW" altLang="en-US" dirty="0"/>
              <a:t>提出告誡</a:t>
            </a:r>
            <a:r>
              <a:rPr lang="zh-TW" altLang="en-US" dirty="0">
                <a:latin typeface="新細明體" panose="02020500000000000000" pitchFamily="18" charset="-120"/>
                <a:ea typeface="新細明體" panose="02020500000000000000" pitchFamily="18" charset="-120"/>
              </a:rPr>
              <a:t>、撤</a:t>
            </a:r>
            <a:r>
              <a:rPr lang="zh-TW" altLang="zh-TW" dirty="0"/>
              <a:t>除並取消違反本規則的</a:t>
            </a:r>
            <a:r>
              <a:rPr lang="zh-TW" altLang="en-US" dirty="0"/>
              <a:t>助手</a:t>
            </a:r>
            <a:r>
              <a:rPr lang="zh-TW" altLang="zh-TW" dirty="0"/>
              <a:t>資格</a:t>
            </a:r>
            <a:r>
              <a:rPr lang="en-US" altLang="pl-PL" dirty="0"/>
              <a:t/>
            </a:r>
            <a:br>
              <a:rPr lang="en-US" altLang="pl-PL" dirty="0"/>
            </a:br>
            <a:endParaRPr lang="en-GB" altLang="en-US" dirty="0"/>
          </a:p>
          <a:p>
            <a:pPr algn="just">
              <a:buFont typeface="Arial" panose="020B0604020202020204" pitchFamily="34" charset="0"/>
              <a:buNone/>
            </a:pPr>
            <a:endParaRPr lang="en-GB" altLang="en-US" dirty="0"/>
          </a:p>
          <a:p>
            <a:pPr algn="just">
              <a:buFont typeface="Wingdings" panose="05000000000000000000" pitchFamily="2" charset="2"/>
              <a:buChar char="Ø"/>
            </a:pPr>
            <a:endParaRPr lang="en-US" altLang="en-US" dirty="0"/>
          </a:p>
          <a:p>
            <a:pPr algn="just"/>
            <a:endParaRPr lang="en-US" altLang="en-US" sz="2200" b="1" dirty="0"/>
          </a:p>
          <a:p>
            <a:pPr lvl="1" algn="just">
              <a:buFont typeface="Wingdings" panose="05000000000000000000" pitchFamily="2" charset="2"/>
              <a:buChar char="Ø"/>
            </a:pPr>
            <a:endParaRPr lang="en-US" altLang="en-US" sz="2200" dirty="0"/>
          </a:p>
          <a:p>
            <a:pPr lvl="1" algn="just" fontAlgn="ctr">
              <a:lnSpc>
                <a:spcPct val="120000"/>
              </a:lnSpc>
              <a:buFont typeface="Wingdings" panose="05000000000000000000" pitchFamily="2" charset="2"/>
              <a:buChar char="Ø"/>
            </a:pPr>
            <a:endParaRPr lang="it-IT" altLang="en-US" sz="2200" dirty="0"/>
          </a:p>
          <a:p>
            <a:pPr algn="just">
              <a:buFont typeface="Arial" panose="020B0604020202020204" pitchFamily="34" charset="0"/>
              <a:buNone/>
            </a:pPr>
            <a:endParaRPr lang="en-US" altLang="en-US" b="1" dirty="0">
              <a:latin typeface="Arial "/>
              <a:cs typeface="Times New Roman" panose="02020603050405020304" pitchFamily="18" charset="0"/>
            </a:endParaRPr>
          </a:p>
          <a:p>
            <a:pPr lvl="2"/>
            <a:endParaRPr lang="en-US" altLang="en-US" sz="2200" dirty="0">
              <a:latin typeface="Arial "/>
              <a:cs typeface="Times New Roman" panose="02020603050405020304" pitchFamily="18" charset="0"/>
            </a:endParaRPr>
          </a:p>
          <a:p>
            <a:pPr lvl="1">
              <a:buFont typeface="Arial" panose="020B0604020202020204" pitchFamily="34" charset="0"/>
              <a:buNone/>
            </a:pPr>
            <a:endParaRPr lang="en-US" altLang="zh-CN" sz="2400" b="1" dirty="0">
              <a:latin typeface="Arial "/>
              <a:ea typeface="SimSun" panose="02010600030101010101" pitchFamily="2" charset="-122"/>
            </a:endParaRPr>
          </a:p>
          <a:p>
            <a:pPr lvl="1"/>
            <a:endParaRPr lang="en-US" altLang="en-US" sz="1800" dirty="0">
              <a:latin typeface="Arial "/>
            </a:endParaRPr>
          </a:p>
          <a:p>
            <a:pPr lvl="2"/>
            <a:endParaRPr lang="en-US" altLang="en-US" u="sng" dirty="0">
              <a:latin typeface="Arial "/>
            </a:endParaRPr>
          </a:p>
          <a:p>
            <a:pPr lvl="2"/>
            <a:endParaRPr lang="en-US" altLang="en-US" b="1" dirty="0">
              <a:latin typeface="Arial "/>
            </a:endParaRPr>
          </a:p>
          <a:p>
            <a:pPr lvl="2"/>
            <a:endParaRPr lang="en-US" altLang="en-US"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13347" name="Title 4"/>
          <p:cNvSpPr>
            <a:spLocks noGrp="1"/>
          </p:cNvSpPr>
          <p:nvPr>
            <p:ph type="title"/>
          </p:nvPr>
        </p:nvSpPr>
        <p:spPr>
          <a:xfrm>
            <a:off x="2073275" y="333375"/>
            <a:ext cx="7632700" cy="647700"/>
          </a:xfrm>
        </p:spPr>
        <p:txBody>
          <a:bodyPr/>
          <a:lstStyle/>
          <a:p>
            <a:r>
              <a:rPr lang="en-US" altLang="en-US" dirty="0"/>
              <a:t>WARNING</a:t>
            </a:r>
            <a:r>
              <a:rPr lang="zh-TW" altLang="en-US" b="1" dirty="0"/>
              <a:t>警告</a:t>
            </a:r>
            <a:endParaRPr lang="en-US" altLang="en-US" dirty="0"/>
          </a:p>
        </p:txBody>
      </p:sp>
      <p:sp>
        <p:nvSpPr>
          <p:cNvPr id="31334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C0D021D-C000-4488-8E01-07547B4A5BBE}" type="slidenum">
              <a:rPr lang="en-US" altLang="pl-PL" sz="1200" smtClean="0">
                <a:solidFill>
                  <a:srgbClr val="FFFFFF"/>
                </a:solidFill>
                <a:latin typeface="Arial Black" panose="020B0A04020102090204" pitchFamily="34" charset="0"/>
                <a:sym typeface="Arial Black" panose="020B0A04020102090204" pitchFamily="34" charset="0"/>
              </a:rPr>
              <a:pPr/>
              <a:t>199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p:txBody>
          <a:bodyPr/>
          <a:lstStyle/>
          <a:p>
            <a:pPr eaLnBrk="1" hangingPunct="1"/>
            <a:r>
              <a:rPr lang="en-US" altLang="en-US" dirty="0"/>
              <a:t>Welcome Remarks</a:t>
            </a:r>
            <a:br>
              <a:rPr lang="en-US" altLang="en-US" dirty="0"/>
            </a:br>
            <a:r>
              <a:rPr lang="en-US" altLang="en-US" dirty="0"/>
              <a:t>by Instructor</a:t>
            </a:r>
            <a:r>
              <a:rPr lang="zh-TW" altLang="en-US" b="1" dirty="0"/>
              <a:t>講師致歡迎詞</a:t>
            </a:r>
            <a:endParaRPr lang="en-US" altLang="en-US" b="1" dirty="0"/>
          </a:p>
        </p:txBody>
      </p:sp>
      <p:sp>
        <p:nvSpPr>
          <p:cNvPr id="106499" name="Subtitle 1"/>
          <p:cNvSpPr>
            <a:spLocks noGrp="1"/>
          </p:cNvSpPr>
          <p:nvPr>
            <p:ph type="subTitle" idx="4294967295"/>
          </p:nvPr>
        </p:nvSpPr>
        <p:spPr bwMode="auto">
          <a:xfrm>
            <a:off x="1485900" y="3886200"/>
            <a:ext cx="69342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Capt.(</a:t>
            </a:r>
            <a:r>
              <a:rPr lang="en-US" altLang="en-US" sz="1400" dirty="0" err="1"/>
              <a:t>Rtd</a:t>
            </a:r>
            <a:r>
              <a:rPr lang="en-US" altLang="en-US" sz="1400" dirty="0"/>
              <a:t>.) R.K. </a:t>
            </a:r>
            <a:r>
              <a:rPr lang="en-US" altLang="en-US" sz="1400" dirty="0" err="1"/>
              <a:t>Indrasena</a:t>
            </a:r>
            <a:r>
              <a:rPr lang="zh-TW" altLang="zh-TW" sz="1400" dirty="0"/>
              <a:t>（Rtd</a:t>
            </a:r>
            <a:r>
              <a:rPr lang="en-US" altLang="zh-TW" sz="1400" dirty="0"/>
              <a:t>.</a:t>
            </a:r>
            <a:r>
              <a:rPr lang="zh-TW" altLang="zh-TW" sz="1400" dirty="0"/>
              <a:t>）R.K.Indrasena</a:t>
            </a:r>
            <a:r>
              <a:rPr lang="zh-TW" altLang="en-US" sz="1400" dirty="0"/>
              <a:t>隊長</a:t>
            </a:r>
            <a:endParaRPr lang="en-US" altLang="en-US" sz="1400" dirty="0"/>
          </a:p>
          <a:p>
            <a:r>
              <a:rPr lang="en-US" altLang="en-US" sz="1400" dirty="0"/>
              <a:t>3 Star Coaches Instructor AIBA</a:t>
            </a:r>
            <a:r>
              <a:rPr lang="zh-TW" altLang="en-US" sz="1400" dirty="0"/>
              <a:t> </a:t>
            </a:r>
            <a:r>
              <a:rPr lang="en-US" altLang="zh-TW" sz="1400" dirty="0"/>
              <a:t>AIBA</a:t>
            </a:r>
            <a:r>
              <a:rPr lang="zh-TW" altLang="zh-TW" sz="1400" dirty="0"/>
              <a:t>三星</a:t>
            </a:r>
            <a:r>
              <a:rPr lang="zh-TW" altLang="en-US" sz="1400" dirty="0"/>
              <a:t>級</a:t>
            </a:r>
            <a:r>
              <a:rPr lang="zh-TW" altLang="zh-TW" sz="1400" dirty="0"/>
              <a:t>教練</a:t>
            </a:r>
            <a:r>
              <a:rPr lang="zh-TW" altLang="en-US" sz="1400" dirty="0"/>
              <a:t>講師</a:t>
            </a:r>
            <a:endParaRPr lang="en-US" altLang="en-US" sz="1400" dirty="0"/>
          </a:p>
          <a:p>
            <a:r>
              <a:rPr lang="en-US" altLang="en-US" sz="1400" dirty="0"/>
              <a:t>2 Star Referee and Judge AIBA</a:t>
            </a:r>
            <a:r>
              <a:rPr lang="zh-TW" altLang="en-US" sz="1400" dirty="0"/>
              <a:t> </a:t>
            </a:r>
            <a:r>
              <a:rPr lang="en-US" altLang="zh-TW" sz="1400" dirty="0"/>
              <a:t>AIBA2</a:t>
            </a:r>
            <a:r>
              <a:rPr lang="zh-TW" altLang="en-US" sz="1400" dirty="0"/>
              <a:t>星級裁判員與評判員</a:t>
            </a:r>
            <a:endParaRPr lang="en-US" altLang="en-US" sz="1400" dirty="0"/>
          </a:p>
          <a:p>
            <a:r>
              <a:rPr lang="en-US" altLang="en-US" sz="1400" dirty="0"/>
              <a:t>International Technical Official AIBA</a:t>
            </a:r>
            <a:r>
              <a:rPr lang="zh-TW" altLang="en-US" sz="1400" dirty="0"/>
              <a:t> </a:t>
            </a:r>
            <a:r>
              <a:rPr lang="en-US" altLang="zh-TW" sz="1400" dirty="0"/>
              <a:t>AIBA</a:t>
            </a:r>
            <a:r>
              <a:rPr lang="zh-TW" altLang="zh-TW" sz="1400" dirty="0"/>
              <a:t>國際技術官員</a:t>
            </a:r>
            <a:endParaRPr lang="en-US" altLang="en-US" sz="1400" dirty="0"/>
          </a:p>
          <a:p>
            <a:r>
              <a:rPr lang="en-US" altLang="en-US" sz="1400" dirty="0"/>
              <a:t>Former National Coach Sri Lanka</a:t>
            </a:r>
            <a:r>
              <a:rPr lang="zh-TW" altLang="zh-TW" sz="1400" dirty="0"/>
              <a:t>前斯里蘭卡國家教練</a:t>
            </a:r>
            <a:endParaRPr lang="en-US" altLang="zh-TW" sz="1400" dirty="0"/>
          </a:p>
        </p:txBody>
      </p:sp>
      <p:sp>
        <p:nvSpPr>
          <p:cNvPr id="1065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F8425F0-8582-45CD-AB54-C9CA7EBD19A9}" type="slidenum">
              <a:rPr lang="en-US" altLang="en-US" sz="1200" smtClean="0">
                <a:solidFill>
                  <a:srgbClr val="FFFFFF"/>
                </a:solidFill>
                <a:latin typeface="Arial Black" panose="020B0A04020102090204" pitchFamily="34" charset="0"/>
                <a:sym typeface="Arial Black" panose="020B0A04020102090204" pitchFamily="34" charset="0"/>
              </a:rPr>
              <a:pPr/>
              <a:t>2</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 1</a:t>
            </a:r>
            <a:r>
              <a:rPr lang="zh-TW" altLang="en-US" b="1" dirty="0"/>
              <a:t>第</a:t>
            </a:r>
            <a:r>
              <a:rPr lang="en-US" altLang="zh-TW" b="1" dirty="0"/>
              <a:t>1</a:t>
            </a:r>
            <a:r>
              <a:rPr lang="zh-TW" altLang="en-US" b="1" dirty="0"/>
              <a:t>天</a:t>
            </a:r>
            <a:endParaRPr lang="en-US" altLang="en-US" b="1" dirty="0">
              <a:ea typeface="ヒラギノ角ゴ ProN W6" charset="0"/>
              <a:cs typeface="ヒラギノ角ゴ ProN W6" charset="0"/>
            </a:endParaRPr>
          </a:p>
        </p:txBody>
      </p:sp>
      <p:sp>
        <p:nvSpPr>
          <p:cNvPr id="122883"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17259003"/>
              </p:ext>
            </p:extLst>
          </p:nvPr>
        </p:nvGraphicFramePr>
        <p:xfrm>
          <a:off x="344488" y="1768475"/>
          <a:ext cx="9170987" cy="4671014"/>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548709">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chemeClr val="tx1"/>
                          </a:solidFill>
                          <a:latin typeface="+mn-lt"/>
                        </a:rPr>
                        <a:t>09：00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10：30</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Course </a:t>
                      </a:r>
                      <a:r>
                        <a:rPr lang="en-US" altLang="en-US" sz="1200" b="0" i="0" u="none" strike="noStrike" kern="1200" baseline="0" dirty="0" err="1">
                          <a:solidFill>
                            <a:schemeClr val="tx1"/>
                          </a:solidFill>
                          <a:latin typeface="+mn-lt"/>
                          <a:ea typeface="ヒラギノ角ゴ ProN W3" charset="0"/>
                          <a:cs typeface="ヒラギノ角ゴ ProN W3" charset="0"/>
                          <a:sym typeface="Arial" charset="0"/>
                        </a:rPr>
                        <a:t>programme</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 presentation</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課程規劃介紹</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Structure of AIBA</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 </a:t>
                      </a:r>
                      <a:r>
                        <a:rPr lang="en-US" altLang="zh-TW" sz="1200" b="0" i="0" u="none" strike="noStrike" kern="1200" baseline="0" dirty="0">
                          <a:solidFill>
                            <a:schemeClr val="tx1"/>
                          </a:solidFill>
                          <a:latin typeface="+mn-lt"/>
                          <a:ea typeface="ヒラギノ角ゴ ProN W3" charset="0"/>
                          <a:cs typeface="ヒラギノ角ゴ ProN W3" charset="0"/>
                          <a:sym typeface="Arial" charset="0"/>
                        </a:rPr>
                        <a:t>AIBA</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組織</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AIBA Coaches Management System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 </a:t>
                      </a:r>
                      <a:r>
                        <a:rPr lang="en-US" altLang="zh-TW" sz="1200" b="0" i="0" u="none" strike="noStrike" kern="1200" baseline="0" dirty="0">
                          <a:solidFill>
                            <a:schemeClr val="tx1"/>
                          </a:solidFill>
                          <a:latin typeface="+mn-lt"/>
                          <a:ea typeface="ヒラギノ角ゴ ProN W3" charset="0"/>
                          <a:cs typeface="ヒラギノ角ゴ ProN W3" charset="0"/>
                          <a:sym typeface="Arial" charset="0"/>
                        </a:rPr>
                        <a:t>AIBA</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教練管理系統</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Lecture</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授課</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(Classroom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教室</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19207">
                <a:tc>
                  <a:txBody>
                    <a:bodyPr/>
                    <a:lstStyle/>
                    <a:p>
                      <a:pPr algn="ctr">
                        <a:spcBef>
                          <a:spcPts val="0"/>
                        </a:spcBef>
                        <a:spcAft>
                          <a:spcPts val="0"/>
                        </a:spcAft>
                      </a:pPr>
                      <a:r>
                        <a:rPr lang="en-US" sz="1200" b="0" i="1" u="none" strike="noStrike" baseline="0" dirty="0" smtClean="0">
                          <a:solidFill>
                            <a:schemeClr val="tx1"/>
                          </a:solidFill>
                          <a:latin typeface="+mn-lt"/>
                        </a:rPr>
                        <a:t>10：30 </a:t>
                      </a:r>
                      <a:r>
                        <a:rPr lang="en-US" sz="1200" b="0" i="1" u="none" strike="noStrike" baseline="0" dirty="0">
                          <a:solidFill>
                            <a:schemeClr val="tx1"/>
                          </a:solidFill>
                          <a:latin typeface="+mn-lt"/>
                        </a:rPr>
                        <a:t>– </a:t>
                      </a:r>
                      <a:r>
                        <a:rPr lang="en-US" sz="1200" b="0" i="1" u="none" strike="noStrike" baseline="0" dirty="0" smtClean="0">
                          <a:solidFill>
                            <a:schemeClr val="tx1"/>
                          </a:solidFill>
                          <a:latin typeface="+mn-lt"/>
                        </a:rPr>
                        <a:t>10：45</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1" u="none" strike="noStrike" baseline="0" dirty="0">
                          <a:solidFill>
                            <a:schemeClr val="tx1"/>
                          </a:solidFill>
                          <a:latin typeface="+mn-lt"/>
                        </a:rPr>
                        <a:t> </a:t>
                      </a:r>
                      <a:r>
                        <a:rPr lang="en-US" sz="1200" b="0" i="1" u="none" strike="noStrike" kern="1200" baseline="0" dirty="0">
                          <a:solidFill>
                            <a:schemeClr val="tx1"/>
                          </a:solidFill>
                          <a:latin typeface="+mn-lt"/>
                          <a:ea typeface="ヒラギノ角ゴ ProN W3" charset="0"/>
                          <a:cs typeface="ヒラギノ角ゴ ProN W3" charset="0"/>
                          <a:sym typeface="Arial" charset="0"/>
                        </a:rPr>
                        <a:t>Break </a:t>
                      </a:r>
                      <a:r>
                        <a:rPr lang="zh-TW" altLang="en-US" sz="1200" b="0" i="1" u="none" strike="noStrike" kern="1200" baseline="0" dirty="0">
                          <a:solidFill>
                            <a:schemeClr val="tx1"/>
                          </a:solidFill>
                          <a:latin typeface="+mn-lt"/>
                          <a:ea typeface="ヒラギノ角ゴ ProN W3" charset="0"/>
                          <a:cs typeface="ヒラギノ角ゴ ProN W3" charset="0"/>
                          <a:sym typeface="Arial" charset="0"/>
                        </a:rPr>
                        <a:t>休息</a:t>
                      </a:r>
                      <a:r>
                        <a:rPr lang="en-US" sz="1200" b="0" i="1" u="none" strike="noStrike" kern="1200" baseline="0" dirty="0">
                          <a:solidFill>
                            <a:schemeClr val="tx1"/>
                          </a:solidFill>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548709">
                <a:tc>
                  <a:txBody>
                    <a:bodyPr/>
                    <a:lstStyle/>
                    <a:p>
                      <a:pPr algn="ctr">
                        <a:spcBef>
                          <a:spcPts val="0"/>
                        </a:spcBef>
                        <a:spcAft>
                          <a:spcPts val="0"/>
                        </a:spcAft>
                      </a:pPr>
                      <a:r>
                        <a:rPr lang="en-US" sz="1200" b="0" i="0" u="none" strike="noStrike" baseline="0" dirty="0" smtClean="0">
                          <a:solidFill>
                            <a:schemeClr val="tx1"/>
                          </a:solidFill>
                          <a:latin typeface="+mn-lt"/>
                        </a:rPr>
                        <a:t>10：45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12：15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sym typeface="Arial" charset="0"/>
                        </a:rPr>
                        <a:t>Sports training stages</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運動訓練階段</a:t>
                      </a:r>
                      <a:endParaRPr 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sym typeface="Arial" charset="0"/>
                        </a:rPr>
                        <a:t>Sports training methodology</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運動訓練方法</a:t>
                      </a:r>
                      <a:endParaRPr 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sym typeface="Arial" charset="0"/>
                        </a:rPr>
                        <a:t>Training unit structure and development</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訓練單位組織與發展</a:t>
                      </a:r>
                      <a:endParaRPr lang="en-US" sz="1200" b="0" i="0" u="none" strike="noStrike" kern="1200" baseline="0" dirty="0">
                        <a:solidFill>
                          <a:schemeClr val="tx1"/>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授課</a:t>
                      </a:r>
                      <a:endPar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教室</a:t>
                      </a: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5806">
                <a:tc>
                  <a:txBody>
                    <a:bodyPr/>
                    <a:lstStyle/>
                    <a:p>
                      <a:pPr algn="ctr">
                        <a:spcBef>
                          <a:spcPts val="0"/>
                        </a:spcBef>
                        <a:spcAft>
                          <a:spcPts val="0"/>
                        </a:spcAft>
                      </a:pPr>
                      <a:r>
                        <a:rPr lang="en-US" sz="1200" b="0" i="0" u="none" strike="noStrike" baseline="0" dirty="0" smtClean="0">
                          <a:solidFill>
                            <a:schemeClr val="tx1"/>
                          </a:solidFill>
                          <a:latin typeface="+mn-lt"/>
                        </a:rPr>
                        <a:t>12：15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12：45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348644">
                <a:tc>
                  <a:txBody>
                    <a:bodyPr/>
                    <a:lstStyle/>
                    <a:p>
                      <a:pPr algn="ctr">
                        <a:spcBef>
                          <a:spcPts val="0"/>
                        </a:spcBef>
                        <a:spcAft>
                          <a:spcPts val="0"/>
                        </a:spcAft>
                      </a:pPr>
                      <a:r>
                        <a:rPr lang="en-US" sz="1200" b="0" i="0" u="none" strike="noStrike" kern="1200" baseline="0" dirty="0" smtClean="0">
                          <a:solidFill>
                            <a:schemeClr val="tx1"/>
                          </a:solidFill>
                          <a:latin typeface="+mn-lt"/>
                          <a:ea typeface="+mn-ea"/>
                          <a:cs typeface="+mn-cs"/>
                        </a:rPr>
                        <a:t>12：45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14：</a:t>
                      </a:r>
                      <a:r>
                        <a:rPr lang="pl-PL" sz="1200" b="0" i="0" u="none" strike="noStrike" kern="1200" baseline="0" dirty="0" smtClean="0">
                          <a:solidFill>
                            <a:schemeClr val="tx1"/>
                          </a:solidFill>
                          <a:latin typeface="+mn-lt"/>
                          <a:ea typeface="+mn-ea"/>
                          <a:cs typeface="+mn-cs"/>
                        </a:rPr>
                        <a:t>00</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36580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14：00-15：30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Practice examination - topics assignment and explanation</a:t>
                      </a:r>
                      <a:r>
                        <a:rPr lang="zh-TW" altLang="en-US" sz="1200" b="0" i="0" u="none" strike="noStrike" kern="1200" baseline="0" dirty="0">
                          <a:solidFill>
                            <a:schemeClr val="tx1"/>
                          </a:solidFill>
                          <a:latin typeface="+mn-lt"/>
                          <a:ea typeface="ヒラギノ角ゴ ProN W3" charset="0"/>
                          <a:cs typeface="ヒラギノ角ゴ ProN W3" charset="0"/>
                        </a:rPr>
                        <a:t>實務測試</a:t>
                      </a:r>
                      <a:r>
                        <a:rPr lang="en-US" altLang="zh-TW" sz="1200" b="0" i="0" u="none" strike="noStrike" kern="1200" baseline="0" dirty="0">
                          <a:solidFill>
                            <a:schemeClr val="tx1"/>
                          </a:solidFill>
                          <a:latin typeface="+mn-lt"/>
                          <a:ea typeface="ヒラギノ角ゴ ProN W3" charset="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主題作業與說明</a:t>
                      </a:r>
                      <a:endParaRPr lang="en-US" sz="1200" b="0" i="0" u="none" strike="noStrike" kern="1200" baseline="0" dirty="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Training plan structure - examples (Russia, Cuba, USA, Europe)</a:t>
                      </a:r>
                      <a:r>
                        <a:rPr lang="zh-TW" altLang="en-US" sz="1200" b="0" i="0" u="none" strike="noStrike" kern="1200" baseline="0" dirty="0">
                          <a:solidFill>
                            <a:schemeClr val="tx1"/>
                          </a:solidFill>
                          <a:latin typeface="+mn-lt"/>
                          <a:ea typeface="ヒラギノ角ゴ ProN W3" charset="0"/>
                          <a:cs typeface="ヒラギノ角ゴ ProN W3" charset="0"/>
                        </a:rPr>
                        <a:t>培訓計畫架構</a:t>
                      </a:r>
                      <a:r>
                        <a:rPr lang="en-US" altLang="zh-TW" sz="1200" b="0" i="0" u="none" strike="noStrike" kern="1200" baseline="0" dirty="0">
                          <a:solidFill>
                            <a:schemeClr val="tx1"/>
                          </a:solidFill>
                          <a:latin typeface="+mn-lt"/>
                          <a:ea typeface="ヒラギノ角ゴ ProN W3" charset="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案例</a:t>
                      </a:r>
                      <a:r>
                        <a:rPr lang="en-US" altLang="zh-TW" sz="1200" b="0" i="0" u="none" strike="noStrike" kern="1200" baseline="0" dirty="0">
                          <a:solidFill>
                            <a:schemeClr val="tx1"/>
                          </a:solidFill>
                          <a:latin typeface="+mn-lt"/>
                          <a:ea typeface="ヒラギノ角ゴ ProN W3" charset="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俄羅斯</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古巴</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美國</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歐洲</a:t>
                      </a:r>
                      <a:r>
                        <a:rPr lang="en-US" altLang="zh-TW" sz="1200" b="0" i="0" u="none" strike="noStrike" kern="1200" baseline="0" dirty="0">
                          <a:solidFill>
                            <a:schemeClr val="tx1"/>
                          </a:solidFill>
                          <a:latin typeface="+mn-lt"/>
                          <a:ea typeface="ヒラギノ角ゴ ProN W3" charset="0"/>
                          <a:cs typeface="ヒラギノ角ゴ ProN W3" charset="0"/>
                        </a:rPr>
                        <a:t>)</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284620">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15：30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15：45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36580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15：45-17：15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Training plan structure - examples (Russia, Cuba, USA, Europe) </a:t>
                      </a:r>
                      <a:r>
                        <a:rPr lang="zh-TW" altLang="en-US" sz="1200" b="0" i="0" u="none" strike="noStrike" kern="1200" baseline="0" dirty="0">
                          <a:solidFill>
                            <a:schemeClr val="tx1"/>
                          </a:solidFill>
                          <a:latin typeface="+mn-lt"/>
                          <a:ea typeface="ヒラギノ角ゴ ProN W3" charset="0"/>
                          <a:cs typeface="ヒラギノ角ゴ ProN W3" charset="0"/>
                        </a:rPr>
                        <a:t>培訓計畫架構</a:t>
                      </a:r>
                      <a:r>
                        <a:rPr lang="en-US" altLang="zh-TW" sz="1200" b="0" i="0" u="none" strike="noStrike" kern="1200" baseline="0" dirty="0">
                          <a:solidFill>
                            <a:schemeClr val="tx1"/>
                          </a:solidFill>
                          <a:latin typeface="+mn-lt"/>
                          <a:ea typeface="ヒラギノ角ゴ ProN W3" charset="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案例</a:t>
                      </a:r>
                      <a:r>
                        <a:rPr lang="en-US" altLang="zh-TW" sz="1200" b="0" i="0" u="none" strike="noStrike" kern="1200" baseline="0" dirty="0">
                          <a:solidFill>
                            <a:schemeClr val="tx1"/>
                          </a:solidFill>
                          <a:latin typeface="+mn-lt"/>
                          <a:ea typeface="ヒラギノ角ゴ ProN W3" charset="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俄羅斯</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古巴</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美國</a:t>
                      </a:r>
                      <a:r>
                        <a:rPr lang="zh-TW" altLang="en-US" sz="1200" b="0" i="0" u="none" strike="noStrike" kern="1200" baseline="0" dirty="0">
                          <a:solidFill>
                            <a:schemeClr val="tx1"/>
                          </a:solidFill>
                          <a:latin typeface="新細明體" panose="02020500000000000000" pitchFamily="18" charset="-120"/>
                          <a:ea typeface="新細明體" panose="02020500000000000000" pitchFamily="18" charset="-120"/>
                          <a:cs typeface="ヒラギノ角ゴ ProN W3" charset="0"/>
                        </a:rPr>
                        <a:t>、</a:t>
                      </a:r>
                      <a:r>
                        <a:rPr lang="zh-TW" altLang="en-US" sz="1200" b="0" i="0" u="none" strike="noStrike" kern="1200" baseline="0" dirty="0">
                          <a:solidFill>
                            <a:schemeClr val="tx1"/>
                          </a:solidFill>
                          <a:latin typeface="+mn-lt"/>
                          <a:ea typeface="ヒラギノ角ゴ ProN W3" charset="0"/>
                          <a:cs typeface="ヒラギノ角ゴ ProN W3" charset="0"/>
                        </a:rPr>
                        <a:t>歐洲</a:t>
                      </a:r>
                      <a:r>
                        <a:rPr lang="en-US" altLang="zh-TW" sz="1200" b="0" i="0" u="none" strike="noStrike" kern="1200" baseline="0" dirty="0">
                          <a:solidFill>
                            <a:schemeClr val="tx1"/>
                          </a:solidFill>
                          <a:latin typeface="+mn-lt"/>
                          <a:ea typeface="ヒラギノ角ゴ ProN W3" charset="0"/>
                          <a:cs typeface="ヒラギノ角ゴ ProN W3" charset="0"/>
                        </a:rPr>
                        <a:t>)</a:t>
                      </a:r>
                      <a:r>
                        <a:rPr lang="en-US" sz="1200" b="0" i="0" u="none" strike="noStrike" kern="1200" baseline="0" dirty="0">
                          <a:solidFill>
                            <a:schemeClr val="tx1"/>
                          </a:solidFill>
                          <a:latin typeface="+mn-lt"/>
                          <a:ea typeface="ヒラギノ角ゴ ProN W3" charset="0"/>
                          <a:cs typeface="ヒラギノ角ゴ ProN W3"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432102">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17：15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17：45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r h="360085">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17：45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20：00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9"/>
                  </a:ext>
                </a:extLst>
              </a:tr>
              <a:tr h="36580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20：00-21：00 </a:t>
                      </a:r>
                      <a:r>
                        <a:rPr lang="en-US" altLang="en-US" sz="1200" b="0" i="0" u="none" strike="noStrike" kern="1200" baseline="0" dirty="0" smtClean="0">
                          <a:solidFill>
                            <a:schemeClr val="tx1"/>
                          </a:solidFill>
                          <a:latin typeface="+mn-lt"/>
                          <a:ea typeface="ヒラギノ角ゴ ProN W3" charset="0"/>
                          <a:cs typeface="ヒラギノ角ゴ ProN W3" charset="0"/>
                          <a:sym typeface="Arial" charset="0"/>
                        </a:rPr>
                        <a:t>(</a:t>
                      </a:r>
                      <a:r>
                        <a:rPr lang="en-US" altLang="en-US" sz="1200" b="0" i="0" u="none" strike="noStrike" kern="1200" baseline="0" dirty="0" smtClean="0">
                          <a:solidFill>
                            <a:schemeClr val="tx1"/>
                          </a:solidFill>
                          <a:latin typeface="+mn-lt"/>
                          <a:ea typeface="+mn-ea"/>
                          <a:cs typeface="+mn-cs"/>
                          <a:sym typeface="Arial" charset="0"/>
                        </a:rPr>
                        <a:t>optional</a:t>
                      </a:r>
                      <a:r>
                        <a:rPr lang="zh-TW" altLang="en-US" sz="1200" b="0" i="0" u="none" strike="noStrike" kern="1200" baseline="0" dirty="0" smtClean="0">
                          <a:solidFill>
                            <a:schemeClr val="tx1"/>
                          </a:solidFill>
                          <a:latin typeface="+mn-lt"/>
                          <a:ea typeface="ヒラギノ角ゴ ProN W3" charset="0"/>
                          <a:cs typeface="ヒラギノ角ゴ ProN W3" charset="0"/>
                          <a:sym typeface="Arial" charset="0"/>
                        </a:rPr>
                        <a:t>隨意</a:t>
                      </a:r>
                      <a:r>
                        <a:rPr lang="en-US" altLang="en-US" sz="1200" b="0" i="0" u="none" strike="noStrike" kern="1200" baseline="0" dirty="0" smtClean="0">
                          <a:solidFill>
                            <a:schemeClr val="tx1"/>
                          </a:solidFill>
                          <a:latin typeface="+mn-lt"/>
                          <a:ea typeface="ヒラギノ角ゴ ProN W3" charset="0"/>
                          <a:cs typeface="ヒラギノ角ゴ ProN W3" charset="0"/>
                          <a:sym typeface="Arial" charset="0"/>
                        </a:rPr>
                        <a:t>)</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endParaRPr lang="en-US" sz="1200" b="0" i="0" u="none" strike="noStrike" kern="1200" baseline="0" dirty="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 Facultative classes </a:t>
                      </a:r>
                      <a:r>
                        <a:rPr lang="zh-TW" altLang="en-US" sz="1200" b="0" i="0" u="none" strike="noStrike" kern="1200" baseline="0" dirty="0" smtClean="0">
                          <a:solidFill>
                            <a:schemeClr val="tx1"/>
                          </a:solidFill>
                          <a:latin typeface="+mn-lt"/>
                          <a:ea typeface="ヒラギノ角ゴ ProN W3" charset="0"/>
                          <a:cs typeface="ヒラギノ角ゴ ProN W3" charset="0"/>
                        </a:rPr>
                        <a:t>彈性課程</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r>
                        <a:rPr kumimoji="0" lang="pl-PL"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體育館</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lang="en-US" sz="10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10"/>
                  </a:ext>
                </a:extLst>
              </a:tr>
            </a:tbl>
          </a:graphicData>
        </a:graphic>
      </p:graphicFrame>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STANDING </a:t>
            </a:r>
            <a:r>
              <a:rPr lang="en-US" altLang="en-US" b="1" dirty="0" smtClean="0"/>
              <a:t>COUNTS: </a:t>
            </a:r>
            <a:r>
              <a:rPr lang="zh-TW" altLang="zh-TW" b="1" dirty="0" smtClean="0"/>
              <a:t>標準數據</a:t>
            </a:r>
            <a:r>
              <a:rPr lang="zh-TW" altLang="en-US" b="1" dirty="0" smtClean="0"/>
              <a:t>：</a:t>
            </a:r>
            <a:endParaRPr lang="en-US" altLang="en-US" b="1" dirty="0"/>
          </a:p>
          <a:p>
            <a:pPr>
              <a:buFont typeface="Arial" panose="020B0604020202020204" pitchFamily="34" charset="0"/>
              <a:buNone/>
            </a:pPr>
            <a:endParaRPr lang="en-US" altLang="en-US" sz="1200" b="1" dirty="0"/>
          </a:p>
          <a:p>
            <a:pPr>
              <a:buNone/>
            </a:pPr>
            <a:r>
              <a:rPr lang="en-US" altLang="en-US" b="1" dirty="0"/>
              <a:t>RULE 10.2.1</a:t>
            </a:r>
            <a:r>
              <a:rPr lang="zh-TW" altLang="zh-TW" b="1" dirty="0"/>
              <a:t>規則10.2.1</a:t>
            </a:r>
            <a:endParaRPr lang="en-US" altLang="en-US" b="1" dirty="0"/>
          </a:p>
          <a:p>
            <a:pPr>
              <a:buNone/>
            </a:pPr>
            <a:r>
              <a:rPr lang="en-US" altLang="en-US" b="1" dirty="0"/>
              <a:t>The Referee cares for both Boxers and makes of the health of both Boxers a primary concern throughout the Bout.</a:t>
            </a:r>
            <a:r>
              <a:rPr lang="zh-TW" altLang="zh-TW" b="1" dirty="0"/>
              <a:t>整</a:t>
            </a:r>
            <a:r>
              <a:rPr lang="zh-TW" altLang="en-US" b="1" dirty="0"/>
              <a:t>場比賽，裁判員</a:t>
            </a:r>
            <a:r>
              <a:rPr lang="zh-TW" altLang="zh-TW" b="1" dirty="0"/>
              <a:t>關</a:t>
            </a:r>
            <a:r>
              <a:rPr lang="zh-TW" altLang="en-US" b="1" dirty="0"/>
              <a:t>注雙方</a:t>
            </a:r>
            <a:r>
              <a:rPr lang="zh-TW" altLang="zh-TW" b="1" dirty="0"/>
              <a:t>拳擊手並</a:t>
            </a:r>
            <a:r>
              <a:rPr lang="zh-TW" altLang="en-US" b="1" dirty="0"/>
              <a:t>且</a:t>
            </a:r>
            <a:r>
              <a:rPr lang="zh-TW" altLang="zh-TW" b="1" dirty="0"/>
              <a:t>拳擊手的健康</a:t>
            </a:r>
            <a:r>
              <a:rPr lang="zh-TW" altLang="en-US" b="1" dirty="0"/>
              <a:t>示他們</a:t>
            </a:r>
            <a:r>
              <a:rPr lang="zh-TW" altLang="zh-TW" b="1" dirty="0"/>
              <a:t>的主要</a:t>
            </a:r>
            <a:r>
              <a:rPr lang="zh-TW" altLang="en-US" b="1" dirty="0"/>
              <a:t>職責</a:t>
            </a:r>
            <a:r>
              <a:rPr lang="zh-TW" altLang="zh-TW" b="1" dirty="0"/>
              <a:t>。</a:t>
            </a:r>
            <a:endParaRPr lang="en-US" altLang="en-US" b="1" dirty="0"/>
          </a:p>
          <a:p>
            <a:pPr>
              <a:buFont typeface="Arial" panose="020B0604020202020204" pitchFamily="34" charset="0"/>
              <a:buNone/>
            </a:pPr>
            <a:endParaRPr lang="en-US" altLang="en-US" b="1" dirty="0"/>
          </a:p>
          <a:p>
            <a:pPr>
              <a:buFont typeface="Arial" panose="020B0604020202020204" pitchFamily="34" charset="0"/>
              <a:buNone/>
            </a:pPr>
            <a:endParaRPr lang="en-US" altLang="en-US" b="1" dirty="0">
              <a:latin typeface="Arial "/>
              <a:cs typeface="Times New Roman" panose="02020603050405020304" pitchFamily="18" charset="0"/>
            </a:endParaRPr>
          </a:p>
          <a:p>
            <a:pPr>
              <a:buFont typeface="Arial" panose="020B0604020202020204" pitchFamily="34" charset="0"/>
              <a:buNone/>
            </a:pPr>
            <a:r>
              <a:rPr lang="en-US" altLang="en-US" b="1" dirty="0">
                <a:latin typeface="Arial "/>
                <a:cs typeface="Times New Roman" panose="02020603050405020304" pitchFamily="18" charset="0"/>
              </a:rPr>
              <a:t>--------------|-----------|-------|-------------------</a:t>
            </a:r>
          </a:p>
          <a:p>
            <a:pPr>
              <a:buFont typeface="Arial" panose="020B0604020202020204" pitchFamily="34" charset="0"/>
              <a:buNone/>
            </a:pPr>
            <a:r>
              <a:rPr lang="en-US" altLang="en-US" sz="2800" dirty="0">
                <a:latin typeface="Arial "/>
                <a:cs typeface="Times New Roman" panose="02020603050405020304" pitchFamily="18" charset="0"/>
              </a:rPr>
              <a:t>		</a:t>
            </a:r>
            <a:r>
              <a:rPr lang="en-US" altLang="en-US" sz="3200" b="1" dirty="0"/>
              <a:t>	AOB	       WSB	      </a:t>
            </a:r>
          </a:p>
          <a:p>
            <a:pPr lvl="1">
              <a:buFont typeface="Arial" panose="020B0604020202020204" pitchFamily="34" charset="0"/>
              <a:buChar char="•"/>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Char char="•"/>
            </a:pPr>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pPr>
            <a:endParaRPr lang="pt-BR" altLang="en-US" dirty="0">
              <a:latin typeface="Arial "/>
              <a:cs typeface="Times New Roman" panose="02020603050405020304" pitchFamily="18" charset="0"/>
            </a:endParaRPr>
          </a:p>
          <a:p>
            <a:pPr algn="just" fontAlgn="ctr">
              <a:lnSpc>
                <a:spcPct val="120000"/>
              </a:lnSpc>
            </a:pPr>
            <a:endParaRPr lang="pt-BR" altLang="en-US" b="1" dirty="0">
              <a:latin typeface="Arial "/>
              <a:cs typeface="Times New Roman" panose="02020603050405020304" pitchFamily="18" charset="0"/>
            </a:endParaRPr>
          </a:p>
          <a:p>
            <a:pPr algn="just" fontAlgn="ctr">
              <a:lnSpc>
                <a:spcPct val="120000"/>
              </a:lnSpc>
            </a:pPr>
            <a:endParaRPr lang="en-US" altLang="en-US" dirty="0">
              <a:latin typeface="Arial "/>
              <a:cs typeface="Times New Roman" panose="02020603050405020304" pitchFamily="18" charset="0"/>
            </a:endParaRPr>
          </a:p>
          <a:p>
            <a:pPr algn="just" fontAlgn="ctr">
              <a:lnSpc>
                <a:spcPct val="120000"/>
              </a:lnSpc>
            </a:pPr>
            <a:endParaRPr lang="pt-BR" altLang="en-US" dirty="0">
              <a:latin typeface="Arial "/>
              <a:cs typeface="Times New Roman" panose="02020603050405020304" pitchFamily="18" charset="0"/>
            </a:endParaRPr>
          </a:p>
        </p:txBody>
      </p:sp>
      <p:sp>
        <p:nvSpPr>
          <p:cNvPr id="314371" name="Title 4"/>
          <p:cNvSpPr>
            <a:spLocks noGrp="1"/>
          </p:cNvSpPr>
          <p:nvPr>
            <p:ph type="title"/>
          </p:nvPr>
        </p:nvSpPr>
        <p:spPr>
          <a:xfrm>
            <a:off x="2073275" y="333375"/>
            <a:ext cx="7632700" cy="647700"/>
          </a:xfrm>
        </p:spPr>
        <p:txBody>
          <a:bodyPr/>
          <a:lstStyle/>
          <a:p>
            <a:r>
              <a:rPr lang="en-US" altLang="en-US" dirty="0"/>
              <a:t>KNOCKDOWNS</a:t>
            </a:r>
            <a:r>
              <a:rPr lang="zh-TW" altLang="en-US" b="1" dirty="0"/>
              <a:t>擊倒</a:t>
            </a:r>
            <a:endParaRPr lang="en-US" altLang="en-US" b="1" dirty="0"/>
          </a:p>
        </p:txBody>
      </p:sp>
      <p:sp>
        <p:nvSpPr>
          <p:cNvPr id="31437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EE9FD55-886C-46F6-B39C-220ADB163EA1}" type="slidenum">
              <a:rPr lang="en-US" altLang="pl-PL" sz="1200" smtClean="0">
                <a:solidFill>
                  <a:srgbClr val="FFFFFF"/>
                </a:solidFill>
                <a:latin typeface="Arial Black" panose="020B0A04020102090204" pitchFamily="34" charset="0"/>
                <a:sym typeface="Arial Black" panose="020B0A04020102090204" pitchFamily="34" charset="0"/>
              </a:rPr>
              <a:pPr/>
              <a:t>200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RESPONSIBILITIES OF THE </a:t>
            </a:r>
            <a:r>
              <a:rPr lang="en-US" altLang="en-US" b="1" dirty="0" smtClean="0"/>
              <a:t>OPPONENT: </a:t>
            </a:r>
            <a:r>
              <a:rPr lang="zh-TW" altLang="en-US" b="1" dirty="0" smtClean="0"/>
              <a:t>對手</a:t>
            </a:r>
            <a:r>
              <a:rPr lang="zh-TW" altLang="zh-TW" b="1" dirty="0"/>
              <a:t>的</a:t>
            </a:r>
            <a:r>
              <a:rPr lang="zh-TW" altLang="zh-TW" b="1" dirty="0" smtClean="0"/>
              <a:t>責任</a:t>
            </a:r>
            <a:r>
              <a:rPr lang="zh-TW" altLang="en-US" b="1" dirty="0" smtClean="0"/>
              <a:t>：</a:t>
            </a:r>
            <a:endParaRPr lang="en-US" altLang="en-US" b="1" dirty="0"/>
          </a:p>
          <a:p>
            <a:pPr>
              <a:buFont typeface="Arial" panose="020B0604020202020204" pitchFamily="34" charset="0"/>
              <a:buNone/>
            </a:pPr>
            <a:endParaRPr lang="en-US" altLang="en-US" b="1" dirty="0">
              <a:latin typeface="Arial "/>
              <a:cs typeface="Times New Roman" panose="02020603050405020304" pitchFamily="18" charset="0"/>
            </a:endParaRPr>
          </a:p>
          <a:p>
            <a:pPr>
              <a:buFont typeface="Wingdings" panose="05000000000000000000" pitchFamily="2" charset="2"/>
              <a:buChar char="Ø"/>
            </a:pPr>
            <a:r>
              <a:rPr lang="en-US" altLang="en-US" dirty="0"/>
              <a:t>If a Boxer is knocked down, the Boxer’s opponent must go to the neutral corner.</a:t>
            </a:r>
            <a:r>
              <a:rPr lang="zh-TW" altLang="zh-TW" dirty="0"/>
              <a:t>如果拳擊手被擊倒，拳擊手的對手必須</a:t>
            </a:r>
            <a:r>
              <a:rPr lang="zh-TW" altLang="en-US" dirty="0"/>
              <a:t>移動到</a:t>
            </a:r>
            <a:r>
              <a:rPr lang="zh-TW" altLang="zh-TW" dirty="0"/>
              <a:t>中立角落。</a:t>
            </a:r>
            <a:endParaRPr lang="en-US" altLang="en-US" dirty="0">
              <a:latin typeface="Arial "/>
              <a:cs typeface="Times New Roman" panose="02020603050405020304" pitchFamily="18" charset="0"/>
            </a:endParaRPr>
          </a:p>
          <a:p>
            <a:pPr>
              <a:buFont typeface="Wingdings" panose="05000000000000000000" pitchFamily="2" charset="2"/>
              <a:buChar char="Ø"/>
            </a:pPr>
            <a:r>
              <a:rPr lang="en-US" altLang="en-US" dirty="0"/>
              <a:t>While the Boxer is going to neutral corner the Referee starts a count.</a:t>
            </a:r>
            <a:r>
              <a:rPr lang="zh-TW" altLang="zh-TW" dirty="0"/>
              <a:t>當拳擊手</a:t>
            </a:r>
            <a:r>
              <a:rPr lang="zh-TW" altLang="en-US" dirty="0"/>
              <a:t>開始移動到</a:t>
            </a:r>
            <a:r>
              <a:rPr lang="zh-TW" altLang="zh-TW" dirty="0"/>
              <a:t>中</a:t>
            </a:r>
            <a:r>
              <a:rPr lang="zh-TW" altLang="en-US" dirty="0"/>
              <a:t>立角落</a:t>
            </a:r>
            <a:r>
              <a:rPr lang="zh-TW" altLang="zh-TW" dirty="0"/>
              <a:t>，</a:t>
            </a:r>
            <a:r>
              <a:rPr lang="zh-TW" altLang="en-US" dirty="0"/>
              <a:t>裁判員</a:t>
            </a:r>
            <a:r>
              <a:rPr lang="zh-TW" altLang="zh-TW" dirty="0"/>
              <a:t>開始</a:t>
            </a:r>
            <a:r>
              <a:rPr lang="zh-TW" altLang="en-US" dirty="0"/>
              <a:t>讀秒</a:t>
            </a:r>
            <a:r>
              <a:rPr lang="zh-TW" altLang="zh-TW" dirty="0"/>
              <a:t>。</a:t>
            </a:r>
            <a:endParaRPr lang="en-US" altLang="en-US" dirty="0"/>
          </a:p>
          <a:p>
            <a:pPr>
              <a:buFont typeface="Wingdings" panose="05000000000000000000" pitchFamily="2" charset="2"/>
              <a:buChar char="Ø"/>
            </a:pPr>
            <a:r>
              <a:rPr lang="en-US" altLang="en-US" dirty="0"/>
              <a:t>The Boxer remain in the neutral corner until the Referee allows the Boxer to leave.</a:t>
            </a:r>
            <a:r>
              <a:rPr lang="zh-TW" altLang="zh-TW" dirty="0"/>
              <a:t>拳擊手</a:t>
            </a:r>
            <a:r>
              <a:rPr lang="zh-TW" altLang="en-US" dirty="0"/>
              <a:t>停</a:t>
            </a:r>
            <a:r>
              <a:rPr lang="zh-TW" altLang="zh-TW" dirty="0"/>
              <a:t>留在中立角落</a:t>
            </a:r>
            <a:r>
              <a:rPr lang="zh-TW" altLang="en-US" dirty="0"/>
              <a:t>，</a:t>
            </a:r>
            <a:r>
              <a:rPr lang="zh-TW" altLang="zh-TW" dirty="0"/>
              <a:t>直到</a:t>
            </a:r>
            <a:r>
              <a:rPr lang="zh-TW" altLang="en-US" dirty="0"/>
              <a:t>裁判員</a:t>
            </a:r>
            <a:r>
              <a:rPr lang="zh-TW" altLang="zh-TW" dirty="0"/>
              <a:t>允許</a:t>
            </a:r>
            <a:r>
              <a:rPr lang="zh-TW" altLang="en-US" dirty="0"/>
              <a:t>拳擊手</a:t>
            </a:r>
            <a:r>
              <a:rPr lang="zh-TW" altLang="zh-TW" dirty="0"/>
              <a:t>離開</a:t>
            </a:r>
            <a:r>
              <a:rPr lang="zh-TW" altLang="en-US" dirty="0"/>
              <a:t>為止</a:t>
            </a:r>
            <a:r>
              <a:rPr lang="zh-TW" altLang="zh-TW" dirty="0"/>
              <a:t>。</a:t>
            </a:r>
            <a:endParaRPr lang="en-US" altLang="en-US" dirty="0"/>
          </a:p>
          <a:p>
            <a:pPr lvl="1">
              <a:buFont typeface="Arial" panose="020B0604020202020204" pitchFamily="34" charset="0"/>
              <a:buChar char="•"/>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Char char="•"/>
            </a:pPr>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pPr>
            <a:endParaRPr lang="pt-BR" altLang="en-US" dirty="0">
              <a:latin typeface="Arial "/>
              <a:cs typeface="Times New Roman" panose="02020603050405020304" pitchFamily="18" charset="0"/>
            </a:endParaRPr>
          </a:p>
          <a:p>
            <a:pPr algn="just" fontAlgn="ctr">
              <a:lnSpc>
                <a:spcPct val="120000"/>
              </a:lnSpc>
            </a:pPr>
            <a:endParaRPr lang="pt-BR" altLang="en-US" b="1" dirty="0">
              <a:latin typeface="Arial "/>
              <a:cs typeface="Times New Roman" panose="02020603050405020304" pitchFamily="18" charset="0"/>
            </a:endParaRPr>
          </a:p>
          <a:p>
            <a:pPr algn="just" fontAlgn="ctr">
              <a:lnSpc>
                <a:spcPct val="120000"/>
              </a:lnSpc>
            </a:pPr>
            <a:endParaRPr lang="en-US" altLang="en-US" dirty="0">
              <a:latin typeface="Arial "/>
              <a:cs typeface="Times New Roman" panose="02020603050405020304" pitchFamily="18" charset="0"/>
            </a:endParaRPr>
          </a:p>
          <a:p>
            <a:pPr algn="just" fontAlgn="ctr">
              <a:lnSpc>
                <a:spcPct val="120000"/>
              </a:lnSpc>
            </a:pPr>
            <a:endParaRPr lang="pt-BR" altLang="en-US" dirty="0">
              <a:latin typeface="Arial "/>
              <a:cs typeface="Times New Roman" panose="02020603050405020304" pitchFamily="18" charset="0"/>
            </a:endParaRPr>
          </a:p>
        </p:txBody>
      </p:sp>
      <p:sp>
        <p:nvSpPr>
          <p:cNvPr id="316419" name="Title 1"/>
          <p:cNvSpPr>
            <a:spLocks noGrp="1"/>
          </p:cNvSpPr>
          <p:nvPr>
            <p:ph type="title"/>
          </p:nvPr>
        </p:nvSpPr>
        <p:spPr>
          <a:xfrm>
            <a:off x="2073275" y="333375"/>
            <a:ext cx="7632700" cy="647700"/>
          </a:xfrm>
        </p:spPr>
        <p:txBody>
          <a:bodyPr/>
          <a:lstStyle/>
          <a:p>
            <a:endParaRPr lang="en-US" altLang="en-US"/>
          </a:p>
        </p:txBody>
      </p:sp>
      <p:sp>
        <p:nvSpPr>
          <p:cNvPr id="3164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344CF22-2088-423E-8E6D-C6FE7394C7F5}" type="slidenum">
              <a:rPr lang="en-US" altLang="pl-PL" sz="1200" smtClean="0">
                <a:solidFill>
                  <a:srgbClr val="FFFFFF"/>
                </a:solidFill>
                <a:latin typeface="Arial Black" panose="020B0A04020102090204" pitchFamily="34" charset="0"/>
                <a:sym typeface="Arial Black" panose="020B0A04020102090204" pitchFamily="34" charset="0"/>
              </a:rPr>
              <a:pPr/>
              <a:t>201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COMPULSORY COUNT </a:t>
            </a:r>
            <a:r>
              <a:rPr lang="en-US" altLang="en-US" b="1" dirty="0" smtClean="0"/>
              <a:t>LIMITS: </a:t>
            </a:r>
            <a:r>
              <a:rPr lang="zh-TW" altLang="zh-TW" b="1" dirty="0" smtClean="0"/>
              <a:t>強制</a:t>
            </a:r>
            <a:r>
              <a:rPr lang="zh-TW" altLang="en-US" b="1" dirty="0"/>
              <a:t>讀秒</a:t>
            </a:r>
            <a:r>
              <a:rPr lang="zh-TW" altLang="zh-TW" b="1" dirty="0" smtClean="0"/>
              <a:t>限制</a:t>
            </a:r>
            <a:r>
              <a:rPr lang="zh-TW" altLang="en-US" b="1" dirty="0" smtClean="0"/>
              <a:t>：</a:t>
            </a:r>
            <a:endParaRPr lang="en-US" altLang="en-US" b="1" dirty="0"/>
          </a:p>
          <a:p>
            <a:pPr>
              <a:buFont typeface="Arial" panose="020B0604020202020204" pitchFamily="34" charset="0"/>
              <a:buNone/>
            </a:pPr>
            <a:endParaRPr lang="en-US" altLang="en-US" sz="1400" b="1" dirty="0"/>
          </a:p>
          <a:p>
            <a:pPr>
              <a:buNone/>
            </a:pPr>
            <a:r>
              <a:rPr lang="en-US" altLang="en-US" dirty="0">
                <a:solidFill>
                  <a:srgbClr val="FF0000"/>
                </a:solidFill>
              </a:rPr>
              <a:t>A maximum of three (3) eight counts will be given in one (1) Round</a:t>
            </a:r>
            <a:r>
              <a:rPr lang="zh-TW" altLang="zh-TW" dirty="0">
                <a:solidFill>
                  <a:srgbClr val="FF0000"/>
                </a:solidFill>
              </a:rPr>
              <a:t>一（1）</a:t>
            </a:r>
            <a:r>
              <a:rPr lang="zh-TW" altLang="en-US" dirty="0">
                <a:solidFill>
                  <a:srgbClr val="FF0000"/>
                </a:solidFill>
              </a:rPr>
              <a:t>回合</a:t>
            </a:r>
            <a:r>
              <a:rPr lang="zh-TW" altLang="zh-TW" dirty="0">
                <a:solidFill>
                  <a:srgbClr val="FF0000"/>
                </a:solidFill>
              </a:rPr>
              <a:t>中最多提供三（3）</a:t>
            </a:r>
            <a:r>
              <a:rPr lang="zh-TW" altLang="en-US" dirty="0">
                <a:solidFill>
                  <a:srgbClr val="FF0000"/>
                </a:solidFill>
              </a:rPr>
              <a:t>次讀秒八</a:t>
            </a:r>
            <a:endParaRPr lang="en-US" altLang="en-US" dirty="0">
              <a:solidFill>
                <a:srgbClr val="FF0000"/>
              </a:solidFill>
            </a:endParaRPr>
          </a:p>
          <a:p>
            <a:endParaRPr lang="en-US" altLang="en-US" sz="1400" dirty="0">
              <a:solidFill>
                <a:srgbClr val="FF0000"/>
              </a:solidFill>
            </a:endParaRPr>
          </a:p>
          <a:p>
            <a:r>
              <a:rPr lang="en-US" altLang="en-US" b="1" dirty="0">
                <a:solidFill>
                  <a:srgbClr val="FF0000"/>
                </a:solidFill>
              </a:rPr>
              <a:t>Elite </a:t>
            </a:r>
            <a:r>
              <a:rPr lang="en-US" altLang="en-US" b="1" dirty="0" smtClean="0">
                <a:solidFill>
                  <a:srgbClr val="FF0000"/>
                </a:solidFill>
              </a:rPr>
              <a:t>Men: </a:t>
            </a:r>
            <a:r>
              <a:rPr lang="zh-TW" altLang="en-US" b="1" dirty="0" smtClean="0">
                <a:solidFill>
                  <a:srgbClr val="FF0000"/>
                </a:solidFill>
              </a:rPr>
              <a:t>成年</a:t>
            </a:r>
            <a:r>
              <a:rPr lang="zh-TW" altLang="zh-TW" b="1" dirty="0" smtClean="0">
                <a:solidFill>
                  <a:srgbClr val="FF0000"/>
                </a:solidFill>
              </a:rPr>
              <a:t>男</a:t>
            </a:r>
            <a:r>
              <a:rPr lang="zh-TW" altLang="en-US" b="1" dirty="0" smtClean="0">
                <a:solidFill>
                  <a:srgbClr val="FF0000"/>
                </a:solidFill>
              </a:rPr>
              <a:t>子：</a:t>
            </a:r>
            <a:endParaRPr lang="en-US" altLang="en-US" b="1" dirty="0">
              <a:solidFill>
                <a:srgbClr val="FF0000"/>
              </a:solidFill>
            </a:endParaRPr>
          </a:p>
          <a:p>
            <a:pPr lvl="1">
              <a:buFontTx/>
              <a:buChar char="‒"/>
            </a:pPr>
            <a:r>
              <a:rPr lang="en-US" altLang="en-US" sz="2400" dirty="0">
                <a:solidFill>
                  <a:srgbClr val="FF0000"/>
                </a:solidFill>
              </a:rPr>
              <a:t>No limit of the amount of eight counts will apply in one Bout</a:t>
            </a:r>
            <a:r>
              <a:rPr lang="zh-TW" altLang="zh-TW" sz="2400" dirty="0">
                <a:solidFill>
                  <a:srgbClr val="FF0000"/>
                </a:solidFill>
              </a:rPr>
              <a:t>一</a:t>
            </a:r>
            <a:r>
              <a:rPr lang="zh-TW" altLang="en-US" sz="2400" dirty="0">
                <a:solidFill>
                  <a:srgbClr val="FF0000"/>
                </a:solidFill>
              </a:rPr>
              <a:t>場比賽</a:t>
            </a:r>
            <a:r>
              <a:rPr lang="zh-TW" altLang="zh-TW" sz="2400" dirty="0">
                <a:solidFill>
                  <a:srgbClr val="FF0000"/>
                </a:solidFill>
              </a:rPr>
              <a:t>不適用</a:t>
            </a:r>
            <a:r>
              <a:rPr lang="zh-TW" altLang="en-US" sz="2400" dirty="0">
                <a:solidFill>
                  <a:srgbClr val="FF0000"/>
                </a:solidFill>
              </a:rPr>
              <a:t>讀秒八</a:t>
            </a:r>
            <a:r>
              <a:rPr lang="zh-TW" altLang="zh-TW" sz="2400" dirty="0">
                <a:solidFill>
                  <a:srgbClr val="FF0000"/>
                </a:solidFill>
              </a:rPr>
              <a:t>的限額</a:t>
            </a:r>
            <a:endParaRPr lang="en-US" altLang="en-US" sz="2400" dirty="0">
              <a:solidFill>
                <a:srgbClr val="FF0000"/>
              </a:solidFill>
            </a:endParaRPr>
          </a:p>
          <a:p>
            <a:endParaRPr lang="en-US" altLang="en-US" sz="1400" dirty="0">
              <a:solidFill>
                <a:srgbClr val="FF0000"/>
              </a:solidFill>
            </a:endParaRPr>
          </a:p>
          <a:p>
            <a:r>
              <a:rPr lang="en-US" altLang="en-US" b="1" dirty="0"/>
              <a:t>Women, Youth and </a:t>
            </a:r>
            <a:r>
              <a:rPr lang="en-US" altLang="en-US" b="1" dirty="0" smtClean="0"/>
              <a:t>Juniors: </a:t>
            </a:r>
            <a:r>
              <a:rPr lang="zh-TW" altLang="zh-TW" b="1" dirty="0" smtClean="0"/>
              <a:t>女</a:t>
            </a:r>
            <a:r>
              <a:rPr lang="zh-TW" altLang="en-US" b="1" dirty="0" smtClean="0"/>
              <a:t>子</a:t>
            </a:r>
            <a:r>
              <a:rPr lang="zh-TW" altLang="en-US" b="1" dirty="0">
                <a:latin typeface="新細明體" panose="02020500000000000000" pitchFamily="18" charset="-120"/>
                <a:ea typeface="新細明體" panose="02020500000000000000" pitchFamily="18" charset="-120"/>
              </a:rPr>
              <a:t>、</a:t>
            </a:r>
            <a:r>
              <a:rPr lang="zh-TW" altLang="zh-TW" b="1" dirty="0"/>
              <a:t>青年與</a:t>
            </a:r>
            <a:r>
              <a:rPr lang="zh-TW" altLang="zh-TW" b="1" dirty="0" smtClean="0"/>
              <a:t>少年</a:t>
            </a:r>
            <a:r>
              <a:rPr lang="zh-TW" altLang="en-US" b="1" dirty="0" smtClean="0"/>
              <a:t>：</a:t>
            </a:r>
            <a:endParaRPr lang="en-US" altLang="en-US" b="1" dirty="0"/>
          </a:p>
          <a:p>
            <a:pPr lvl="1">
              <a:buFontTx/>
              <a:buChar char="‒"/>
            </a:pPr>
            <a:r>
              <a:rPr lang="en-US" altLang="en-US" sz="2400" dirty="0"/>
              <a:t>A maximum of four (4) eight counts will apply in one Bout</a:t>
            </a:r>
            <a:r>
              <a:rPr lang="zh-TW" altLang="zh-TW" sz="2400" dirty="0"/>
              <a:t>一</a:t>
            </a:r>
            <a:r>
              <a:rPr lang="zh-TW" altLang="en-US" sz="2400" dirty="0"/>
              <a:t>場比賽適用</a:t>
            </a:r>
            <a:r>
              <a:rPr lang="zh-TW" altLang="zh-TW" sz="2400" dirty="0"/>
              <a:t>最多四（4）</a:t>
            </a:r>
            <a:r>
              <a:rPr lang="zh-TW" altLang="en-US" sz="2400" dirty="0"/>
              <a:t>次讀秒八</a:t>
            </a:r>
            <a:endParaRPr lang="it-IT" altLang="en-US" sz="2400" dirty="0">
              <a:latin typeface="Arial "/>
              <a:cs typeface="Times New Roman" panose="02020603050405020304" pitchFamily="18" charset="0"/>
            </a:endParaRPr>
          </a:p>
          <a:p>
            <a:pPr>
              <a:buFont typeface="Wingdings" panose="05000000000000000000" pitchFamily="2" charset="2"/>
              <a:buChar char="v"/>
            </a:pPr>
            <a:r>
              <a:rPr lang="en-US" altLang="en-US" b="1" dirty="0"/>
              <a:t>KD due to an illegal blow, will not be considered in this amount</a:t>
            </a:r>
            <a:r>
              <a:rPr lang="zh-TW" altLang="zh-TW" dirty="0"/>
              <a:t> </a:t>
            </a:r>
            <a:r>
              <a:rPr lang="zh-TW" altLang="zh-TW" b="1" dirty="0"/>
              <a:t>由於</a:t>
            </a:r>
            <a:r>
              <a:rPr lang="zh-TW" altLang="en-US" b="1" dirty="0"/>
              <a:t>違法打擊過低的</a:t>
            </a:r>
            <a:r>
              <a:rPr lang="en-US" altLang="zh-TW" b="1" dirty="0"/>
              <a:t>KD</a:t>
            </a:r>
            <a:r>
              <a:rPr lang="zh-TW" altLang="zh-TW" b="1" dirty="0"/>
              <a:t>，不被</a:t>
            </a:r>
            <a:r>
              <a:rPr lang="zh-TW" altLang="en-US" b="1" dirty="0"/>
              <a:t>納入此</a:t>
            </a:r>
            <a:r>
              <a:rPr lang="zh-TW" altLang="zh-TW" b="1" dirty="0"/>
              <a:t>數</a:t>
            </a:r>
            <a:r>
              <a:rPr lang="zh-TW" altLang="en-US" b="1" dirty="0"/>
              <a:t>量</a:t>
            </a:r>
            <a:r>
              <a:rPr lang="zh-TW" altLang="zh-TW" b="1" dirty="0"/>
              <a:t/>
            </a:r>
            <a:br>
              <a:rPr lang="zh-TW" altLang="zh-TW" b="1" dirty="0"/>
            </a:br>
            <a:r>
              <a:rPr lang="zh-TW" altLang="zh-TW" dirty="0"/>
              <a:t/>
            </a:r>
            <a:br>
              <a:rPr lang="zh-TW" altLang="zh-TW" dirty="0"/>
            </a:br>
            <a:endParaRPr lang="en-US" altLang="en-US" b="1" dirty="0"/>
          </a:p>
          <a:p>
            <a:pPr lvl="2"/>
            <a:endParaRPr lang="en-US" altLang="en-US" sz="2400" dirty="0">
              <a:latin typeface="Arial "/>
              <a:cs typeface="Times New Roman" panose="02020603050405020304" pitchFamily="18" charset="0"/>
            </a:endParaRPr>
          </a:p>
          <a:p>
            <a:pPr lvl="1">
              <a:buFont typeface="Arial" panose="020B0604020202020204" pitchFamily="34" charset="0"/>
              <a:buChar char="•"/>
            </a:pPr>
            <a:endParaRPr lang="en-US" altLang="zh-CN" sz="2400" b="1" dirty="0">
              <a:latin typeface="Arial "/>
              <a:ea typeface="SimSun" panose="02010600030101010101" pitchFamily="2" charset="-122"/>
              <a:cs typeface="Times New Roman" panose="02020603050405020304" pitchFamily="18" charset="0"/>
            </a:endParaRPr>
          </a:p>
          <a:p>
            <a:pPr lvl="1">
              <a:buFont typeface="Arial" panose="020B0604020202020204" pitchFamily="34" charset="0"/>
              <a:buChar char="•"/>
            </a:pPr>
            <a:endParaRPr lang="en-US" altLang="en-US" sz="2400" dirty="0">
              <a:latin typeface="Arial "/>
            </a:endParaRPr>
          </a:p>
          <a:p>
            <a:pPr lvl="2"/>
            <a:endParaRPr lang="en-US" altLang="en-US" sz="2400" u="sng" dirty="0">
              <a:latin typeface="Arial "/>
            </a:endParaRPr>
          </a:p>
          <a:p>
            <a:pPr lvl="2"/>
            <a:endParaRPr lang="en-US" altLang="en-US" sz="2400" b="1" dirty="0">
              <a:latin typeface="Arial "/>
            </a:endParaRPr>
          </a:p>
          <a:p>
            <a:pPr lvl="2"/>
            <a:endParaRPr lang="en-US" altLang="en-US" sz="2400" dirty="0">
              <a:latin typeface="Arial "/>
            </a:endParaRPr>
          </a:p>
          <a:p>
            <a:pPr algn="just" fontAlgn="ctr">
              <a:lnSpc>
                <a:spcPct val="120000"/>
              </a:lnSpc>
            </a:pPr>
            <a:endParaRPr lang="pt-BR" altLang="en-US" dirty="0">
              <a:latin typeface="Arial "/>
              <a:cs typeface="Times New Roman" panose="02020603050405020304" pitchFamily="18" charset="0"/>
            </a:endParaRPr>
          </a:p>
          <a:p>
            <a:pPr algn="just" fontAlgn="ctr">
              <a:lnSpc>
                <a:spcPct val="120000"/>
              </a:lnSpc>
            </a:pPr>
            <a:endParaRPr lang="pt-BR" altLang="en-US" b="1" dirty="0">
              <a:latin typeface="Arial "/>
              <a:cs typeface="Times New Roman" panose="02020603050405020304" pitchFamily="18" charset="0"/>
            </a:endParaRPr>
          </a:p>
          <a:p>
            <a:pPr algn="just" fontAlgn="ctr">
              <a:lnSpc>
                <a:spcPct val="120000"/>
              </a:lnSpc>
            </a:pPr>
            <a:endParaRPr lang="en-US" altLang="en-US" dirty="0">
              <a:latin typeface="Arial "/>
              <a:cs typeface="Times New Roman" panose="02020603050405020304" pitchFamily="18" charset="0"/>
            </a:endParaRPr>
          </a:p>
          <a:p>
            <a:pPr algn="just" fontAlgn="ctr">
              <a:lnSpc>
                <a:spcPct val="120000"/>
              </a:lnSpc>
            </a:pPr>
            <a:endParaRPr lang="pt-BR" altLang="en-US" dirty="0">
              <a:latin typeface="Arial "/>
              <a:cs typeface="Times New Roman" panose="02020603050405020304" pitchFamily="18" charset="0"/>
            </a:endParaRPr>
          </a:p>
        </p:txBody>
      </p:sp>
      <p:sp>
        <p:nvSpPr>
          <p:cNvPr id="317443" name="Title 4"/>
          <p:cNvSpPr>
            <a:spLocks noGrp="1"/>
          </p:cNvSpPr>
          <p:nvPr>
            <p:ph type="title"/>
          </p:nvPr>
        </p:nvSpPr>
        <p:spPr>
          <a:xfrm>
            <a:off x="2073275" y="333375"/>
            <a:ext cx="7632700" cy="647700"/>
          </a:xfrm>
        </p:spPr>
        <p:txBody>
          <a:bodyPr/>
          <a:lstStyle/>
          <a:p>
            <a:r>
              <a:rPr lang="en-US" altLang="en-US" dirty="0"/>
              <a:t>KNOCKDOWNS</a:t>
            </a:r>
            <a:r>
              <a:rPr lang="zh-TW" altLang="en-US" b="1" dirty="0"/>
              <a:t>擊倒</a:t>
            </a:r>
            <a:endParaRPr lang="en-US" altLang="en-US" b="1" dirty="0"/>
          </a:p>
        </p:txBody>
      </p:sp>
      <p:sp>
        <p:nvSpPr>
          <p:cNvPr id="3174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C0FE32B-D7BF-48A8-958E-35F7D832A75B}" type="slidenum">
              <a:rPr lang="en-US" altLang="pl-PL" sz="1200" smtClean="0">
                <a:solidFill>
                  <a:srgbClr val="FFFFFF"/>
                </a:solidFill>
                <a:latin typeface="Arial Black" panose="020B0A04020102090204" pitchFamily="34" charset="0"/>
                <a:sym typeface="Arial Black" panose="020B0A04020102090204" pitchFamily="34" charset="0"/>
              </a:rPr>
              <a:pPr/>
              <a:t>202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b="1" dirty="0"/>
              <a:t>TIMEKEEPER &amp; GONG OPERATOR</a:t>
            </a:r>
            <a:r>
              <a:rPr lang="zh-TW" altLang="en-US" b="1" dirty="0"/>
              <a:t>計時員</a:t>
            </a:r>
            <a:r>
              <a:rPr lang="en-US" altLang="zh-TW" b="1" dirty="0"/>
              <a:t>&amp;</a:t>
            </a:r>
            <a:r>
              <a:rPr lang="zh-TW" altLang="en-US" b="1" dirty="0"/>
              <a:t>敲鑼員</a:t>
            </a:r>
            <a:endParaRPr lang="en-US" altLang="en-US" sz="1000" b="1" dirty="0"/>
          </a:p>
          <a:p>
            <a:pPr marL="531813" lvl="2" indent="-176213" algn="just">
              <a:buFont typeface="Wingdings" panose="05000000000000000000" pitchFamily="2" charset="2"/>
              <a:buChar char="Ø"/>
            </a:pPr>
            <a:r>
              <a:rPr lang="en-US" altLang="en-US" sz="2200" dirty="0"/>
              <a:t> </a:t>
            </a:r>
            <a:r>
              <a:rPr lang="en-US" altLang="en-US" dirty="0"/>
              <a:t>Sounds the bell at begin and end of round</a:t>
            </a:r>
            <a:r>
              <a:rPr lang="zh-TW" altLang="zh-TW" dirty="0"/>
              <a:t>在</a:t>
            </a:r>
            <a:r>
              <a:rPr lang="zh-TW" altLang="en-US" dirty="0"/>
              <a:t>回合</a:t>
            </a:r>
            <a:r>
              <a:rPr lang="zh-TW" altLang="zh-TW" dirty="0"/>
              <a:t>開始和結束時</a:t>
            </a:r>
            <a:r>
              <a:rPr lang="zh-TW" altLang="en-US" dirty="0"/>
              <a:t>發出</a:t>
            </a:r>
            <a:r>
              <a:rPr lang="zh-TW" altLang="zh-TW" dirty="0"/>
              <a:t>鐘</a:t>
            </a:r>
            <a:r>
              <a:rPr lang="zh-TW" altLang="en-US" dirty="0"/>
              <a:t>響</a:t>
            </a:r>
            <a:endParaRPr lang="en-US" altLang="en-US" dirty="0"/>
          </a:p>
          <a:p>
            <a:pPr marL="531813" lvl="2" indent="-176213" algn="just">
              <a:buFont typeface="Wingdings" panose="05000000000000000000" pitchFamily="2" charset="2"/>
              <a:buChar char="Ø"/>
            </a:pPr>
            <a:r>
              <a:rPr lang="en-US" altLang="en-US" dirty="0"/>
              <a:t> Sounding last 10 seconds of the round</a:t>
            </a:r>
            <a:r>
              <a:rPr lang="zh-TW" altLang="en-US" dirty="0"/>
              <a:t>在</a:t>
            </a:r>
            <a:r>
              <a:rPr lang="zh-TW" altLang="zh-TW" dirty="0"/>
              <a:t>回合最後10秒</a:t>
            </a:r>
            <a:r>
              <a:rPr lang="zh-TW" altLang="en-US" dirty="0"/>
              <a:t>時發出</a:t>
            </a:r>
            <a:r>
              <a:rPr lang="zh-TW" altLang="zh-TW" dirty="0"/>
              <a:t>鐘</a:t>
            </a:r>
            <a:r>
              <a:rPr lang="zh-TW" altLang="en-US" dirty="0"/>
              <a:t>響</a:t>
            </a:r>
            <a:endParaRPr lang="en-US" altLang="en-US" dirty="0"/>
          </a:p>
          <a:p>
            <a:pPr marL="531813" lvl="2" indent="-176213" algn="just">
              <a:buFont typeface="Wingdings" panose="05000000000000000000" pitchFamily="2" charset="2"/>
              <a:buChar char="Ø"/>
            </a:pPr>
            <a:r>
              <a:rPr lang="en-US" altLang="en-US" dirty="0"/>
              <a:t> Counting for knockdowns</a:t>
            </a:r>
            <a:r>
              <a:rPr lang="zh-TW" altLang="zh-TW" dirty="0"/>
              <a:t>擊倒</a:t>
            </a:r>
            <a:r>
              <a:rPr lang="zh-TW" altLang="en-US" dirty="0"/>
              <a:t>讀秒</a:t>
            </a:r>
            <a:endParaRPr lang="en-US" altLang="en-US" dirty="0"/>
          </a:p>
          <a:p>
            <a:pPr marL="531813" lvl="2" indent="-176213" algn="just">
              <a:buFont typeface="Wingdings" panose="05000000000000000000" pitchFamily="2" charset="2"/>
              <a:buChar char="Ø"/>
            </a:pPr>
            <a:r>
              <a:rPr lang="en-US" altLang="en-US" dirty="0"/>
              <a:t> Control the </a:t>
            </a:r>
            <a:r>
              <a:rPr lang="en-US" altLang="en-US" dirty="0" smtClean="0"/>
              <a:t>time: </a:t>
            </a:r>
            <a:r>
              <a:rPr lang="zh-TW" altLang="zh-TW" dirty="0" smtClean="0"/>
              <a:t>控制時間</a:t>
            </a:r>
            <a:r>
              <a:rPr lang="zh-TW" altLang="en-US" dirty="0" smtClean="0"/>
              <a:t>：</a:t>
            </a:r>
            <a:endParaRPr lang="en-US" altLang="en-US" dirty="0"/>
          </a:p>
          <a:p>
            <a:pPr marL="531813" lvl="2" indent="-176213">
              <a:buNone/>
            </a:pPr>
            <a:r>
              <a:rPr lang="en-US" altLang="en-US" dirty="0"/>
              <a:t>		- Low Blow, LOC and if a boxer falls out of the ring</a:t>
            </a:r>
            <a:r>
              <a:rPr lang="zh-TW" altLang="en-US" dirty="0"/>
              <a:t>打擊過低</a:t>
            </a:r>
            <a:r>
              <a:rPr lang="zh-TW" altLang="en-US" dirty="0">
                <a:latin typeface="新細明體" panose="02020500000000000000" pitchFamily="18" charset="-120"/>
                <a:ea typeface="新細明體" panose="02020500000000000000" pitchFamily="18" charset="-120"/>
              </a:rPr>
              <a:t>、</a:t>
            </a:r>
            <a:r>
              <a:rPr lang="zh-TW" altLang="zh-TW" dirty="0"/>
              <a:t>LOC</a:t>
            </a:r>
            <a:r>
              <a:rPr lang="zh-TW" altLang="en-US" dirty="0"/>
              <a:t>以及</a:t>
            </a:r>
            <a:r>
              <a:rPr lang="zh-TW" altLang="zh-TW" dirty="0"/>
              <a:t>如果拳擊手掉出</a:t>
            </a:r>
            <a:r>
              <a:rPr lang="zh-TW" altLang="en-US" dirty="0"/>
              <a:t>拳擊場外</a:t>
            </a:r>
            <a:endParaRPr lang="en-US" altLang="en-US" dirty="0"/>
          </a:p>
          <a:p>
            <a:pPr marL="531813" lvl="2" indent="-176213">
              <a:buFont typeface="Wingdings" panose="05000000000000000000" pitchFamily="2" charset="2"/>
              <a:buChar char="Ø"/>
            </a:pPr>
            <a:r>
              <a:rPr lang="en-US" altLang="en-US" dirty="0"/>
              <a:t> Does not sound the bell at the end of the Round if the Referee is         counting a knockdown. Sounds the bell when the Referee says “Box”</a:t>
            </a:r>
            <a:r>
              <a:rPr lang="zh-TW" altLang="zh-TW" dirty="0"/>
              <a:t> 如果在</a:t>
            </a:r>
            <a:r>
              <a:rPr lang="zh-TW" altLang="en-US" dirty="0"/>
              <a:t>回合</a:t>
            </a:r>
            <a:r>
              <a:rPr lang="zh-TW" altLang="zh-TW" dirty="0"/>
              <a:t>結束時</a:t>
            </a:r>
            <a:r>
              <a:rPr lang="zh-TW" altLang="en-US" dirty="0"/>
              <a:t>裁判員</a:t>
            </a:r>
            <a:r>
              <a:rPr lang="zh-TW" altLang="zh-TW" dirty="0"/>
              <a:t>正在計</a:t>
            </a:r>
            <a:r>
              <a:rPr lang="zh-TW" altLang="en-US" dirty="0"/>
              <a:t>算</a:t>
            </a:r>
            <a:r>
              <a:rPr lang="zh-TW" altLang="zh-TW" dirty="0"/>
              <a:t>擊倒，則不會發出</a:t>
            </a:r>
            <a:r>
              <a:rPr lang="zh-TW" altLang="en-US" dirty="0"/>
              <a:t>鐘</a:t>
            </a:r>
            <a:r>
              <a:rPr lang="zh-TW" altLang="zh-TW" dirty="0"/>
              <a:t>響。 當</a:t>
            </a:r>
            <a:r>
              <a:rPr lang="zh-TW" altLang="en-US" dirty="0"/>
              <a:t>裁判員</a:t>
            </a:r>
            <a:r>
              <a:rPr lang="zh-TW" altLang="zh-TW" dirty="0"/>
              <a:t>說“Box”</a:t>
            </a:r>
            <a:r>
              <a:rPr lang="zh-TW" altLang="en-US" dirty="0"/>
              <a:t>則發出</a:t>
            </a:r>
            <a:r>
              <a:rPr lang="zh-TW" altLang="zh-TW" dirty="0"/>
              <a:t>鐘</a:t>
            </a:r>
            <a:r>
              <a:rPr lang="zh-TW" altLang="en-US" dirty="0"/>
              <a:t>響。</a:t>
            </a:r>
            <a:endParaRPr lang="en-US" altLang="en-US" dirty="0"/>
          </a:p>
          <a:p>
            <a:pPr marL="531813" lvl="2" indent="-176213">
              <a:buFont typeface="Wingdings" panose="05000000000000000000" pitchFamily="2" charset="2"/>
              <a:buChar char="Ø"/>
            </a:pPr>
            <a:r>
              <a:rPr lang="en-US" altLang="en-US" dirty="0"/>
              <a:t> Stop the clock, when the Referee says “Time”</a:t>
            </a:r>
            <a:r>
              <a:rPr lang="zh-TW" altLang="zh-TW" dirty="0"/>
              <a:t> 當</a:t>
            </a:r>
            <a:r>
              <a:rPr lang="zh-TW" altLang="en-US" dirty="0"/>
              <a:t>裁判員</a:t>
            </a:r>
            <a:r>
              <a:rPr lang="zh-TW" altLang="zh-TW" dirty="0"/>
              <a:t>說“時間</a:t>
            </a:r>
            <a:r>
              <a:rPr lang="zh-TW" altLang="en-US" dirty="0"/>
              <a:t>到</a:t>
            </a:r>
            <a:r>
              <a:rPr lang="zh-TW" altLang="zh-TW" dirty="0"/>
              <a:t>”</a:t>
            </a:r>
            <a:r>
              <a:rPr lang="zh-TW" altLang="en-US" dirty="0"/>
              <a:t>則</a:t>
            </a:r>
            <a:r>
              <a:rPr lang="zh-TW" altLang="zh-TW" dirty="0"/>
              <a:t>停止時鐘</a:t>
            </a:r>
            <a:endParaRPr lang="en-US" altLang="en-US" dirty="0"/>
          </a:p>
          <a:p>
            <a:pPr marL="531813" lvl="2" indent="-176213">
              <a:buFont typeface="Wingdings" panose="05000000000000000000" pitchFamily="2" charset="2"/>
              <a:buChar char="Ø"/>
            </a:pPr>
            <a:r>
              <a:rPr lang="en-US" altLang="en-US" dirty="0"/>
              <a:t> Resume time when the Referee says “Box”</a:t>
            </a:r>
            <a:r>
              <a:rPr lang="zh-TW" altLang="zh-TW" dirty="0"/>
              <a:t>當</a:t>
            </a:r>
            <a:r>
              <a:rPr lang="zh-TW" altLang="en-US" dirty="0"/>
              <a:t>裁判員</a:t>
            </a:r>
            <a:r>
              <a:rPr lang="zh-TW" altLang="zh-TW" dirty="0"/>
              <a:t>說“Box”</a:t>
            </a:r>
            <a:r>
              <a:rPr lang="zh-TW" altLang="en-US" dirty="0"/>
              <a:t>則</a:t>
            </a:r>
            <a:r>
              <a:rPr lang="zh-TW" altLang="zh-TW" dirty="0"/>
              <a:t>恢復時間</a:t>
            </a:r>
            <a:endParaRPr lang="en-US" altLang="en-US" dirty="0"/>
          </a:p>
          <a:p>
            <a:pPr marL="531813" lvl="2" indent="-176213" algn="just">
              <a:buFont typeface="Wingdings" panose="05000000000000000000" pitchFamily="2" charset="2"/>
              <a:buChar char="Ø"/>
            </a:pPr>
            <a:r>
              <a:rPr lang="en-US" altLang="en-US" dirty="0"/>
              <a:t> Don’t stop the clock, when the Referee says “Stop”</a:t>
            </a:r>
            <a:r>
              <a:rPr lang="zh-TW" altLang="zh-TW" dirty="0"/>
              <a:t> </a:t>
            </a:r>
            <a:r>
              <a:rPr lang="zh-TW" altLang="en-US" dirty="0"/>
              <a:t>在裁判員</a:t>
            </a:r>
            <a:r>
              <a:rPr lang="zh-TW" altLang="zh-TW" dirty="0"/>
              <a:t>說“停止”</a:t>
            </a:r>
            <a:r>
              <a:rPr lang="zh-TW" altLang="en-US" dirty="0"/>
              <a:t>時</a:t>
            </a:r>
            <a:r>
              <a:rPr lang="zh-TW" altLang="zh-TW" dirty="0"/>
              <a:t>不</a:t>
            </a:r>
            <a:r>
              <a:rPr lang="zh-TW" altLang="en-US" dirty="0"/>
              <a:t>可</a:t>
            </a:r>
            <a:r>
              <a:rPr lang="zh-TW" altLang="zh-TW" dirty="0"/>
              <a:t>停止時鐘</a:t>
            </a:r>
            <a:endParaRPr lang="en-US" altLang="en-US" dirty="0"/>
          </a:p>
          <a:p>
            <a:pPr marL="355600" lvl="2" indent="0">
              <a:buNone/>
            </a:pPr>
            <a:r>
              <a:rPr lang="zh-TW" altLang="zh-TW" sz="2400" dirty="0"/>
              <a:t/>
            </a:r>
            <a:br>
              <a:rPr lang="zh-TW" altLang="zh-TW" sz="2400" dirty="0"/>
            </a:br>
            <a:r>
              <a:rPr lang="zh-TW" altLang="zh-TW" sz="2400" dirty="0"/>
              <a:t>        </a:t>
            </a:r>
            <a:endParaRPr lang="pt-BR" altLang="en-US" dirty="0"/>
          </a:p>
          <a:p>
            <a:pPr marL="342900" lvl="1" indent="-342900" algn="ctr">
              <a:buFont typeface="Arial" panose="020B0604020202020204" pitchFamily="34" charset="0"/>
              <a:buNone/>
            </a:pPr>
            <a:endParaRPr lang="pt-BR" altLang="en-US" b="1" dirty="0"/>
          </a:p>
          <a:p>
            <a:pPr marL="342900" lvl="1" indent="-342900" algn="ctr">
              <a:buFont typeface="Arial" panose="020B0604020202020204" pitchFamily="34" charset="0"/>
              <a:buNone/>
            </a:pPr>
            <a:endParaRPr lang="pt-BR" altLang="en-US" b="1" dirty="0"/>
          </a:p>
          <a:p>
            <a:pPr marL="342900" lvl="1" indent="-342900" algn="ctr">
              <a:buFont typeface="Arial" panose="020B0604020202020204" pitchFamily="34" charset="0"/>
              <a:buNone/>
            </a:pPr>
            <a:endParaRPr lang="en-GB" altLang="en-US" dirty="0"/>
          </a:p>
          <a:p>
            <a:pPr marL="342900" lvl="1" indent="-342900">
              <a:buFont typeface="Wingdings" panose="05000000000000000000" pitchFamily="2" charset="2"/>
              <a:buChar char="Ø"/>
            </a:pPr>
            <a:endParaRPr lang="en-US" altLang="en-US" dirty="0"/>
          </a:p>
          <a:p>
            <a:pPr marL="531813" lvl="2" indent="-176213" algn="just">
              <a:buClr>
                <a:srgbClr val="FFFFFF"/>
              </a:buClr>
              <a:buSzPct val="95000"/>
              <a:buFont typeface="Wingdings" panose="05000000000000000000" pitchFamily="2" charset="2"/>
              <a:buChar char="Ø"/>
            </a:pPr>
            <a:endParaRPr lang="en-US" altLang="en-US" sz="2400" dirty="0"/>
          </a:p>
          <a:p>
            <a:pPr algn="just"/>
            <a:endParaRPr lang="en-US" altLang="en-US" b="1" dirty="0"/>
          </a:p>
          <a:p>
            <a:pPr marL="342900" lvl="1" indent="-342900" algn="just">
              <a:buFont typeface="Wingdings" panose="05000000000000000000" pitchFamily="2" charset="2"/>
              <a:buChar char="Ø"/>
            </a:pPr>
            <a:endParaRPr lang="en-US" altLang="en-US" dirty="0">
              <a:latin typeface="Arial "/>
              <a:cs typeface="Times New Roman" panose="02020603050405020304" pitchFamily="18" charset="0"/>
            </a:endParaRPr>
          </a:p>
          <a:p>
            <a:pPr marL="342900" lvl="1" indent="-342900" algn="just" fontAlgn="ctr">
              <a:lnSpc>
                <a:spcPct val="120000"/>
              </a:lnSpc>
              <a:buFont typeface="Wingdings" panose="05000000000000000000" pitchFamily="2" charset="2"/>
              <a:buChar char="Ø"/>
            </a:pPr>
            <a:endParaRPr lang="it-IT" altLang="en-US" dirty="0">
              <a:latin typeface="Arial "/>
              <a:cs typeface="Times New Roman" panose="02020603050405020304" pitchFamily="18" charset="0"/>
            </a:endParaRPr>
          </a:p>
          <a:p>
            <a:pPr algn="just">
              <a:buFont typeface="Arial" panose="020B0604020202020204" pitchFamily="34" charset="0"/>
              <a:buNone/>
            </a:pPr>
            <a:endParaRPr lang="en-US" altLang="en-US" b="1" dirty="0">
              <a:latin typeface="Arial "/>
              <a:cs typeface="Times New Roman" panose="02020603050405020304" pitchFamily="18" charset="0"/>
            </a:endParaRPr>
          </a:p>
          <a:p>
            <a:pPr marL="531813" lvl="2" indent="-176213"/>
            <a:endParaRPr lang="en-US" altLang="en-US" sz="2400" dirty="0">
              <a:latin typeface="Arial "/>
              <a:cs typeface="Times New Roman" panose="02020603050405020304" pitchFamily="18" charset="0"/>
            </a:endParaRPr>
          </a:p>
          <a:p>
            <a:pPr marL="342900" lvl="1" indent="-342900">
              <a:buFont typeface="Arial" panose="020B0604020202020204" pitchFamily="34" charset="0"/>
              <a:buNone/>
            </a:pPr>
            <a:endParaRPr lang="en-US" altLang="zh-CN" b="1" dirty="0">
              <a:latin typeface="Arial "/>
              <a:ea typeface="SimSun" panose="02010600030101010101" pitchFamily="2" charset="-122"/>
              <a:cs typeface="Times New Roman" panose="02020603050405020304" pitchFamily="18" charset="0"/>
            </a:endParaRPr>
          </a:p>
          <a:p>
            <a:pPr marL="342900" lvl="1" indent="-342900"/>
            <a:endParaRPr lang="en-US" altLang="en-US" dirty="0">
              <a:latin typeface="Arial "/>
            </a:endParaRPr>
          </a:p>
          <a:p>
            <a:pPr marL="531813" lvl="2" indent="-176213"/>
            <a:endParaRPr lang="en-US" altLang="en-US" sz="2400" u="sng" dirty="0">
              <a:latin typeface="Arial "/>
            </a:endParaRPr>
          </a:p>
          <a:p>
            <a:pPr marL="531813" lvl="2" indent="-176213"/>
            <a:endParaRPr lang="en-US" altLang="en-US" sz="2400" b="1" dirty="0">
              <a:latin typeface="Arial "/>
            </a:endParaRPr>
          </a:p>
          <a:p>
            <a:pPr marL="531813" lvl="2" indent="-176213"/>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18467" name="Title 4"/>
          <p:cNvSpPr>
            <a:spLocks noGrp="1"/>
          </p:cNvSpPr>
          <p:nvPr>
            <p:ph type="title"/>
          </p:nvPr>
        </p:nvSpPr>
        <p:spPr>
          <a:xfrm>
            <a:off x="2073275" y="333375"/>
            <a:ext cx="7632700" cy="647700"/>
          </a:xfrm>
        </p:spPr>
        <p:txBody>
          <a:bodyPr/>
          <a:lstStyle/>
          <a:p>
            <a:r>
              <a:rPr lang="en-US" altLang="en-US" dirty="0"/>
              <a:t>TIMEKEEPER</a:t>
            </a:r>
            <a:r>
              <a:rPr lang="zh-TW" altLang="en-US" b="1" dirty="0"/>
              <a:t>計時員</a:t>
            </a:r>
            <a:endParaRPr lang="en-US" altLang="en-US" b="1" dirty="0"/>
          </a:p>
        </p:txBody>
      </p:sp>
      <p:sp>
        <p:nvSpPr>
          <p:cNvPr id="3184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627C207-62DE-47A8-A15B-23E02DA81A46}" type="slidenum">
              <a:rPr lang="en-US" altLang="pl-PL" sz="1200" smtClean="0">
                <a:solidFill>
                  <a:srgbClr val="FFFFFF"/>
                </a:solidFill>
                <a:latin typeface="Arial Black" panose="020B0A04020102090204" pitchFamily="34" charset="0"/>
                <a:sym typeface="Arial Black" panose="020B0A04020102090204" pitchFamily="34" charset="0"/>
              </a:rPr>
              <a:pPr/>
              <a:t>203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Espaço Reservado para Conteúdo 2"/>
          <p:cNvSpPr>
            <a:spLocks noGrp="1"/>
          </p:cNvSpPr>
          <p:nvPr>
            <p:ph idx="1"/>
          </p:nvPr>
        </p:nvSpPr>
        <p:spPr>
          <a:xfrm>
            <a:off x="704850" y="1125538"/>
            <a:ext cx="8915400" cy="4525962"/>
          </a:xfrm>
        </p:spPr>
        <p:txBody>
          <a:bodyPr lIns="91440" tIns="45720" rIns="91440" bIns="45720"/>
          <a:lstStyle/>
          <a:p>
            <a:pPr>
              <a:buNone/>
            </a:pPr>
            <a:r>
              <a:rPr lang="en-US" altLang="en-US" sz="2200" b="1" dirty="0" smtClean="0">
                <a:cs typeface="Arial" panose="020B0604020202020204" pitchFamily="34" charset="0"/>
              </a:rPr>
              <a:t>ANNOUNCER: </a:t>
            </a:r>
            <a:r>
              <a:rPr lang="zh-TW" altLang="zh-TW" sz="2000" b="1" dirty="0" smtClean="0"/>
              <a:t>播音員</a:t>
            </a:r>
            <a:r>
              <a:rPr lang="zh-TW" altLang="en-US" sz="2000" b="1" dirty="0" smtClean="0"/>
              <a:t>：</a:t>
            </a:r>
            <a:endParaRPr lang="en-US" altLang="en-US" sz="2200" b="1" dirty="0">
              <a:cs typeface="Arial" panose="020B0604020202020204" pitchFamily="34" charset="0"/>
            </a:endParaRPr>
          </a:p>
          <a:p>
            <a:pPr lvl="1">
              <a:buFont typeface="Wingdings" panose="05000000000000000000" pitchFamily="2" charset="2"/>
              <a:buChar char="Ø"/>
            </a:pPr>
            <a:r>
              <a:rPr lang="en-US" altLang="en-US" sz="2200" dirty="0"/>
              <a:t>Announce the entrance of the Boxer</a:t>
            </a:r>
            <a:r>
              <a:rPr lang="zh-TW" altLang="zh-TW" sz="2400" dirty="0"/>
              <a:t>宣布拳擊手的入口</a:t>
            </a:r>
            <a:endParaRPr lang="en-US" altLang="en-US" sz="2200" dirty="0"/>
          </a:p>
          <a:p>
            <a:pPr lvl="1">
              <a:buFont typeface="Wingdings" panose="05000000000000000000" pitchFamily="2" charset="2"/>
              <a:buChar char="Ø"/>
            </a:pPr>
            <a:r>
              <a:rPr lang="en-US" altLang="en-US" sz="2200" dirty="0"/>
              <a:t>Announce the Referee and Judges</a:t>
            </a:r>
            <a:r>
              <a:rPr lang="zh-TW" altLang="zh-TW" sz="2400" dirty="0"/>
              <a:t>宣布</a:t>
            </a:r>
            <a:r>
              <a:rPr lang="zh-TW" altLang="en-US" sz="2400" dirty="0"/>
              <a:t>裁判員</a:t>
            </a:r>
            <a:r>
              <a:rPr lang="zh-TW" altLang="zh-TW" sz="2400" dirty="0"/>
              <a:t>和</a:t>
            </a:r>
            <a:r>
              <a:rPr lang="zh-TW" altLang="en-US" sz="2400" dirty="0"/>
              <a:t>評判員</a:t>
            </a:r>
            <a:endParaRPr lang="en-US" altLang="en-US" sz="2200" dirty="0"/>
          </a:p>
          <a:p>
            <a:pPr lvl="1">
              <a:buFont typeface="Wingdings" panose="05000000000000000000" pitchFamily="2" charset="2"/>
              <a:buChar char="Ø"/>
            </a:pPr>
            <a:r>
              <a:rPr lang="en-US" altLang="en-US" sz="2200" dirty="0"/>
              <a:t>Announce 10 seconds before the end of rest-period -  “Seconds Out”</a:t>
            </a:r>
            <a:r>
              <a:rPr lang="zh-TW" altLang="zh-TW" sz="2400" dirty="0"/>
              <a:t>在休息期結束前10秒</a:t>
            </a:r>
            <a:r>
              <a:rPr lang="zh-TW" altLang="en-US" sz="2400" dirty="0"/>
              <a:t>宣布</a:t>
            </a:r>
            <a:r>
              <a:rPr lang="zh-TW" altLang="zh-TW" sz="2400" dirty="0"/>
              <a:t> - “</a:t>
            </a:r>
            <a:r>
              <a:rPr lang="zh-TW" altLang="en-US" sz="2400" dirty="0"/>
              <a:t>助手退出</a:t>
            </a:r>
            <a:r>
              <a:rPr lang="zh-TW" altLang="zh-TW" sz="2400" dirty="0"/>
              <a:t>”</a:t>
            </a:r>
            <a:endParaRPr lang="en-US" altLang="en-US" sz="2200" dirty="0"/>
          </a:p>
          <a:p>
            <a:pPr lvl="1">
              <a:buFont typeface="Wingdings" panose="05000000000000000000" pitchFamily="2" charset="2"/>
              <a:buChar char="Ø"/>
            </a:pPr>
            <a:r>
              <a:rPr lang="en-US" altLang="en-US" sz="2200" dirty="0"/>
              <a:t>Announce the number of each round right after the start of each round</a:t>
            </a:r>
            <a:r>
              <a:rPr lang="zh-TW" altLang="zh-TW" sz="2400" dirty="0"/>
              <a:t>在每</a:t>
            </a:r>
            <a:r>
              <a:rPr lang="zh-TW" altLang="en-US" sz="2400" dirty="0"/>
              <a:t>回合</a:t>
            </a:r>
            <a:r>
              <a:rPr lang="zh-TW" altLang="zh-TW" sz="2400" dirty="0"/>
              <a:t>開始後立即</a:t>
            </a:r>
            <a:r>
              <a:rPr lang="zh-TW" altLang="en-US" sz="2400" dirty="0"/>
              <a:t>宣布</a:t>
            </a:r>
            <a:r>
              <a:rPr lang="zh-TW" altLang="zh-TW" sz="2400" dirty="0"/>
              <a:t>每</a:t>
            </a:r>
            <a:r>
              <a:rPr lang="zh-TW" altLang="en-US" sz="2400" dirty="0"/>
              <a:t>回合</a:t>
            </a:r>
            <a:r>
              <a:rPr lang="zh-TW" altLang="zh-TW" sz="2400" dirty="0"/>
              <a:t>的</a:t>
            </a:r>
            <a:r>
              <a:rPr lang="zh-TW" altLang="en-US" sz="2400" dirty="0"/>
              <a:t>次</a:t>
            </a:r>
            <a:r>
              <a:rPr lang="zh-TW" altLang="zh-TW" sz="2400" dirty="0"/>
              <a:t>數</a:t>
            </a:r>
            <a:endParaRPr lang="en-US" altLang="en-US" sz="2200" dirty="0"/>
          </a:p>
          <a:p>
            <a:pPr lvl="1">
              <a:buFont typeface="Wingdings" panose="05000000000000000000" pitchFamily="2" charset="2"/>
              <a:buChar char="Ø"/>
            </a:pPr>
            <a:r>
              <a:rPr lang="en-US" altLang="en-US" sz="2200" dirty="0"/>
              <a:t>Announce the final results at the end of the bout after receiving the official results from the Supervisor</a:t>
            </a:r>
            <a:r>
              <a:rPr lang="zh-TW" altLang="zh-TW" sz="2400" dirty="0"/>
              <a:t>在收到</a:t>
            </a:r>
            <a:r>
              <a:rPr lang="zh-TW" altLang="en-US" sz="2400" dirty="0"/>
              <a:t>監督</a:t>
            </a:r>
            <a:r>
              <a:rPr lang="zh-TW" altLang="zh-TW" sz="2400" dirty="0"/>
              <a:t>的正式結果後，宣布</a:t>
            </a:r>
            <a:r>
              <a:rPr lang="zh-TW" altLang="en-US" sz="2400" dirty="0"/>
              <a:t>比賽</a:t>
            </a:r>
            <a:r>
              <a:rPr lang="zh-TW" altLang="zh-TW" sz="2400" dirty="0"/>
              <a:t>結束</a:t>
            </a:r>
            <a:r>
              <a:rPr lang="zh-TW" altLang="en-US" sz="2400" dirty="0"/>
              <a:t>的</a:t>
            </a:r>
            <a:r>
              <a:rPr lang="zh-TW" altLang="zh-TW" sz="2400" dirty="0"/>
              <a:t>最終結果</a:t>
            </a:r>
            <a:endParaRPr lang="pt-BR" altLang="en-US" sz="2400" dirty="0">
              <a:latin typeface="Arial "/>
              <a:cs typeface="Times New Roman" panose="02020603050405020304" pitchFamily="18" charset="0"/>
            </a:endParaRPr>
          </a:p>
          <a:p>
            <a:pPr lvl="1" algn="just">
              <a:buFont typeface="Wingdings" panose="05000000000000000000" pitchFamily="2" charset="2"/>
              <a:buChar char="Ø"/>
            </a:pPr>
            <a:endParaRPr lang="pt-BR" altLang="en-US" dirty="0">
              <a:latin typeface="Arial "/>
              <a:cs typeface="Times New Roman" panose="02020603050405020304" pitchFamily="18" charset="0"/>
            </a:endParaRPr>
          </a:p>
          <a:p>
            <a:pPr lvl="1" algn="ctr">
              <a:buFont typeface="Arial" panose="020B0604020202020204" pitchFamily="34" charset="0"/>
              <a:buNone/>
            </a:pPr>
            <a:endParaRPr lang="pt-BR" altLang="en-US" b="1" dirty="0">
              <a:latin typeface="Arial "/>
              <a:cs typeface="Times New Roman" panose="02020603050405020304" pitchFamily="18" charset="0"/>
            </a:endParaRPr>
          </a:p>
          <a:p>
            <a:pPr lvl="1" algn="ctr">
              <a:buFont typeface="Arial" panose="020B0604020202020204" pitchFamily="34" charset="0"/>
              <a:buNone/>
            </a:pPr>
            <a:endParaRPr lang="pt-BR" altLang="en-US" b="1" dirty="0">
              <a:latin typeface="Arial "/>
              <a:cs typeface="Times New Roman" panose="02020603050405020304" pitchFamily="18" charset="0"/>
            </a:endParaRPr>
          </a:p>
          <a:p>
            <a:pPr lvl="1" algn="ctr">
              <a:buFont typeface="Arial" panose="020B0604020202020204" pitchFamily="34" charset="0"/>
              <a:buNone/>
            </a:pPr>
            <a:endParaRPr lang="en-GB" altLang="en-US" dirty="0">
              <a:latin typeface="Arial "/>
              <a:cs typeface="Times New Roman" panose="02020603050405020304" pitchFamily="18" charset="0"/>
            </a:endParaRPr>
          </a:p>
          <a:p>
            <a:pPr lvl="1">
              <a:buFont typeface="Wingdings" panose="05000000000000000000" pitchFamily="2" charset="2"/>
              <a:buChar char="Ø"/>
            </a:pPr>
            <a:endParaRPr lang="en-US" altLang="en-US" dirty="0">
              <a:latin typeface="Arial "/>
              <a:cs typeface="Times New Roman" panose="02020603050405020304" pitchFamily="18" charset="0"/>
            </a:endParaRPr>
          </a:p>
          <a:p>
            <a:pPr marL="547688" lvl="2" indent="-273050" algn="just">
              <a:buClr>
                <a:srgbClr val="FFFFFF"/>
              </a:buClr>
              <a:buSzPct val="95000"/>
              <a:buFont typeface="Wingdings" panose="05000000000000000000" pitchFamily="2" charset="2"/>
              <a:buChar char="Ø"/>
            </a:pPr>
            <a:endParaRPr lang="en-US" altLang="en-US" sz="2400" dirty="0">
              <a:latin typeface="Arial "/>
              <a:cs typeface="Times New Roman" panose="02020603050405020304" pitchFamily="18" charset="0"/>
            </a:endParaRPr>
          </a:p>
          <a:p>
            <a:pPr algn="just"/>
            <a:endParaRPr lang="en-US" altLang="en-US" b="1" dirty="0">
              <a:latin typeface="Arial "/>
              <a:cs typeface="Times New Roman" panose="02020603050405020304" pitchFamily="18" charset="0"/>
            </a:endParaRPr>
          </a:p>
          <a:p>
            <a:pPr lvl="1" algn="just">
              <a:buFont typeface="Wingdings" panose="05000000000000000000" pitchFamily="2" charset="2"/>
              <a:buChar char="Ø"/>
            </a:pPr>
            <a:endParaRPr lang="en-US" altLang="en-US" dirty="0">
              <a:latin typeface="Arial "/>
              <a:cs typeface="Times New Roman" panose="02020603050405020304" pitchFamily="18" charset="0"/>
            </a:endParaRPr>
          </a:p>
          <a:p>
            <a:pPr lvl="1" algn="just" fontAlgn="ctr">
              <a:lnSpc>
                <a:spcPct val="120000"/>
              </a:lnSpc>
              <a:buFont typeface="Wingdings" panose="05000000000000000000" pitchFamily="2" charset="2"/>
              <a:buChar char="Ø"/>
            </a:pPr>
            <a:endParaRPr lang="it-IT" altLang="en-US" dirty="0">
              <a:latin typeface="Arial "/>
              <a:cs typeface="Times New Roman" panose="02020603050405020304" pitchFamily="18" charset="0"/>
            </a:endParaRPr>
          </a:p>
          <a:p>
            <a:pPr algn="just">
              <a:buFont typeface="Arial" panose="020B0604020202020204" pitchFamily="34" charset="0"/>
              <a:buNone/>
            </a:pPr>
            <a:endParaRPr lang="en-US" altLang="en-US" b="1" dirty="0">
              <a:latin typeface="Arial "/>
              <a:cs typeface="Times New Roman" panose="02020603050405020304" pitchFamily="18" charset="0"/>
            </a:endParaRPr>
          </a:p>
          <a:p>
            <a:pPr marL="547688" lvl="2" indent="-273050"/>
            <a:endParaRPr lang="en-US" altLang="en-US" sz="2400" dirty="0">
              <a:latin typeface="Arial "/>
              <a:cs typeface="Times New Roman" panose="02020603050405020304" pitchFamily="18" charset="0"/>
            </a:endParaRPr>
          </a:p>
          <a:p>
            <a:pPr lvl="1">
              <a:buFont typeface="Arial" panose="020B0604020202020204" pitchFamily="34" charset="0"/>
              <a:buNone/>
            </a:pPr>
            <a:endParaRPr lang="en-US" altLang="zh-CN" b="1" dirty="0">
              <a:latin typeface="Arial "/>
              <a:ea typeface="SimSun" panose="02010600030101010101" pitchFamily="2" charset="-122"/>
              <a:cs typeface="Times New Roman" panose="02020603050405020304" pitchFamily="18" charset="0"/>
            </a:endParaRPr>
          </a:p>
          <a:p>
            <a:pPr lvl="1"/>
            <a:endParaRPr lang="en-US" altLang="en-US" dirty="0">
              <a:latin typeface="Arial "/>
            </a:endParaRPr>
          </a:p>
          <a:p>
            <a:pPr marL="547688" lvl="2" indent="-273050"/>
            <a:endParaRPr lang="en-US" altLang="en-US" sz="2400" u="sng" dirty="0">
              <a:latin typeface="Arial "/>
            </a:endParaRPr>
          </a:p>
          <a:p>
            <a:pPr marL="547688" lvl="2" indent="-273050"/>
            <a:endParaRPr lang="en-US" altLang="en-US" sz="2400" b="1" dirty="0">
              <a:latin typeface="Arial "/>
            </a:endParaRPr>
          </a:p>
          <a:p>
            <a:pPr marL="547688" lvl="2" indent="-273050"/>
            <a:endParaRPr lang="en-US" altLang="en-US" sz="2400" dirty="0">
              <a:latin typeface="Arial "/>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b="1"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en-US" altLang="en-US" dirty="0">
              <a:latin typeface="Arial "/>
              <a:cs typeface="Times New Roman" panose="02020603050405020304" pitchFamily="18" charset="0"/>
            </a:endParaRPr>
          </a:p>
          <a:p>
            <a:pPr algn="just" fontAlgn="ctr">
              <a:lnSpc>
                <a:spcPct val="120000"/>
              </a:lnSpc>
              <a:buFont typeface="Arial" panose="020B0604020202020204" pitchFamily="34" charset="0"/>
              <a:buNone/>
            </a:pPr>
            <a:endParaRPr lang="pt-BR" altLang="en-US" dirty="0">
              <a:latin typeface="Arial "/>
              <a:cs typeface="Times New Roman" panose="02020603050405020304" pitchFamily="18" charset="0"/>
            </a:endParaRPr>
          </a:p>
        </p:txBody>
      </p:sp>
      <p:sp>
        <p:nvSpPr>
          <p:cNvPr id="320515" name="Title 4"/>
          <p:cNvSpPr>
            <a:spLocks noGrp="1"/>
          </p:cNvSpPr>
          <p:nvPr>
            <p:ph type="title"/>
          </p:nvPr>
        </p:nvSpPr>
        <p:spPr>
          <a:xfrm>
            <a:off x="2073275" y="333375"/>
            <a:ext cx="7632700" cy="647700"/>
          </a:xfrm>
        </p:spPr>
        <p:txBody>
          <a:bodyPr lIns="91440" tIns="45720" rIns="91440" bIns="45720"/>
          <a:lstStyle/>
          <a:p>
            <a:r>
              <a:rPr lang="en-US" altLang="en-US" dirty="0"/>
              <a:t>ANNOUNCER</a:t>
            </a:r>
            <a:r>
              <a:rPr lang="zh-TW" altLang="zh-TW" b="1" dirty="0"/>
              <a:t>播音員</a:t>
            </a:r>
            <a:endParaRPr lang="en-US" altLang="en-US" dirty="0"/>
          </a:p>
        </p:txBody>
      </p:sp>
      <p:sp>
        <p:nvSpPr>
          <p:cNvPr id="32051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2D26519-AF46-4CE4-817A-C82C4602EE25}" type="slidenum">
              <a:rPr lang="en-US" altLang="pl-PL" sz="1200" smtClean="0">
                <a:solidFill>
                  <a:srgbClr val="FFFFFF"/>
                </a:solidFill>
                <a:latin typeface="Arial Black" panose="020B0A04020102090204" pitchFamily="34" charset="0"/>
                <a:sym typeface="Arial Black" panose="020B0A04020102090204" pitchFamily="34" charset="0"/>
              </a:rPr>
              <a:pPr/>
              <a:t>204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15950" y="2713038"/>
            <a:ext cx="8953500" cy="1968500"/>
          </a:xfrm>
        </p:spPr>
        <p:txBody>
          <a:bodyPr/>
          <a:lstStyle/>
          <a:p>
            <a:pPr eaLnBrk="1" hangingPunct="1"/>
            <a:r>
              <a:rPr lang="en-US" altLang="en-US" dirty="0"/>
              <a:t>SUMMARY OF AOB RULES</a:t>
            </a:r>
            <a:r>
              <a:rPr lang="zh-TW" altLang="en-US" dirty="0"/>
              <a:t> </a:t>
            </a:r>
            <a:r>
              <a:rPr lang="en-US" altLang="zh-TW" dirty="0"/>
              <a:t/>
            </a:r>
            <a:br>
              <a:rPr lang="en-US" altLang="zh-TW" dirty="0"/>
            </a:br>
            <a:r>
              <a:rPr lang="zh-TW" altLang="zh-TW" dirty="0"/>
              <a:t>AOB</a:t>
            </a:r>
            <a:r>
              <a:rPr lang="zh-TW" altLang="zh-TW" b="1" dirty="0"/>
              <a:t>規則摘要</a:t>
            </a:r>
            <a:endParaRPr lang="en-US" altLang="en-US" b="1" dirty="0"/>
          </a:p>
        </p:txBody>
      </p:sp>
      <p:sp>
        <p:nvSpPr>
          <p:cNvPr id="32256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8568F02-435F-4E55-B823-54C795AD571D}" type="slidenum">
              <a:rPr lang="en-US" altLang="en-US" sz="1400" smtClean="0">
                <a:solidFill>
                  <a:srgbClr val="FFFFFF"/>
                </a:solidFill>
                <a:latin typeface="Arial Black" panose="020B0A04020102090204" pitchFamily="34" charset="0"/>
                <a:sym typeface="Arial Black" panose="020B0A04020102090204" pitchFamily="34" charset="0"/>
              </a:rPr>
              <a:pPr/>
              <a:t>205</a:t>
            </a:fld>
            <a:endParaRPr lang="en-US" altLang="en-US" sz="14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1"/>
          <p:cNvSpPr>
            <a:spLocks noGrp="1"/>
          </p:cNvSpPr>
          <p:nvPr>
            <p:ph idx="1"/>
          </p:nvPr>
        </p:nvSpPr>
        <p:spPr>
          <a:xfrm>
            <a:off x="704850" y="1125538"/>
            <a:ext cx="8915400" cy="4525962"/>
          </a:xfrm>
        </p:spPr>
        <p:txBody>
          <a:bodyPr lIns="91440" tIns="45720" rIns="91440" bIns="45720"/>
          <a:lstStyle/>
          <a:p>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1395571974"/>
              </p:ext>
            </p:extLst>
          </p:nvPr>
        </p:nvGraphicFramePr>
        <p:xfrm>
          <a:off x="428625" y="1052513"/>
          <a:ext cx="8820150" cy="5946781"/>
        </p:xfrm>
        <a:graphic>
          <a:graphicData uri="http://schemas.openxmlformats.org/drawingml/2006/table">
            <a:tbl>
              <a:tblPr/>
              <a:tblGrid>
                <a:gridCol w="1813867">
                  <a:extLst>
                    <a:ext uri="{9D8B030D-6E8A-4147-A177-3AD203B41FA5}">
                      <a16:colId xmlns:a16="http://schemas.microsoft.com/office/drawing/2014/main" xmlns="" val="20000"/>
                    </a:ext>
                  </a:extLst>
                </a:gridCol>
                <a:gridCol w="7006283">
                  <a:extLst>
                    <a:ext uri="{9D8B030D-6E8A-4147-A177-3AD203B41FA5}">
                      <a16:colId xmlns:a16="http://schemas.microsoft.com/office/drawing/2014/main" xmlns="" val="20001"/>
                    </a:ext>
                  </a:extLst>
                </a:gridCol>
              </a:tblGrid>
              <a:tr h="41274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RULE</a:t>
                      </a:r>
                      <a:r>
                        <a:rPr kumimoji="0" lang="zh-TW" altLang="en-US" sz="2000" b="1" i="0" u="none" strike="noStrike" cap="none" normalizeH="0" baseline="0" dirty="0">
                          <a:ln>
                            <a:noFill/>
                          </a:ln>
                          <a:solidFill>
                            <a:srgbClr val="000000"/>
                          </a:solidFill>
                          <a:effectLst/>
                          <a:latin typeface="Arial" charset="0"/>
                          <a:ea typeface="MS PGothic" pitchFamily="34" charset="-128"/>
                        </a:rPr>
                        <a:t>規則</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AOB</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392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Age</a:t>
                      </a:r>
                      <a:r>
                        <a:rPr kumimoji="0" lang="zh-TW" altLang="en-US" sz="2000" b="1" i="0" u="none" strike="noStrike" cap="none" normalizeH="0" baseline="0" dirty="0">
                          <a:ln>
                            <a:noFill/>
                          </a:ln>
                          <a:solidFill>
                            <a:srgbClr val="000000"/>
                          </a:solidFill>
                          <a:effectLst/>
                          <a:latin typeface="Arial" charset="0"/>
                          <a:ea typeface="MS PGothic" pitchFamily="34" charset="-128"/>
                        </a:rPr>
                        <a:t>年齡</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     Elite Men</a:t>
                      </a:r>
                      <a:r>
                        <a:rPr kumimoji="0" lang="zh-TW" altLang="en-US" sz="2000" b="0" i="0" u="none" strike="noStrike" cap="none" normalizeH="0" baseline="0" dirty="0">
                          <a:ln>
                            <a:noFill/>
                          </a:ln>
                          <a:solidFill>
                            <a:srgbClr val="000000"/>
                          </a:solidFill>
                          <a:effectLst/>
                          <a:latin typeface="Arial" charset="0"/>
                          <a:ea typeface="MS PGothic" pitchFamily="34" charset="-128"/>
                        </a:rPr>
                        <a:t>成年男子</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457200" marR="0" lvl="0" indent="-45720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19 - 40</a:t>
                      </a:r>
                    </a:p>
                    <a:p>
                      <a:pPr marL="457200" marR="0" lvl="0" indent="-457200" algn="ctr" defTabSz="914400" rtl="0" eaLnBrk="1" fontAlgn="t" latinLnBrk="0" hangingPunct="1">
                        <a:lnSpc>
                          <a:spcPct val="100000"/>
                        </a:lnSpc>
                        <a:spcBef>
                          <a:spcPct val="0"/>
                        </a:spcBef>
                        <a:spcAft>
                          <a:spcPct val="0"/>
                        </a:spcAft>
                        <a:buClrTx/>
                        <a:buSzTx/>
                        <a:buFontTx/>
                        <a:buNone/>
                        <a:tabLst/>
                      </a:pPr>
                      <a:r>
                        <a:rPr lang="en-US" altLang="ko-KR" sz="2000" dirty="0">
                          <a:latin typeface="Arial" pitchFamily="34" charset="0"/>
                          <a:cs typeface="Arial" pitchFamily="34" charset="0"/>
                        </a:rPr>
                        <a:t>The boxers age is determined</a:t>
                      </a:r>
                      <a:r>
                        <a:rPr lang="en-US" altLang="ko-KR" sz="2000" dirty="0">
                          <a:solidFill>
                            <a:schemeClr val="tx1"/>
                          </a:solidFill>
                          <a:latin typeface="Arial" pitchFamily="34" charset="0"/>
                          <a:cs typeface="Arial" pitchFamily="34" charset="0"/>
                        </a:rPr>
                        <a:t> by the year of birth</a:t>
                      </a:r>
                      <a:r>
                        <a:rPr lang="zh-TW" altLang="zh-TW" sz="2000" dirty="0"/>
                        <a:t>由出生年</a:t>
                      </a:r>
                      <a:r>
                        <a:rPr lang="zh-TW" altLang="en-US" sz="2000" dirty="0"/>
                        <a:t>度</a:t>
                      </a:r>
                      <a:r>
                        <a:rPr lang="zh-TW" altLang="zh-TW" sz="2000" dirty="0"/>
                        <a:t>決定拳擊手年齡</a:t>
                      </a:r>
                      <a:endParaRPr kumimoji="0" lang="en-US" altLang="ko-KR" sz="2000" b="0" i="0" u="none" strike="noStrike" cap="none" normalizeH="0" baseline="0" dirty="0">
                        <a:ln>
                          <a:noFill/>
                        </a:ln>
                        <a:solidFill>
                          <a:srgbClr val="FF0000"/>
                        </a:solidFill>
                        <a:effectLst/>
                        <a:latin typeface="Arial" pitchFamily="34" charset="0"/>
                        <a:ea typeface="MS PGothic" pitchFamily="34" charset="-128"/>
                        <a:cs typeface="Arial" pitchFamily="34" charset="0"/>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2392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rgbClr val="000000"/>
                          </a:solidFill>
                          <a:effectLst/>
                          <a:latin typeface="Arial" charset="0"/>
                          <a:ea typeface="MS PGothic" pitchFamily="34" charset="-128"/>
                        </a:rPr>
                        <a:t>Weight Categories</a:t>
                      </a:r>
                      <a:r>
                        <a:rPr kumimoji="0" lang="zh-TW" altLang="en-US" sz="2000" b="1" i="0" u="none" strike="noStrike" cap="none" normalizeH="0" baseline="0" dirty="0">
                          <a:ln>
                            <a:noFill/>
                          </a:ln>
                          <a:solidFill>
                            <a:srgbClr val="000000"/>
                          </a:solidFill>
                          <a:effectLst/>
                          <a:latin typeface="Arial" charset="0"/>
                          <a:ea typeface="MS PGothic" pitchFamily="34" charset="-128"/>
                        </a:rPr>
                        <a:t>重量類別</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10 Categories</a:t>
                      </a:r>
                      <a:r>
                        <a:rPr kumimoji="0" lang="zh-TW" altLang="en-US" sz="2000" b="0" i="0" u="none" strike="noStrike" cap="none" normalizeH="0" baseline="0" dirty="0">
                          <a:ln>
                            <a:noFill/>
                          </a:ln>
                          <a:solidFill>
                            <a:srgbClr val="000000"/>
                          </a:solidFill>
                          <a:effectLst/>
                          <a:latin typeface="Arial" charset="0"/>
                          <a:ea typeface="MS PGothic" pitchFamily="34" charset="-128"/>
                        </a:rPr>
                        <a:t> </a:t>
                      </a:r>
                      <a:r>
                        <a:rPr kumimoji="0" lang="en-US" altLang="zh-TW" sz="2000" b="0" i="0" u="none" strike="noStrike" cap="none" normalizeH="0" baseline="0" dirty="0">
                          <a:ln>
                            <a:noFill/>
                          </a:ln>
                          <a:solidFill>
                            <a:srgbClr val="000000"/>
                          </a:solidFill>
                          <a:effectLst/>
                          <a:latin typeface="Arial" charset="0"/>
                          <a:ea typeface="MS PGothic" pitchFamily="34" charset="-128"/>
                        </a:rPr>
                        <a:t>10</a:t>
                      </a:r>
                      <a:r>
                        <a:rPr kumimoji="0" lang="zh-TW" altLang="en-US" sz="2000" b="0" i="0" u="none" strike="noStrike" cap="none" normalizeH="0" baseline="0" dirty="0">
                          <a:ln>
                            <a:noFill/>
                          </a:ln>
                          <a:solidFill>
                            <a:srgbClr val="000000"/>
                          </a:solidFill>
                          <a:effectLst/>
                          <a:latin typeface="Arial" charset="0"/>
                          <a:ea typeface="MS PGothic" pitchFamily="34" charset="-128"/>
                        </a:rPr>
                        <a:t>個類別</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46 - 49, 52, 56, 60, 64, 69, 75, 81, 91 and</a:t>
                      </a:r>
                      <a:r>
                        <a:rPr kumimoji="0" lang="zh-TW" altLang="en-US" sz="2000" b="0" i="0" u="none" strike="noStrike" cap="none" normalizeH="0" baseline="0" dirty="0">
                          <a:ln>
                            <a:noFill/>
                          </a:ln>
                          <a:solidFill>
                            <a:srgbClr val="000000"/>
                          </a:solidFill>
                          <a:effectLst/>
                          <a:latin typeface="Arial" charset="0"/>
                          <a:ea typeface="MS PGothic" pitchFamily="34" charset="-128"/>
                        </a:rPr>
                        <a:t>和</a:t>
                      </a:r>
                      <a:r>
                        <a:rPr kumimoji="0" lang="en-US" altLang="ko-KR" sz="2000" b="0" i="0" u="none" strike="noStrike" cap="none" normalizeH="0" baseline="0" dirty="0">
                          <a:ln>
                            <a:noFill/>
                          </a:ln>
                          <a:solidFill>
                            <a:srgbClr val="000000"/>
                          </a:solidFill>
                          <a:effectLst/>
                          <a:latin typeface="Arial" charset="0"/>
                          <a:ea typeface="MS PGothic" pitchFamily="34" charset="-128"/>
                        </a:rPr>
                        <a:t> +91</a:t>
                      </a:r>
                      <a:endParaRPr kumimoji="0" lang="en-US" altLang="ko-KR" sz="1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2"/>
                  </a:ext>
                </a:extLst>
              </a:tr>
              <a:tr h="923927">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Judges</a:t>
                      </a:r>
                      <a:r>
                        <a:rPr kumimoji="0" lang="zh-TW" altLang="en-US" sz="2000" b="1" i="0" u="none" strike="noStrike" cap="none" normalizeH="0" baseline="0" dirty="0">
                          <a:ln>
                            <a:noFill/>
                          </a:ln>
                          <a:solidFill>
                            <a:srgbClr val="000000"/>
                          </a:solidFill>
                          <a:effectLst/>
                          <a:latin typeface="Arial" charset="0"/>
                          <a:ea typeface="MS PGothic" pitchFamily="34" charset="-128"/>
                        </a:rPr>
                        <a:t>評判員</a:t>
                      </a: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5</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23927">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Judges</a:t>
                      </a:r>
                      <a:r>
                        <a:rPr kumimoji="0" lang="zh-TW" altLang="en-US" sz="2000" b="1" i="0" u="none" strike="noStrike" cap="none" normalizeH="0" baseline="0" dirty="0">
                          <a:ln>
                            <a:noFill/>
                          </a:ln>
                          <a:solidFill>
                            <a:srgbClr val="000000"/>
                          </a:solidFill>
                          <a:effectLst/>
                          <a:latin typeface="Arial" charset="0"/>
                          <a:ea typeface="MS PGothic" pitchFamily="34" charset="-128"/>
                        </a:rPr>
                        <a:t>評判員</a:t>
                      </a: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chemeClr val="tx1"/>
                          </a:solidFill>
                          <a:effectLst/>
                          <a:latin typeface="Arial" charset="0"/>
                          <a:ea typeface="MS PGothic" pitchFamily="34" charset="-128"/>
                        </a:rPr>
                        <a:t>Position  Randomly  </a:t>
                      </a:r>
                      <a:r>
                        <a:rPr kumimoji="0" lang="en-US" altLang="ko-KR" sz="2000" b="0" i="0" u="none" strike="noStrike" cap="none" normalizeH="0" baseline="0" dirty="0" smtClean="0">
                          <a:ln>
                            <a:noFill/>
                          </a:ln>
                          <a:solidFill>
                            <a:schemeClr val="tx1"/>
                          </a:solidFill>
                          <a:effectLst/>
                          <a:latin typeface="Arial" charset="0"/>
                          <a:ea typeface="MS PGothic" pitchFamily="34" charset="-128"/>
                        </a:rPr>
                        <a:t>Drawn</a:t>
                      </a:r>
                      <a:r>
                        <a:rPr kumimoji="0" lang="zh-TW" altLang="en-US" sz="2000" b="0" i="0" u="none" strike="noStrike" cap="none" normalizeH="0" baseline="0" dirty="0" smtClean="0">
                          <a:ln>
                            <a:noFill/>
                          </a:ln>
                          <a:solidFill>
                            <a:schemeClr val="tx1"/>
                          </a:solidFill>
                          <a:effectLst/>
                          <a:latin typeface="Arial" charset="0"/>
                          <a:ea typeface="MS PGothic" pitchFamily="34" charset="-128"/>
                        </a:rPr>
                        <a:t>隨機抽出位置</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4"/>
                  </a:ext>
                </a:extLst>
              </a:tr>
              <a:tr h="1228727">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rPr>
                        <a:t>Scoring System</a:t>
                      </a:r>
                      <a:r>
                        <a:rPr kumimoji="0" lang="zh-TW" altLang="en-US" sz="2000" b="1" i="0" u="none" strike="noStrike" kern="1200" cap="none" normalizeH="0" baseline="0" dirty="0">
                          <a:ln>
                            <a:noFill/>
                          </a:ln>
                          <a:solidFill>
                            <a:srgbClr val="000000"/>
                          </a:solidFill>
                          <a:effectLst/>
                          <a:latin typeface="Arial" charset="0"/>
                          <a:ea typeface="MS PGothic" pitchFamily="34" charset="-128"/>
                          <a:cs typeface="+mn-cs"/>
                        </a:rPr>
                        <a:t>記分系統</a:t>
                      </a:r>
                      <a:endPar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defRPr/>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10 Point  Must  System</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 </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10</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分必要系統</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5" marR="9525"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2361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576696D-FB9B-40AB-963F-AEBB823B6EAE}" type="slidenum">
              <a:rPr lang="en-US" altLang="pl-PL" sz="1200" smtClean="0">
                <a:solidFill>
                  <a:srgbClr val="FFFFFF"/>
                </a:solidFill>
                <a:latin typeface="Arial Black" panose="020B0A04020102090204" pitchFamily="34" charset="0"/>
                <a:sym typeface="Arial Black" panose="020B0A04020102090204" pitchFamily="34" charset="0"/>
              </a:rPr>
              <a:pPr/>
              <a:t>206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6696818"/>
              </p:ext>
            </p:extLst>
          </p:nvPr>
        </p:nvGraphicFramePr>
        <p:xfrm>
          <a:off x="584200" y="1341438"/>
          <a:ext cx="8821738" cy="4850438"/>
        </p:xfrm>
        <a:graphic>
          <a:graphicData uri="http://schemas.openxmlformats.org/drawingml/2006/table">
            <a:tbl>
              <a:tblPr/>
              <a:tblGrid>
                <a:gridCol w="1814193">
                  <a:extLst>
                    <a:ext uri="{9D8B030D-6E8A-4147-A177-3AD203B41FA5}">
                      <a16:colId xmlns:a16="http://schemas.microsoft.com/office/drawing/2014/main" xmlns="" val="20000"/>
                    </a:ext>
                  </a:extLst>
                </a:gridCol>
                <a:gridCol w="7007545">
                  <a:extLst>
                    <a:ext uri="{9D8B030D-6E8A-4147-A177-3AD203B41FA5}">
                      <a16:colId xmlns:a16="http://schemas.microsoft.com/office/drawing/2014/main" xmlns="" val="20001"/>
                    </a:ext>
                  </a:extLst>
                </a:gridCol>
              </a:tblGrid>
              <a:tr h="433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RULE</a:t>
                      </a:r>
                      <a:r>
                        <a:rPr kumimoji="0" lang="zh-TW" altLang="en-US" sz="2000" b="1" i="0" u="none" strike="noStrike" cap="none" normalizeH="0" baseline="0" dirty="0">
                          <a:ln>
                            <a:noFill/>
                          </a:ln>
                          <a:solidFill>
                            <a:srgbClr val="000000"/>
                          </a:solidFill>
                          <a:effectLst/>
                          <a:latin typeface="Arial" charset="0"/>
                          <a:ea typeface="MS PGothic" pitchFamily="34" charset="-128"/>
                        </a:rPr>
                        <a:t>規則</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AOB</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1228728">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chemeClr val="tx1"/>
                          </a:solidFill>
                          <a:effectLst/>
                          <a:latin typeface="Arial" charset="0"/>
                          <a:ea typeface="MS PGothic" pitchFamily="34" charset="-128"/>
                        </a:rPr>
                        <a:t>Count Limits</a:t>
                      </a:r>
                      <a:r>
                        <a:rPr kumimoji="0" lang="zh-TW" altLang="en-US" sz="2000" b="1" i="0" u="none" strike="noStrike" cap="none" normalizeH="0" baseline="0" dirty="0">
                          <a:ln>
                            <a:noFill/>
                          </a:ln>
                          <a:solidFill>
                            <a:schemeClr val="tx1"/>
                          </a:solidFill>
                          <a:effectLst/>
                          <a:latin typeface="Arial" charset="0"/>
                          <a:ea typeface="MS PGothic" pitchFamily="34" charset="-128"/>
                        </a:rPr>
                        <a:t>讀秒限制</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    Elite Men</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成年男子</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Max 3 in 1 round   -   No limit in1 bout</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1</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回合最多</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3</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次 </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 </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1</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次比賽中沒有限制</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40479">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Gloves</a:t>
                      </a:r>
                      <a:r>
                        <a:rPr kumimoji="0" lang="zh-TW" altLang="en-US" sz="2000" b="1" i="0" u="none" strike="noStrike" cap="none" normalizeH="0" baseline="0" dirty="0">
                          <a:ln>
                            <a:noFill/>
                          </a:ln>
                          <a:solidFill>
                            <a:srgbClr val="000000"/>
                          </a:solidFill>
                          <a:effectLst/>
                          <a:latin typeface="Arial" charset="0"/>
                          <a:ea typeface="MS PGothic" pitchFamily="34" charset="-128"/>
                        </a:rPr>
                        <a:t>手套</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    Elite Men</a:t>
                      </a:r>
                      <a:r>
                        <a:rPr kumimoji="0" lang="zh-TW" altLang="en-US" sz="2000" b="0" i="0" u="none" strike="noStrike" cap="none" normalizeH="0" baseline="0" dirty="0">
                          <a:ln>
                            <a:noFill/>
                          </a:ln>
                          <a:solidFill>
                            <a:srgbClr val="000000"/>
                          </a:solidFill>
                          <a:effectLst/>
                          <a:latin typeface="Arial" charset="0"/>
                          <a:ea typeface="MS PGothic" pitchFamily="34" charset="-128"/>
                        </a:rPr>
                        <a:t>成年男子</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10 oz - 49, 52, 56, 60, 64  kg</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1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12 oz - 69, 75, 81, 91, +91  kg</a:t>
                      </a:r>
                      <a:endParaRPr kumimoji="0" lang="pl-PL" altLang="ko-KR" sz="2000" b="0"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2"/>
                  </a:ext>
                </a:extLst>
              </a:tr>
              <a:tr h="804241">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err="1">
                          <a:ln>
                            <a:noFill/>
                          </a:ln>
                          <a:solidFill>
                            <a:srgbClr val="000000"/>
                          </a:solidFill>
                          <a:effectLst/>
                          <a:latin typeface="Arial" charset="0"/>
                          <a:ea typeface="MS PGothic" pitchFamily="34" charset="-128"/>
                        </a:rPr>
                        <a:t>Headguard</a:t>
                      </a:r>
                      <a:r>
                        <a:rPr kumimoji="0" lang="zh-TW" altLang="en-US" sz="2000" b="1" i="0" u="none" strike="noStrike" cap="none" normalizeH="0" baseline="0" dirty="0">
                          <a:ln>
                            <a:noFill/>
                          </a:ln>
                          <a:solidFill>
                            <a:srgbClr val="000000"/>
                          </a:solidFill>
                          <a:effectLst/>
                          <a:latin typeface="Arial" charset="0"/>
                          <a:ea typeface="MS PGothic" pitchFamily="34" charset="-128"/>
                        </a:rPr>
                        <a:t>頭盔</a:t>
                      </a:r>
                      <a:endPar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    Elite Men</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成年男子</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                                    NO</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無</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7" marR="9527" marT="952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23928">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rPr>
                        <a:t>Protest</a:t>
                      </a:r>
                      <a:r>
                        <a:rPr kumimoji="0" lang="zh-TW" altLang="en-US" sz="2000" b="1" i="0" u="none" strike="noStrike" kern="1200" cap="none" normalizeH="0" baseline="0" dirty="0">
                          <a:ln>
                            <a:noFill/>
                          </a:ln>
                          <a:solidFill>
                            <a:srgbClr val="000000"/>
                          </a:solidFill>
                          <a:effectLst/>
                          <a:latin typeface="Arial" charset="0"/>
                          <a:ea typeface="MS PGothic" pitchFamily="34" charset="-128"/>
                          <a:cs typeface="+mn-cs"/>
                        </a:rPr>
                        <a:t>防護</a:t>
                      </a:r>
                      <a:endParaRPr kumimoji="0" lang="en-US" altLang="ko-KR" sz="2000" b="1"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7" marR="9527"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                                    NO</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無</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7" marR="9527" marT="952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32463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65F74CF-59A9-4972-9E00-18B486453138}" type="slidenum">
              <a:rPr lang="en-US" altLang="pl-PL" sz="1200" smtClean="0">
                <a:solidFill>
                  <a:srgbClr val="FFFFFF"/>
                </a:solidFill>
                <a:latin typeface="Arial Black" panose="020B0A04020102090204" pitchFamily="34" charset="0"/>
                <a:sym typeface="Arial Black" panose="020B0A04020102090204" pitchFamily="34" charset="0"/>
              </a:rPr>
              <a:pPr/>
              <a:t>207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29488308"/>
              </p:ext>
            </p:extLst>
          </p:nvPr>
        </p:nvGraphicFramePr>
        <p:xfrm>
          <a:off x="1208088" y="1052513"/>
          <a:ext cx="8040687" cy="5348289"/>
        </p:xfrm>
        <a:graphic>
          <a:graphicData uri="http://schemas.openxmlformats.org/drawingml/2006/table">
            <a:tbl>
              <a:tblPr/>
              <a:tblGrid>
                <a:gridCol w="3074103">
                  <a:extLst>
                    <a:ext uri="{9D8B030D-6E8A-4147-A177-3AD203B41FA5}">
                      <a16:colId xmlns:a16="http://schemas.microsoft.com/office/drawing/2014/main" xmlns="" val="20000"/>
                    </a:ext>
                  </a:extLst>
                </a:gridCol>
                <a:gridCol w="1120578">
                  <a:extLst>
                    <a:ext uri="{9D8B030D-6E8A-4147-A177-3AD203B41FA5}">
                      <a16:colId xmlns:a16="http://schemas.microsoft.com/office/drawing/2014/main" xmlns="" val="20001"/>
                    </a:ext>
                  </a:extLst>
                </a:gridCol>
                <a:gridCol w="1923003">
                  <a:extLst>
                    <a:ext uri="{9D8B030D-6E8A-4147-A177-3AD203B41FA5}">
                      <a16:colId xmlns:a16="http://schemas.microsoft.com/office/drawing/2014/main" xmlns="" val="20002"/>
                    </a:ext>
                  </a:extLst>
                </a:gridCol>
                <a:gridCol w="1923003">
                  <a:extLst>
                    <a:ext uri="{9D8B030D-6E8A-4147-A177-3AD203B41FA5}">
                      <a16:colId xmlns:a16="http://schemas.microsoft.com/office/drawing/2014/main" xmlns="" val="20003"/>
                    </a:ext>
                  </a:extLst>
                </a:gridCol>
              </a:tblGrid>
              <a:tr h="43338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RULE</a:t>
                      </a:r>
                      <a:r>
                        <a:rPr kumimoji="0" lang="zh-TW" altLang="en-US" sz="2000" b="1" i="0" u="none" strike="noStrike" cap="none" normalizeH="0" baseline="0" dirty="0">
                          <a:ln>
                            <a:noFill/>
                          </a:ln>
                          <a:solidFill>
                            <a:srgbClr val="000000"/>
                          </a:solidFill>
                          <a:effectLst/>
                          <a:latin typeface="Arial" charset="0"/>
                          <a:ea typeface="MS PGothic" pitchFamily="34" charset="-128"/>
                        </a:rPr>
                        <a:t>規則</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AOB</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3920">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chemeClr val="tx1"/>
                          </a:solidFill>
                          <a:effectLst/>
                          <a:latin typeface="Arial" charset="0"/>
                          <a:ea typeface="MS PGothic" pitchFamily="34" charset="-128"/>
                        </a:rPr>
                        <a:t>Seconds on Ringside</a:t>
                      </a:r>
                      <a:r>
                        <a:rPr kumimoji="0" lang="zh-TW" altLang="en-US" sz="2000" b="1" i="0" u="none" strike="noStrike" cap="none" normalizeH="0" baseline="0" dirty="0">
                          <a:ln>
                            <a:noFill/>
                          </a:ln>
                          <a:solidFill>
                            <a:schemeClr val="tx1"/>
                          </a:solidFill>
                          <a:effectLst/>
                          <a:latin typeface="Arial" charset="0"/>
                          <a:ea typeface="MS PGothic" pitchFamily="34" charset="-128"/>
                        </a:rPr>
                        <a:t>場邊助手</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rPr>
                        <a:t>    3</a:t>
                      </a: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22872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rgbClr val="000000"/>
                          </a:solidFill>
                          <a:effectLst/>
                          <a:latin typeface="Arial" charset="0"/>
                          <a:ea typeface="MS PGothic" pitchFamily="34" charset="-128"/>
                        </a:rPr>
                        <a:t>Medical Certificate</a:t>
                      </a:r>
                      <a:r>
                        <a:rPr kumimoji="0" lang="zh-TW" altLang="en-US" sz="2000" b="1" i="0" u="none" strike="noStrike" cap="none" normalizeH="0" baseline="0" dirty="0">
                          <a:ln>
                            <a:noFill/>
                          </a:ln>
                          <a:solidFill>
                            <a:srgbClr val="000000"/>
                          </a:solidFill>
                          <a:effectLst/>
                          <a:latin typeface="Arial" charset="0"/>
                          <a:ea typeface="MS PGothic" pitchFamily="34" charset="-128"/>
                        </a:rPr>
                        <a:t>醫療證明</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rgbClr val="000000"/>
                          </a:solidFill>
                          <a:effectLst/>
                          <a:latin typeface="Arial" charset="0"/>
                          <a:ea typeface="MS PGothic" pitchFamily="34" charset="-128"/>
                        </a:rPr>
                        <a:t>   </a:t>
                      </a: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rgbClr val="000000"/>
                          </a:solidFill>
                          <a:effectLst/>
                          <a:latin typeface="Arial" charset="0"/>
                          <a:ea typeface="MS PGothic" pitchFamily="34" charset="-128"/>
                        </a:rPr>
                        <a:t>Submit on line – Valid 3 months for AIBA Controlled Events</a:t>
                      </a:r>
                      <a:r>
                        <a:rPr lang="zh-TW" altLang="zh-TW" sz="2000" b="0" dirty="0"/>
                        <a:t>線</a:t>
                      </a:r>
                      <a:r>
                        <a:rPr lang="zh-TW" altLang="en-US" sz="2000" b="0" dirty="0"/>
                        <a:t>上提交</a:t>
                      </a:r>
                      <a:r>
                        <a:rPr lang="zh-TW" altLang="zh-TW" sz="2000" b="0" dirty="0"/>
                        <a:t> - AIBA</a:t>
                      </a:r>
                      <a:r>
                        <a:rPr lang="zh-TW" altLang="en-US" sz="2000" b="0" dirty="0"/>
                        <a:t>主辦賽</a:t>
                      </a:r>
                      <a:r>
                        <a:rPr lang="zh-TW" altLang="zh-TW" sz="2000" b="0" dirty="0"/>
                        <a:t>事</a:t>
                      </a:r>
                      <a:r>
                        <a:rPr lang="zh-TW" altLang="en-US" sz="2000" b="0" dirty="0"/>
                        <a:t>之</a:t>
                      </a:r>
                      <a:r>
                        <a:rPr lang="zh-TW" altLang="zh-TW" sz="2000" b="0" dirty="0"/>
                        <a:t>有效</a:t>
                      </a:r>
                      <a:r>
                        <a:rPr lang="zh-TW" altLang="en-US" sz="2000" b="0" dirty="0"/>
                        <a:t>期為</a:t>
                      </a:r>
                      <a:r>
                        <a:rPr lang="zh-TW" altLang="zh-TW" sz="2000" b="0" dirty="0"/>
                        <a:t>3個月</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2"/>
                  </a:ext>
                </a:extLst>
              </a:tr>
              <a:tr h="923928">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R&amp;J Management System</a:t>
                      </a:r>
                      <a:r>
                        <a:rPr kumimoji="0" lang="zh-TW" altLang="en-US" sz="2000" b="1" i="0" u="none" strike="noStrike" cap="none" normalizeH="0" baseline="0" dirty="0">
                          <a:ln>
                            <a:noFill/>
                          </a:ln>
                          <a:solidFill>
                            <a:srgbClr val="000000"/>
                          </a:solidFill>
                          <a:effectLst/>
                          <a:latin typeface="Arial" charset="0"/>
                          <a:ea typeface="MS PGothic" pitchFamily="34" charset="-128"/>
                        </a:rPr>
                        <a:t> </a:t>
                      </a:r>
                      <a:r>
                        <a:rPr kumimoji="0" lang="en-US" altLang="ko-KR" sz="2000" b="1" i="0" u="none" strike="noStrike" cap="none" normalizeH="0" baseline="0" dirty="0">
                          <a:ln>
                            <a:noFill/>
                          </a:ln>
                          <a:solidFill>
                            <a:srgbClr val="000000"/>
                          </a:solidFill>
                          <a:effectLst/>
                          <a:latin typeface="Arial" charset="0"/>
                          <a:ea typeface="MS PGothic" pitchFamily="34" charset="-128"/>
                        </a:rPr>
                        <a:t>R&amp;J</a:t>
                      </a:r>
                      <a:r>
                        <a:rPr kumimoji="0" lang="zh-TW" altLang="en-US" sz="2000" b="1" i="0" u="none" strike="noStrike" cap="none" normalizeH="0" baseline="0" dirty="0">
                          <a:ln>
                            <a:noFill/>
                          </a:ln>
                          <a:solidFill>
                            <a:srgbClr val="000000"/>
                          </a:solidFill>
                          <a:effectLst/>
                          <a:latin typeface="Arial" charset="0"/>
                          <a:ea typeface="MS PGothic" pitchFamily="34" charset="-128"/>
                        </a:rPr>
                        <a:t>管理系統</a:t>
                      </a:r>
                      <a:endParaRPr kumimoji="0" lang="en-US" altLang="ko-KR" sz="2000" b="1"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rgbClr val="000000"/>
                          </a:solidFill>
                          <a:effectLst/>
                          <a:latin typeface="Arial" charset="0"/>
                          <a:ea typeface="MS PGothic" pitchFamily="34" charset="-128"/>
                        </a:rPr>
                        <a:t>Same for 2 programs</a:t>
                      </a:r>
                      <a:r>
                        <a:rPr kumimoji="0" lang="zh-TW" altLang="en-US" sz="2000" b="0" i="0" u="none" strike="noStrike" cap="none" normalizeH="0" baseline="0" dirty="0">
                          <a:ln>
                            <a:noFill/>
                          </a:ln>
                          <a:solidFill>
                            <a:srgbClr val="000000"/>
                          </a:solidFill>
                          <a:effectLst/>
                          <a:latin typeface="Arial" charset="0"/>
                          <a:ea typeface="MS PGothic" pitchFamily="34" charset="-128"/>
                        </a:rPr>
                        <a:t>相同的</a:t>
                      </a:r>
                      <a:r>
                        <a:rPr kumimoji="0" lang="en-US" altLang="zh-TW" sz="2000" b="0" i="0" u="none" strike="noStrike" cap="none" normalizeH="0" baseline="0" dirty="0">
                          <a:ln>
                            <a:noFill/>
                          </a:ln>
                          <a:solidFill>
                            <a:srgbClr val="000000"/>
                          </a:solidFill>
                          <a:effectLst/>
                          <a:latin typeface="Arial" charset="0"/>
                          <a:ea typeface="MS PGothic" pitchFamily="34" charset="-128"/>
                        </a:rPr>
                        <a:t>2</a:t>
                      </a:r>
                      <a:r>
                        <a:rPr kumimoji="0" lang="zh-TW" altLang="en-US" sz="2000" b="0" i="0" u="none" strike="noStrike" cap="none" normalizeH="0" baseline="0" dirty="0">
                          <a:ln>
                            <a:noFill/>
                          </a:ln>
                          <a:solidFill>
                            <a:srgbClr val="000000"/>
                          </a:solidFill>
                          <a:effectLst/>
                          <a:latin typeface="Arial" charset="0"/>
                          <a:ea typeface="MS PGothic" pitchFamily="34" charset="-128"/>
                        </a:rPr>
                        <a:t>項計劃</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3"/>
                  </a:ext>
                </a:extLst>
              </a:tr>
              <a:tr h="122872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rgbClr val="000000"/>
                          </a:solidFill>
                          <a:effectLst/>
                          <a:latin typeface="Arial" charset="0"/>
                          <a:ea typeface="MS PGothic" pitchFamily="34" charset="-128"/>
                        </a:rPr>
                        <a:t>Coaches Management System</a:t>
                      </a:r>
                      <a:r>
                        <a:rPr kumimoji="0" lang="zh-TW" altLang="en-US" sz="2000" b="1" i="0" u="none" strike="noStrike" cap="none" normalizeH="0" baseline="0" dirty="0">
                          <a:ln>
                            <a:noFill/>
                          </a:ln>
                          <a:solidFill>
                            <a:srgbClr val="000000"/>
                          </a:solidFill>
                          <a:effectLst/>
                          <a:latin typeface="Arial" charset="0"/>
                          <a:ea typeface="MS PGothic" pitchFamily="34" charset="-128"/>
                        </a:rPr>
                        <a:t>教練管理系統</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rgbClr val="000000"/>
                          </a:solidFill>
                          <a:effectLst/>
                          <a:latin typeface="Arial" charset="0"/>
                          <a:ea typeface="MS PGothic" pitchFamily="34" charset="-128"/>
                        </a:rPr>
                        <a:t>Same for 2 programs</a:t>
                      </a:r>
                      <a:r>
                        <a:rPr kumimoji="0" lang="zh-TW" altLang="en-US" sz="2000" b="0" i="0" u="none" strike="noStrike" cap="none" normalizeH="0" baseline="0" dirty="0">
                          <a:ln>
                            <a:noFill/>
                          </a:ln>
                          <a:solidFill>
                            <a:srgbClr val="000000"/>
                          </a:solidFill>
                          <a:effectLst/>
                          <a:latin typeface="Arial" charset="0"/>
                          <a:ea typeface="MS PGothic" pitchFamily="34" charset="-128"/>
                        </a:rPr>
                        <a:t>相同的</a:t>
                      </a:r>
                      <a:r>
                        <a:rPr kumimoji="0" lang="en-US" altLang="zh-TW" sz="2000" b="0" i="0" u="none" strike="noStrike" cap="none" normalizeH="0" baseline="0" dirty="0">
                          <a:ln>
                            <a:noFill/>
                          </a:ln>
                          <a:solidFill>
                            <a:srgbClr val="000000"/>
                          </a:solidFill>
                          <a:effectLst/>
                          <a:latin typeface="Arial" charset="0"/>
                          <a:ea typeface="MS PGothic" pitchFamily="34" charset="-128"/>
                        </a:rPr>
                        <a:t>2</a:t>
                      </a:r>
                      <a:r>
                        <a:rPr kumimoji="0" lang="zh-TW" altLang="en-US" sz="2000" b="0" i="0" u="none" strike="noStrike" cap="none" normalizeH="0" baseline="0" dirty="0">
                          <a:ln>
                            <a:noFill/>
                          </a:ln>
                          <a:solidFill>
                            <a:srgbClr val="000000"/>
                          </a:solidFill>
                          <a:effectLst/>
                          <a:latin typeface="Arial" charset="0"/>
                          <a:ea typeface="MS PGothic" pitchFamily="34" charset="-128"/>
                        </a:rPr>
                        <a:t>項計劃</a:t>
                      </a: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kern="1200" cap="none" normalizeH="0" baseline="0" dirty="0">
                        <a:ln>
                          <a:noFill/>
                        </a:ln>
                        <a:solidFill>
                          <a:srgbClr val="000000"/>
                        </a:solidFill>
                        <a:effectLst/>
                        <a:latin typeface="Arial" charset="0"/>
                        <a:ea typeface="MS PGothic" pitchFamily="34" charset="-128"/>
                        <a:cs typeface="+mn-cs"/>
                      </a:endParaRPr>
                    </a:p>
                  </a:txBody>
                  <a:tcPr marL="9526" marR="9526" marT="952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4"/>
                  </a:ext>
                </a:extLst>
              </a:tr>
            </a:tbl>
          </a:graphicData>
        </a:graphic>
      </p:graphicFrame>
      <p:sp>
        <p:nvSpPr>
          <p:cNvPr id="32565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1854E51-BFB4-4ACE-8C2F-BAA55941C735}" type="slidenum">
              <a:rPr lang="en-US" altLang="pl-PL" sz="1200" smtClean="0">
                <a:solidFill>
                  <a:srgbClr val="FFFFFF"/>
                </a:solidFill>
                <a:latin typeface="Arial Black" panose="020B0A04020102090204" pitchFamily="34" charset="0"/>
                <a:sym typeface="Arial Black" panose="020B0A04020102090204" pitchFamily="34" charset="0"/>
              </a:rPr>
              <a:pPr/>
              <a:t>208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7735049"/>
              </p:ext>
            </p:extLst>
          </p:nvPr>
        </p:nvGraphicFramePr>
        <p:xfrm>
          <a:off x="2144713" y="981075"/>
          <a:ext cx="5224462" cy="5086350"/>
        </p:xfrm>
        <a:graphic>
          <a:graphicData uri="http://schemas.openxmlformats.org/drawingml/2006/table">
            <a:tbl>
              <a:tblPr/>
              <a:tblGrid>
                <a:gridCol w="2185031">
                  <a:extLst>
                    <a:ext uri="{9D8B030D-6E8A-4147-A177-3AD203B41FA5}">
                      <a16:colId xmlns:a16="http://schemas.microsoft.com/office/drawing/2014/main" xmlns="" val="20000"/>
                    </a:ext>
                  </a:extLst>
                </a:gridCol>
                <a:gridCol w="3039431">
                  <a:extLst>
                    <a:ext uri="{9D8B030D-6E8A-4147-A177-3AD203B41FA5}">
                      <a16:colId xmlns:a16="http://schemas.microsoft.com/office/drawing/2014/main" xmlns="" val="20001"/>
                    </a:ext>
                  </a:extLst>
                </a:gridCol>
              </a:tblGrid>
              <a:tr h="74921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RULE</a:t>
                      </a:r>
                      <a:r>
                        <a:rPr kumimoji="0" lang="zh-TW" altLang="en-US" sz="2000" b="1" i="0" u="none" strike="noStrike" cap="none" normalizeH="0" baseline="0" dirty="0">
                          <a:ln>
                            <a:noFill/>
                          </a:ln>
                          <a:solidFill>
                            <a:srgbClr val="000000"/>
                          </a:solidFill>
                          <a:effectLst/>
                          <a:latin typeface="Arial" charset="0"/>
                          <a:ea typeface="MS PGothic" pitchFamily="34" charset="-128"/>
                        </a:rPr>
                        <a:t>規則</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a:ln>
                            <a:noFill/>
                          </a:ln>
                          <a:solidFill>
                            <a:srgbClr val="000000"/>
                          </a:solidFill>
                          <a:effectLst/>
                          <a:latin typeface="Arial" charset="0"/>
                          <a:ea typeface="MS PGothic" pitchFamily="34" charset="-128"/>
                        </a:rPr>
                        <a:t>AOB</a:t>
                      </a:r>
                      <a:endParaRPr kumimoji="0" lang="fr-CH" altLang="ko-KR" sz="2000" b="1" i="0" u="none" strike="noStrike" cap="none" normalizeH="0" baseline="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4518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rgbClr val="000000"/>
                          </a:solidFill>
                          <a:effectLst/>
                          <a:latin typeface="Arial" charset="0"/>
                          <a:ea typeface="MS PGothic" pitchFamily="34" charset="-128"/>
                        </a:rPr>
                        <a:t>Weight</a:t>
                      </a:r>
                      <a:r>
                        <a:rPr kumimoji="0" lang="zh-TW" altLang="en-US" sz="2000" b="1" i="0" u="none" strike="noStrike" cap="none" normalizeH="0" baseline="0" dirty="0">
                          <a:ln>
                            <a:noFill/>
                          </a:ln>
                          <a:solidFill>
                            <a:srgbClr val="000000"/>
                          </a:solidFill>
                          <a:effectLst/>
                          <a:latin typeface="Arial" charset="0"/>
                          <a:ea typeface="MS PGothic" pitchFamily="34" charset="-128"/>
                        </a:rPr>
                        <a:t>重量</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No Tolerance</a:t>
                      </a:r>
                      <a:r>
                        <a:rPr lang="zh-TW" altLang="en-US" sz="2000" dirty="0"/>
                        <a:t>無寬</a:t>
                      </a:r>
                      <a:r>
                        <a:rPr lang="zh-TW" altLang="zh-TW" sz="2000" dirty="0"/>
                        <a:t>容</a:t>
                      </a:r>
                      <a:r>
                        <a:rPr lang="zh-TW" altLang="en-US" sz="2000" dirty="0"/>
                        <a:t>值</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4838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1" i="0" u="none" strike="noStrike" cap="none" normalizeH="0" baseline="0" dirty="0" smtClean="0">
                          <a:ln>
                            <a:noFill/>
                          </a:ln>
                          <a:solidFill>
                            <a:srgbClr val="000000"/>
                          </a:solidFill>
                          <a:effectLst/>
                          <a:latin typeface="Arial" charset="0"/>
                          <a:ea typeface="MS PGothic" pitchFamily="34" charset="-128"/>
                        </a:rPr>
                        <a:t>Weigh-in</a:t>
                      </a:r>
                      <a:r>
                        <a:rPr kumimoji="0" lang="zh-TW" altLang="en-US" sz="2000" b="1" i="0" u="none" strike="noStrike" cap="none" normalizeH="0" baseline="0" dirty="0" smtClean="0">
                          <a:ln>
                            <a:noFill/>
                          </a:ln>
                          <a:solidFill>
                            <a:srgbClr val="000000"/>
                          </a:solidFill>
                          <a:effectLst/>
                          <a:latin typeface="Arial" charset="0"/>
                          <a:ea typeface="MS PGothic" pitchFamily="34" charset="-128"/>
                        </a:rPr>
                        <a:t>稱重</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CH" altLang="ko-KR" sz="2000" b="0" i="0" u="none" strike="noStrike" cap="none" normalizeH="0" baseline="0" dirty="0">
                          <a:ln>
                            <a:noFill/>
                          </a:ln>
                          <a:solidFill>
                            <a:srgbClr val="000000"/>
                          </a:solidFill>
                          <a:effectLst/>
                          <a:latin typeface="Arial" charset="0"/>
                          <a:ea typeface="MS PGothic" pitchFamily="34" charset="-128"/>
                        </a:rPr>
                        <a:t>The same day of the Bout</a:t>
                      </a:r>
                      <a:r>
                        <a:rPr lang="zh-TW" altLang="en-US" sz="2000" dirty="0"/>
                        <a:t>比賽當天</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2"/>
                  </a:ext>
                </a:extLst>
              </a:tr>
              <a:tr h="1200757">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Gloves Closure</a:t>
                      </a:r>
                      <a:r>
                        <a:rPr kumimoji="0" lang="zh-TW" altLang="en-US" sz="2000" b="1" i="0" u="none" strike="noStrike" cap="none" normalizeH="0" baseline="0" dirty="0">
                          <a:ln>
                            <a:noFill/>
                          </a:ln>
                          <a:solidFill>
                            <a:srgbClr val="000000"/>
                          </a:solidFill>
                          <a:effectLst/>
                          <a:latin typeface="Arial" charset="0"/>
                          <a:ea typeface="MS PGothic" pitchFamily="34" charset="-128"/>
                        </a:rPr>
                        <a:t>手套扣帶</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0" i="0" u="none" strike="noStrike" cap="none" normalizeH="0" baseline="0" dirty="0">
                          <a:ln>
                            <a:noFill/>
                          </a:ln>
                          <a:solidFill>
                            <a:srgbClr val="000000"/>
                          </a:solidFill>
                          <a:effectLst/>
                          <a:latin typeface="Arial" charset="0"/>
                          <a:ea typeface="MS PGothic" pitchFamily="34" charset="-128"/>
                        </a:rPr>
                        <a:t>Velcro</a:t>
                      </a:r>
                      <a:r>
                        <a:rPr lang="zh-TW" altLang="zh-TW" sz="2000" dirty="0"/>
                        <a:t>尼龍搭扣</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0" i="0" u="none" strike="noStrike" cap="none" normalizeH="0" baseline="0" dirty="0">
                          <a:ln>
                            <a:noFill/>
                          </a:ln>
                          <a:solidFill>
                            <a:srgbClr val="000000"/>
                          </a:solidFill>
                          <a:effectLst/>
                          <a:latin typeface="Arial" charset="0"/>
                          <a:ea typeface="MS PGothic" pitchFamily="34" charset="-128"/>
                        </a:rPr>
                        <a:t>One layer  tape to cover</a:t>
                      </a:r>
                      <a:r>
                        <a:rPr lang="zh-TW" altLang="zh-TW" sz="2000" dirty="0"/>
                        <a:t>一層膠帶覆蓋</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txBody>
                  <a:tcPr marL="9523" marR="9523"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14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rgbClr val="000000"/>
                          </a:solidFill>
                          <a:effectLst/>
                          <a:latin typeface="Arial" charset="0"/>
                          <a:ea typeface="MS PGothic" pitchFamily="34" charset="-128"/>
                        </a:rPr>
                        <a:t>Number of  Rounds</a:t>
                      </a:r>
                      <a:r>
                        <a:rPr kumimoji="0" lang="zh-TW" altLang="en-US" sz="2000" b="1" i="0" u="none" strike="noStrike" cap="none" normalizeH="0" baseline="0" dirty="0">
                          <a:ln>
                            <a:noFill/>
                          </a:ln>
                          <a:solidFill>
                            <a:srgbClr val="000000"/>
                          </a:solidFill>
                          <a:effectLst/>
                          <a:latin typeface="Arial" charset="0"/>
                          <a:ea typeface="MS PGothic" pitchFamily="34" charset="-128"/>
                        </a:rPr>
                        <a:t>回合次數</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605" marR="960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3</a:t>
                      </a:r>
                      <a:endParaRPr kumimoji="0" lang="fr-CH" altLang="ko-KR" sz="2000" b="0" i="0" u="none" strike="noStrike" cap="none" normalizeH="0" baseline="0" dirty="0">
                        <a:ln>
                          <a:noFill/>
                        </a:ln>
                        <a:solidFill>
                          <a:srgbClr val="000000"/>
                        </a:solidFill>
                        <a:effectLst/>
                        <a:latin typeface="Arial" charset="0"/>
                        <a:ea typeface="MS PGothic" pitchFamily="34" charset="-128"/>
                      </a:endParaRPr>
                    </a:p>
                  </a:txBody>
                  <a:tcPr marL="9605" marR="960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32667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8169139-AE44-4533-A805-FD6A455552A2}" type="slidenum">
              <a:rPr lang="en-US" altLang="pl-PL" sz="1200" smtClean="0">
                <a:solidFill>
                  <a:srgbClr val="FFFFFF"/>
                </a:solidFill>
                <a:latin typeface="Arial Black" panose="020B0A04020102090204" pitchFamily="34" charset="0"/>
                <a:sym typeface="Arial Black" panose="020B0A04020102090204" pitchFamily="34" charset="0"/>
              </a:rPr>
              <a:pPr/>
              <a:t>209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 </a:t>
            </a:r>
            <a:r>
              <a:rPr lang="pl-PL" altLang="en-US" b="1" dirty="0"/>
              <a:t>2</a:t>
            </a:r>
            <a:r>
              <a:rPr lang="zh-TW" altLang="en-US" b="1" dirty="0"/>
              <a:t>第</a:t>
            </a:r>
            <a:r>
              <a:rPr lang="en-US" altLang="zh-TW" b="1" dirty="0"/>
              <a:t>2</a:t>
            </a:r>
            <a:r>
              <a:rPr lang="zh-TW" altLang="en-US" b="1" dirty="0"/>
              <a:t>天</a:t>
            </a:r>
            <a:endParaRPr lang="en-US" altLang="en-US" b="1" dirty="0">
              <a:ea typeface="ヒラギノ角ゴ ProN W6" charset="0"/>
              <a:cs typeface="ヒラギノ角ゴ ProN W6" charset="0"/>
            </a:endParaRPr>
          </a:p>
        </p:txBody>
      </p:sp>
      <p:sp>
        <p:nvSpPr>
          <p:cNvPr id="123907"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440324587"/>
              </p:ext>
            </p:extLst>
          </p:nvPr>
        </p:nvGraphicFramePr>
        <p:xfrm>
          <a:off x="344488" y="1768475"/>
          <a:ext cx="9170987" cy="4503116"/>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65836">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chemeClr val="tx1"/>
                          </a:solidFill>
                          <a:latin typeface="+mn-lt"/>
                        </a:rPr>
                        <a:t>09：00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10：30</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r>
                        <a:rPr lang="en-US" sz="1200" b="0" i="0" u="none" strike="noStrike" baseline="0" dirty="0">
                          <a:solidFill>
                            <a:schemeClr val="tx1"/>
                          </a:solidFill>
                          <a:latin typeface="Arial"/>
                        </a:rPr>
                        <a:t>AIBA Rules and </a:t>
                      </a:r>
                      <a:r>
                        <a:rPr lang="en-US" sz="1200" b="0" i="0" u="none" strike="noStrike" baseline="0" dirty="0" smtClean="0">
                          <a:solidFill>
                            <a:schemeClr val="tx1"/>
                          </a:solidFill>
                          <a:latin typeface="Arial"/>
                        </a:rPr>
                        <a:t>Regulations： </a:t>
                      </a:r>
                      <a:r>
                        <a:rPr lang="en-US" sz="1200" b="0" i="0" u="none" strike="noStrike" baseline="0" dirty="0">
                          <a:solidFill>
                            <a:schemeClr val="tx1"/>
                          </a:solidFill>
                          <a:latin typeface="Arial"/>
                        </a:rPr>
                        <a:t>AIBA Technical Rules, AOB and WSB Competition Rules (selected aspects) </a:t>
                      </a:r>
                      <a:r>
                        <a:rPr lang="zh-TW" altLang="zh-TW" sz="1200" dirty="0">
                          <a:solidFill>
                            <a:schemeClr val="tx1"/>
                          </a:solidFill>
                        </a:rPr>
                        <a:t>AIBA</a:t>
                      </a:r>
                      <a:r>
                        <a:rPr lang="zh-TW" altLang="zh-TW" sz="1200" dirty="0" smtClean="0">
                          <a:solidFill>
                            <a:schemeClr val="tx1"/>
                          </a:solidFill>
                        </a:rPr>
                        <a:t>規則</a:t>
                      </a:r>
                      <a:r>
                        <a:rPr lang="zh-TW" altLang="en-US" sz="1200" dirty="0" smtClean="0">
                          <a:solidFill>
                            <a:schemeClr val="tx1"/>
                          </a:solidFill>
                        </a:rPr>
                        <a:t>：</a:t>
                      </a:r>
                      <a:r>
                        <a:rPr lang="zh-TW" altLang="zh-TW" sz="1200" dirty="0" smtClean="0">
                          <a:solidFill>
                            <a:schemeClr val="tx1"/>
                          </a:solidFill>
                        </a:rPr>
                        <a:t>A</a:t>
                      </a:r>
                      <a:r>
                        <a:rPr lang="zh-TW" altLang="zh-TW" sz="1200" dirty="0">
                          <a:solidFill>
                            <a:schemeClr val="tx1"/>
                          </a:solidFill>
                        </a:rPr>
                        <a:t>IBA技術規則</a:t>
                      </a:r>
                      <a:r>
                        <a:rPr lang="zh-TW" altLang="en-US" sz="1200" dirty="0">
                          <a:solidFill>
                            <a:schemeClr val="tx1"/>
                          </a:solidFill>
                          <a:latin typeface="新細明體" panose="02020500000000000000" pitchFamily="18" charset="-120"/>
                          <a:ea typeface="新細明體" panose="02020500000000000000" pitchFamily="18" charset="-120"/>
                        </a:rPr>
                        <a:t>、</a:t>
                      </a:r>
                      <a:r>
                        <a:rPr lang="zh-TW" altLang="zh-TW" sz="1200" dirty="0">
                          <a:solidFill>
                            <a:schemeClr val="tx1"/>
                          </a:solidFill>
                        </a:rPr>
                        <a:t>AOB和WSB</a:t>
                      </a:r>
                      <a:r>
                        <a:rPr lang="zh-TW" altLang="en-US" sz="1200" dirty="0">
                          <a:solidFill>
                            <a:schemeClr val="tx1"/>
                          </a:solidFill>
                        </a:rPr>
                        <a:t>比</a:t>
                      </a:r>
                      <a:r>
                        <a:rPr lang="zh-TW" altLang="zh-TW" sz="1200" dirty="0">
                          <a:solidFill>
                            <a:schemeClr val="tx1"/>
                          </a:solidFill>
                        </a:rPr>
                        <a:t>賽規則（選定</a:t>
                      </a:r>
                      <a:r>
                        <a:rPr lang="zh-TW" altLang="en-US" sz="1200" dirty="0">
                          <a:solidFill>
                            <a:schemeClr val="tx1"/>
                          </a:solidFill>
                        </a:rPr>
                        <a:t>部分</a:t>
                      </a:r>
                      <a:r>
                        <a:rPr lang="zh-TW" altLang="zh-TW" sz="1200" dirty="0">
                          <a:solidFill>
                            <a:schemeClr val="tx1"/>
                          </a:solidFill>
                        </a:rPr>
                        <a:t>）</a:t>
                      </a:r>
                      <a:r>
                        <a:rPr lang="en-US" sz="12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Lecture</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授課</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(Classroom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教室</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19234">
                <a:tc>
                  <a:txBody>
                    <a:bodyPr/>
                    <a:lstStyle/>
                    <a:p>
                      <a:pPr algn="ctr">
                        <a:spcBef>
                          <a:spcPts val="0"/>
                        </a:spcBef>
                        <a:spcAft>
                          <a:spcPts val="0"/>
                        </a:spcAft>
                      </a:pPr>
                      <a:r>
                        <a:rPr lang="en-US" sz="1200" b="0" i="1" u="none" strike="noStrike" baseline="0" dirty="0" smtClean="0">
                          <a:solidFill>
                            <a:schemeClr val="tx1"/>
                          </a:solidFill>
                          <a:latin typeface="+mn-lt"/>
                        </a:rPr>
                        <a:t>10：30 </a:t>
                      </a:r>
                      <a:r>
                        <a:rPr lang="en-US" sz="1200" b="0" i="1" u="none" strike="noStrike" baseline="0" dirty="0">
                          <a:solidFill>
                            <a:schemeClr val="tx1"/>
                          </a:solidFill>
                          <a:latin typeface="+mn-lt"/>
                        </a:rPr>
                        <a:t>– </a:t>
                      </a:r>
                      <a:r>
                        <a:rPr lang="en-US" sz="1200" b="0" i="1" u="none" strike="noStrike" baseline="0" dirty="0" smtClean="0">
                          <a:solidFill>
                            <a:schemeClr val="tx1"/>
                          </a:solidFill>
                          <a:latin typeface="+mn-lt"/>
                        </a:rPr>
                        <a:t>10：45</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1" u="none" strike="noStrike" baseline="0" dirty="0">
                          <a:solidFill>
                            <a:schemeClr val="tx1"/>
                          </a:solidFill>
                          <a:latin typeface="+mn-lt"/>
                        </a:rPr>
                        <a:t> </a:t>
                      </a:r>
                      <a:r>
                        <a:rPr lang="en-US" sz="1200" b="0" i="1" u="none" strike="noStrike" kern="1200" baseline="0" dirty="0">
                          <a:solidFill>
                            <a:schemeClr val="tx1"/>
                          </a:solidFill>
                          <a:latin typeface="+mn-lt"/>
                          <a:ea typeface="ヒラギノ角ゴ ProN W3" charset="0"/>
                          <a:cs typeface="ヒラギノ角ゴ ProN W3" charset="0"/>
                          <a:sym typeface="Arial" charset="0"/>
                        </a:rPr>
                        <a:t>Break </a:t>
                      </a:r>
                      <a:r>
                        <a:rPr lang="zh-TW" altLang="en-US" sz="1200" b="0" i="1" u="none" strike="noStrike" kern="1200" baseline="0" dirty="0">
                          <a:solidFill>
                            <a:schemeClr val="tx1"/>
                          </a:solidFill>
                          <a:latin typeface="+mn-lt"/>
                          <a:ea typeface="ヒラギノ角ゴ ProN W3" charset="0"/>
                          <a:cs typeface="ヒラギノ角ゴ ProN W3" charset="0"/>
                          <a:sym typeface="Arial" charset="0"/>
                        </a:rPr>
                        <a:t>休息</a:t>
                      </a:r>
                      <a:r>
                        <a:rPr lang="en-US" sz="1200" b="0" i="1" u="none" strike="noStrike" kern="1200" baseline="0" dirty="0">
                          <a:solidFill>
                            <a:schemeClr val="tx1"/>
                          </a:solidFill>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65836">
                <a:tc>
                  <a:txBody>
                    <a:bodyPr/>
                    <a:lstStyle/>
                    <a:p>
                      <a:pPr algn="ctr">
                        <a:spcBef>
                          <a:spcPts val="0"/>
                        </a:spcBef>
                        <a:spcAft>
                          <a:spcPts val="0"/>
                        </a:spcAft>
                      </a:pPr>
                      <a:r>
                        <a:rPr lang="en-US" sz="1200" b="0" i="0" u="none" strike="noStrike" baseline="0" dirty="0" smtClean="0">
                          <a:solidFill>
                            <a:schemeClr val="tx1"/>
                          </a:solidFill>
                          <a:latin typeface="+mn-lt"/>
                        </a:rPr>
                        <a:t>10：45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12：15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AIBA Rules and </a:t>
                      </a:r>
                      <a:r>
                        <a:rPr lang="en-US" sz="1200" b="0" i="0" u="none" strike="noStrike" baseline="0" dirty="0" smtClean="0">
                          <a:solidFill>
                            <a:schemeClr val="tx1"/>
                          </a:solidFill>
                          <a:latin typeface="+mn-lt"/>
                        </a:rPr>
                        <a:t>Regulations： </a:t>
                      </a:r>
                      <a:r>
                        <a:rPr lang="en-US" sz="1200" b="0" i="0" u="none" strike="noStrike" baseline="0" dirty="0">
                          <a:solidFill>
                            <a:schemeClr val="tx1"/>
                          </a:solidFill>
                          <a:latin typeface="+mn-lt"/>
                        </a:rPr>
                        <a:t>AIBA Technical Rules, AOB and WSB Competition Rules (selected aspects)</a:t>
                      </a:r>
                      <a:r>
                        <a:rPr lang="en-US" altLang="zh-TW" sz="1200" b="0" i="0" u="none" strike="noStrike" baseline="0" dirty="0">
                          <a:solidFill>
                            <a:schemeClr val="tx1"/>
                          </a:solidFill>
                          <a:latin typeface="+mn-lt"/>
                        </a:rPr>
                        <a:t> ) </a:t>
                      </a:r>
                      <a:r>
                        <a:rPr lang="zh-TW" altLang="zh-TW" sz="1200" dirty="0">
                          <a:solidFill>
                            <a:schemeClr val="tx1"/>
                          </a:solidFill>
                        </a:rPr>
                        <a:t>AIBA</a:t>
                      </a:r>
                      <a:r>
                        <a:rPr lang="zh-TW" altLang="zh-TW" sz="1200" dirty="0" smtClean="0">
                          <a:solidFill>
                            <a:schemeClr val="tx1"/>
                          </a:solidFill>
                        </a:rPr>
                        <a:t>規則</a:t>
                      </a:r>
                      <a:r>
                        <a:rPr lang="zh-TW" altLang="en-US" sz="1200" dirty="0" smtClean="0">
                          <a:solidFill>
                            <a:schemeClr val="tx1"/>
                          </a:solidFill>
                        </a:rPr>
                        <a:t>：</a:t>
                      </a:r>
                      <a:r>
                        <a:rPr lang="zh-TW" altLang="zh-TW" sz="1200" dirty="0" smtClean="0">
                          <a:solidFill>
                            <a:schemeClr val="tx1"/>
                          </a:solidFill>
                        </a:rPr>
                        <a:t>A</a:t>
                      </a:r>
                      <a:r>
                        <a:rPr lang="zh-TW" altLang="zh-TW" sz="1200" dirty="0">
                          <a:solidFill>
                            <a:schemeClr val="tx1"/>
                          </a:solidFill>
                        </a:rPr>
                        <a:t>IBA技術規則</a:t>
                      </a:r>
                      <a:r>
                        <a:rPr lang="zh-TW" altLang="en-US" sz="1200" dirty="0">
                          <a:solidFill>
                            <a:schemeClr val="tx1"/>
                          </a:solidFill>
                          <a:latin typeface="新細明體" panose="02020500000000000000" pitchFamily="18" charset="-120"/>
                          <a:ea typeface="新細明體" panose="02020500000000000000" pitchFamily="18" charset="-120"/>
                        </a:rPr>
                        <a:t>、</a:t>
                      </a:r>
                      <a:r>
                        <a:rPr lang="zh-TW" altLang="zh-TW" sz="1200" dirty="0">
                          <a:solidFill>
                            <a:schemeClr val="tx1"/>
                          </a:solidFill>
                        </a:rPr>
                        <a:t>AOB和WSB</a:t>
                      </a:r>
                      <a:r>
                        <a:rPr lang="zh-TW" altLang="en-US" sz="1200" dirty="0">
                          <a:solidFill>
                            <a:schemeClr val="tx1"/>
                          </a:solidFill>
                        </a:rPr>
                        <a:t>比</a:t>
                      </a:r>
                      <a:r>
                        <a:rPr lang="zh-TW" altLang="zh-TW" sz="1200" dirty="0">
                          <a:solidFill>
                            <a:schemeClr val="tx1"/>
                          </a:solidFill>
                        </a:rPr>
                        <a:t>賽規則（選定</a:t>
                      </a:r>
                      <a:r>
                        <a:rPr lang="zh-TW" altLang="en-US" sz="1200" dirty="0">
                          <a:solidFill>
                            <a:schemeClr val="tx1"/>
                          </a:solidFill>
                        </a:rPr>
                        <a:t>部分</a:t>
                      </a:r>
                      <a:r>
                        <a:rPr lang="zh-TW" altLang="zh-TW" sz="1200" dirty="0">
                          <a:solidFill>
                            <a:schemeClr val="tx1"/>
                          </a:solidFill>
                        </a:rPr>
                        <a:t>）</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授課</a:t>
                      </a:r>
                      <a:endPar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教室</a:t>
                      </a: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5836">
                <a:tc>
                  <a:txBody>
                    <a:bodyPr/>
                    <a:lstStyle/>
                    <a:p>
                      <a:pPr algn="ctr">
                        <a:spcBef>
                          <a:spcPts val="0"/>
                        </a:spcBef>
                        <a:spcAft>
                          <a:spcPts val="0"/>
                        </a:spcAft>
                      </a:pPr>
                      <a:r>
                        <a:rPr lang="en-US" sz="1200" b="0" i="0" u="none" strike="noStrike" baseline="0" dirty="0" smtClean="0">
                          <a:solidFill>
                            <a:schemeClr val="tx1"/>
                          </a:solidFill>
                          <a:latin typeface="+mn-lt"/>
                        </a:rPr>
                        <a:t>12：15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12：45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348673">
                <a:tc>
                  <a:txBody>
                    <a:bodyPr/>
                    <a:lstStyle/>
                    <a:p>
                      <a:pPr algn="ctr">
                        <a:spcBef>
                          <a:spcPts val="0"/>
                        </a:spcBef>
                        <a:spcAft>
                          <a:spcPts val="0"/>
                        </a:spcAft>
                      </a:pPr>
                      <a:r>
                        <a:rPr lang="en-US" sz="1200" b="0" i="0" u="none" strike="noStrike" kern="1200" baseline="0" dirty="0" smtClean="0">
                          <a:solidFill>
                            <a:schemeClr val="tx1"/>
                          </a:solidFill>
                          <a:latin typeface="+mn-lt"/>
                          <a:ea typeface="+mn-ea"/>
                          <a:cs typeface="+mn-cs"/>
                        </a:rPr>
                        <a:t>12：45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14：</a:t>
                      </a:r>
                      <a:r>
                        <a:rPr lang="pl-PL" sz="1200" b="0" i="0" u="none" strike="noStrike" kern="1200" baseline="0" dirty="0" smtClean="0">
                          <a:solidFill>
                            <a:schemeClr val="tx1"/>
                          </a:solidFill>
                          <a:latin typeface="+mn-lt"/>
                          <a:ea typeface="+mn-ea"/>
                          <a:cs typeface="+mn-cs"/>
                        </a:rPr>
                        <a:t>00</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36583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14：00-15：30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Role of </a:t>
                      </a:r>
                      <a:r>
                        <a:rPr lang="en-US" sz="1200" b="0" i="0" u="none" strike="noStrike" baseline="0" dirty="0" err="1" smtClean="0">
                          <a:solidFill>
                            <a:schemeClr val="tx1"/>
                          </a:solidFill>
                          <a:latin typeface="+mn-lt"/>
                        </a:rPr>
                        <a:t>Cutman</a:t>
                      </a:r>
                      <a:r>
                        <a:rPr lang="en-US" sz="1200" b="0" i="0" u="none" strike="noStrike" baseline="0" dirty="0" smtClean="0">
                          <a:solidFill>
                            <a:schemeClr val="tx1"/>
                          </a:solidFill>
                          <a:latin typeface="+mn-lt"/>
                        </a:rPr>
                        <a:t>： </a:t>
                      </a:r>
                      <a:r>
                        <a:rPr lang="en-US" sz="1200" b="0" i="0" u="none" strike="noStrike" baseline="0" dirty="0">
                          <a:solidFill>
                            <a:schemeClr val="tx1"/>
                          </a:solidFill>
                          <a:latin typeface="+mn-lt"/>
                        </a:rPr>
                        <a:t>video - 15 worst boxing injuries </a:t>
                      </a:r>
                      <a:r>
                        <a:rPr lang="zh-TW" altLang="en-US" sz="1200" b="0" i="0" u="none" strike="noStrike" baseline="0" dirty="0">
                          <a:solidFill>
                            <a:schemeClr val="tx1"/>
                          </a:solidFill>
                          <a:latin typeface="+mn-lt"/>
                        </a:rPr>
                        <a:t>傷口處理師的</a:t>
                      </a:r>
                      <a:r>
                        <a:rPr lang="zh-TW" altLang="en-US" sz="1200" b="0" i="0" u="none" strike="noStrike" baseline="0" dirty="0" smtClean="0">
                          <a:solidFill>
                            <a:schemeClr val="tx1"/>
                          </a:solidFill>
                          <a:latin typeface="+mn-lt"/>
                        </a:rPr>
                        <a:t>任務</a:t>
                      </a:r>
                      <a:r>
                        <a:rPr lang="zh-TW" altLang="en-US" sz="1200" b="0" i="0" u="none" strike="noStrike" kern="1200" baseline="0" dirty="0" smtClean="0">
                          <a:solidFill>
                            <a:schemeClr val="tx1"/>
                          </a:solidFill>
                          <a:latin typeface="+mn-lt"/>
                          <a:ea typeface="ヒラギノ角ゴ ProN W3" charset="0"/>
                          <a:cs typeface="ヒラギノ角ゴ ProN W3" charset="0"/>
                        </a:rPr>
                        <a:t>：影片</a:t>
                      </a:r>
                      <a:r>
                        <a:rPr lang="en-US" altLang="zh-TW" sz="1200" b="0" i="0" u="none" strike="noStrike" baseline="0" dirty="0" smtClean="0">
                          <a:solidFill>
                            <a:schemeClr val="tx1"/>
                          </a:solidFill>
                          <a:latin typeface="+mn-lt"/>
                        </a:rPr>
                        <a:t>-</a:t>
                      </a:r>
                      <a:r>
                        <a:rPr lang="en-US" altLang="zh-TW" sz="1200" b="0" i="0" u="none" strike="noStrike" baseline="0" dirty="0">
                          <a:solidFill>
                            <a:schemeClr val="tx1"/>
                          </a:solidFill>
                          <a:latin typeface="+mn-lt"/>
                        </a:rPr>
                        <a:t>15</a:t>
                      </a:r>
                      <a:r>
                        <a:rPr lang="zh-TW" altLang="en-US" sz="1200" b="0" i="0" u="none" strike="noStrike" baseline="0" dirty="0">
                          <a:solidFill>
                            <a:schemeClr val="tx1"/>
                          </a:solidFill>
                          <a:latin typeface="+mn-lt"/>
                        </a:rPr>
                        <a:t>種最嚴重的拳擊傷害</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284643">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15：30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15：45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548754">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15：45-17：15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Role of Cutman - theory and practice</a:t>
                      </a:r>
                      <a:r>
                        <a:rPr lang="zh-TW" altLang="en-US" sz="1200" b="0" i="0" u="none" strike="noStrike" baseline="0" dirty="0">
                          <a:solidFill>
                            <a:schemeClr val="tx1"/>
                          </a:solidFill>
                          <a:latin typeface="+mn-lt"/>
                        </a:rPr>
                        <a:t>傷口處理師的任務</a:t>
                      </a:r>
                      <a:r>
                        <a:rPr lang="en-US" altLang="zh-TW" sz="1200" b="0" i="0" u="none" strike="noStrike" baseline="0" dirty="0">
                          <a:solidFill>
                            <a:schemeClr val="tx1"/>
                          </a:solidFill>
                          <a:latin typeface="+mn-lt"/>
                        </a:rPr>
                        <a:t>-</a:t>
                      </a:r>
                      <a:r>
                        <a:rPr lang="zh-TW" altLang="en-US" sz="1200" b="0" i="0" u="none" strike="noStrike" baseline="0" dirty="0">
                          <a:solidFill>
                            <a:schemeClr val="tx1"/>
                          </a:solidFill>
                          <a:latin typeface="+mn-lt"/>
                        </a:rPr>
                        <a:t>理論與實務</a:t>
                      </a:r>
                      <a:r>
                        <a:rPr lang="en-US" sz="1200" b="0" i="0" u="none" strike="noStrike" baseline="0" dirty="0">
                          <a:solidFill>
                            <a:schemeClr val="tx1"/>
                          </a:solidFill>
                          <a:latin typeface="+mn-lt"/>
                        </a:rPr>
                        <a:t> </a:t>
                      </a:r>
                    </a:p>
                    <a:p>
                      <a:r>
                        <a:rPr lang="en-US" sz="1200" b="0" i="0" u="none" strike="noStrike" baseline="0" dirty="0">
                          <a:solidFill>
                            <a:schemeClr val="tx1"/>
                          </a:solidFill>
                          <a:latin typeface="+mn-lt"/>
                        </a:rPr>
                        <a:t>Hand wrapping to WSB events </a:t>
                      </a:r>
                      <a:r>
                        <a:rPr lang="zh-TW" altLang="en-US" sz="1200" b="0" i="0" u="none" strike="noStrike" baseline="0" dirty="0">
                          <a:solidFill>
                            <a:schemeClr val="tx1"/>
                          </a:solidFill>
                          <a:latin typeface="+mn-lt"/>
                        </a:rPr>
                        <a:t>人工包紮到</a:t>
                      </a:r>
                      <a:r>
                        <a:rPr lang="en-US" altLang="zh-TW" sz="1200" b="0" i="0" u="none" strike="noStrike" baseline="0" dirty="0">
                          <a:solidFill>
                            <a:schemeClr val="tx1"/>
                          </a:solidFill>
                          <a:latin typeface="+mn-lt"/>
                        </a:rPr>
                        <a:t>WSB</a:t>
                      </a:r>
                      <a:r>
                        <a:rPr lang="zh-TW" altLang="en-US" sz="1200" b="0" i="0" u="none" strike="noStrike" baseline="0" dirty="0">
                          <a:solidFill>
                            <a:schemeClr val="tx1"/>
                          </a:solidFill>
                          <a:latin typeface="+mn-lt"/>
                        </a:rPr>
                        <a:t>事件</a:t>
                      </a:r>
                      <a:endParaRPr lang="en-US" sz="1200" b="0" i="0" u="none" strike="noStrike" baseline="0" dirty="0">
                        <a:solidFill>
                          <a:schemeClr val="tx1"/>
                        </a:solidFill>
                        <a:latin typeface="+mn-lt"/>
                      </a:endParaRPr>
                    </a:p>
                    <a:p>
                      <a:r>
                        <a:rPr lang="en-US" sz="1200" b="0" i="0" u="none" strike="noStrike" baseline="0" dirty="0">
                          <a:solidFill>
                            <a:schemeClr val="tx1"/>
                          </a:solidFill>
                          <a:latin typeface="+mn-lt"/>
                        </a:rPr>
                        <a:t>Hand wrapping -practice training </a:t>
                      </a:r>
                      <a:r>
                        <a:rPr lang="zh-TW" altLang="en-US" sz="1200" b="0" i="0" u="none" strike="noStrike" baseline="0" dirty="0">
                          <a:solidFill>
                            <a:schemeClr val="tx1"/>
                          </a:solidFill>
                          <a:latin typeface="+mn-lt"/>
                        </a:rPr>
                        <a:t>人工包紮</a:t>
                      </a:r>
                      <a:r>
                        <a:rPr lang="en-US" altLang="zh-TW" sz="1200" b="0" i="0" u="none" strike="noStrike" baseline="0" dirty="0">
                          <a:solidFill>
                            <a:schemeClr val="tx1"/>
                          </a:solidFill>
                          <a:latin typeface="+mn-lt"/>
                        </a:rPr>
                        <a:t>-</a:t>
                      </a:r>
                      <a:r>
                        <a:rPr lang="zh-TW" altLang="en-US" sz="1200" b="0" i="0" u="none" strike="noStrike" baseline="0" dirty="0">
                          <a:solidFill>
                            <a:schemeClr val="tx1"/>
                          </a:solidFill>
                          <a:latin typeface="+mn-lt"/>
                        </a:rPr>
                        <a:t>實務訓練</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432138">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17：15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17：45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r h="360115">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17：45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20：00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9"/>
                  </a:ext>
                </a:extLst>
              </a:tr>
              <a:tr h="380607">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20：00-21：00 </a:t>
                      </a:r>
                      <a:r>
                        <a:rPr lang="en-US" altLang="en-US" sz="1200" b="0" i="0" u="none" strike="noStrike" kern="1200" baseline="0" dirty="0">
                          <a:solidFill>
                            <a:schemeClr val="tx1"/>
                          </a:solidFill>
                          <a:latin typeface="+mn-lt"/>
                          <a:ea typeface="+mn-ea"/>
                          <a:cs typeface="+mn-cs"/>
                          <a:sym typeface="Arial" charset="0"/>
                        </a:rPr>
                        <a:t>(</a:t>
                      </a:r>
                      <a:r>
                        <a:rPr lang="en-US" altLang="en-US" sz="1200" b="0" i="0" u="none" strike="noStrike" kern="1200" baseline="0" dirty="0" smtClean="0">
                          <a:solidFill>
                            <a:schemeClr val="tx1"/>
                          </a:solidFill>
                          <a:latin typeface="+mn-lt"/>
                          <a:ea typeface="+mn-ea"/>
                          <a:cs typeface="+mn-cs"/>
                          <a:sym typeface="Arial" charset="0"/>
                        </a:rPr>
                        <a:t>optional</a:t>
                      </a:r>
                      <a:r>
                        <a:rPr lang="zh-TW" altLang="en-US" sz="1200" b="0" i="0" u="none" strike="noStrike" kern="1200" baseline="0" dirty="0" smtClean="0">
                          <a:solidFill>
                            <a:schemeClr val="tx1"/>
                          </a:solidFill>
                          <a:latin typeface="+mn-lt"/>
                          <a:ea typeface="+mn-ea"/>
                          <a:cs typeface="+mn-cs"/>
                          <a:sym typeface="Arial" charset="0"/>
                        </a:rPr>
                        <a:t>隨意</a:t>
                      </a:r>
                      <a:r>
                        <a:rPr lang="en-US" altLang="en-US" sz="1200" b="0" i="0" u="none" strike="noStrike" kern="1200" baseline="0" dirty="0" smtClean="0">
                          <a:solidFill>
                            <a:schemeClr val="tx1"/>
                          </a:solidFill>
                          <a:latin typeface="+mn-lt"/>
                          <a:ea typeface="+mn-ea"/>
                          <a:cs typeface="+mn-cs"/>
                          <a:sym typeface="Arial" charset="0"/>
                        </a:rPr>
                        <a:t>)</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endParaRPr lang="en-US" sz="1200" b="0" i="0" u="none" strike="noStrike" kern="1200" baseline="0" dirty="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 Facultative classes </a:t>
                      </a:r>
                      <a:r>
                        <a:rPr lang="zh-TW" altLang="en-US" sz="1200" b="0" i="0" u="none" strike="noStrike" kern="1200" baseline="0" dirty="0" smtClean="0">
                          <a:solidFill>
                            <a:schemeClr val="tx1"/>
                          </a:solidFill>
                          <a:latin typeface="+mn-lt"/>
                          <a:ea typeface="ヒラギノ角ゴ ProN W3" charset="0"/>
                          <a:cs typeface="ヒラギノ角ゴ ProN W3" charset="0"/>
                        </a:rPr>
                        <a:t>彈性課程</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r>
                        <a:rPr kumimoji="0" lang="pl-PL"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體育館</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lang="en-US" sz="10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10"/>
                  </a:ext>
                </a:extLst>
              </a:tr>
            </a:tbl>
          </a:graphicData>
        </a:graphic>
      </p:graphicFrame>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Content Placeholder 1"/>
          <p:cNvSpPr>
            <a:spLocks noGrp="1"/>
          </p:cNvSpPr>
          <p:nvPr>
            <p:ph idx="1"/>
          </p:nvPr>
        </p:nvSpPr>
        <p:spPr>
          <a:xfrm>
            <a:off x="704850" y="1125538"/>
            <a:ext cx="8915400" cy="4525962"/>
          </a:xfrm>
        </p:spPr>
        <p:txBody>
          <a:bodyPr lIns="91440" tIns="45720" rIns="91440" bIns="45720"/>
          <a:lstStyle/>
          <a:p>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4245336179"/>
              </p:ext>
            </p:extLst>
          </p:nvPr>
        </p:nvGraphicFramePr>
        <p:xfrm>
          <a:off x="2432050" y="908050"/>
          <a:ext cx="4914900" cy="5374597"/>
        </p:xfrm>
        <a:graphic>
          <a:graphicData uri="http://schemas.openxmlformats.org/drawingml/2006/table">
            <a:tbl>
              <a:tblPr/>
              <a:tblGrid>
                <a:gridCol w="2203435">
                  <a:extLst>
                    <a:ext uri="{9D8B030D-6E8A-4147-A177-3AD203B41FA5}">
                      <a16:colId xmlns:a16="http://schemas.microsoft.com/office/drawing/2014/main" xmlns="" val="20000"/>
                    </a:ext>
                  </a:extLst>
                </a:gridCol>
                <a:gridCol w="2711465">
                  <a:extLst>
                    <a:ext uri="{9D8B030D-6E8A-4147-A177-3AD203B41FA5}">
                      <a16:colId xmlns:a16="http://schemas.microsoft.com/office/drawing/2014/main" xmlns="" val="20001"/>
                    </a:ext>
                  </a:extLst>
                </a:gridCol>
              </a:tblGrid>
              <a:tr h="67409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RULE</a:t>
                      </a:r>
                      <a:r>
                        <a:rPr kumimoji="0" lang="zh-TW" altLang="en-US" sz="2000" b="1" i="0" u="none" strike="noStrike" cap="none" normalizeH="0" baseline="0" dirty="0">
                          <a:ln>
                            <a:noFill/>
                          </a:ln>
                          <a:solidFill>
                            <a:srgbClr val="000000"/>
                          </a:solidFill>
                          <a:effectLst/>
                          <a:latin typeface="Arial" charset="0"/>
                          <a:ea typeface="MS PGothic" pitchFamily="34" charset="-128"/>
                        </a:rPr>
                        <a:t>規則</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rgbClr val="000000"/>
                          </a:solidFill>
                          <a:effectLst/>
                          <a:latin typeface="Arial" charset="0"/>
                          <a:ea typeface="MS PGothic" pitchFamily="34" charset="-128"/>
                        </a:rPr>
                        <a:t>AOB</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1277850">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Bandage</a:t>
                      </a:r>
                      <a:r>
                        <a:rPr kumimoji="0" lang="zh-TW" altLang="en-US" sz="2000" b="1" i="0" u="none" strike="noStrike" cap="none" normalizeH="0" baseline="0" dirty="0">
                          <a:ln>
                            <a:noFill/>
                          </a:ln>
                          <a:solidFill>
                            <a:srgbClr val="000000"/>
                          </a:solidFill>
                          <a:effectLst/>
                          <a:latin typeface="Arial" charset="0"/>
                          <a:ea typeface="MS PGothic" pitchFamily="34" charset="-128"/>
                        </a:rPr>
                        <a:t>繃帶</a:t>
                      </a:r>
                      <a:endParaRPr kumimoji="0" lang="en-US"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4.5 meters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Stretchy Cotton</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Or Pro bandage (Elite Men)</a:t>
                      </a:r>
                      <a:r>
                        <a:rPr lang="zh-TW" altLang="zh-TW" sz="2000" dirty="0"/>
                        <a:t> 4.5</a:t>
                      </a:r>
                      <a:r>
                        <a:rPr lang="zh-TW" altLang="en-US" sz="2000" dirty="0"/>
                        <a:t>公尺彈力棉</a:t>
                      </a:r>
                      <a:r>
                        <a:rPr lang="zh-TW" altLang="zh-TW" sz="2000" dirty="0"/>
                        <a:t/>
                      </a:r>
                      <a:br>
                        <a:rPr lang="zh-TW" altLang="zh-TW" sz="2000" dirty="0"/>
                      </a:br>
                      <a:r>
                        <a:rPr lang="zh-TW" altLang="zh-TW" sz="2000" dirty="0"/>
                        <a:t>或專業繃帶（成年男子）</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28651">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Vest</a:t>
                      </a:r>
                      <a:r>
                        <a:rPr kumimoji="0" lang="zh-TW" altLang="en-US" sz="2000" b="1" i="0" u="none" strike="noStrike" cap="none" normalizeH="0" baseline="0" dirty="0">
                          <a:ln>
                            <a:noFill/>
                          </a:ln>
                          <a:solidFill>
                            <a:srgbClr val="000000"/>
                          </a:solidFill>
                          <a:effectLst/>
                          <a:latin typeface="Arial" charset="0"/>
                          <a:ea typeface="MS PGothic" pitchFamily="34" charset="-128"/>
                        </a:rPr>
                        <a:t>手套</a:t>
                      </a:r>
                      <a:endParaRPr kumimoji="0" lang="en-US"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YES</a:t>
                      </a:r>
                      <a:r>
                        <a:rPr kumimoji="0" lang="zh-TW" altLang="en-US" sz="2000" b="0" i="0" u="none" strike="noStrike" cap="none" normalizeH="0" baseline="0" dirty="0">
                          <a:ln>
                            <a:noFill/>
                          </a:ln>
                          <a:solidFill>
                            <a:schemeClr val="tx1"/>
                          </a:solidFill>
                          <a:effectLst/>
                          <a:latin typeface="Arial" charset="0"/>
                          <a:ea typeface="MS PGothic" pitchFamily="34" charset="-128"/>
                        </a:rPr>
                        <a:t>是</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0"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2"/>
                  </a:ext>
                </a:extLst>
              </a:tr>
              <a:tr h="1691453">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rgbClr val="000000"/>
                          </a:solidFill>
                          <a:effectLst/>
                          <a:latin typeface="Arial" charset="0"/>
                          <a:ea typeface="MS PGothic" pitchFamily="34" charset="-128"/>
                        </a:rPr>
                        <a:t>Competition Officials</a:t>
                      </a:r>
                      <a:r>
                        <a:rPr lang="zh-TW" altLang="zh-TW" sz="2000" b="1" dirty="0"/>
                        <a:t>競賽官員</a:t>
                      </a:r>
                      <a:endParaRPr kumimoji="0" lang="fr-CH" altLang="ko-KR" sz="2000" b="1"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Supervisor</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Deputy Supervisors</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00"/>
                          </a:solidFill>
                          <a:effectLst/>
                          <a:latin typeface="Arial" charset="0"/>
                          <a:ea typeface="MS PGothic" pitchFamily="34" charset="-128"/>
                        </a:rPr>
                        <a:t>ITOs</a:t>
                      </a: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0" i="0" u="none" strike="noStrike" cap="none" normalizeH="0" baseline="0" dirty="0">
                          <a:ln>
                            <a:noFill/>
                          </a:ln>
                          <a:solidFill>
                            <a:srgbClr val="000000"/>
                          </a:solidFill>
                          <a:effectLst/>
                          <a:latin typeface="Arial" charset="0"/>
                          <a:ea typeface="MS PGothic" pitchFamily="34" charset="-128"/>
                        </a:rPr>
                        <a:t>ITOs</a:t>
                      </a:r>
                    </a:p>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Arial" charset="0"/>
                          <a:ea typeface="MS PGothic" pitchFamily="34" charset="-128"/>
                        </a:rPr>
                        <a:t>監督</a:t>
                      </a:r>
                      <a:endParaRPr kumimoji="0" lang="en-US" altLang="zh-TW" sz="2000" b="0" i="0" u="none" strike="noStrike" cap="none" normalizeH="0" baseline="0" dirty="0">
                        <a:ln>
                          <a:noFill/>
                        </a:ln>
                        <a:solidFill>
                          <a:srgbClr val="000000"/>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Arial" charset="0"/>
                          <a:ea typeface="MS PGothic" pitchFamily="34" charset="-128"/>
                        </a:rPr>
                        <a:t>副監督</a:t>
                      </a:r>
                      <a:endParaRPr kumimoji="0" lang="en-US" altLang="ko-KR" sz="2000" b="0" i="0" u="none" strike="noStrike" cap="none" normalizeH="0" baseline="0" dirty="0">
                        <a:ln>
                          <a:noFill/>
                        </a:ln>
                        <a:solidFill>
                          <a:srgbClr val="000000"/>
                        </a:solidFill>
                        <a:effectLst/>
                        <a:latin typeface="Arial" charset="0"/>
                        <a:ea typeface="MS PGothic" pitchFamily="34"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277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BF6031E-6AA3-481E-856B-BB6915D28C41}" type="slidenum">
              <a:rPr lang="en-US" altLang="pl-PL" sz="1200" smtClean="0">
                <a:solidFill>
                  <a:srgbClr val="FFFFFF"/>
                </a:solidFill>
                <a:latin typeface="Arial Black" panose="020B0A04020102090204" pitchFamily="34" charset="0"/>
                <a:sym typeface="Arial Black" panose="020B0A04020102090204" pitchFamily="34" charset="0"/>
              </a:rPr>
              <a:pPr/>
              <a:t>210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31244527"/>
              </p:ext>
            </p:extLst>
          </p:nvPr>
        </p:nvGraphicFramePr>
        <p:xfrm>
          <a:off x="2720975" y="1052513"/>
          <a:ext cx="4073525" cy="4967287"/>
        </p:xfrm>
        <a:graphic>
          <a:graphicData uri="http://schemas.openxmlformats.org/drawingml/2006/table">
            <a:tbl>
              <a:tblPr/>
              <a:tblGrid>
                <a:gridCol w="1666867">
                  <a:extLst>
                    <a:ext uri="{9D8B030D-6E8A-4147-A177-3AD203B41FA5}">
                      <a16:colId xmlns:a16="http://schemas.microsoft.com/office/drawing/2014/main" xmlns="" val="20000"/>
                    </a:ext>
                  </a:extLst>
                </a:gridCol>
                <a:gridCol w="2406658">
                  <a:extLst>
                    <a:ext uri="{9D8B030D-6E8A-4147-A177-3AD203B41FA5}">
                      <a16:colId xmlns:a16="http://schemas.microsoft.com/office/drawing/2014/main" xmlns="" val="20001"/>
                    </a:ext>
                  </a:extLst>
                </a:gridCol>
              </a:tblGrid>
              <a:tr h="71598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chemeClr val="tx1"/>
                          </a:solidFill>
                          <a:effectLst/>
                          <a:latin typeface="Arial" charset="0"/>
                          <a:ea typeface="MS PGothic" pitchFamily="34" charset="-128"/>
                        </a:rPr>
                        <a:t>RULE</a:t>
                      </a:r>
                      <a:r>
                        <a:rPr kumimoji="0" lang="zh-TW" altLang="en-US" sz="2000" b="1" i="0" u="none" strike="noStrike" cap="none" normalizeH="0" baseline="0" dirty="0">
                          <a:ln>
                            <a:noFill/>
                          </a:ln>
                          <a:solidFill>
                            <a:schemeClr val="tx1"/>
                          </a:solidFill>
                          <a:effectLst/>
                          <a:latin typeface="Arial" charset="0"/>
                          <a:ea typeface="MS PGothic" pitchFamily="34" charset="-128"/>
                        </a:rPr>
                        <a:t>規則</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4" marR="936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a:ln>
                            <a:noFill/>
                          </a:ln>
                          <a:solidFill>
                            <a:schemeClr val="tx1"/>
                          </a:solidFill>
                          <a:effectLst/>
                          <a:latin typeface="Arial" charset="0"/>
                          <a:ea typeface="MS PGothic" pitchFamily="34" charset="-128"/>
                        </a:rPr>
                        <a:t>AOB</a:t>
                      </a:r>
                      <a:endParaRPr kumimoji="0" lang="fr-CH" altLang="ko-KR" sz="2000" b="1" i="0" u="none" strike="noStrike" cap="none" normalizeH="0" baseline="0">
                        <a:ln>
                          <a:noFill/>
                        </a:ln>
                        <a:solidFill>
                          <a:schemeClr val="tx1"/>
                        </a:solidFill>
                        <a:effectLst/>
                        <a:latin typeface="Arial" charset="0"/>
                        <a:ea typeface="MS PGothic" pitchFamily="34" charset="-128"/>
                      </a:endParaRPr>
                    </a:p>
                  </a:txBody>
                  <a:tcPr marL="9364" marR="936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212565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Decision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on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Points</a:t>
                      </a:r>
                      <a:r>
                        <a:rPr kumimoji="0" lang="zh-TW" altLang="en-US" sz="2000" b="1" i="0" u="none" strike="noStrike" cap="none" normalizeH="0" baseline="0" dirty="0">
                          <a:ln>
                            <a:noFill/>
                          </a:ln>
                          <a:solidFill>
                            <a:schemeClr val="tx1"/>
                          </a:solidFill>
                          <a:effectLst/>
                          <a:latin typeface="Arial" charset="0"/>
                          <a:ea typeface="MS PGothic" pitchFamily="34" charset="-128"/>
                        </a:rPr>
                        <a:t>關於分數的決策</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4" marR="936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Injury by Unintentional foul</a:t>
                      </a:r>
                      <a:r>
                        <a:rPr kumimoji="0" lang="zh-TW" altLang="en-US" sz="2000" b="0" i="0" u="none" strike="noStrike" cap="none" normalizeH="0" baseline="0" dirty="0">
                          <a:ln>
                            <a:noFill/>
                          </a:ln>
                          <a:solidFill>
                            <a:schemeClr val="tx1"/>
                          </a:solidFill>
                          <a:effectLst/>
                          <a:latin typeface="Arial" charset="0"/>
                          <a:ea typeface="MS PGothic" pitchFamily="34" charset="-128"/>
                        </a:rPr>
                        <a:t>非故意違規的傷害</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 </a:t>
                      </a:r>
                      <a:r>
                        <a:rPr kumimoji="0" lang="pl-PL" altLang="ko-KR" sz="2000" b="0" i="0" u="none" strike="noStrike" cap="none" normalizeH="0" baseline="0" dirty="0">
                          <a:ln>
                            <a:noFill/>
                          </a:ln>
                          <a:solidFill>
                            <a:schemeClr val="tx1"/>
                          </a:solidFill>
                          <a:effectLst/>
                          <a:latin typeface="Arial" charset="0"/>
                          <a:ea typeface="MS PGothic" pitchFamily="34" charset="-128"/>
                        </a:rPr>
                        <a:t>any r</a:t>
                      </a:r>
                      <a:r>
                        <a:rPr kumimoji="0" lang="en-US" altLang="ko-KR" sz="2000" b="0" i="0" u="none" strike="noStrike" cap="none" normalizeH="0" baseline="0" dirty="0" err="1">
                          <a:ln>
                            <a:noFill/>
                          </a:ln>
                          <a:solidFill>
                            <a:schemeClr val="tx1"/>
                          </a:solidFill>
                          <a:effectLst/>
                          <a:latin typeface="Arial" charset="0"/>
                          <a:ea typeface="MS PGothic" pitchFamily="34" charset="-128"/>
                        </a:rPr>
                        <a:t>ound</a:t>
                      </a:r>
                      <a:r>
                        <a:rPr kumimoji="0" lang="zh-TW" altLang="en-US" sz="2000" b="0" i="0" u="none" strike="noStrike" cap="none" normalizeH="0" baseline="0" dirty="0">
                          <a:ln>
                            <a:noFill/>
                          </a:ln>
                          <a:solidFill>
                            <a:schemeClr val="tx1"/>
                          </a:solidFill>
                          <a:effectLst/>
                          <a:latin typeface="Arial" charset="0"/>
                          <a:ea typeface="MS PGothic" pitchFamily="34" charset="-128"/>
                        </a:rPr>
                        <a:t>任何回合</a:t>
                      </a:r>
                      <a:endParaRPr kumimoji="0" lang="fr-CH" altLang="ko-KR" sz="2000" b="0" i="0" u="none" strike="noStrike" cap="none" normalizeH="0" baseline="0" dirty="0">
                        <a:ln>
                          <a:noFill/>
                        </a:ln>
                        <a:solidFill>
                          <a:schemeClr val="tx1"/>
                        </a:solidFill>
                        <a:effectLst/>
                        <a:latin typeface="Arial" charset="0"/>
                        <a:ea typeface="MS PGothic" pitchFamily="34" charset="-128"/>
                      </a:endParaRPr>
                    </a:p>
                  </a:txBody>
                  <a:tcPr marL="9364" marR="9364" marT="95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12565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Technical Draw</a:t>
                      </a:r>
                      <a:r>
                        <a:rPr kumimoji="0" lang="zh-TW" altLang="en-US" sz="2000" b="1" i="0" u="none" strike="noStrike" cap="none" normalizeH="0" baseline="0" dirty="0" smtClean="0">
                          <a:ln>
                            <a:noFill/>
                          </a:ln>
                          <a:solidFill>
                            <a:schemeClr val="tx1"/>
                          </a:solidFill>
                          <a:effectLst/>
                          <a:latin typeface="Arial" charset="0"/>
                          <a:ea typeface="MS PGothic" pitchFamily="34" charset="-128"/>
                        </a:rPr>
                        <a:t>技術抽籤</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4" marR="936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NO</a:t>
                      </a:r>
                      <a:r>
                        <a:rPr kumimoji="0" lang="zh-TW" altLang="en-US" sz="2000" b="0" i="0" u="none" strike="noStrike" cap="none" normalizeH="0" baseline="0" dirty="0">
                          <a:ln>
                            <a:noFill/>
                          </a:ln>
                          <a:solidFill>
                            <a:schemeClr val="tx1"/>
                          </a:solidFill>
                          <a:effectLst/>
                          <a:latin typeface="Arial" charset="0"/>
                          <a:ea typeface="MS PGothic" pitchFamily="34" charset="-128"/>
                        </a:rPr>
                        <a:t>否</a:t>
                      </a:r>
                      <a:endParaRPr kumimoji="0" lang="fr-CH" altLang="ko-KR" sz="2000" b="0" i="0" u="none" strike="noStrike" cap="none" normalizeH="0" baseline="0" dirty="0">
                        <a:ln>
                          <a:noFill/>
                        </a:ln>
                        <a:solidFill>
                          <a:schemeClr val="tx1"/>
                        </a:solidFill>
                        <a:effectLst/>
                        <a:latin typeface="Arial" charset="0"/>
                        <a:ea typeface="MS PGothic" pitchFamily="34" charset="-128"/>
                      </a:endParaRPr>
                    </a:p>
                  </a:txBody>
                  <a:tcPr marL="9364" marR="936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sp>
        <p:nvSpPr>
          <p:cNvPr id="3287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95E45A1-89FB-44D2-9326-4BD872FCB062}" type="slidenum">
              <a:rPr lang="en-US" altLang="pl-PL" sz="1200" smtClean="0">
                <a:solidFill>
                  <a:srgbClr val="FFFFFF"/>
                </a:solidFill>
                <a:latin typeface="Arial Black" panose="020B0A04020102090204" pitchFamily="34" charset="0"/>
                <a:sym typeface="Arial Black" panose="020B0A04020102090204" pitchFamily="34" charset="0"/>
              </a:rPr>
              <a:pPr/>
              <a:t>211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38525267"/>
              </p:ext>
            </p:extLst>
          </p:nvPr>
        </p:nvGraphicFramePr>
        <p:xfrm>
          <a:off x="2649538" y="765175"/>
          <a:ext cx="5543550" cy="5212988"/>
        </p:xfrm>
        <a:graphic>
          <a:graphicData uri="http://schemas.openxmlformats.org/drawingml/2006/table">
            <a:tbl>
              <a:tblPr/>
              <a:tblGrid>
                <a:gridCol w="2646853">
                  <a:extLst>
                    <a:ext uri="{9D8B030D-6E8A-4147-A177-3AD203B41FA5}">
                      <a16:colId xmlns:a16="http://schemas.microsoft.com/office/drawing/2014/main" xmlns="" val="20000"/>
                    </a:ext>
                  </a:extLst>
                </a:gridCol>
                <a:gridCol w="2896697">
                  <a:extLst>
                    <a:ext uri="{9D8B030D-6E8A-4147-A177-3AD203B41FA5}">
                      <a16:colId xmlns:a16="http://schemas.microsoft.com/office/drawing/2014/main" xmlns="" val="20001"/>
                    </a:ext>
                  </a:extLst>
                </a:gridCol>
              </a:tblGrid>
              <a:tr h="7544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chemeClr val="tx1"/>
                          </a:solidFill>
                          <a:effectLst/>
                          <a:latin typeface="Arial" charset="0"/>
                          <a:ea typeface="MS PGothic" pitchFamily="34" charset="-128"/>
                        </a:rPr>
                        <a:t>RULE</a:t>
                      </a:r>
                      <a:r>
                        <a:rPr kumimoji="0" lang="zh-TW" altLang="en-US" sz="2000" b="1" i="0" u="none" strike="noStrike" cap="none" normalizeH="0" baseline="0" dirty="0">
                          <a:ln>
                            <a:noFill/>
                          </a:ln>
                          <a:solidFill>
                            <a:schemeClr val="tx1"/>
                          </a:solidFill>
                          <a:effectLst/>
                          <a:latin typeface="Arial" charset="0"/>
                          <a:ea typeface="MS PGothic" pitchFamily="34" charset="-128"/>
                        </a:rPr>
                        <a:t>規則</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altLang="ko-KR" sz="2000" b="1" i="0" u="none" strike="noStrike" cap="none" normalizeH="0" baseline="0" dirty="0">
                          <a:ln>
                            <a:noFill/>
                          </a:ln>
                          <a:solidFill>
                            <a:schemeClr val="tx1"/>
                          </a:solidFill>
                          <a:effectLst/>
                          <a:latin typeface="Arial" charset="0"/>
                          <a:ea typeface="MS PGothic" pitchFamily="34" charset="-128"/>
                        </a:rPr>
                        <a:t>AOB    </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234033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1" i="0" u="none" strike="noStrike" cap="none" normalizeH="0" baseline="0" dirty="0">
                          <a:ln>
                            <a:noFill/>
                          </a:ln>
                          <a:solidFill>
                            <a:schemeClr val="tx1"/>
                          </a:solidFill>
                          <a:effectLst/>
                          <a:latin typeface="Arial" charset="0"/>
                          <a:ea typeface="MS PGothic" pitchFamily="34" charset="-128"/>
                        </a:rPr>
                        <a:t>No Contest</a:t>
                      </a:r>
                      <a:r>
                        <a:rPr kumimoji="0" lang="zh-TW" altLang="en-US" sz="2000" b="1" i="0" u="none" strike="noStrike" cap="none" normalizeH="0" baseline="0" dirty="0">
                          <a:ln>
                            <a:noFill/>
                          </a:ln>
                          <a:solidFill>
                            <a:schemeClr val="tx1"/>
                          </a:solidFill>
                          <a:effectLst/>
                          <a:latin typeface="Arial" charset="0"/>
                          <a:ea typeface="MS PGothic" pitchFamily="34" charset="-128"/>
                        </a:rPr>
                        <a:t>沒有比賽</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noProof="0" dirty="0">
                          <a:ln>
                            <a:noFill/>
                          </a:ln>
                          <a:solidFill>
                            <a:schemeClr val="tx1"/>
                          </a:solidFill>
                          <a:effectLst/>
                          <a:latin typeface="Arial" charset="0"/>
                          <a:ea typeface="MS PGothic" pitchFamily="34" charset="-128"/>
                        </a:rPr>
                        <a:t>Unforeseen Circumstances</a:t>
                      </a:r>
                      <a:r>
                        <a:rPr kumimoji="0" lang="zh-TW" altLang="en-US" sz="2000" b="0" i="0" u="none" strike="noStrike" cap="none" normalizeH="0" baseline="0" noProof="0" dirty="0">
                          <a:ln>
                            <a:noFill/>
                          </a:ln>
                          <a:solidFill>
                            <a:schemeClr val="tx1"/>
                          </a:solidFill>
                          <a:effectLst/>
                          <a:latin typeface="Arial" charset="0"/>
                          <a:ea typeface="MS PGothic" pitchFamily="34" charset="-128"/>
                        </a:rPr>
                        <a:t>無法預料的狀況</a:t>
                      </a:r>
                      <a:endParaRPr kumimoji="0" lang="en-US" altLang="ko-KR" sz="2000" b="0" i="0" u="none" strike="noStrike" cap="none" normalizeH="0" baseline="0" noProof="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1</a:t>
                      </a:r>
                      <a:r>
                        <a:rPr kumimoji="0" lang="en-US" altLang="ko-KR" sz="2000" b="0" i="0" u="none" strike="noStrike" cap="none" normalizeH="0" baseline="30000" dirty="0">
                          <a:ln>
                            <a:noFill/>
                          </a:ln>
                          <a:solidFill>
                            <a:schemeClr val="tx1"/>
                          </a:solidFill>
                          <a:effectLst/>
                          <a:latin typeface="Arial" charset="0"/>
                          <a:ea typeface="MS PGothic" pitchFamily="34" charset="-128"/>
                        </a:rPr>
                        <a:t>st</a:t>
                      </a:r>
                      <a:r>
                        <a:rPr kumimoji="0" lang="en-US" altLang="ko-KR" sz="2000" b="0" i="0" u="none" strike="noStrike" cap="none" normalizeH="0" baseline="0" dirty="0">
                          <a:ln>
                            <a:noFill/>
                          </a:ln>
                          <a:solidFill>
                            <a:schemeClr val="tx1"/>
                          </a:solidFill>
                          <a:effectLst/>
                          <a:latin typeface="Arial" charset="0"/>
                          <a:ea typeface="MS PGothic" pitchFamily="34" charset="-128"/>
                        </a:rPr>
                        <a:t>  Round</a:t>
                      </a:r>
                      <a:r>
                        <a:rPr kumimoji="0" lang="zh-TW" altLang="en-US" sz="2000" b="0" i="0" u="none" strike="noStrike" cap="none" normalizeH="0" baseline="0" dirty="0">
                          <a:ln>
                            <a:noFill/>
                          </a:ln>
                          <a:solidFill>
                            <a:schemeClr val="tx1"/>
                          </a:solidFill>
                          <a:effectLst/>
                          <a:latin typeface="Arial" charset="0"/>
                          <a:ea typeface="MS PGothic" pitchFamily="34" charset="-128"/>
                        </a:rPr>
                        <a:t>第</a:t>
                      </a:r>
                      <a:r>
                        <a:rPr kumimoji="0" lang="en-US" altLang="zh-TW" sz="2000" b="0" i="0" u="none" strike="noStrike" cap="none" normalizeH="0" baseline="0" dirty="0">
                          <a:ln>
                            <a:noFill/>
                          </a:ln>
                          <a:solidFill>
                            <a:schemeClr val="tx1"/>
                          </a:solidFill>
                          <a:effectLst/>
                          <a:latin typeface="Arial" charset="0"/>
                          <a:ea typeface="MS PGothic" pitchFamily="34" charset="-128"/>
                        </a:rPr>
                        <a:t>1</a:t>
                      </a:r>
                      <a:r>
                        <a:rPr kumimoji="0" lang="zh-TW" altLang="en-US" sz="2000" b="0" i="0" u="none" strike="noStrike" cap="none" normalizeH="0" baseline="0" dirty="0">
                          <a:ln>
                            <a:noFill/>
                          </a:ln>
                          <a:solidFill>
                            <a:schemeClr val="tx1"/>
                          </a:solidFill>
                          <a:effectLst/>
                          <a:latin typeface="Arial" charset="0"/>
                          <a:ea typeface="MS PGothic" pitchFamily="34" charset="-128"/>
                        </a:rPr>
                        <a:t>回合</a:t>
                      </a:r>
                      <a:endParaRPr kumimoji="0" lang="fr-CH"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fr-CH" altLang="ko-KR" sz="2000" b="0"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01062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1" i="0" u="none" strike="noStrike" cap="none" normalizeH="0" baseline="0" dirty="0">
                          <a:ln>
                            <a:noFill/>
                          </a:ln>
                          <a:solidFill>
                            <a:schemeClr val="tx1"/>
                          </a:solidFill>
                          <a:effectLst/>
                          <a:latin typeface="Arial" charset="0"/>
                          <a:ea typeface="MS PGothic" pitchFamily="34" charset="-128"/>
                        </a:rPr>
                        <a:t>Rest </a:t>
                      </a:r>
                    </a:p>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1" i="0" u="none" strike="noStrike" cap="none" normalizeH="0" baseline="0" dirty="0">
                          <a:ln>
                            <a:noFill/>
                          </a:ln>
                          <a:solidFill>
                            <a:schemeClr val="tx1"/>
                          </a:solidFill>
                          <a:effectLst/>
                          <a:latin typeface="Arial" charset="0"/>
                          <a:ea typeface="MS PGothic" pitchFamily="34" charset="-128"/>
                        </a:rPr>
                        <a:t>Between Bouts</a:t>
                      </a:r>
                      <a:r>
                        <a:rPr kumimoji="0" lang="zh-TW" altLang="en-US" sz="2000" b="1" i="0" u="none" strike="noStrike" cap="none" normalizeH="0" baseline="0" dirty="0">
                          <a:ln>
                            <a:noFill/>
                          </a:ln>
                          <a:solidFill>
                            <a:schemeClr val="tx1"/>
                          </a:solidFill>
                          <a:effectLst/>
                          <a:latin typeface="Arial" charset="0"/>
                          <a:ea typeface="MS PGothic" pitchFamily="34" charset="-128"/>
                        </a:rPr>
                        <a:t>比賽間的休息</a:t>
                      </a:r>
                      <a:endParaRPr kumimoji="0" lang="fr-CH" altLang="ko-KR" sz="2000" b="1"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CH" altLang="ko-KR" sz="2000" b="0" i="0" u="none" strike="noStrike" cap="none" normalizeH="0" baseline="0" dirty="0">
                          <a:ln>
                            <a:noFill/>
                          </a:ln>
                          <a:solidFill>
                            <a:schemeClr val="tx1"/>
                          </a:solidFill>
                          <a:effectLst/>
                          <a:latin typeface="Arial" charset="0"/>
                          <a:ea typeface="MS PGothic" pitchFamily="34" charset="-128"/>
                        </a:rPr>
                        <a:t>12 Hours</a:t>
                      </a:r>
                      <a:r>
                        <a:rPr kumimoji="0" lang="zh-TW" altLang="en-US" sz="2000" b="0" i="0" u="none" strike="noStrike" cap="none" normalizeH="0" baseline="0" dirty="0">
                          <a:ln>
                            <a:noFill/>
                          </a:ln>
                          <a:solidFill>
                            <a:schemeClr val="tx1"/>
                          </a:solidFill>
                          <a:effectLst/>
                          <a:latin typeface="Arial" charset="0"/>
                          <a:ea typeface="MS PGothic" pitchFamily="34" charset="-128"/>
                        </a:rPr>
                        <a:t> </a:t>
                      </a:r>
                      <a:r>
                        <a:rPr kumimoji="0" lang="en-US" altLang="zh-TW" sz="2000" b="0" i="0" u="none" strike="noStrike" cap="none" normalizeH="0" baseline="0" dirty="0">
                          <a:ln>
                            <a:noFill/>
                          </a:ln>
                          <a:solidFill>
                            <a:schemeClr val="tx1"/>
                          </a:solidFill>
                          <a:effectLst/>
                          <a:latin typeface="Arial" charset="0"/>
                          <a:ea typeface="MS PGothic" pitchFamily="34" charset="-128"/>
                        </a:rPr>
                        <a:t>12</a:t>
                      </a:r>
                      <a:r>
                        <a:rPr kumimoji="0" lang="zh-TW" altLang="en-US" sz="2000" b="0" i="0" u="none" strike="noStrike" cap="none" normalizeH="0" baseline="0" dirty="0">
                          <a:ln>
                            <a:noFill/>
                          </a:ln>
                          <a:solidFill>
                            <a:schemeClr val="tx1"/>
                          </a:solidFill>
                          <a:effectLst/>
                          <a:latin typeface="Arial" charset="0"/>
                          <a:ea typeface="MS PGothic" pitchFamily="34" charset="-128"/>
                        </a:rPr>
                        <a:t>小時</a:t>
                      </a:r>
                      <a:endParaRPr kumimoji="0" lang="fr-CH" altLang="ko-KR" sz="2000" b="0" i="0" u="none" strike="noStrike" cap="none" normalizeH="0" baseline="0" dirty="0">
                        <a:ln>
                          <a:noFill/>
                        </a:ln>
                        <a:solidFill>
                          <a:schemeClr val="tx1"/>
                        </a:solidFill>
                        <a:effectLst/>
                        <a:latin typeface="Arial" charset="0"/>
                        <a:ea typeface="MS PGothic" pitchFamily="34" charset="-128"/>
                      </a:endParaRPr>
                    </a:p>
                  </a:txBody>
                  <a:tcPr marL="9362" marR="9362"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sp>
        <p:nvSpPr>
          <p:cNvPr id="3297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9BA821A-0ADF-4EDB-B30D-31D493E0BBE8}" type="slidenum">
              <a:rPr lang="en-US" altLang="pl-PL" sz="1200" smtClean="0">
                <a:solidFill>
                  <a:srgbClr val="FFFFFF"/>
                </a:solidFill>
                <a:latin typeface="Arial Black" panose="020B0A04020102090204" pitchFamily="34" charset="0"/>
                <a:sym typeface="Arial Black" panose="020B0A04020102090204" pitchFamily="34" charset="0"/>
              </a:rPr>
              <a:pPr/>
              <a:t>212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0053126"/>
              </p:ext>
            </p:extLst>
          </p:nvPr>
        </p:nvGraphicFramePr>
        <p:xfrm>
          <a:off x="576263" y="1484313"/>
          <a:ext cx="8915400" cy="4304160"/>
        </p:xfrm>
        <a:graphic>
          <a:graphicData uri="http://schemas.openxmlformats.org/drawingml/2006/table">
            <a:tbl>
              <a:tblPr/>
              <a:tblGrid>
                <a:gridCol w="2652951">
                  <a:extLst>
                    <a:ext uri="{9D8B030D-6E8A-4147-A177-3AD203B41FA5}">
                      <a16:colId xmlns:a16="http://schemas.microsoft.com/office/drawing/2014/main" xmlns="" val="20000"/>
                    </a:ext>
                  </a:extLst>
                </a:gridCol>
                <a:gridCol w="6262449">
                  <a:extLst>
                    <a:ext uri="{9D8B030D-6E8A-4147-A177-3AD203B41FA5}">
                      <a16:colId xmlns:a16="http://schemas.microsoft.com/office/drawing/2014/main" xmlns="" val="20001"/>
                    </a:ext>
                  </a:extLst>
                </a:gridCol>
              </a:tblGrid>
              <a:tr h="43770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RULE</a:t>
                      </a:r>
                      <a:r>
                        <a:rPr kumimoji="0" lang="zh-TW" altLang="en-US" sz="2000" b="1" i="0" u="none" strike="noStrike" cap="none" normalizeH="0" baseline="0" dirty="0">
                          <a:ln>
                            <a:noFill/>
                          </a:ln>
                          <a:solidFill>
                            <a:schemeClr val="tx1"/>
                          </a:solidFill>
                          <a:effectLst/>
                          <a:latin typeface="Arial" charset="0"/>
                          <a:ea typeface="MS PGothic" pitchFamily="34" charset="-128"/>
                        </a:rPr>
                        <a:t>規則</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AOB – Women, Youth &amp; Junior</a:t>
                      </a:r>
                      <a:r>
                        <a:rPr kumimoji="0" lang="zh-TW" altLang="en-US" sz="2000" b="1" i="0" u="none" strike="noStrike" cap="none" normalizeH="0" baseline="0" dirty="0">
                          <a:ln>
                            <a:noFill/>
                          </a:ln>
                          <a:solidFill>
                            <a:schemeClr val="tx1"/>
                          </a:solidFill>
                          <a:effectLst/>
                          <a:latin typeface="Arial" charset="0"/>
                          <a:ea typeface="MS PGothic" pitchFamily="34" charset="-128"/>
                        </a:rPr>
                        <a:t> </a:t>
                      </a:r>
                      <a:r>
                        <a:rPr kumimoji="0" lang="en-US" altLang="zh-TW" sz="2000" b="1" i="0" u="none" strike="noStrike" cap="none" normalizeH="0" baseline="0" dirty="0">
                          <a:ln>
                            <a:noFill/>
                          </a:ln>
                          <a:solidFill>
                            <a:schemeClr val="tx1"/>
                          </a:solidFill>
                          <a:effectLst/>
                          <a:latin typeface="Arial" charset="0"/>
                          <a:ea typeface="MS PGothic" pitchFamily="34" charset="-128"/>
                        </a:rPr>
                        <a:t>AOB-</a:t>
                      </a:r>
                      <a:r>
                        <a:rPr kumimoji="0" lang="zh-TW" altLang="en-US" sz="2000" b="1" i="0" u="none" strike="noStrike" cap="none" normalizeH="0" baseline="0" dirty="0">
                          <a:ln>
                            <a:noFill/>
                          </a:ln>
                          <a:solidFill>
                            <a:schemeClr val="tx1"/>
                          </a:solidFill>
                          <a:effectLst/>
                          <a:latin typeface="Arial" charset="0"/>
                          <a:ea typeface="MS PGothic" pitchFamily="34" charset="-128"/>
                        </a:rPr>
                        <a:t>女子</a:t>
                      </a:r>
                      <a:r>
                        <a:rPr kumimoji="0"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a:t>
                      </a:r>
                      <a:r>
                        <a:rPr kumimoji="0" lang="zh-TW" altLang="en-US" sz="2000" b="1" i="0" u="none" strike="noStrike" cap="none" normalizeH="0" baseline="0" dirty="0">
                          <a:ln>
                            <a:noFill/>
                          </a:ln>
                          <a:solidFill>
                            <a:schemeClr val="tx1"/>
                          </a:solidFill>
                          <a:effectLst/>
                          <a:latin typeface="Arial" charset="0"/>
                          <a:ea typeface="MS PGothic" pitchFamily="34" charset="-128"/>
                        </a:rPr>
                        <a:t>青年</a:t>
                      </a:r>
                      <a:r>
                        <a:rPr kumimoji="0" lang="en-US" altLang="zh-TW" sz="2000" b="1" i="0" u="none" strike="noStrike" cap="none" normalizeH="0" baseline="0" dirty="0">
                          <a:ln>
                            <a:noFill/>
                          </a:ln>
                          <a:solidFill>
                            <a:schemeClr val="tx1"/>
                          </a:solidFill>
                          <a:effectLst/>
                          <a:latin typeface="Arial" charset="0"/>
                          <a:ea typeface="MS PGothic" pitchFamily="34" charset="-128"/>
                        </a:rPr>
                        <a:t>&amp;</a:t>
                      </a:r>
                      <a:r>
                        <a:rPr kumimoji="0" lang="zh-TW" altLang="en-US" sz="2000" b="1" i="0" u="none" strike="noStrike" cap="none" normalizeH="0" baseline="0" dirty="0">
                          <a:ln>
                            <a:noFill/>
                          </a:ln>
                          <a:solidFill>
                            <a:schemeClr val="tx1"/>
                          </a:solidFill>
                          <a:effectLst/>
                          <a:latin typeface="Arial" charset="0"/>
                          <a:ea typeface="MS PGothic" pitchFamily="34" charset="-128"/>
                        </a:rPr>
                        <a:t>少年</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113362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Count  Limits</a:t>
                      </a:r>
                      <a:r>
                        <a:rPr kumimoji="0" lang="zh-TW" altLang="en-US" sz="2000" b="1" i="0" u="none" strike="noStrike" cap="none" normalizeH="0" baseline="0" dirty="0">
                          <a:ln>
                            <a:noFill/>
                          </a:ln>
                          <a:solidFill>
                            <a:schemeClr val="tx1"/>
                          </a:solidFill>
                          <a:effectLst/>
                          <a:latin typeface="Arial" charset="0"/>
                          <a:ea typeface="MS PGothic" pitchFamily="34" charset="-128"/>
                        </a:rPr>
                        <a:t>讀秒限制</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Max 3 in 1 round</a:t>
                      </a:r>
                      <a:r>
                        <a:rPr kumimoji="0" lang="zh-TW" altLang="en-US" sz="2000" b="0" i="0" u="none" strike="noStrike" cap="none" normalizeH="0" baseline="0" dirty="0">
                          <a:ln>
                            <a:noFill/>
                          </a:ln>
                          <a:solidFill>
                            <a:schemeClr val="tx1"/>
                          </a:solidFill>
                          <a:effectLst/>
                          <a:latin typeface="Arial" charset="0"/>
                          <a:ea typeface="MS PGothic" pitchFamily="34" charset="-128"/>
                        </a:rPr>
                        <a:t> </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1</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回合最多</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3</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次 </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Max 4 in 1 bout</a:t>
                      </a:r>
                      <a:r>
                        <a:rPr kumimoji="0" lang="zh-TW" altLang="en-US" sz="2000" b="0" i="0" u="none" strike="noStrike" cap="none" normalizeH="0" baseline="0" dirty="0">
                          <a:ln>
                            <a:noFill/>
                          </a:ln>
                          <a:solidFill>
                            <a:schemeClr val="tx1"/>
                          </a:solidFill>
                          <a:effectLst/>
                          <a:latin typeface="Arial" charset="0"/>
                          <a:ea typeface="MS PGothic" pitchFamily="34" charset="-128"/>
                        </a:rPr>
                        <a:t> </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1</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次比賽最多</a:t>
                      </a:r>
                      <a:r>
                        <a:rPr kumimoji="0" lang="en-US" altLang="zh-TW" sz="2000" b="0" i="0" u="none" strike="noStrike" kern="1200" cap="none" normalizeH="0" baseline="0" dirty="0">
                          <a:ln>
                            <a:noFill/>
                          </a:ln>
                          <a:solidFill>
                            <a:srgbClr val="000000"/>
                          </a:solidFill>
                          <a:effectLst/>
                          <a:latin typeface="Arial" charset="0"/>
                          <a:ea typeface="MS PGothic" pitchFamily="34" charset="-128"/>
                          <a:cs typeface="+mn-cs"/>
                        </a:rPr>
                        <a:t>4</a:t>
                      </a:r>
                      <a:r>
                        <a:rPr kumimoji="0" lang="zh-TW" altLang="en-US" sz="2000" b="0" i="0" u="none" strike="noStrike" kern="1200" cap="none" normalizeH="0" baseline="0" dirty="0">
                          <a:ln>
                            <a:noFill/>
                          </a:ln>
                          <a:solidFill>
                            <a:srgbClr val="000000"/>
                          </a:solidFill>
                          <a:effectLst/>
                          <a:latin typeface="Arial" charset="0"/>
                          <a:ea typeface="MS PGothic" pitchFamily="34" charset="-128"/>
                          <a:cs typeface="+mn-cs"/>
                        </a:rPr>
                        <a:t>次 </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01467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Gloves</a:t>
                      </a:r>
                      <a:r>
                        <a:rPr kumimoji="0" lang="zh-TW" altLang="en-US" sz="2000" b="1" i="0" u="none" strike="noStrike" cap="none" normalizeH="0" baseline="0" dirty="0">
                          <a:ln>
                            <a:noFill/>
                          </a:ln>
                          <a:solidFill>
                            <a:schemeClr val="tx1"/>
                          </a:solidFill>
                          <a:effectLst/>
                          <a:latin typeface="Arial" charset="0"/>
                          <a:ea typeface="MS PGothic" pitchFamily="34" charset="-128"/>
                        </a:rPr>
                        <a:t>手套</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10 oz</a:t>
                      </a: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2"/>
                  </a:ext>
                </a:extLst>
              </a:tr>
              <a:tr h="1536734">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chemeClr val="tx1"/>
                          </a:solidFill>
                          <a:effectLst/>
                          <a:latin typeface="Arial" charset="0"/>
                          <a:ea typeface="MS PGothic" pitchFamily="34" charset="-128"/>
                        </a:rPr>
                        <a:t>Age</a:t>
                      </a:r>
                      <a:r>
                        <a:rPr kumimoji="0" lang="zh-TW" altLang="en-US" sz="2000" b="1" i="0" u="none" strike="noStrike" cap="none" normalizeH="0" baseline="0" dirty="0">
                          <a:ln>
                            <a:noFill/>
                          </a:ln>
                          <a:solidFill>
                            <a:schemeClr val="tx1"/>
                          </a:solidFill>
                          <a:effectLst/>
                          <a:latin typeface="Arial" charset="0"/>
                          <a:ea typeface="MS PGothic" pitchFamily="34" charset="-128"/>
                        </a:rPr>
                        <a:t>年齡</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Elite</a:t>
                      </a:r>
                      <a:r>
                        <a:rPr kumimoji="0" lang="en-US" altLang="ko-KR" sz="2000" b="0" i="0" u="none" strike="noStrike" cap="none" normalizeH="0" baseline="0" dirty="0">
                          <a:ln>
                            <a:noFill/>
                          </a:ln>
                          <a:solidFill>
                            <a:schemeClr val="tx1"/>
                          </a:solidFill>
                          <a:effectLst/>
                          <a:latin typeface="Arial" charset="0"/>
                          <a:ea typeface="MS PGothic" pitchFamily="34" charset="-128"/>
                        </a:rPr>
                        <a:t> Women</a:t>
                      </a:r>
                      <a:r>
                        <a:rPr kumimoji="0" lang="zh-TW" altLang="en-US" sz="2000" b="1" i="0" u="none" strike="noStrike" cap="none" normalizeH="0" baseline="0" dirty="0">
                          <a:ln>
                            <a:noFill/>
                          </a:ln>
                          <a:solidFill>
                            <a:schemeClr val="tx1"/>
                          </a:solidFill>
                          <a:effectLst/>
                          <a:latin typeface="Arial" charset="0"/>
                          <a:ea typeface="MS PGothic" pitchFamily="34" charset="-128"/>
                        </a:rPr>
                        <a:t>成年</a:t>
                      </a:r>
                      <a:r>
                        <a:rPr kumimoji="0" lang="zh-TW" altLang="en-US" sz="2000" b="0" i="0" u="none" strike="noStrike" cap="none" normalizeH="0" baseline="0" dirty="0" smtClean="0">
                          <a:ln>
                            <a:noFill/>
                          </a:ln>
                          <a:solidFill>
                            <a:schemeClr val="tx1"/>
                          </a:solidFill>
                          <a:effectLst/>
                          <a:latin typeface="Arial" charset="0"/>
                          <a:ea typeface="MS PGothic" pitchFamily="34" charset="-128"/>
                        </a:rPr>
                        <a:t>女子</a:t>
                      </a:r>
                      <a:r>
                        <a:rPr kumimoji="0" lang="en-US" altLang="ko-KR" sz="2000" b="0" i="0" u="none" strike="noStrike" cap="none" normalizeH="0" baseline="0" dirty="0" smtClean="0">
                          <a:ln>
                            <a:noFill/>
                          </a:ln>
                          <a:solidFill>
                            <a:schemeClr val="tx1"/>
                          </a:solidFill>
                          <a:effectLst/>
                          <a:latin typeface="Arial" charset="0"/>
                          <a:ea typeface="MS PGothic" pitchFamily="34" charset="-128"/>
                        </a:rPr>
                        <a:t>:    </a:t>
                      </a:r>
                      <a:r>
                        <a:rPr kumimoji="0" lang="en-US" altLang="ko-KR" sz="2000" b="0" i="0" u="none" strike="noStrike" cap="none" normalizeH="0" baseline="0" dirty="0">
                          <a:ln>
                            <a:noFill/>
                          </a:ln>
                          <a:solidFill>
                            <a:schemeClr val="tx1"/>
                          </a:solidFill>
                          <a:effectLst/>
                          <a:latin typeface="Arial" charset="0"/>
                          <a:ea typeface="MS PGothic" pitchFamily="34" charset="-128"/>
                        </a:rPr>
                        <a:t>19 - 40</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Youth</a:t>
                      </a:r>
                      <a:r>
                        <a:rPr kumimoji="0" lang="en-US" altLang="ko-KR" sz="2000" b="0" i="0" u="none" strike="noStrike" cap="none" normalizeH="0" baseline="0" dirty="0">
                          <a:ln>
                            <a:noFill/>
                          </a:ln>
                          <a:solidFill>
                            <a:schemeClr val="tx1"/>
                          </a:solidFill>
                          <a:effectLst/>
                          <a:latin typeface="Arial" charset="0"/>
                          <a:ea typeface="MS PGothic" pitchFamily="34" charset="-128"/>
                        </a:rPr>
                        <a:t> Men and Women</a:t>
                      </a:r>
                      <a:r>
                        <a:rPr kumimoji="0" lang="zh-TW" altLang="en-US" sz="2000" b="1" i="0" u="none" strike="noStrike" cap="none" normalizeH="0" baseline="0" dirty="0">
                          <a:ln>
                            <a:noFill/>
                          </a:ln>
                          <a:solidFill>
                            <a:schemeClr val="tx1"/>
                          </a:solidFill>
                          <a:effectLst/>
                          <a:latin typeface="Arial" charset="0"/>
                          <a:ea typeface="MS PGothic" pitchFamily="34" charset="-128"/>
                        </a:rPr>
                        <a:t>青年</a:t>
                      </a:r>
                      <a:r>
                        <a:rPr kumimoji="0" lang="zh-TW" altLang="en-US" sz="2000" b="0" i="0" u="none" strike="noStrike" cap="none" normalizeH="0" baseline="0" dirty="0">
                          <a:ln>
                            <a:noFill/>
                          </a:ln>
                          <a:solidFill>
                            <a:schemeClr val="tx1"/>
                          </a:solidFill>
                          <a:effectLst/>
                          <a:latin typeface="Arial" charset="0"/>
                          <a:ea typeface="MS PGothic" pitchFamily="34" charset="-128"/>
                        </a:rPr>
                        <a:t>男子與</a:t>
                      </a:r>
                      <a:r>
                        <a:rPr kumimoji="0" lang="zh-TW" altLang="en-US" sz="2000" b="0" i="0" u="none" strike="noStrike" cap="none" normalizeH="0" baseline="0" dirty="0" smtClean="0">
                          <a:ln>
                            <a:noFill/>
                          </a:ln>
                          <a:solidFill>
                            <a:schemeClr val="tx1"/>
                          </a:solidFill>
                          <a:effectLst/>
                          <a:latin typeface="Arial" charset="0"/>
                          <a:ea typeface="MS PGothic" pitchFamily="34" charset="-128"/>
                        </a:rPr>
                        <a:t>女子</a:t>
                      </a:r>
                      <a:r>
                        <a:rPr kumimoji="0" lang="en-US" altLang="ko-KR" sz="2000" b="0" i="0" u="none" strike="noStrike" cap="none" normalizeH="0" baseline="0" dirty="0" smtClean="0">
                          <a:ln>
                            <a:noFill/>
                          </a:ln>
                          <a:solidFill>
                            <a:schemeClr val="tx1"/>
                          </a:solidFill>
                          <a:effectLst/>
                          <a:latin typeface="Arial" charset="0"/>
                          <a:ea typeface="MS PGothic" pitchFamily="34" charset="-128"/>
                        </a:rPr>
                        <a:t>:   </a:t>
                      </a:r>
                      <a:r>
                        <a:rPr kumimoji="0" lang="en-US" altLang="ko-KR" sz="2000" b="0" i="0" u="none" strike="noStrike" cap="none" normalizeH="0" baseline="0" dirty="0">
                          <a:ln>
                            <a:noFill/>
                          </a:ln>
                          <a:solidFill>
                            <a:schemeClr val="tx1"/>
                          </a:solidFill>
                          <a:effectLst/>
                          <a:latin typeface="Arial" charset="0"/>
                          <a:ea typeface="MS PGothic" pitchFamily="34" charset="-128"/>
                        </a:rPr>
                        <a:t>17 - 18 </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Junior</a:t>
                      </a:r>
                      <a:r>
                        <a:rPr kumimoji="0" lang="en-US" altLang="ko-KR" sz="2000" b="0" i="0" u="none" strike="noStrike" cap="none" normalizeH="0" baseline="0" dirty="0">
                          <a:ln>
                            <a:noFill/>
                          </a:ln>
                          <a:solidFill>
                            <a:schemeClr val="tx1"/>
                          </a:solidFill>
                          <a:effectLst/>
                          <a:latin typeface="Arial" charset="0"/>
                          <a:ea typeface="MS PGothic" pitchFamily="34" charset="-128"/>
                        </a:rPr>
                        <a:t> Boys and Girls</a:t>
                      </a:r>
                      <a:r>
                        <a:rPr kumimoji="0" lang="zh-TW" altLang="en-US" sz="2000" b="1" i="0" u="none" strike="noStrike" cap="none" normalizeH="0" baseline="0" dirty="0">
                          <a:ln>
                            <a:noFill/>
                          </a:ln>
                          <a:solidFill>
                            <a:schemeClr val="tx1"/>
                          </a:solidFill>
                          <a:effectLst/>
                          <a:latin typeface="Arial" charset="0"/>
                          <a:ea typeface="MS PGothic" pitchFamily="34" charset="-128"/>
                        </a:rPr>
                        <a:t>少年</a:t>
                      </a:r>
                      <a:r>
                        <a:rPr kumimoji="0" lang="zh-TW" altLang="en-US" sz="2000" b="0" i="0" u="none" strike="noStrike" cap="none" normalizeH="0" baseline="0" dirty="0">
                          <a:ln>
                            <a:noFill/>
                          </a:ln>
                          <a:solidFill>
                            <a:schemeClr val="tx1"/>
                          </a:solidFill>
                          <a:effectLst/>
                          <a:latin typeface="Arial" charset="0"/>
                          <a:ea typeface="MS PGothic" pitchFamily="34" charset="-128"/>
                        </a:rPr>
                        <a:t>男子與</a:t>
                      </a:r>
                      <a:r>
                        <a:rPr kumimoji="0" lang="zh-TW" altLang="en-US" sz="2000" b="0" i="0" u="none" strike="noStrike" cap="none" normalizeH="0" baseline="0" dirty="0" smtClean="0">
                          <a:ln>
                            <a:noFill/>
                          </a:ln>
                          <a:solidFill>
                            <a:schemeClr val="tx1"/>
                          </a:solidFill>
                          <a:effectLst/>
                          <a:latin typeface="Arial" charset="0"/>
                          <a:ea typeface="MS PGothic" pitchFamily="34" charset="-128"/>
                        </a:rPr>
                        <a:t>女子</a:t>
                      </a:r>
                      <a:r>
                        <a:rPr kumimoji="0" lang="en-US" altLang="ko-KR" sz="2000" b="0" i="0" u="none" strike="noStrike" cap="none" normalizeH="0" baseline="0" dirty="0" smtClean="0">
                          <a:ln>
                            <a:noFill/>
                          </a:ln>
                          <a:solidFill>
                            <a:schemeClr val="tx1"/>
                          </a:solidFill>
                          <a:effectLst/>
                          <a:latin typeface="Arial" charset="0"/>
                          <a:ea typeface="MS PGothic" pitchFamily="34" charset="-128"/>
                        </a:rPr>
                        <a:t>:   </a:t>
                      </a:r>
                      <a:r>
                        <a:rPr kumimoji="0" lang="en-US" altLang="ko-KR" sz="2000" b="0" i="0" u="none" strike="noStrike" cap="none" normalizeH="0" baseline="0" dirty="0">
                          <a:ln>
                            <a:noFill/>
                          </a:ln>
                          <a:solidFill>
                            <a:schemeClr val="tx1"/>
                          </a:solidFill>
                          <a:effectLst/>
                          <a:latin typeface="Arial" charset="0"/>
                          <a:ea typeface="MS PGothic" pitchFamily="34" charset="-128"/>
                        </a:rPr>
                        <a:t>15 - 16 </a:t>
                      </a:r>
                    </a:p>
                  </a:txBody>
                  <a:tcPr marL="9258" marR="9258"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3077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5346F62-FADF-4011-B150-4F05E91B7833}" type="slidenum">
              <a:rPr lang="en-US" altLang="pl-PL" sz="1200" smtClean="0">
                <a:solidFill>
                  <a:srgbClr val="FFFFFF"/>
                </a:solidFill>
                <a:latin typeface="Arial Black" panose="020B0A04020102090204" pitchFamily="34" charset="0"/>
                <a:sym typeface="Arial Black" panose="020B0A04020102090204" pitchFamily="34" charset="0"/>
              </a:rPr>
              <a:pPr/>
              <a:t>213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9069565"/>
              </p:ext>
            </p:extLst>
          </p:nvPr>
        </p:nvGraphicFramePr>
        <p:xfrm>
          <a:off x="704850" y="1125538"/>
          <a:ext cx="8916988" cy="5281612"/>
        </p:xfrm>
        <a:graphic>
          <a:graphicData uri="http://schemas.openxmlformats.org/drawingml/2006/table">
            <a:tbl>
              <a:tblPr/>
              <a:tblGrid>
                <a:gridCol w="1973430">
                  <a:extLst>
                    <a:ext uri="{9D8B030D-6E8A-4147-A177-3AD203B41FA5}">
                      <a16:colId xmlns:a16="http://schemas.microsoft.com/office/drawing/2014/main" xmlns="" val="20000"/>
                    </a:ext>
                  </a:extLst>
                </a:gridCol>
                <a:gridCol w="6943558">
                  <a:extLst>
                    <a:ext uri="{9D8B030D-6E8A-4147-A177-3AD203B41FA5}">
                      <a16:colId xmlns:a16="http://schemas.microsoft.com/office/drawing/2014/main" xmlns="" val="20001"/>
                    </a:ext>
                  </a:extLst>
                </a:gridCol>
              </a:tblGrid>
              <a:tr h="57718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RULE</a:t>
                      </a:r>
                      <a:r>
                        <a:rPr kumimoji="0" lang="zh-TW" altLang="en-US" sz="2000" b="1" i="0" u="none" strike="noStrike" cap="none" normalizeH="0" baseline="0" dirty="0">
                          <a:ln>
                            <a:noFill/>
                          </a:ln>
                          <a:solidFill>
                            <a:schemeClr val="tx1"/>
                          </a:solidFill>
                          <a:effectLst/>
                          <a:latin typeface="Arial" charset="0"/>
                          <a:ea typeface="MS PGothic" pitchFamily="34" charset="-128"/>
                        </a:rPr>
                        <a:t>規則</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ko-KR" sz="2000" b="1" i="0" u="none" strike="noStrike" cap="none" normalizeH="0" baseline="0" dirty="0">
                          <a:ln>
                            <a:noFill/>
                          </a:ln>
                          <a:solidFill>
                            <a:schemeClr val="tx1"/>
                          </a:solidFill>
                          <a:effectLst/>
                          <a:latin typeface="Arial" charset="0"/>
                          <a:ea typeface="MS PGothic" pitchFamily="34" charset="-128"/>
                        </a:rPr>
                        <a:t>AOB – Women, Youth &amp; Junior</a:t>
                      </a:r>
                      <a:r>
                        <a:rPr kumimoji="0" lang="zh-TW" altLang="en-US" sz="2000" b="1" i="0" u="none" strike="noStrike" cap="none" normalizeH="0" baseline="0" dirty="0">
                          <a:ln>
                            <a:noFill/>
                          </a:ln>
                          <a:solidFill>
                            <a:schemeClr val="tx1"/>
                          </a:solidFill>
                          <a:effectLst/>
                          <a:latin typeface="Arial" charset="0"/>
                          <a:ea typeface="MS PGothic" pitchFamily="34" charset="-128"/>
                        </a:rPr>
                        <a:t>女子</a:t>
                      </a:r>
                      <a:r>
                        <a:rPr kumimoji="0"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a:t>
                      </a:r>
                      <a:r>
                        <a:rPr kumimoji="0" lang="zh-TW" altLang="en-US" sz="2000" b="1" i="0" u="none" strike="noStrike" cap="none" normalizeH="0" baseline="0" dirty="0">
                          <a:ln>
                            <a:noFill/>
                          </a:ln>
                          <a:solidFill>
                            <a:schemeClr val="tx1"/>
                          </a:solidFill>
                          <a:effectLst/>
                          <a:latin typeface="Arial" charset="0"/>
                          <a:ea typeface="MS PGothic" pitchFamily="34" charset="-128"/>
                        </a:rPr>
                        <a:t>青年</a:t>
                      </a:r>
                      <a:r>
                        <a:rPr kumimoji="0" lang="en-US" altLang="zh-TW" sz="2000" b="1" i="0" u="none" strike="noStrike" cap="none" normalizeH="0" baseline="0" dirty="0">
                          <a:ln>
                            <a:noFill/>
                          </a:ln>
                          <a:solidFill>
                            <a:schemeClr val="tx1"/>
                          </a:solidFill>
                          <a:effectLst/>
                          <a:latin typeface="Arial" charset="0"/>
                          <a:ea typeface="MS PGothic" pitchFamily="34" charset="-128"/>
                        </a:rPr>
                        <a:t>&amp;</a:t>
                      </a:r>
                      <a:r>
                        <a:rPr kumimoji="0" lang="zh-TW" altLang="en-US" sz="2000" b="1" i="0" u="none" strike="noStrike" cap="none" normalizeH="0" baseline="0" dirty="0">
                          <a:ln>
                            <a:noFill/>
                          </a:ln>
                          <a:solidFill>
                            <a:schemeClr val="tx1"/>
                          </a:solidFill>
                          <a:effectLst/>
                          <a:latin typeface="Arial" charset="0"/>
                          <a:ea typeface="MS PGothic" pitchFamily="34" charset="-128"/>
                        </a:rPr>
                        <a:t>少年</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85488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err="1">
                          <a:ln>
                            <a:noFill/>
                          </a:ln>
                          <a:solidFill>
                            <a:schemeClr val="tx1"/>
                          </a:solidFill>
                          <a:effectLst/>
                          <a:latin typeface="Arial" charset="0"/>
                          <a:ea typeface="MS PGothic" pitchFamily="34" charset="-128"/>
                        </a:rPr>
                        <a:t>Headguard</a:t>
                      </a:r>
                      <a:r>
                        <a:rPr kumimoji="0" lang="zh-TW" altLang="en-US" sz="2000" b="1" i="0" u="none" strike="noStrike" cap="none" normalizeH="0" baseline="0" dirty="0">
                          <a:ln>
                            <a:noFill/>
                          </a:ln>
                          <a:solidFill>
                            <a:schemeClr val="tx1"/>
                          </a:solidFill>
                          <a:effectLst/>
                          <a:latin typeface="Arial" charset="0"/>
                          <a:ea typeface="MS PGothic" pitchFamily="34" charset="-128"/>
                        </a:rPr>
                        <a:t>頭盔</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YES</a:t>
                      </a:r>
                      <a:r>
                        <a:rPr kumimoji="0" lang="zh-TW" altLang="en-US" sz="2000" b="0" i="0" u="none" strike="noStrike" cap="none" normalizeH="0" baseline="0" dirty="0">
                          <a:ln>
                            <a:noFill/>
                          </a:ln>
                          <a:solidFill>
                            <a:schemeClr val="tx1"/>
                          </a:solidFill>
                          <a:effectLst/>
                          <a:latin typeface="Arial" charset="0"/>
                          <a:ea typeface="MS PGothic" pitchFamily="34" charset="-128"/>
                        </a:rPr>
                        <a:t>是</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40151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Rounds</a:t>
                      </a:r>
                      <a:r>
                        <a:rPr kumimoji="0" lang="zh-TW" altLang="en-US" sz="2000" b="1" i="0" u="none" strike="noStrike" cap="none" normalizeH="0" baseline="0" dirty="0">
                          <a:ln>
                            <a:noFill/>
                          </a:ln>
                          <a:solidFill>
                            <a:schemeClr val="tx1"/>
                          </a:solidFill>
                          <a:effectLst/>
                          <a:latin typeface="Arial" charset="0"/>
                          <a:ea typeface="MS PGothic" pitchFamily="34" charset="-128"/>
                        </a:rPr>
                        <a:t>回合</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Women – Elite and Youth</a:t>
                      </a:r>
                      <a:r>
                        <a:rPr kumimoji="0" lang="zh-TW" altLang="en-US" sz="2000" b="0" i="0" u="none" strike="noStrike" cap="none" normalizeH="0" baseline="0" dirty="0">
                          <a:ln>
                            <a:noFill/>
                          </a:ln>
                          <a:solidFill>
                            <a:schemeClr val="tx1"/>
                          </a:solidFill>
                          <a:effectLst/>
                          <a:latin typeface="Arial" charset="0"/>
                          <a:ea typeface="MS PGothic" pitchFamily="34" charset="-128"/>
                        </a:rPr>
                        <a:t>女子</a:t>
                      </a:r>
                      <a:r>
                        <a:rPr kumimoji="0" lang="en-US" altLang="zh-TW" sz="2000" b="0" i="0" u="none" strike="noStrike" cap="none" normalizeH="0" baseline="0" dirty="0">
                          <a:ln>
                            <a:noFill/>
                          </a:ln>
                          <a:solidFill>
                            <a:schemeClr val="tx1"/>
                          </a:solidFill>
                          <a:effectLst/>
                          <a:latin typeface="Arial" charset="0"/>
                          <a:ea typeface="MS PGothic" pitchFamily="34" charset="-128"/>
                        </a:rPr>
                        <a:t>-</a:t>
                      </a:r>
                      <a:r>
                        <a:rPr kumimoji="0" lang="zh-TW" altLang="en-US" sz="2000" b="0" i="0" u="none" strike="noStrike" cap="none" normalizeH="0" baseline="0" dirty="0">
                          <a:ln>
                            <a:noFill/>
                          </a:ln>
                          <a:solidFill>
                            <a:schemeClr val="tx1"/>
                          </a:solidFill>
                          <a:effectLst/>
                          <a:latin typeface="Arial" charset="0"/>
                          <a:ea typeface="MS PGothic" pitchFamily="34" charset="-128"/>
                        </a:rPr>
                        <a:t>成年與青年</a:t>
                      </a:r>
                      <a:r>
                        <a:rPr kumimoji="0" lang="en-US" altLang="ko-KR" sz="2000" b="0" i="0" u="none" strike="noStrike" cap="none" normalizeH="0" baseline="0" dirty="0">
                          <a:ln>
                            <a:noFill/>
                          </a:ln>
                          <a:solidFill>
                            <a:schemeClr val="tx1"/>
                          </a:solidFill>
                          <a:effectLst/>
                          <a:latin typeface="Arial" charset="0"/>
                          <a:ea typeface="MS PGothic" pitchFamily="34" charset="-128"/>
                        </a:rPr>
                        <a:t> = 3 x 3</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Junior   – Boys and Girls</a:t>
                      </a:r>
                      <a:r>
                        <a:rPr kumimoji="0" lang="zh-TW" altLang="en-US" sz="2000" b="0" i="0" u="none" strike="noStrike" cap="none" normalizeH="0" baseline="0" dirty="0">
                          <a:ln>
                            <a:noFill/>
                          </a:ln>
                          <a:solidFill>
                            <a:schemeClr val="tx1"/>
                          </a:solidFill>
                          <a:effectLst/>
                          <a:latin typeface="Arial" charset="0"/>
                          <a:ea typeface="MS PGothic" pitchFamily="34" charset="-128"/>
                        </a:rPr>
                        <a:t>少年</a:t>
                      </a:r>
                      <a:r>
                        <a:rPr kumimoji="0" lang="en-US" altLang="zh-TW" sz="2000" b="0" i="0" u="none" strike="noStrike" cap="none" normalizeH="0" baseline="0" dirty="0">
                          <a:ln>
                            <a:noFill/>
                          </a:ln>
                          <a:solidFill>
                            <a:schemeClr val="tx1"/>
                          </a:solidFill>
                          <a:effectLst/>
                          <a:latin typeface="Arial" charset="0"/>
                          <a:ea typeface="MS PGothic" pitchFamily="34" charset="-128"/>
                        </a:rPr>
                        <a:t>-</a:t>
                      </a:r>
                      <a:r>
                        <a:rPr kumimoji="0" lang="zh-TW" altLang="en-US" sz="2000" b="0" i="0" u="none" strike="noStrike" cap="none" normalizeH="0" baseline="0" dirty="0">
                          <a:ln>
                            <a:noFill/>
                          </a:ln>
                          <a:solidFill>
                            <a:schemeClr val="tx1"/>
                          </a:solidFill>
                          <a:effectLst/>
                          <a:latin typeface="Arial" charset="0"/>
                          <a:ea typeface="MS PGothic" pitchFamily="34" charset="-128"/>
                        </a:rPr>
                        <a:t>男子與女子</a:t>
                      </a:r>
                      <a:r>
                        <a:rPr kumimoji="0" lang="en-US" altLang="ko-KR" sz="2000" b="0" i="0" u="none" strike="noStrike" cap="none" normalizeH="0" baseline="0" dirty="0">
                          <a:ln>
                            <a:noFill/>
                          </a:ln>
                          <a:solidFill>
                            <a:schemeClr val="tx1"/>
                          </a:solidFill>
                          <a:effectLst/>
                          <a:latin typeface="Arial" charset="0"/>
                          <a:ea typeface="MS PGothic" pitchFamily="34" charset="-128"/>
                        </a:rPr>
                        <a:t>  = 3 x 2</a:t>
                      </a: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2"/>
                  </a:ext>
                </a:extLst>
              </a:tr>
              <a:tr h="244802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1" i="0" u="none" strike="noStrike" cap="none" normalizeH="0" baseline="0" dirty="0">
                          <a:ln>
                            <a:noFill/>
                          </a:ln>
                          <a:solidFill>
                            <a:schemeClr val="tx1"/>
                          </a:solidFill>
                          <a:effectLst/>
                          <a:latin typeface="Arial" charset="0"/>
                          <a:ea typeface="MS PGothic" pitchFamily="34" charset="-128"/>
                        </a:rPr>
                        <a:t>Weight Categories</a:t>
                      </a:r>
                      <a:r>
                        <a:rPr kumimoji="0" lang="zh-TW" altLang="en-US" sz="2000" b="1" i="0" u="none" strike="noStrike" cap="none" normalizeH="0" baseline="0" dirty="0">
                          <a:ln>
                            <a:noFill/>
                          </a:ln>
                          <a:solidFill>
                            <a:schemeClr val="tx1"/>
                          </a:solidFill>
                          <a:effectLst/>
                          <a:latin typeface="Arial" charset="0"/>
                          <a:ea typeface="MS PGothic" pitchFamily="34" charset="-128"/>
                        </a:rPr>
                        <a:t>重量類別</a:t>
                      </a:r>
                      <a:endParaRPr kumimoji="0" lang="en-US" altLang="ko-KR" sz="2000" b="1"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Elite &amp; Youth - Women</a:t>
                      </a:r>
                      <a:r>
                        <a:rPr kumimoji="0" lang="zh-TW" altLang="en-US" sz="2000" b="0" i="0" u="none" strike="noStrike" cap="none" normalizeH="0" baseline="0" dirty="0">
                          <a:ln>
                            <a:noFill/>
                          </a:ln>
                          <a:solidFill>
                            <a:schemeClr val="tx1"/>
                          </a:solidFill>
                          <a:effectLst/>
                          <a:latin typeface="Arial" charset="0"/>
                          <a:ea typeface="MS PGothic" pitchFamily="34" charset="-128"/>
                        </a:rPr>
                        <a:t>成年</a:t>
                      </a:r>
                      <a:r>
                        <a:rPr kumimoji="0" lang="en-US" altLang="zh-TW" sz="2000" b="0" i="0" u="none" strike="noStrike" cap="none" normalizeH="0" baseline="0" dirty="0">
                          <a:ln>
                            <a:noFill/>
                          </a:ln>
                          <a:solidFill>
                            <a:schemeClr val="tx1"/>
                          </a:solidFill>
                          <a:effectLst/>
                          <a:latin typeface="Arial" charset="0"/>
                          <a:ea typeface="MS PGothic" pitchFamily="34" charset="-128"/>
                        </a:rPr>
                        <a:t>&amp;</a:t>
                      </a:r>
                      <a:r>
                        <a:rPr kumimoji="0" lang="zh-TW" altLang="en-US" sz="2000" b="0" i="0" u="none" strike="noStrike" cap="none" normalizeH="0" baseline="0" dirty="0">
                          <a:ln>
                            <a:noFill/>
                          </a:ln>
                          <a:solidFill>
                            <a:schemeClr val="tx1"/>
                          </a:solidFill>
                          <a:effectLst/>
                          <a:latin typeface="Arial" charset="0"/>
                          <a:ea typeface="MS PGothic" pitchFamily="34" charset="-128"/>
                        </a:rPr>
                        <a:t>青年</a:t>
                      </a:r>
                      <a:r>
                        <a:rPr kumimoji="0" lang="en-US" altLang="zh-TW" sz="2000" b="0" i="0" u="none" strike="noStrike" cap="none" normalizeH="0" baseline="0" dirty="0">
                          <a:ln>
                            <a:noFill/>
                          </a:ln>
                          <a:solidFill>
                            <a:schemeClr val="tx1"/>
                          </a:solidFill>
                          <a:effectLst/>
                          <a:latin typeface="Arial" charset="0"/>
                          <a:ea typeface="MS PGothic" pitchFamily="34" charset="-128"/>
                        </a:rPr>
                        <a:t>-</a:t>
                      </a:r>
                      <a:r>
                        <a:rPr kumimoji="0" lang="zh-TW" altLang="en-US" sz="2000" b="0" i="0" u="none" strike="noStrike" cap="none" normalizeH="0" baseline="0" dirty="0">
                          <a:ln>
                            <a:noFill/>
                          </a:ln>
                          <a:solidFill>
                            <a:schemeClr val="tx1"/>
                          </a:solidFill>
                          <a:effectLst/>
                          <a:latin typeface="Arial" charset="0"/>
                          <a:ea typeface="MS PGothic" pitchFamily="34" charset="-128"/>
                        </a:rPr>
                        <a:t>女子</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45 - 48, 51, 54, 57, 60, 64, 69, 75, 81, + 81 kg</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Junior  - Boys &amp; Girls</a:t>
                      </a:r>
                      <a:r>
                        <a:rPr kumimoji="0" lang="zh-TW" altLang="en-US" sz="2000" b="0" i="0" u="none" strike="noStrike" cap="none" normalizeH="0" baseline="0" dirty="0">
                          <a:ln>
                            <a:noFill/>
                          </a:ln>
                          <a:solidFill>
                            <a:schemeClr val="tx1"/>
                          </a:solidFill>
                          <a:effectLst/>
                          <a:latin typeface="Arial" charset="0"/>
                          <a:ea typeface="MS PGothic" pitchFamily="34" charset="-128"/>
                        </a:rPr>
                        <a:t>少年</a:t>
                      </a:r>
                      <a:r>
                        <a:rPr kumimoji="0" lang="en-US" altLang="zh-TW" sz="2000" b="0" i="0" u="none" strike="noStrike" cap="none" normalizeH="0" baseline="0" dirty="0">
                          <a:ln>
                            <a:noFill/>
                          </a:ln>
                          <a:solidFill>
                            <a:schemeClr val="tx1"/>
                          </a:solidFill>
                          <a:effectLst/>
                          <a:latin typeface="Arial" charset="0"/>
                          <a:ea typeface="MS PGothic" pitchFamily="34" charset="-128"/>
                        </a:rPr>
                        <a:t>-</a:t>
                      </a:r>
                      <a:r>
                        <a:rPr kumimoji="0" lang="zh-TW" altLang="en-US" sz="2000" b="0" i="0" u="none" strike="noStrike" cap="none" normalizeH="0" baseline="0" dirty="0">
                          <a:ln>
                            <a:noFill/>
                          </a:ln>
                          <a:solidFill>
                            <a:schemeClr val="tx1"/>
                          </a:solidFill>
                          <a:effectLst/>
                          <a:latin typeface="Arial" charset="0"/>
                          <a:ea typeface="MS PGothic" pitchFamily="34" charset="-128"/>
                        </a:rPr>
                        <a:t>男子</a:t>
                      </a:r>
                      <a:r>
                        <a:rPr kumimoji="0" lang="en-US" altLang="zh-TW" sz="2000" b="0" i="0" u="none" strike="noStrike" cap="none" normalizeH="0" baseline="0" dirty="0">
                          <a:ln>
                            <a:noFill/>
                          </a:ln>
                          <a:solidFill>
                            <a:schemeClr val="tx1"/>
                          </a:solidFill>
                          <a:effectLst/>
                          <a:latin typeface="Arial" charset="0"/>
                          <a:ea typeface="MS PGothic" pitchFamily="34" charset="-128"/>
                        </a:rPr>
                        <a:t>&amp;</a:t>
                      </a:r>
                      <a:r>
                        <a:rPr kumimoji="0" lang="zh-TW" altLang="en-US" sz="2000" b="0" i="0" u="none" strike="noStrike" cap="none" normalizeH="0" baseline="0" dirty="0">
                          <a:ln>
                            <a:noFill/>
                          </a:ln>
                          <a:solidFill>
                            <a:schemeClr val="tx1"/>
                          </a:solidFill>
                          <a:effectLst/>
                          <a:latin typeface="Arial" charset="0"/>
                          <a:ea typeface="MS PGothic" pitchFamily="34" charset="-128"/>
                        </a:rPr>
                        <a:t>女子</a:t>
                      </a:r>
                      <a:endParaRPr kumimoji="0" lang="en-US" altLang="ko-KR" sz="2000" b="0" i="0" u="none" strike="noStrike" cap="none" normalizeH="0" baseline="0" dirty="0">
                        <a:ln>
                          <a:noFill/>
                        </a:ln>
                        <a:solidFill>
                          <a:schemeClr val="tx1"/>
                        </a:solidFill>
                        <a:effectLst/>
                        <a:latin typeface="Arial" charset="0"/>
                        <a:ea typeface="MS PGothic" pitchFamily="34" charset="-128"/>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tx1"/>
                          </a:solidFill>
                          <a:effectLst/>
                          <a:latin typeface="Arial" charset="0"/>
                          <a:ea typeface="MS PGothic" pitchFamily="34" charset="-128"/>
                        </a:rPr>
                        <a:t>44 - 46, 48, 50, 52, 54, 57, 60, 63, 66, 70, 75, 80, + 80 kg </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tx1"/>
                        </a:solidFill>
                        <a:effectLst/>
                        <a:latin typeface="Arial" charset="0"/>
                        <a:ea typeface="MS PGothic" pitchFamily="34" charset="-128"/>
                      </a:endParaRPr>
                    </a:p>
                  </a:txBody>
                  <a:tcPr marL="8968" marR="8968"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3179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9C26158-4F44-463E-9F3E-524D99EADD54}" type="slidenum">
              <a:rPr lang="en-US" altLang="pl-PL" sz="1200" smtClean="0">
                <a:solidFill>
                  <a:srgbClr val="FFFFFF"/>
                </a:solidFill>
                <a:latin typeface="Arial Black" panose="020B0A04020102090204" pitchFamily="34" charset="0"/>
                <a:sym typeface="Arial Black" panose="020B0A04020102090204" pitchFamily="34" charset="0"/>
              </a:rPr>
              <a:pPr/>
              <a:t>214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3"/>
          <p:cNvSpPr>
            <a:spLocks noGrp="1"/>
          </p:cNvSpPr>
          <p:nvPr>
            <p:ph type="ctrTitle"/>
          </p:nvPr>
        </p:nvSpPr>
        <p:spPr/>
        <p:txBody>
          <a:bodyPr/>
          <a:lstStyle/>
          <a:p>
            <a:pPr algn="ctr"/>
            <a:r>
              <a:rPr lang="en-US" altLang="en-US" b="1" dirty="0"/>
              <a:t>ROLE OF A </a:t>
            </a:r>
            <a:r>
              <a:rPr lang="pl-PL" altLang="en-US" b="1" dirty="0"/>
              <a:t>CUTMAN</a:t>
            </a:r>
            <a:r>
              <a:rPr lang="zh-TW" altLang="en-US" b="1" dirty="0"/>
              <a:t>傷口處理師的任務</a:t>
            </a:r>
            <a:endParaRPr lang="en-US" altLang="en-US" dirty="0"/>
          </a:p>
        </p:txBody>
      </p:sp>
      <p:sp>
        <p:nvSpPr>
          <p:cNvPr id="33280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335E0ED-6777-44C0-A543-CFB72F6BC16D}" type="slidenum">
              <a:rPr lang="en-US" altLang="pl-PL" sz="1200" smtClean="0">
                <a:solidFill>
                  <a:srgbClr val="FFFFFF"/>
                </a:solidFill>
                <a:latin typeface="Arial Black" panose="020B0A04020102090204" pitchFamily="34" charset="0"/>
                <a:sym typeface="Arial Black" panose="020B0A04020102090204" pitchFamily="34" charset="0"/>
              </a:rPr>
              <a:pPr/>
              <a:t>215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750888" y="620713"/>
            <a:ext cx="8961437" cy="823912"/>
          </a:xfrm>
        </p:spPr>
        <p:txBody>
          <a:bodyPr>
            <a:normAutofit fontScale="90000"/>
          </a:bodyPr>
          <a:lstStyle/>
          <a:p>
            <a:pPr eaLnBrk="1" hangingPunct="1">
              <a:defRPr/>
            </a:pPr>
            <a:r>
              <a:rPr lang="pl-PL" altLang="pl-PL" sz="4875" b="1" u="sng" dirty="0">
                <a:latin typeface="Agency FB" panose="020B0503020202020204" pitchFamily="34" charset="0"/>
                <a:sym typeface="Arial Black" panose="020B0A04020102020204" pitchFamily="34" charset="0"/>
              </a:rPr>
              <a:t>The role of Cutman</a:t>
            </a:r>
            <a:r>
              <a:rPr lang="zh-TW" altLang="en-US" sz="4875" b="1" u="sng" dirty="0">
                <a:latin typeface="Agency FB" panose="020B0503020202020204" pitchFamily="34" charset="0"/>
                <a:sym typeface="Arial Black" panose="020B0A04020102020204" pitchFamily="34" charset="0"/>
              </a:rPr>
              <a:t>傷口處理師的任務</a:t>
            </a:r>
            <a:endParaRPr lang="pl-PL" altLang="pl-PL" sz="4875" b="1" u="sng" dirty="0">
              <a:latin typeface="Agency FB" panose="020B0503020202020204" pitchFamily="34" charset="0"/>
              <a:sym typeface="Arial Black" panose="020B0A04020102020204" pitchFamily="34" charset="0"/>
            </a:endParaRPr>
          </a:p>
        </p:txBody>
      </p:sp>
      <p:sp>
        <p:nvSpPr>
          <p:cNvPr id="3" name="Symbol zastępczy zawartości 2"/>
          <p:cNvSpPr>
            <a:spLocks noGrp="1"/>
          </p:cNvSpPr>
          <p:nvPr>
            <p:ph idx="1"/>
          </p:nvPr>
        </p:nvSpPr>
        <p:spPr>
          <a:xfrm>
            <a:off x="263525" y="2060575"/>
            <a:ext cx="9247188" cy="4176713"/>
          </a:xfrm>
        </p:spPr>
        <p:txBody>
          <a:bodyPr/>
          <a:lstStyle/>
          <a:p>
            <a:pPr>
              <a:buNone/>
              <a:defRPr/>
            </a:pPr>
            <a:r>
              <a:rPr lang="pl-PL" sz="2400" b="1" dirty="0"/>
              <a:t>AOB </a:t>
            </a:r>
            <a:r>
              <a:rPr lang="pl-PL" sz="2400" b="1" dirty="0" smtClean="0"/>
              <a:t>RULES</a:t>
            </a:r>
            <a:r>
              <a:rPr lang="en-US" sz="2400" b="1" dirty="0" smtClean="0"/>
              <a:t>:</a:t>
            </a:r>
            <a:r>
              <a:rPr lang="zh-TW" altLang="zh-TW" sz="2400" dirty="0" smtClean="0"/>
              <a:t> </a:t>
            </a:r>
            <a:r>
              <a:rPr lang="zh-TW" altLang="zh-TW" sz="2400" b="1" dirty="0"/>
              <a:t>AOB</a:t>
            </a:r>
            <a:r>
              <a:rPr lang="zh-TW" altLang="zh-TW" sz="2400" b="1" dirty="0" smtClean="0"/>
              <a:t>規則</a:t>
            </a:r>
            <a:r>
              <a:rPr lang="zh-TW" altLang="en-US" sz="2400" b="1" dirty="0" smtClean="0"/>
              <a:t>：</a:t>
            </a:r>
            <a:endParaRPr lang="pl-PL" sz="2400" b="1" dirty="0"/>
          </a:p>
          <a:p>
            <a:pPr lvl="1">
              <a:buFont typeface="Wingdings" panose="05000000000000000000" pitchFamily="2" charset="2"/>
              <a:buChar char="Ø"/>
              <a:defRPr/>
            </a:pPr>
            <a:r>
              <a:rPr lang="pl-PL" sz="2000" b="1" dirty="0"/>
              <a:t> </a:t>
            </a:r>
            <a:r>
              <a:rPr lang="en-US" sz="2000" dirty="0"/>
              <a:t>When o competitions without </a:t>
            </a:r>
            <a:r>
              <a:rPr lang="en-US" sz="2000" dirty="0" err="1"/>
              <a:t>Headguards</a:t>
            </a:r>
            <a:r>
              <a:rPr lang="en-US" sz="2000" dirty="0"/>
              <a:t>, the AIBA </a:t>
            </a:r>
            <a:r>
              <a:rPr lang="en-US" sz="2000" dirty="0" err="1"/>
              <a:t>Cutman</a:t>
            </a:r>
            <a:r>
              <a:rPr lang="en-US" sz="2000" dirty="0"/>
              <a:t> controls the </a:t>
            </a:r>
            <a:r>
              <a:rPr lang="en-US" sz="2000" dirty="0" err="1"/>
              <a:t>handwraps</a:t>
            </a:r>
            <a:r>
              <a:rPr lang="en-US" sz="2000" dirty="0"/>
              <a:t> prepared by the Coaches and intervenes only if these do not comply with these Rules.</a:t>
            </a:r>
            <a:r>
              <a:rPr lang="zh-TW" altLang="zh-TW" sz="2000" dirty="0"/>
              <a:t>當被</a:t>
            </a:r>
            <a:r>
              <a:rPr lang="zh-TW" altLang="en-US" sz="2000" dirty="0"/>
              <a:t>指定不戴</a:t>
            </a:r>
            <a:r>
              <a:rPr lang="zh-TW" altLang="zh-TW" sz="2000" dirty="0"/>
              <a:t>頭盔比賽時，AIBA</a:t>
            </a:r>
            <a:r>
              <a:rPr lang="zh-TW" altLang="en-US" sz="2000" dirty="0"/>
              <a:t>傷口處理師</a:t>
            </a:r>
            <a:r>
              <a:rPr lang="zh-TW" altLang="zh-TW" sz="2000" dirty="0"/>
              <a:t>控制由教練準備的手</a:t>
            </a:r>
            <a:r>
              <a:rPr lang="zh-TW" altLang="en-US" sz="2000" dirty="0"/>
              <a:t>綁帶</a:t>
            </a:r>
            <a:r>
              <a:rPr lang="zh-TW" altLang="zh-TW" sz="2000" dirty="0"/>
              <a:t>，只有在不符合本規則的情況下才能進行干預。</a:t>
            </a:r>
            <a:r>
              <a:rPr lang="en-US" sz="2000" dirty="0"/>
              <a:t> </a:t>
            </a:r>
            <a:endParaRPr lang="pl-PL" sz="2000" dirty="0"/>
          </a:p>
          <a:p>
            <a:pPr lvl="1">
              <a:buFont typeface="Wingdings" panose="05000000000000000000" pitchFamily="2" charset="2"/>
              <a:buChar char="Ø"/>
              <a:defRPr/>
            </a:pPr>
            <a:r>
              <a:rPr lang="en-US" sz="2000" dirty="0"/>
              <a:t>He oversees the work of the Teams’ </a:t>
            </a:r>
            <a:r>
              <a:rPr lang="en-US" sz="2000" dirty="0" err="1"/>
              <a:t>cutmen</a:t>
            </a:r>
            <a:r>
              <a:rPr lang="en-US" sz="2000" dirty="0"/>
              <a:t> at the corner and provides advice to the Seconds if necessary.</a:t>
            </a:r>
            <a:r>
              <a:rPr lang="zh-TW" altLang="zh-TW" sz="2000" dirty="0"/>
              <a:t>他負責監督</a:t>
            </a:r>
            <a:r>
              <a:rPr lang="zh-TW" altLang="en-US" sz="2000" dirty="0"/>
              <a:t>團隊傷口處理師在角落</a:t>
            </a:r>
            <a:r>
              <a:rPr lang="zh-TW" altLang="zh-TW" sz="2000" dirty="0"/>
              <a:t>的工作，並在必要時</a:t>
            </a:r>
            <a:r>
              <a:rPr lang="zh-TW" altLang="en-US" sz="2000" dirty="0"/>
              <a:t>對助手</a:t>
            </a:r>
            <a:r>
              <a:rPr lang="zh-TW" altLang="zh-TW" sz="2000" dirty="0"/>
              <a:t>提供意見。</a:t>
            </a:r>
            <a:endParaRPr lang="pl-PL" sz="2000" dirty="0"/>
          </a:p>
          <a:p>
            <a:pPr lvl="1">
              <a:buFont typeface="Wingdings" panose="05000000000000000000" pitchFamily="2" charset="2"/>
              <a:buChar char="Ø"/>
              <a:defRPr/>
            </a:pPr>
            <a:r>
              <a:rPr lang="en-US" sz="2000" dirty="0"/>
              <a:t>The AIBA </a:t>
            </a:r>
            <a:r>
              <a:rPr lang="en-US" sz="2000" dirty="0" err="1"/>
              <a:t>Cutman</a:t>
            </a:r>
            <a:r>
              <a:rPr lang="en-US" sz="2000" dirty="0"/>
              <a:t> also conducts </a:t>
            </a:r>
            <a:r>
              <a:rPr lang="en-US" sz="2000" dirty="0" err="1"/>
              <a:t>Handwraps</a:t>
            </a:r>
            <a:r>
              <a:rPr lang="en-US" sz="2000" dirty="0"/>
              <a:t> Workshops, Seminars or Courses for Coaches. </a:t>
            </a:r>
            <a:r>
              <a:rPr lang="zh-TW" altLang="zh-TW" sz="2000" dirty="0"/>
              <a:t>AIBA </a:t>
            </a:r>
            <a:r>
              <a:rPr lang="zh-TW" altLang="en-US" sz="2000" dirty="0"/>
              <a:t>傷口處理師</a:t>
            </a:r>
            <a:r>
              <a:rPr lang="zh-TW" altLang="zh-TW" sz="2000" dirty="0"/>
              <a:t>還為教練進行</a:t>
            </a:r>
            <a:r>
              <a:rPr lang="zh-TW" altLang="en-US" sz="2000" dirty="0"/>
              <a:t>手綁帶</a:t>
            </a:r>
            <a:r>
              <a:rPr lang="zh-TW" altLang="zh-TW" sz="2000" dirty="0"/>
              <a:t>研討會</a:t>
            </a:r>
            <a:r>
              <a:rPr lang="zh-TW" altLang="en-US" sz="2000" dirty="0">
                <a:latin typeface="新細明體" panose="02020500000000000000" pitchFamily="18" charset="-120"/>
                <a:ea typeface="新細明體" panose="02020500000000000000" pitchFamily="18" charset="-120"/>
              </a:rPr>
              <a:t>、</a:t>
            </a:r>
            <a:r>
              <a:rPr lang="zh-TW" altLang="zh-TW" sz="2000" dirty="0"/>
              <a:t>研討會或課程。</a:t>
            </a:r>
            <a:endParaRPr lang="en-US" sz="2000" dirty="0"/>
          </a:p>
          <a:p>
            <a:pPr lvl="1">
              <a:buFont typeface="Wingdings" panose="05000000000000000000" pitchFamily="2" charset="2"/>
              <a:buChar char="Ø"/>
              <a:defRPr/>
            </a:pPr>
            <a:r>
              <a:rPr lang="en-US" sz="2000" dirty="0"/>
              <a:t> When appointed to competitions with </a:t>
            </a:r>
            <a:r>
              <a:rPr lang="en-US" sz="2000" dirty="0" err="1"/>
              <a:t>Headguards</a:t>
            </a:r>
            <a:r>
              <a:rPr lang="en-US" sz="2000" dirty="0"/>
              <a:t>, the AIBA </a:t>
            </a:r>
            <a:r>
              <a:rPr lang="en-US" sz="2000" dirty="0" err="1"/>
              <a:t>Cutman</a:t>
            </a:r>
            <a:r>
              <a:rPr lang="en-US" sz="2000" dirty="0"/>
              <a:t> conducts </a:t>
            </a:r>
            <a:r>
              <a:rPr lang="en-US" sz="2000" dirty="0" err="1"/>
              <a:t>Handwraps</a:t>
            </a:r>
            <a:r>
              <a:rPr lang="en-US" sz="2000" dirty="0"/>
              <a:t> Workshops, Seminars or Courses for Coaches</a:t>
            </a:r>
            <a:r>
              <a:rPr lang="zh-TW" altLang="zh-TW" sz="2000" dirty="0"/>
              <a:t>當被指定</a:t>
            </a:r>
            <a:r>
              <a:rPr lang="zh-TW" altLang="en-US" sz="2000" dirty="0"/>
              <a:t>戴</a:t>
            </a:r>
            <a:r>
              <a:rPr lang="zh-TW" altLang="zh-TW" sz="2000" dirty="0"/>
              <a:t>頭盔比賽時，AIBA</a:t>
            </a:r>
            <a:r>
              <a:rPr lang="zh-TW" altLang="en-US" sz="2000" dirty="0"/>
              <a:t>傷口處理師將</a:t>
            </a:r>
            <a:r>
              <a:rPr lang="zh-TW" altLang="zh-TW" sz="2000" dirty="0"/>
              <a:t>為教練進行</a:t>
            </a:r>
            <a:r>
              <a:rPr lang="zh-TW" altLang="en-US" sz="2000" dirty="0"/>
              <a:t>手綁帶</a:t>
            </a:r>
            <a:r>
              <a:rPr lang="zh-TW" altLang="zh-TW" sz="2000" dirty="0"/>
              <a:t>研討會</a:t>
            </a:r>
            <a:r>
              <a:rPr lang="zh-TW" altLang="en-US" sz="2000" dirty="0">
                <a:latin typeface="新細明體" panose="02020500000000000000" pitchFamily="18" charset="-120"/>
                <a:ea typeface="新細明體" panose="02020500000000000000" pitchFamily="18" charset="-120"/>
              </a:rPr>
              <a:t>、</a:t>
            </a:r>
            <a:r>
              <a:rPr lang="zh-TW" altLang="zh-TW" sz="2000" dirty="0"/>
              <a:t>研討會或課程。</a:t>
            </a:r>
            <a:br>
              <a:rPr lang="zh-TW" altLang="zh-TW" sz="2000" dirty="0"/>
            </a:br>
            <a:r>
              <a:rPr lang="zh-TW" altLang="zh-TW" sz="2400" dirty="0"/>
              <a:t>   </a:t>
            </a:r>
            <a:endParaRPr lang="en-US" sz="2200" dirty="0"/>
          </a:p>
        </p:txBody>
      </p:sp>
      <p:sp>
        <p:nvSpPr>
          <p:cNvPr id="33485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56C4561-2687-40C0-A240-693C51401F80}" type="slidenum">
              <a:rPr lang="en-US" altLang="pl-PL" sz="1200" smtClean="0">
                <a:solidFill>
                  <a:srgbClr val="FFFFFF"/>
                </a:solidFill>
                <a:latin typeface="Arial Black" panose="020B0A04020102090204" pitchFamily="34" charset="0"/>
                <a:sym typeface="Arial Black" panose="020B0A04020102090204" pitchFamily="34" charset="0"/>
              </a:rPr>
              <a:pPr/>
              <a:t>216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750888" y="620713"/>
            <a:ext cx="8961437" cy="823912"/>
          </a:xfrm>
        </p:spPr>
        <p:txBody>
          <a:bodyPr>
            <a:normAutofit fontScale="90000"/>
          </a:bodyPr>
          <a:lstStyle/>
          <a:p>
            <a:pPr eaLnBrk="1" hangingPunct="1">
              <a:defRPr/>
            </a:pPr>
            <a:r>
              <a:rPr lang="pl-PL" altLang="pl-PL" sz="4875" b="1" u="sng" dirty="0">
                <a:latin typeface="Agency FB" panose="020B0503020202020204" pitchFamily="34" charset="0"/>
                <a:sym typeface="Arial Black" panose="020B0A04020102020204" pitchFamily="34" charset="0"/>
              </a:rPr>
              <a:t>The role of Cutman</a:t>
            </a:r>
            <a:r>
              <a:rPr lang="zh-TW" altLang="en-US" sz="4875" b="1" u="sng" dirty="0">
                <a:latin typeface="Agency FB" panose="020B0503020202020204" pitchFamily="34" charset="0"/>
                <a:sym typeface="Arial Black" panose="020B0A04020102020204" pitchFamily="34" charset="0"/>
              </a:rPr>
              <a:t>傷口處理師的任務</a:t>
            </a:r>
            <a:endParaRPr lang="pl-PL" altLang="pl-PL" sz="4875" b="1" u="sng" dirty="0">
              <a:latin typeface="Agency FB" panose="020B0503020202020204" pitchFamily="34" charset="0"/>
              <a:sym typeface="Arial Black" panose="020B0A04020102020204" pitchFamily="34" charset="0"/>
            </a:endParaRPr>
          </a:p>
        </p:txBody>
      </p:sp>
      <p:sp>
        <p:nvSpPr>
          <p:cNvPr id="3" name="Symbol zastępczy zawartości 2"/>
          <p:cNvSpPr>
            <a:spLocks noGrp="1"/>
          </p:cNvSpPr>
          <p:nvPr>
            <p:ph idx="1"/>
          </p:nvPr>
        </p:nvSpPr>
        <p:spPr>
          <a:xfrm>
            <a:off x="344488" y="2125663"/>
            <a:ext cx="9247187" cy="3973512"/>
          </a:xfrm>
        </p:spPr>
        <p:txBody>
          <a:bodyPr/>
          <a:lstStyle/>
          <a:p>
            <a:pPr marL="0" indent="0" eaLnBrk="1" hangingPunct="1">
              <a:buFont typeface="Wingdings 2" pitchFamily="18" charset="2"/>
              <a:buNone/>
              <a:defRPr/>
            </a:pPr>
            <a:r>
              <a:rPr lang="en-US" sz="1625" b="1" dirty="0" err="1"/>
              <a:t>Cutman</a:t>
            </a:r>
            <a:r>
              <a:rPr lang="en-US" sz="1625" b="1" dirty="0"/>
              <a:t> </a:t>
            </a:r>
            <a:r>
              <a:rPr lang="pl-PL" sz="1625" b="1" dirty="0" err="1"/>
              <a:t>takes</a:t>
            </a:r>
            <a:r>
              <a:rPr lang="en-US" sz="1625" b="1" dirty="0"/>
              <a:t> a very important role in preparing </a:t>
            </a:r>
            <a:r>
              <a:rPr lang="pl-PL" sz="1625" b="1" dirty="0"/>
              <a:t>to </a:t>
            </a:r>
            <a:r>
              <a:rPr lang="pl-PL" sz="1625" b="1" dirty="0" err="1"/>
              <a:t>fight</a:t>
            </a:r>
            <a:r>
              <a:rPr lang="en-US" sz="1625" b="1" dirty="0"/>
              <a:t> and t</a:t>
            </a:r>
            <a:r>
              <a:rPr lang="pl-PL" sz="1625" b="1" dirty="0" err="1"/>
              <a:t>aking</a:t>
            </a:r>
            <a:r>
              <a:rPr lang="en-US" sz="1625" b="1" dirty="0"/>
              <a:t> care of the health of</a:t>
            </a:r>
            <a:r>
              <a:rPr lang="pl-PL" sz="1625" b="1" dirty="0"/>
              <a:t> a</a:t>
            </a:r>
            <a:r>
              <a:rPr lang="en-US" sz="1625" b="1" dirty="0"/>
              <a:t> </a:t>
            </a:r>
            <a:r>
              <a:rPr lang="pl-PL" sz="1625" b="1" dirty="0"/>
              <a:t>fighter</a:t>
            </a:r>
            <a:r>
              <a:rPr lang="en-US" sz="1625" b="1" dirty="0"/>
              <a:t>. </a:t>
            </a:r>
            <a:r>
              <a:rPr lang="pl-PL" sz="1625" b="1" dirty="0"/>
              <a:t>He</a:t>
            </a:r>
            <a:r>
              <a:rPr lang="en-US" sz="1625" b="1" dirty="0"/>
              <a:t> is </a:t>
            </a:r>
            <a:r>
              <a:rPr lang="pl-PL" sz="1625" b="1" dirty="0"/>
              <a:t>a </a:t>
            </a:r>
            <a:r>
              <a:rPr lang="en-US" sz="1625" b="1" dirty="0"/>
              <a:t>part of a large team that is fundamental </a:t>
            </a:r>
            <a:r>
              <a:rPr lang="pl-PL" sz="1625" b="1" dirty="0"/>
              <a:t>in </a:t>
            </a:r>
            <a:r>
              <a:rPr lang="en-US" sz="1625" b="1" dirty="0"/>
              <a:t>boxing career. </a:t>
            </a:r>
            <a:r>
              <a:rPr lang="pl-PL" sz="1625" b="1" dirty="0"/>
              <a:t> </a:t>
            </a:r>
            <a:r>
              <a:rPr lang="en-US" sz="1625" b="1" dirty="0"/>
              <a:t>Climbing high can also fail without </a:t>
            </a:r>
            <a:r>
              <a:rPr lang="pl-PL" sz="1625" b="1" dirty="0" err="1"/>
              <a:t>keeping</a:t>
            </a:r>
            <a:r>
              <a:rPr lang="pl-PL" sz="1625" b="1" dirty="0"/>
              <a:t> the </a:t>
            </a:r>
            <a:r>
              <a:rPr lang="pl-PL" sz="1625" b="1" dirty="0" err="1"/>
              <a:t>sufficiant</a:t>
            </a:r>
            <a:r>
              <a:rPr lang="pl-PL" sz="1625" b="1" dirty="0"/>
              <a:t> </a:t>
            </a:r>
            <a:r>
              <a:rPr lang="en-US" sz="1625" b="1" dirty="0"/>
              <a:t>safe</a:t>
            </a:r>
            <a:r>
              <a:rPr lang="pl-PL" sz="1625" b="1" dirty="0"/>
              <a:t>ty</a:t>
            </a:r>
            <a:r>
              <a:rPr lang="en-US" sz="1625" b="1" dirty="0"/>
              <a:t>.</a:t>
            </a:r>
            <a:r>
              <a:rPr lang="pl-PL" sz="1625" b="1" dirty="0"/>
              <a:t> </a:t>
            </a:r>
            <a:endParaRPr lang="en-US" sz="1625" b="1" dirty="0"/>
          </a:p>
          <a:p>
            <a:pPr marL="0" indent="0" eaLnBrk="1" hangingPunct="1">
              <a:buFont typeface="Wingdings 2" pitchFamily="18" charset="2"/>
              <a:buNone/>
              <a:defRPr/>
            </a:pPr>
            <a:endParaRPr lang="en-US" sz="1625" b="1" dirty="0"/>
          </a:p>
          <a:p>
            <a:pPr eaLnBrk="1" hangingPunct="1">
              <a:defRPr/>
            </a:pPr>
            <a:r>
              <a:rPr lang="en-US" sz="1625" b="1" u="sng" dirty="0"/>
              <a:t>How it look</a:t>
            </a:r>
            <a:r>
              <a:rPr lang="pl-PL" sz="1625" b="1" u="sng" dirty="0"/>
              <a:t>s</a:t>
            </a:r>
            <a:r>
              <a:rPr lang="en-US" sz="1625" b="1" u="sng" dirty="0"/>
              <a:t> generally?</a:t>
            </a:r>
            <a:r>
              <a:rPr lang="zh-TW" altLang="zh-TW" sz="1600" b="1" u="sng" dirty="0"/>
              <a:t>一般如何看</a:t>
            </a:r>
            <a:r>
              <a:rPr lang="zh-TW" altLang="en-US" sz="1600" b="1" u="sng" dirty="0"/>
              <a:t>待</a:t>
            </a:r>
            <a:r>
              <a:rPr lang="zh-TW" altLang="zh-TW" sz="1600" b="1" u="sng" dirty="0"/>
              <a:t>？</a:t>
            </a:r>
            <a:endParaRPr lang="en-US" sz="1625" b="1" u="sng" dirty="0"/>
          </a:p>
          <a:p>
            <a:pPr eaLnBrk="1" hangingPunct="1">
              <a:buFontTx/>
              <a:buChar char="-"/>
              <a:defRPr/>
            </a:pPr>
            <a:r>
              <a:rPr lang="en-US" sz="1625" dirty="0"/>
              <a:t>coach / second </a:t>
            </a:r>
            <a:r>
              <a:rPr lang="pl-PL" sz="1625" dirty="0"/>
              <a:t>trying to take care of a boxer,</a:t>
            </a:r>
            <a:endParaRPr lang="en-US" sz="1625" dirty="0"/>
          </a:p>
          <a:p>
            <a:pPr marL="0" indent="0" eaLnBrk="1" hangingPunct="1">
              <a:buNone/>
              <a:defRPr/>
            </a:pPr>
            <a:r>
              <a:rPr lang="zh-TW" altLang="zh-TW" sz="1600" dirty="0"/>
              <a:t>教練/</a:t>
            </a:r>
            <a:r>
              <a:rPr lang="zh-TW" altLang="en-US" sz="1600" dirty="0"/>
              <a:t>助手</a:t>
            </a:r>
            <a:r>
              <a:rPr lang="zh-TW" altLang="zh-TW" sz="1600" dirty="0"/>
              <a:t>試圖照顧拳擊手，</a:t>
            </a:r>
            <a:endParaRPr lang="en-US" sz="1625" dirty="0"/>
          </a:p>
          <a:p>
            <a:pPr eaLnBrk="1" hangingPunct="1">
              <a:buFontTx/>
              <a:buChar char="-"/>
              <a:defRPr/>
            </a:pPr>
            <a:r>
              <a:rPr lang="en-US" sz="1625" dirty="0"/>
              <a:t>there is no responsible person,</a:t>
            </a:r>
          </a:p>
          <a:p>
            <a:pPr eaLnBrk="1" hangingPunct="1">
              <a:buFontTx/>
              <a:buChar char="-"/>
              <a:defRPr/>
            </a:pPr>
            <a:r>
              <a:rPr lang="zh-TW" altLang="zh-TW" sz="1600" dirty="0"/>
              <a:t>沒有</a:t>
            </a:r>
            <a:r>
              <a:rPr lang="zh-TW" altLang="en-US" sz="1600" dirty="0"/>
              <a:t>負</a:t>
            </a:r>
            <a:r>
              <a:rPr lang="zh-TW" altLang="zh-TW" sz="1600" dirty="0"/>
              <a:t>責人</a:t>
            </a:r>
            <a:r>
              <a:rPr lang="zh-TW" altLang="en-US" sz="1600" dirty="0"/>
              <a:t>員</a:t>
            </a:r>
            <a:r>
              <a:rPr lang="zh-TW" altLang="zh-TW" sz="1600" dirty="0"/>
              <a:t>，</a:t>
            </a:r>
            <a:br>
              <a:rPr lang="zh-TW" altLang="zh-TW" sz="1600" dirty="0"/>
            </a:br>
            <a:r>
              <a:rPr lang="en-US" sz="1625" b="1" u="sng" dirty="0"/>
              <a:t>How </a:t>
            </a:r>
            <a:r>
              <a:rPr lang="pl-PL" sz="1625" b="1" u="sng" dirty="0" err="1"/>
              <a:t>it</a:t>
            </a:r>
            <a:r>
              <a:rPr lang="pl-PL" sz="1625" b="1" u="sng" dirty="0"/>
              <a:t> </a:t>
            </a:r>
            <a:r>
              <a:rPr lang="en-US" sz="1625" b="1" u="sng" dirty="0"/>
              <a:t>should look like?</a:t>
            </a:r>
            <a:r>
              <a:rPr lang="zh-TW" altLang="zh-TW" sz="1600" b="1" u="sng" dirty="0"/>
              <a:t>應該</a:t>
            </a:r>
            <a:r>
              <a:rPr lang="zh-TW" altLang="en-US" sz="1600" b="1" u="sng" dirty="0"/>
              <a:t>如何看待</a:t>
            </a:r>
            <a:r>
              <a:rPr lang="zh-TW" altLang="zh-TW" sz="1600" b="1" u="sng" dirty="0"/>
              <a:t>？</a:t>
            </a:r>
            <a:endParaRPr lang="en-US" sz="1625" b="1" u="sng" dirty="0"/>
          </a:p>
          <a:p>
            <a:pPr eaLnBrk="1" hangingPunct="1">
              <a:buFontTx/>
              <a:buChar char="-"/>
              <a:defRPr/>
            </a:pPr>
            <a:r>
              <a:rPr lang="en-US" sz="1625" dirty="0"/>
              <a:t>coach / second replacing </a:t>
            </a:r>
            <a:r>
              <a:rPr lang="en-US" sz="1625" dirty="0" err="1"/>
              <a:t>cutman</a:t>
            </a:r>
            <a:r>
              <a:rPr lang="en-US" sz="1625" dirty="0"/>
              <a:t>,</a:t>
            </a:r>
          </a:p>
          <a:p>
            <a:pPr marL="0" indent="0" eaLnBrk="1" hangingPunct="1">
              <a:buNone/>
              <a:defRPr/>
            </a:pPr>
            <a:r>
              <a:rPr lang="zh-TW" altLang="zh-TW" sz="1600" dirty="0"/>
              <a:t>教練/</a:t>
            </a:r>
            <a:r>
              <a:rPr lang="zh-TW" altLang="en-US" sz="1600" dirty="0"/>
              <a:t>助手取</a:t>
            </a:r>
            <a:r>
              <a:rPr lang="zh-TW" altLang="zh-TW" sz="1600" dirty="0"/>
              <a:t>代</a:t>
            </a:r>
            <a:r>
              <a:rPr lang="zh-TW" altLang="en-US" sz="1600" dirty="0"/>
              <a:t>傷口處理師</a:t>
            </a:r>
            <a:r>
              <a:rPr lang="zh-TW" altLang="zh-TW" sz="1600" dirty="0"/>
              <a:t>，</a:t>
            </a:r>
            <a:endParaRPr lang="en-US" sz="1625" dirty="0"/>
          </a:p>
          <a:p>
            <a:pPr eaLnBrk="1" hangingPunct="1">
              <a:buFontTx/>
              <a:buChar char="-"/>
              <a:defRPr/>
            </a:pPr>
            <a:r>
              <a:rPr lang="pl-PL" sz="1625" dirty="0"/>
              <a:t>c</a:t>
            </a:r>
            <a:r>
              <a:rPr lang="en-US" sz="1625" dirty="0" err="1"/>
              <a:t>utman</a:t>
            </a:r>
            <a:r>
              <a:rPr lang="pl-PL" sz="1625" dirty="0"/>
              <a:t> replacing second,</a:t>
            </a:r>
            <a:endParaRPr lang="en-US" sz="1625" dirty="0"/>
          </a:p>
          <a:p>
            <a:pPr marL="0" indent="0" eaLnBrk="1" hangingPunct="1">
              <a:buNone/>
              <a:defRPr/>
            </a:pPr>
            <a:r>
              <a:rPr lang="zh-TW" altLang="zh-TW" sz="1800" dirty="0"/>
              <a:t> </a:t>
            </a:r>
            <a:r>
              <a:rPr lang="zh-TW" altLang="en-US" sz="1600" dirty="0"/>
              <a:t>傷口處理師取代助手</a:t>
            </a:r>
            <a:r>
              <a:rPr lang="zh-TW" altLang="zh-TW" sz="1600" dirty="0"/>
              <a:t>，</a:t>
            </a:r>
            <a:endParaRPr lang="pl-PL" sz="1600" dirty="0"/>
          </a:p>
        </p:txBody>
      </p:sp>
      <p:sp>
        <p:nvSpPr>
          <p:cNvPr id="4" name="Symbol zastępczy zawartości 2"/>
          <p:cNvSpPr txBox="1">
            <a:spLocks/>
          </p:cNvSpPr>
          <p:nvPr/>
        </p:nvSpPr>
        <p:spPr bwMode="auto">
          <a:xfrm>
            <a:off x="5232400" y="3109913"/>
            <a:ext cx="4964113" cy="2989262"/>
          </a:xfrm>
          <a:prstGeom prst="rect">
            <a:avLst/>
          </a:prstGeom>
          <a:noFill/>
          <a:ln>
            <a:noFill/>
          </a:ln>
          <a:extLst/>
        </p:spPr>
        <p:txBody>
          <a:bodyPr anchor="ct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eaLnBrk="1" hangingPunct="1">
              <a:buClr>
                <a:srgbClr val="4590B8"/>
              </a:buClr>
              <a:defRPr/>
            </a:pPr>
            <a:r>
              <a:rPr lang="en-US" sz="1463" b="1" u="sng" dirty="0">
                <a:solidFill>
                  <a:srgbClr val="3D3D3D"/>
                </a:solidFill>
              </a:rPr>
              <a:t>Responsibilities </a:t>
            </a:r>
            <a:r>
              <a:rPr lang="en-US" sz="1463" b="1" u="sng" dirty="0" err="1">
                <a:solidFill>
                  <a:srgbClr val="3D3D3D"/>
                </a:solidFill>
              </a:rPr>
              <a:t>cutman</a:t>
            </a:r>
            <a:r>
              <a:rPr lang="en-US" sz="1463" b="1" u="sng" dirty="0">
                <a:solidFill>
                  <a:srgbClr val="3D3D3D"/>
                </a:solidFill>
              </a:rPr>
              <a:t> / </a:t>
            </a:r>
            <a:r>
              <a:rPr lang="en-US" sz="1463" b="1" u="sng" dirty="0" smtClean="0">
                <a:solidFill>
                  <a:srgbClr val="3D3D3D"/>
                </a:solidFill>
              </a:rPr>
              <a:t>second's: </a:t>
            </a:r>
            <a:r>
              <a:rPr lang="zh-TW" altLang="en-US" sz="1400" b="1" dirty="0" smtClean="0"/>
              <a:t>傷口</a:t>
            </a:r>
            <a:r>
              <a:rPr lang="zh-TW" altLang="en-US" sz="1400" b="1" dirty="0"/>
              <a:t>處理師</a:t>
            </a:r>
            <a:r>
              <a:rPr lang="zh-TW" altLang="zh-TW" sz="1400" b="1" dirty="0"/>
              <a:t>/</a:t>
            </a:r>
            <a:r>
              <a:rPr lang="zh-TW" altLang="en-US" sz="1400" b="1" dirty="0"/>
              <a:t>助手的</a:t>
            </a:r>
            <a:r>
              <a:rPr lang="zh-TW" altLang="en-US" sz="1400" b="1" dirty="0" smtClean="0"/>
              <a:t>責任：</a:t>
            </a:r>
            <a:endParaRPr lang="en-US" sz="1463" b="1" u="sng" dirty="0">
              <a:solidFill>
                <a:srgbClr val="3D3D3D"/>
              </a:solidFill>
            </a:endParaRPr>
          </a:p>
          <a:p>
            <a:pPr marL="278606" indent="-278606" eaLnBrk="1" hangingPunct="1">
              <a:buClr>
                <a:srgbClr val="4590B8"/>
              </a:buClr>
              <a:buFont typeface="+mj-lt"/>
              <a:buAutoNum type="arabicPeriod"/>
              <a:defRPr/>
            </a:pPr>
            <a:r>
              <a:rPr lang="en-US" sz="1400" dirty="0">
                <a:solidFill>
                  <a:srgbClr val="3D3D3D"/>
                </a:solidFill>
              </a:rPr>
              <a:t>Full awareness of </a:t>
            </a:r>
            <a:r>
              <a:rPr lang="pl-PL" sz="1400" dirty="0" err="1">
                <a:solidFill>
                  <a:srgbClr val="3D3D3D"/>
                </a:solidFill>
              </a:rPr>
              <a:t>our</a:t>
            </a:r>
            <a:r>
              <a:rPr lang="en-US" sz="1400" dirty="0">
                <a:solidFill>
                  <a:srgbClr val="3D3D3D"/>
                </a:solidFill>
              </a:rPr>
              <a:t> </a:t>
            </a:r>
            <a:r>
              <a:rPr lang="pl-PL" sz="1400" dirty="0">
                <a:solidFill>
                  <a:srgbClr val="3D3D3D"/>
                </a:solidFill>
              </a:rPr>
              <a:t>work - </a:t>
            </a:r>
            <a:r>
              <a:rPr lang="pl-PL" sz="1400" dirty="0">
                <a:solidFill>
                  <a:srgbClr val="FF0000"/>
                </a:solidFill>
              </a:rPr>
              <a:t>theory and practice knowledge</a:t>
            </a:r>
            <a:r>
              <a:rPr lang="zh-TW" altLang="zh-TW" sz="1400" dirty="0"/>
              <a:t>充分認識我們的工作 - </a:t>
            </a:r>
            <a:r>
              <a:rPr lang="zh-TW" altLang="zh-TW" sz="1400" dirty="0">
                <a:solidFill>
                  <a:srgbClr val="FF0000"/>
                </a:solidFill>
              </a:rPr>
              <a:t>理論與實</a:t>
            </a:r>
            <a:r>
              <a:rPr lang="zh-TW" altLang="en-US" sz="1400" dirty="0">
                <a:solidFill>
                  <a:srgbClr val="FF0000"/>
                </a:solidFill>
              </a:rPr>
              <a:t>務</a:t>
            </a:r>
            <a:r>
              <a:rPr lang="zh-TW" altLang="zh-TW" sz="1400" dirty="0">
                <a:solidFill>
                  <a:srgbClr val="FF0000"/>
                </a:solidFill>
              </a:rPr>
              <a:t>知識</a:t>
            </a:r>
            <a:endParaRPr lang="en-US" sz="1400" dirty="0">
              <a:solidFill>
                <a:srgbClr val="FF0000"/>
              </a:solidFill>
            </a:endParaRPr>
          </a:p>
          <a:p>
            <a:pPr marL="278606" indent="-278606" eaLnBrk="1" hangingPunct="1">
              <a:buClr>
                <a:srgbClr val="4590B8"/>
              </a:buClr>
              <a:buFont typeface="+mj-lt"/>
              <a:buAutoNum type="arabicPeriod"/>
              <a:defRPr/>
            </a:pPr>
            <a:r>
              <a:rPr lang="pl-PL" sz="1400" dirty="0" err="1">
                <a:solidFill>
                  <a:srgbClr val="3D3D3D"/>
                </a:solidFill>
              </a:rPr>
              <a:t>Taking</a:t>
            </a:r>
            <a:r>
              <a:rPr lang="pl-PL" sz="1400" dirty="0">
                <a:solidFill>
                  <a:srgbClr val="3D3D3D"/>
                </a:solidFill>
              </a:rPr>
              <a:t> </a:t>
            </a:r>
            <a:r>
              <a:rPr lang="pl-PL" sz="1400" dirty="0" err="1">
                <a:solidFill>
                  <a:srgbClr val="3D3D3D"/>
                </a:solidFill>
              </a:rPr>
              <a:t>care</a:t>
            </a:r>
            <a:r>
              <a:rPr lang="pl-PL" sz="1400" dirty="0">
                <a:solidFill>
                  <a:srgbClr val="3D3D3D"/>
                </a:solidFill>
              </a:rPr>
              <a:t> of </a:t>
            </a:r>
            <a:r>
              <a:rPr lang="pl-PL" sz="1400" dirty="0" err="1">
                <a:solidFill>
                  <a:srgbClr val="3D3D3D"/>
                </a:solidFill>
              </a:rPr>
              <a:t>boxers</a:t>
            </a:r>
            <a:r>
              <a:rPr lang="pl-PL" sz="1400" dirty="0">
                <a:solidFill>
                  <a:srgbClr val="3D3D3D"/>
                </a:solidFill>
              </a:rPr>
              <a:t>’</a:t>
            </a:r>
            <a:r>
              <a:rPr lang="en-US" sz="1400" dirty="0">
                <a:solidFill>
                  <a:srgbClr val="3D3D3D"/>
                </a:solidFill>
              </a:rPr>
              <a:t> hands – </a:t>
            </a:r>
            <a:r>
              <a:rPr lang="pl-PL" sz="1400" dirty="0">
                <a:solidFill>
                  <a:srgbClr val="3D3D3D"/>
                </a:solidFill>
              </a:rPr>
              <a:t>hand wrapping</a:t>
            </a:r>
            <a:r>
              <a:rPr lang="en-US" sz="1400" dirty="0">
                <a:solidFill>
                  <a:srgbClr val="3D3D3D"/>
                </a:solidFill>
              </a:rPr>
              <a:t>,</a:t>
            </a:r>
            <a:r>
              <a:rPr lang="zh-TW" altLang="zh-TW" sz="1400" dirty="0"/>
              <a:t>照顧拳擊手的手</a:t>
            </a:r>
            <a:r>
              <a:rPr lang="en-US" altLang="zh-TW" sz="1400" dirty="0"/>
              <a:t>-</a:t>
            </a:r>
            <a:r>
              <a:rPr lang="zh-TW" altLang="en-US" sz="1400" dirty="0"/>
              <a:t>手部包紮</a:t>
            </a:r>
            <a:r>
              <a:rPr lang="zh-TW" altLang="zh-TW" sz="1400" dirty="0"/>
              <a:t>，</a:t>
            </a:r>
            <a:endParaRPr lang="en-US" sz="1400" dirty="0">
              <a:solidFill>
                <a:srgbClr val="3D3D3D"/>
              </a:solidFill>
            </a:endParaRPr>
          </a:p>
          <a:p>
            <a:pPr marL="278606" indent="-278606" eaLnBrk="1" hangingPunct="1">
              <a:buClr>
                <a:srgbClr val="4590B8"/>
              </a:buClr>
              <a:buFont typeface="+mj-lt"/>
              <a:buAutoNum type="arabicPeriod"/>
              <a:defRPr/>
            </a:pPr>
            <a:r>
              <a:rPr lang="pl-PL" sz="1400" dirty="0">
                <a:solidFill>
                  <a:srgbClr val="3D3D3D"/>
                </a:solidFill>
              </a:rPr>
              <a:t>G</a:t>
            </a:r>
            <a:r>
              <a:rPr lang="en-US" sz="1400" dirty="0" err="1">
                <a:solidFill>
                  <a:srgbClr val="3D3D3D"/>
                </a:solidFill>
              </a:rPr>
              <a:t>ood</a:t>
            </a:r>
            <a:r>
              <a:rPr lang="en-US" sz="1400" dirty="0">
                <a:solidFill>
                  <a:srgbClr val="3D3D3D"/>
                </a:solidFill>
              </a:rPr>
              <a:t> selection of equipment</a:t>
            </a:r>
            <a:r>
              <a:rPr lang="pl-PL" sz="1400" dirty="0">
                <a:solidFill>
                  <a:srgbClr val="3D3D3D"/>
                </a:solidFill>
              </a:rPr>
              <a:t> (</a:t>
            </a:r>
            <a:r>
              <a:rPr lang="pl-PL" sz="1400" dirty="0">
                <a:solidFill>
                  <a:srgbClr val="FF0000"/>
                </a:solidFill>
              </a:rPr>
              <a:t>high quality, hygienic</a:t>
            </a:r>
            <a:r>
              <a:rPr lang="pl-PL" sz="1400" dirty="0">
                <a:solidFill>
                  <a:srgbClr val="3D3D3D"/>
                </a:solidFill>
              </a:rPr>
              <a:t>)</a:t>
            </a:r>
            <a:r>
              <a:rPr lang="zh-TW" altLang="zh-TW" sz="1400" dirty="0"/>
              <a:t>良好的</a:t>
            </a:r>
            <a:r>
              <a:rPr lang="zh-TW" altLang="en-US" sz="1400" dirty="0"/>
              <a:t>裝備</a:t>
            </a:r>
            <a:r>
              <a:rPr lang="zh-TW" altLang="zh-TW" sz="1400" dirty="0"/>
              <a:t>選擇（</a:t>
            </a:r>
            <a:r>
              <a:rPr lang="zh-TW" altLang="zh-TW" sz="1400" dirty="0">
                <a:solidFill>
                  <a:srgbClr val="FF0000"/>
                </a:solidFill>
              </a:rPr>
              <a:t>高品質</a:t>
            </a:r>
            <a:r>
              <a:rPr lang="zh-TW" altLang="en-US" sz="1400" dirty="0">
                <a:solidFill>
                  <a:srgbClr val="FF0000"/>
                </a:solidFill>
                <a:latin typeface="新細明體" panose="02020500000000000000" pitchFamily="18" charset="-120"/>
                <a:ea typeface="新細明體" panose="02020500000000000000" pitchFamily="18" charset="-120"/>
              </a:rPr>
              <a:t>、</a:t>
            </a:r>
            <a:r>
              <a:rPr lang="zh-TW" altLang="zh-TW" sz="1400" dirty="0">
                <a:solidFill>
                  <a:srgbClr val="FF0000"/>
                </a:solidFill>
              </a:rPr>
              <a:t>衛生</a:t>
            </a:r>
            <a:r>
              <a:rPr lang="zh-TW" altLang="zh-TW" sz="1400" dirty="0"/>
              <a:t>）</a:t>
            </a:r>
            <a:endParaRPr lang="en-US" sz="1400" dirty="0">
              <a:solidFill>
                <a:srgbClr val="3D3D3D"/>
              </a:solidFill>
            </a:endParaRPr>
          </a:p>
          <a:p>
            <a:pPr marL="278606" indent="-278606" eaLnBrk="1" hangingPunct="1">
              <a:buClr>
                <a:srgbClr val="4590B8"/>
              </a:buClr>
              <a:buFont typeface="+mj-lt"/>
              <a:buAutoNum type="arabicPeriod"/>
              <a:defRPr/>
            </a:pPr>
            <a:r>
              <a:rPr lang="pl-PL" sz="1400" dirty="0" err="1">
                <a:solidFill>
                  <a:srgbClr val="3D3D3D"/>
                </a:solidFill>
              </a:rPr>
              <a:t>Taking</a:t>
            </a:r>
            <a:r>
              <a:rPr lang="pl-PL" sz="1400" dirty="0">
                <a:solidFill>
                  <a:srgbClr val="3D3D3D"/>
                </a:solidFill>
              </a:rPr>
              <a:t> </a:t>
            </a:r>
            <a:r>
              <a:rPr lang="pl-PL" sz="1400" dirty="0" err="1">
                <a:solidFill>
                  <a:srgbClr val="3D3D3D"/>
                </a:solidFill>
              </a:rPr>
              <a:t>care</a:t>
            </a:r>
            <a:r>
              <a:rPr lang="pl-PL" sz="1400" dirty="0">
                <a:solidFill>
                  <a:srgbClr val="3D3D3D"/>
                </a:solidFill>
              </a:rPr>
              <a:t> of</a:t>
            </a:r>
            <a:r>
              <a:rPr lang="en-US" sz="1400" dirty="0">
                <a:solidFill>
                  <a:srgbClr val="3D3D3D"/>
                </a:solidFill>
              </a:rPr>
              <a:t> for</a:t>
            </a:r>
            <a:r>
              <a:rPr lang="pl-PL" sz="1400" dirty="0">
                <a:solidFill>
                  <a:srgbClr val="3D3D3D"/>
                </a:solidFill>
              </a:rPr>
              <a:t> </a:t>
            </a:r>
            <a:r>
              <a:rPr lang="en-US" sz="1400" dirty="0">
                <a:solidFill>
                  <a:srgbClr val="3D3D3D"/>
                </a:solidFill>
              </a:rPr>
              <a:t>sustainability of the skin</a:t>
            </a:r>
            <a:r>
              <a:rPr lang="pl-PL" sz="1400" dirty="0">
                <a:solidFill>
                  <a:srgbClr val="3D3D3D"/>
                </a:solidFill>
              </a:rPr>
              <a:t> </a:t>
            </a:r>
            <a:r>
              <a:rPr lang="pl-PL" sz="1400" dirty="0">
                <a:solidFill>
                  <a:srgbClr val="FF0000"/>
                </a:solidFill>
              </a:rPr>
              <a:t>(face tending with creams to keep it flexible)</a:t>
            </a:r>
            <a:r>
              <a:rPr lang="zh-TW" altLang="zh-TW" sz="1400" dirty="0"/>
              <a:t>照顧皮膚的可持續性</a:t>
            </a:r>
            <a:r>
              <a:rPr lang="zh-TW" altLang="zh-TW" sz="1400" dirty="0">
                <a:solidFill>
                  <a:srgbClr val="FF0000"/>
                </a:solidFill>
              </a:rPr>
              <a:t>（</a:t>
            </a:r>
            <a:r>
              <a:rPr lang="zh-TW" altLang="en-US" sz="1400" dirty="0">
                <a:solidFill>
                  <a:srgbClr val="FF0000"/>
                </a:solidFill>
              </a:rPr>
              <a:t>使用</a:t>
            </a:r>
            <a:r>
              <a:rPr lang="zh-TW" altLang="zh-TW" sz="1400" dirty="0">
                <a:solidFill>
                  <a:srgbClr val="FF0000"/>
                </a:solidFill>
              </a:rPr>
              <a:t>面</a:t>
            </a:r>
            <a:r>
              <a:rPr lang="zh-TW" altLang="en-US" sz="1400" dirty="0">
                <a:solidFill>
                  <a:srgbClr val="FF0000"/>
                </a:solidFill>
              </a:rPr>
              <a:t>霜</a:t>
            </a:r>
            <a:r>
              <a:rPr lang="zh-TW" altLang="zh-TW" sz="1400" dirty="0">
                <a:solidFill>
                  <a:srgbClr val="FF0000"/>
                </a:solidFill>
              </a:rPr>
              <a:t>護理</a:t>
            </a:r>
            <a:r>
              <a:rPr lang="zh-TW" altLang="en-US" sz="1400" dirty="0">
                <a:solidFill>
                  <a:srgbClr val="FF0000"/>
                </a:solidFill>
              </a:rPr>
              <a:t>臉部以</a:t>
            </a:r>
            <a:r>
              <a:rPr lang="zh-TW" altLang="zh-TW" sz="1400" dirty="0">
                <a:solidFill>
                  <a:srgbClr val="FF0000"/>
                </a:solidFill>
              </a:rPr>
              <a:t>保持</a:t>
            </a:r>
            <a:r>
              <a:rPr lang="zh-TW" altLang="en-US" sz="1400" dirty="0">
                <a:solidFill>
                  <a:srgbClr val="FF0000"/>
                </a:solidFill>
              </a:rPr>
              <a:t>彈</a:t>
            </a:r>
            <a:r>
              <a:rPr lang="zh-TW" altLang="zh-TW" sz="1400" dirty="0">
                <a:solidFill>
                  <a:srgbClr val="FF0000"/>
                </a:solidFill>
              </a:rPr>
              <a:t>性）</a:t>
            </a:r>
            <a:endParaRPr lang="en-US" sz="1400" dirty="0">
              <a:solidFill>
                <a:srgbClr val="FF0000"/>
              </a:solidFill>
            </a:endParaRPr>
          </a:p>
          <a:p>
            <a:pPr marL="278606" indent="-278606" eaLnBrk="1" hangingPunct="1">
              <a:buClr>
                <a:srgbClr val="4590B8"/>
              </a:buClr>
              <a:buFont typeface="+mj-lt"/>
              <a:buAutoNum type="arabicPeriod"/>
              <a:defRPr/>
            </a:pPr>
            <a:r>
              <a:rPr lang="en-US" sz="1400" dirty="0" err="1">
                <a:solidFill>
                  <a:srgbClr val="3D3D3D"/>
                </a:solidFill>
              </a:rPr>
              <a:t>Minimiz</a:t>
            </a:r>
            <a:r>
              <a:rPr lang="pl-PL" sz="1400" dirty="0" err="1">
                <a:solidFill>
                  <a:srgbClr val="3D3D3D"/>
                </a:solidFill>
              </a:rPr>
              <a:t>ing</a:t>
            </a:r>
            <a:r>
              <a:rPr lang="pl-PL" sz="1400" dirty="0">
                <a:solidFill>
                  <a:srgbClr val="3D3D3D"/>
                </a:solidFill>
              </a:rPr>
              <a:t> the </a:t>
            </a:r>
            <a:r>
              <a:rPr lang="pl-PL" sz="1400" dirty="0" err="1">
                <a:solidFill>
                  <a:srgbClr val="3D3D3D"/>
                </a:solidFill>
              </a:rPr>
              <a:t>injuries</a:t>
            </a:r>
            <a:r>
              <a:rPr lang="pl-PL" sz="1400" dirty="0">
                <a:solidFill>
                  <a:srgbClr val="3D3D3D"/>
                </a:solidFill>
              </a:rPr>
              <a:t> </a:t>
            </a:r>
            <a:r>
              <a:rPr lang="pl-PL" sz="1400" dirty="0" err="1">
                <a:solidFill>
                  <a:srgbClr val="3D3D3D"/>
                </a:solidFill>
              </a:rPr>
              <a:t>e.g</a:t>
            </a:r>
            <a:r>
              <a:rPr lang="pl-PL" sz="1400" dirty="0">
                <a:solidFill>
                  <a:srgbClr val="3D3D3D"/>
                </a:solidFill>
              </a:rPr>
              <a:t>. </a:t>
            </a:r>
            <a:r>
              <a:rPr lang="pl-PL" sz="1400" dirty="0">
                <a:solidFill>
                  <a:srgbClr val="FF0000"/>
                </a:solidFill>
              </a:rPr>
              <a:t>by using vaseline to cover boxer’s face or hands wrapping during the trainings</a:t>
            </a:r>
            <a:r>
              <a:rPr lang="zh-TW" altLang="en-US" sz="1400" dirty="0"/>
              <a:t>將</a:t>
            </a:r>
            <a:r>
              <a:rPr lang="zh-TW" altLang="zh-TW" sz="1400" dirty="0"/>
              <a:t>傷害</a:t>
            </a:r>
            <a:r>
              <a:rPr lang="zh-TW" altLang="en-US" sz="1400" dirty="0"/>
              <a:t>降至最低</a:t>
            </a:r>
            <a:r>
              <a:rPr lang="zh-TW" altLang="zh-TW" sz="1400" dirty="0"/>
              <a:t>，</a:t>
            </a:r>
            <a:r>
              <a:rPr lang="zh-TW" altLang="zh-TW" sz="1400" dirty="0" smtClean="0"/>
              <a:t>例如</a:t>
            </a:r>
            <a:r>
              <a:rPr lang="zh-TW" altLang="en-US" sz="1400" dirty="0" smtClean="0"/>
              <a:t>：</a:t>
            </a:r>
            <a:r>
              <a:rPr lang="zh-TW" altLang="zh-TW" sz="1400" dirty="0" smtClean="0">
                <a:solidFill>
                  <a:srgbClr val="FF0000"/>
                </a:solidFill>
              </a:rPr>
              <a:t>在</a:t>
            </a:r>
            <a:r>
              <a:rPr lang="zh-TW" altLang="zh-TW" sz="1400" dirty="0">
                <a:solidFill>
                  <a:srgbClr val="FF0000"/>
                </a:solidFill>
              </a:rPr>
              <a:t>訓練期間使用凡士林</a:t>
            </a:r>
            <a:r>
              <a:rPr lang="zh-TW" altLang="en-US" sz="1400" dirty="0">
                <a:solidFill>
                  <a:srgbClr val="FF0000"/>
                </a:solidFill>
              </a:rPr>
              <a:t>塗抹</a:t>
            </a:r>
            <a:r>
              <a:rPr lang="zh-TW" altLang="zh-TW" sz="1400" dirty="0">
                <a:solidFill>
                  <a:srgbClr val="FF0000"/>
                </a:solidFill>
              </a:rPr>
              <a:t>拳擊手的臉</a:t>
            </a:r>
            <a:r>
              <a:rPr lang="zh-TW" altLang="en-US" sz="1400" dirty="0">
                <a:solidFill>
                  <a:srgbClr val="FF0000"/>
                </a:solidFill>
              </a:rPr>
              <a:t>部</a:t>
            </a:r>
            <a:r>
              <a:rPr lang="zh-TW" altLang="zh-TW" sz="1400" dirty="0">
                <a:solidFill>
                  <a:srgbClr val="FF0000"/>
                </a:solidFill>
              </a:rPr>
              <a:t>或手</a:t>
            </a:r>
            <a:r>
              <a:rPr lang="zh-TW" altLang="en-US" sz="1400" dirty="0">
                <a:solidFill>
                  <a:srgbClr val="FF0000"/>
                </a:solidFill>
              </a:rPr>
              <a:t>部</a:t>
            </a:r>
            <a:r>
              <a:rPr lang="zh-TW" altLang="zh-TW" sz="1400" dirty="0">
                <a:solidFill>
                  <a:srgbClr val="FF0000"/>
                </a:solidFill>
              </a:rPr>
              <a:t>包</a:t>
            </a:r>
            <a:r>
              <a:rPr lang="zh-TW" altLang="en-US" sz="1400" dirty="0">
                <a:solidFill>
                  <a:srgbClr val="FF0000"/>
                </a:solidFill>
              </a:rPr>
              <a:t>紮</a:t>
            </a:r>
            <a:r>
              <a:rPr lang="zh-TW" altLang="zh-TW" sz="1400" dirty="0"/>
              <a:t/>
            </a:r>
            <a:br>
              <a:rPr lang="zh-TW" altLang="zh-TW" sz="1400" dirty="0"/>
            </a:br>
            <a:endParaRPr lang="pl-PL" sz="1400" dirty="0">
              <a:solidFill>
                <a:srgbClr val="FF0000"/>
              </a:solidFill>
            </a:endParaRPr>
          </a:p>
        </p:txBody>
      </p:sp>
      <p:sp>
        <p:nvSpPr>
          <p:cNvPr id="33587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F46FC0F-2C43-4B76-A8A6-368FD5E6D4DF}" type="slidenum">
              <a:rPr lang="en-US" altLang="pl-PL" sz="1200" smtClean="0">
                <a:solidFill>
                  <a:srgbClr val="FFFFFF"/>
                </a:solidFill>
                <a:latin typeface="Arial Black" panose="020B0A04020102090204" pitchFamily="34" charset="0"/>
                <a:sym typeface="Arial Black" panose="020B0A04020102090204" pitchFamily="34" charset="0"/>
              </a:rPr>
              <a:pPr/>
              <a:t>217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6" name="文字方塊 5"/>
          <p:cNvSpPr txBox="1"/>
          <p:nvPr/>
        </p:nvSpPr>
        <p:spPr>
          <a:xfrm>
            <a:off x="-231577" y="1331804"/>
            <a:ext cx="8496945" cy="646331"/>
          </a:xfrm>
          <a:prstGeom prst="rect">
            <a:avLst/>
          </a:prstGeom>
          <a:noFill/>
        </p:spPr>
        <p:txBody>
          <a:bodyPr wrap="square" rtlCol="0">
            <a:spAutoFit/>
          </a:bodyPr>
          <a:lstStyle/>
          <a:p>
            <a:r>
              <a:rPr lang="zh-TW" altLang="en-US" sz="1800" dirty="0"/>
              <a:t>傷口處理師</a:t>
            </a:r>
            <a:r>
              <a:rPr lang="zh-TW" altLang="zh-TW" sz="1800" dirty="0"/>
              <a:t>在準備戰鬥和照顧</a:t>
            </a:r>
            <a:r>
              <a:rPr lang="zh-TW" altLang="en-US" sz="1800" dirty="0"/>
              <a:t>拳擊手</a:t>
            </a:r>
            <a:r>
              <a:rPr lang="zh-TW" altLang="zh-TW" sz="1800" dirty="0"/>
              <a:t>的健康方面發揮了非常重要的作用。他是大型團隊的一部分，</a:t>
            </a:r>
            <a:r>
              <a:rPr lang="zh-TW" altLang="en-US" sz="1800" dirty="0"/>
              <a:t>那</a:t>
            </a:r>
            <a:r>
              <a:rPr lang="zh-TW" altLang="zh-TW" sz="1800" dirty="0"/>
              <a:t>是拳擊生涯的</a:t>
            </a:r>
            <a:r>
              <a:rPr lang="zh-TW" altLang="en-US" sz="1800" dirty="0"/>
              <a:t>基礎</a:t>
            </a:r>
            <a:r>
              <a:rPr lang="zh-TW" altLang="zh-TW" sz="1800" dirty="0"/>
              <a:t>。爬高而不</a:t>
            </a:r>
            <a:r>
              <a:rPr lang="zh-TW" altLang="en-US" sz="1800" dirty="0"/>
              <a:t>遵守充分</a:t>
            </a:r>
            <a:r>
              <a:rPr lang="zh-TW" altLang="zh-TW" sz="1800" dirty="0"/>
              <a:t>的安全也可</a:t>
            </a:r>
            <a:r>
              <a:rPr lang="zh-TW" altLang="en-US" sz="1800" dirty="0"/>
              <a:t>能</a:t>
            </a:r>
            <a:r>
              <a:rPr lang="zh-TW" altLang="zh-TW" sz="1800" dirty="0"/>
              <a:t>失敗。</a:t>
            </a:r>
            <a:endParaRPr lang="zh-TW" altLang="en-US" sz="1800" dirty="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849313" y="620713"/>
            <a:ext cx="8963025" cy="823912"/>
          </a:xfrm>
        </p:spPr>
        <p:txBody>
          <a:bodyPr>
            <a:normAutofit fontScale="90000"/>
          </a:bodyPr>
          <a:lstStyle/>
          <a:p>
            <a:pPr eaLnBrk="1" hangingPunct="1">
              <a:defRPr/>
            </a:pPr>
            <a:r>
              <a:rPr lang="pl-PL" altLang="pl-PL" sz="4875" b="1" u="sng" dirty="0">
                <a:latin typeface="Agency FB" panose="020B0503020202020204" pitchFamily="34" charset="0"/>
                <a:sym typeface="Arial Black" panose="020B0A04020102020204" pitchFamily="34" charset="0"/>
              </a:rPr>
              <a:t>1. </a:t>
            </a:r>
            <a:r>
              <a:rPr lang="en-US" altLang="pl-PL" sz="4875" b="1" u="sng" dirty="0">
                <a:latin typeface="Agency FB" panose="020B0503020202020204" pitchFamily="34" charset="0"/>
                <a:sym typeface="Arial Black" panose="020B0A04020102020204" pitchFamily="34" charset="0"/>
              </a:rPr>
              <a:t>Full awareness of your actions</a:t>
            </a:r>
            <a:r>
              <a:rPr lang="zh-TW" altLang="zh-TW" sz="4800" b="1" dirty="0"/>
              <a:t>充分意識到</a:t>
            </a:r>
            <a:r>
              <a:rPr lang="zh-TW" altLang="en-US" sz="4800" b="1" dirty="0"/>
              <a:t>你們</a:t>
            </a:r>
            <a:r>
              <a:rPr lang="zh-TW" altLang="zh-TW" sz="4800" b="1" dirty="0"/>
              <a:t>的行為</a:t>
            </a:r>
            <a:endParaRPr lang="pl-PL" altLang="pl-PL" sz="4875" b="1" u="sng" dirty="0">
              <a:latin typeface="Agency FB" panose="020B0503020202020204" pitchFamily="34" charset="0"/>
              <a:sym typeface="Arial Black" panose="020B0A04020102020204" pitchFamily="34" charset="0"/>
            </a:endParaRPr>
          </a:p>
        </p:txBody>
      </p:sp>
      <p:sp>
        <p:nvSpPr>
          <p:cNvPr id="13315" name="Symbol zastępczy zawartości 2"/>
          <p:cNvSpPr>
            <a:spLocks noGrp="1"/>
          </p:cNvSpPr>
          <p:nvPr>
            <p:ph idx="1"/>
          </p:nvPr>
        </p:nvSpPr>
        <p:spPr>
          <a:xfrm>
            <a:off x="488950" y="1989138"/>
            <a:ext cx="8963025" cy="2989262"/>
          </a:xfrm>
        </p:spPr>
        <p:txBody>
          <a:bodyPr/>
          <a:lstStyle/>
          <a:p>
            <a:pPr eaLnBrk="1" hangingPunct="1">
              <a:defRPr/>
            </a:pPr>
            <a:r>
              <a:rPr lang="en-US" altLang="pl-PL" sz="1950" dirty="0" err="1"/>
              <a:t>Cutman</a:t>
            </a:r>
            <a:r>
              <a:rPr lang="en-US" altLang="pl-PL" sz="1950" dirty="0"/>
              <a:t> / second before </a:t>
            </a:r>
            <a:r>
              <a:rPr lang="pl-PL" altLang="pl-PL" sz="1950" dirty="0"/>
              <a:t>the </a:t>
            </a:r>
            <a:r>
              <a:rPr lang="pl-PL" altLang="pl-PL" sz="1950" dirty="0" err="1"/>
              <a:t>beginning</a:t>
            </a:r>
            <a:r>
              <a:rPr lang="pl-PL" altLang="pl-PL" sz="1950" dirty="0"/>
              <a:t> of </a:t>
            </a:r>
            <a:r>
              <a:rPr lang="pl-PL" altLang="pl-PL" sz="1950" dirty="0" err="1"/>
              <a:t>their</a:t>
            </a:r>
            <a:r>
              <a:rPr lang="en-US" altLang="pl-PL" sz="1950" dirty="0"/>
              <a:t> work </a:t>
            </a:r>
            <a:r>
              <a:rPr lang="pl-PL" altLang="pl-PL" sz="1950" dirty="0"/>
              <a:t>in the</a:t>
            </a:r>
            <a:r>
              <a:rPr lang="en-US" altLang="pl-PL" sz="1950" dirty="0"/>
              <a:t> competition </a:t>
            </a:r>
            <a:r>
              <a:rPr lang="pl-PL" altLang="pl-PL" sz="1950" dirty="0" err="1"/>
              <a:t>time</a:t>
            </a:r>
            <a:r>
              <a:rPr lang="pl-PL" altLang="pl-PL" sz="1950" dirty="0"/>
              <a:t>, </a:t>
            </a:r>
            <a:r>
              <a:rPr lang="en-US" altLang="pl-PL" sz="1950" dirty="0"/>
              <a:t>should have at least basic knowledge of first aid and practical knowledge</a:t>
            </a:r>
            <a:r>
              <a:rPr lang="pl-PL" altLang="pl-PL" sz="1950" dirty="0"/>
              <a:t> of</a:t>
            </a:r>
            <a:r>
              <a:rPr lang="en-US" altLang="pl-PL" sz="1950" dirty="0"/>
              <a:t> </a:t>
            </a:r>
            <a:r>
              <a:rPr lang="en-US" altLang="pl-PL" sz="1950" dirty="0" err="1"/>
              <a:t>cutman</a:t>
            </a:r>
            <a:r>
              <a:rPr lang="en-US" altLang="pl-PL" sz="1950" dirty="0"/>
              <a:t>,</a:t>
            </a:r>
            <a:r>
              <a:rPr lang="zh-TW" altLang="zh-TW" sz="1800" dirty="0"/>
              <a:t> </a:t>
            </a:r>
            <a:r>
              <a:rPr lang="zh-TW" altLang="en-US" sz="1800" dirty="0"/>
              <a:t>傷口處理師</a:t>
            </a:r>
            <a:r>
              <a:rPr lang="zh-TW" altLang="zh-TW" sz="1800" dirty="0"/>
              <a:t> /</a:t>
            </a:r>
            <a:r>
              <a:rPr lang="zh-TW" altLang="en-US" sz="1800" dirty="0"/>
              <a:t>助手</a:t>
            </a:r>
            <a:r>
              <a:rPr lang="zh-TW" altLang="zh-TW" sz="1800" dirty="0"/>
              <a:t>在比賽開始之前的工作時間，至少</a:t>
            </a:r>
            <a:r>
              <a:rPr lang="zh-TW" altLang="en-US" sz="1800" dirty="0"/>
              <a:t>要</a:t>
            </a:r>
            <a:r>
              <a:rPr lang="zh-TW" altLang="zh-TW" sz="1800" dirty="0"/>
              <a:t>有基本的急救知識和</a:t>
            </a:r>
            <a:r>
              <a:rPr lang="zh-TW" altLang="en-US" sz="1800" dirty="0"/>
              <a:t>傷口</a:t>
            </a:r>
            <a:r>
              <a:rPr lang="zh-TW" altLang="zh-TW" sz="1800" dirty="0"/>
              <a:t>的實</a:t>
            </a:r>
            <a:r>
              <a:rPr lang="zh-TW" altLang="en-US" sz="1800" dirty="0"/>
              <a:t>務</a:t>
            </a:r>
            <a:r>
              <a:rPr lang="zh-TW" altLang="zh-TW" sz="1800" dirty="0"/>
              <a:t>知識，</a:t>
            </a:r>
            <a:endParaRPr lang="en-US" altLang="pl-PL" sz="1950" dirty="0"/>
          </a:p>
          <a:p>
            <a:pPr eaLnBrk="1" hangingPunct="1">
              <a:defRPr/>
            </a:pPr>
            <a:r>
              <a:rPr lang="en-US" altLang="pl-PL" sz="1950" dirty="0"/>
              <a:t>You should have this knowledge before the competition, not </a:t>
            </a:r>
            <a:r>
              <a:rPr lang="pl-PL" altLang="pl-PL" sz="1950" dirty="0" err="1"/>
              <a:t>getting</a:t>
            </a:r>
            <a:r>
              <a:rPr lang="pl-PL" altLang="pl-PL" sz="1950" dirty="0"/>
              <a:t> </a:t>
            </a:r>
            <a:r>
              <a:rPr lang="pl-PL" altLang="pl-PL" sz="1950" dirty="0" err="1"/>
              <a:t>it</a:t>
            </a:r>
            <a:r>
              <a:rPr lang="pl-PL" altLang="pl-PL" sz="1950" dirty="0"/>
              <a:t> </a:t>
            </a:r>
            <a:r>
              <a:rPr lang="en-US" altLang="pl-PL" sz="1950" dirty="0"/>
              <a:t>during the competition</a:t>
            </a:r>
            <a:r>
              <a:rPr lang="pl-PL" altLang="pl-PL" sz="1950" dirty="0"/>
              <a:t>,</a:t>
            </a:r>
            <a:r>
              <a:rPr lang="zh-TW" altLang="zh-TW" sz="1800" dirty="0"/>
              <a:t> 你應該</a:t>
            </a:r>
            <a:r>
              <a:rPr lang="zh-TW" altLang="en-US" sz="1800" dirty="0"/>
              <a:t>在</a:t>
            </a:r>
            <a:r>
              <a:rPr lang="zh-TW" altLang="zh-TW" sz="1800" dirty="0"/>
              <a:t>比賽之前掌握這些知識，</a:t>
            </a:r>
            <a:r>
              <a:rPr lang="zh-TW" altLang="en-US" sz="1800" dirty="0"/>
              <a:t>而不是在</a:t>
            </a:r>
            <a:r>
              <a:rPr lang="zh-TW" altLang="zh-TW" sz="1800" dirty="0"/>
              <a:t>比賽中得到</a:t>
            </a:r>
            <a:r>
              <a:rPr lang="zh-TW" altLang="en-US" sz="1800" dirty="0"/>
              <a:t>知識</a:t>
            </a:r>
            <a:r>
              <a:rPr lang="zh-TW" altLang="zh-TW" sz="1800" dirty="0"/>
              <a:t>，</a:t>
            </a:r>
            <a:endParaRPr lang="en-US" altLang="pl-PL" sz="1950" dirty="0"/>
          </a:p>
          <a:p>
            <a:pPr eaLnBrk="1" hangingPunct="1">
              <a:defRPr/>
            </a:pPr>
            <a:r>
              <a:rPr lang="en-US" altLang="pl-PL" sz="1950" dirty="0"/>
              <a:t>Knowledge must </a:t>
            </a:r>
            <a:r>
              <a:rPr lang="pl-PL" altLang="pl-PL" sz="1950" dirty="0"/>
              <a:t>be </a:t>
            </a:r>
            <a:r>
              <a:rPr lang="pl-PL" altLang="pl-PL" sz="1950" dirty="0" err="1"/>
              <a:t>always</a:t>
            </a:r>
            <a:r>
              <a:rPr lang="en-US" altLang="pl-PL" sz="1950" dirty="0"/>
              <a:t> </a:t>
            </a:r>
            <a:r>
              <a:rPr lang="pl-PL" altLang="pl-PL" sz="1950" dirty="0" err="1"/>
              <a:t>extended</a:t>
            </a:r>
            <a:r>
              <a:rPr lang="pl-PL" altLang="pl-PL" sz="1950" dirty="0"/>
              <a:t> to form</a:t>
            </a:r>
            <a:r>
              <a:rPr lang="en-US" altLang="pl-PL" sz="1950" dirty="0"/>
              <a:t> a good team</a:t>
            </a:r>
            <a:r>
              <a:rPr lang="pl-PL" altLang="pl-PL" sz="1950" dirty="0"/>
              <a:t> by </a:t>
            </a:r>
            <a:r>
              <a:rPr lang="pl-PL" altLang="pl-PL" sz="1950" dirty="0" err="1">
                <a:solidFill>
                  <a:srgbClr val="FF0000"/>
                </a:solidFill>
              </a:rPr>
              <a:t>e.g</a:t>
            </a:r>
            <a:r>
              <a:rPr lang="pl-PL" altLang="pl-PL" sz="1950" dirty="0">
                <a:solidFill>
                  <a:srgbClr val="FF0000"/>
                </a:solidFill>
              </a:rPr>
              <a:t>. </a:t>
            </a:r>
            <a:r>
              <a:rPr lang="pl-PL" altLang="pl-PL" sz="1950" dirty="0" err="1">
                <a:solidFill>
                  <a:srgbClr val="FF0000"/>
                </a:solidFill>
              </a:rPr>
              <a:t>diffrent</a:t>
            </a:r>
            <a:r>
              <a:rPr lang="pl-PL" altLang="pl-PL" sz="1950" dirty="0">
                <a:solidFill>
                  <a:srgbClr val="FF0000"/>
                </a:solidFill>
              </a:rPr>
              <a:t> </a:t>
            </a:r>
            <a:r>
              <a:rPr lang="pl-PL" altLang="pl-PL" sz="1950" dirty="0" err="1">
                <a:solidFill>
                  <a:srgbClr val="FF0000"/>
                </a:solidFill>
              </a:rPr>
              <a:t>courses</a:t>
            </a:r>
            <a:r>
              <a:rPr lang="pl-PL" altLang="pl-PL" sz="1950" dirty="0">
                <a:solidFill>
                  <a:srgbClr val="FF0000"/>
                </a:solidFill>
              </a:rPr>
              <a:t> and </a:t>
            </a:r>
            <a:r>
              <a:rPr lang="pl-PL" altLang="pl-PL" sz="1950" dirty="0" err="1">
                <a:solidFill>
                  <a:srgbClr val="FF0000"/>
                </a:solidFill>
              </a:rPr>
              <a:t>trainings</a:t>
            </a:r>
            <a:r>
              <a:rPr lang="pl-PL" altLang="pl-PL" sz="1950" dirty="0">
                <a:solidFill>
                  <a:srgbClr val="FF0000"/>
                </a:solidFill>
              </a:rPr>
              <a:t>, </a:t>
            </a:r>
            <a:r>
              <a:rPr lang="en-US" altLang="pl-PL" sz="1950" dirty="0">
                <a:solidFill>
                  <a:srgbClr val="FF0000"/>
                </a:solidFill>
              </a:rPr>
              <a:t>being on probation with medical doctors</a:t>
            </a:r>
            <a:r>
              <a:rPr lang="zh-TW" altLang="zh-TW" sz="1800" dirty="0"/>
              <a:t>知識總是必須</a:t>
            </a:r>
            <a:r>
              <a:rPr lang="zh-TW" altLang="en-US" sz="1800" dirty="0"/>
              <a:t>擴展，藉由</a:t>
            </a:r>
            <a:r>
              <a:rPr lang="zh-TW" altLang="en-US" sz="1800" dirty="0" smtClean="0">
                <a:solidFill>
                  <a:srgbClr val="FF0000"/>
                </a:solidFill>
              </a:rPr>
              <a:t>例如：不</a:t>
            </a:r>
            <a:r>
              <a:rPr lang="zh-TW" altLang="zh-TW" sz="1800" dirty="0" smtClean="0">
                <a:solidFill>
                  <a:srgbClr val="FF0000"/>
                </a:solidFill>
              </a:rPr>
              <a:t>同</a:t>
            </a:r>
            <a:r>
              <a:rPr lang="zh-TW" altLang="zh-TW" sz="1800" dirty="0">
                <a:solidFill>
                  <a:srgbClr val="FF0000"/>
                </a:solidFill>
              </a:rPr>
              <a:t>的課程和培訓</a:t>
            </a:r>
            <a:r>
              <a:rPr lang="zh-TW" altLang="en-US" sz="1800" dirty="0">
                <a:solidFill>
                  <a:srgbClr val="FF0000"/>
                </a:solidFill>
                <a:latin typeface="新細明體" panose="02020500000000000000" pitchFamily="18" charset="-120"/>
                <a:ea typeface="新細明體" panose="02020500000000000000" pitchFamily="18" charset="-120"/>
              </a:rPr>
              <a:t>、</a:t>
            </a:r>
            <a:r>
              <a:rPr lang="zh-TW" altLang="zh-TW" sz="1800" dirty="0">
                <a:solidFill>
                  <a:srgbClr val="FF0000"/>
                </a:solidFill>
              </a:rPr>
              <a:t>與醫生</a:t>
            </a:r>
            <a:r>
              <a:rPr lang="zh-TW" altLang="en-US" sz="1800" dirty="0">
                <a:solidFill>
                  <a:srgbClr val="FF0000"/>
                </a:solidFill>
              </a:rPr>
              <a:t>共同察看</a:t>
            </a:r>
            <a:r>
              <a:rPr lang="zh-TW" altLang="en-US" sz="2000" dirty="0"/>
              <a:t>，才能</a:t>
            </a:r>
            <a:r>
              <a:rPr lang="zh-TW" altLang="zh-TW" sz="2000" dirty="0"/>
              <a:t>形成</a:t>
            </a:r>
            <a:r>
              <a:rPr lang="zh-TW" altLang="en-US" sz="2000" dirty="0"/>
              <a:t>良</a:t>
            </a:r>
            <a:r>
              <a:rPr lang="zh-TW" altLang="zh-TW" sz="2000" dirty="0"/>
              <a:t>好的團隊</a:t>
            </a:r>
            <a:r>
              <a:rPr lang="zh-TW" altLang="en-US" sz="2000" dirty="0"/>
              <a:t>。</a:t>
            </a:r>
            <a:endParaRPr lang="en-US" altLang="pl-PL" sz="1950" dirty="0">
              <a:solidFill>
                <a:srgbClr val="FF0000"/>
              </a:solidFill>
            </a:endParaRPr>
          </a:p>
          <a:p>
            <a:pPr eaLnBrk="1" hangingPunct="1">
              <a:defRPr/>
            </a:pPr>
            <a:r>
              <a:rPr lang="en-US" altLang="pl-PL" sz="1950" dirty="0"/>
              <a:t>You should be</a:t>
            </a:r>
            <a:r>
              <a:rPr lang="pl-PL" altLang="pl-PL" sz="1950" dirty="0"/>
              <a:t> </a:t>
            </a:r>
            <a:r>
              <a:rPr lang="pl-PL" altLang="pl-PL" sz="1950" dirty="0" err="1"/>
              <a:t>conscious</a:t>
            </a:r>
            <a:r>
              <a:rPr lang="pl-PL" altLang="pl-PL" sz="1950" dirty="0"/>
              <a:t> </a:t>
            </a:r>
            <a:r>
              <a:rPr lang="en-US" altLang="pl-PL" sz="1950" dirty="0"/>
              <a:t>of the move</a:t>
            </a:r>
            <a:r>
              <a:rPr lang="pl-PL" altLang="pl-PL" sz="1950" dirty="0"/>
              <a:t>s</a:t>
            </a:r>
            <a:r>
              <a:rPr lang="en-US" altLang="pl-PL" sz="1950" dirty="0"/>
              <a:t> </a:t>
            </a:r>
            <a:r>
              <a:rPr lang="pl-PL" altLang="pl-PL" sz="1950" dirty="0" err="1"/>
              <a:t>that</a:t>
            </a:r>
            <a:r>
              <a:rPr lang="pl-PL" altLang="pl-PL" sz="1950" dirty="0"/>
              <a:t> </a:t>
            </a:r>
            <a:r>
              <a:rPr lang="pl-PL" altLang="pl-PL" sz="1950" dirty="0" err="1"/>
              <a:t>you</a:t>
            </a:r>
            <a:r>
              <a:rPr lang="pl-PL" altLang="pl-PL" sz="1950" dirty="0"/>
              <a:t> </a:t>
            </a:r>
            <a:r>
              <a:rPr lang="pl-PL" altLang="pl-PL" sz="1950" dirty="0" err="1"/>
              <a:t>make</a:t>
            </a:r>
            <a:r>
              <a:rPr lang="pl-PL" altLang="pl-PL" sz="1950" dirty="0"/>
              <a:t>, </a:t>
            </a:r>
            <a:r>
              <a:rPr lang="pl-PL" altLang="pl-PL" sz="1950" dirty="0" err="1"/>
              <a:t>beginning</a:t>
            </a:r>
            <a:r>
              <a:rPr lang="pl-PL" altLang="pl-PL" sz="1950" dirty="0"/>
              <a:t> from</a:t>
            </a:r>
            <a:r>
              <a:rPr lang="en-US" altLang="pl-PL" sz="1950" dirty="0"/>
              <a:t> </a:t>
            </a:r>
            <a:r>
              <a:rPr lang="pl-PL" altLang="pl-PL" sz="1950" dirty="0" err="1"/>
              <a:t>wrapping</a:t>
            </a:r>
            <a:r>
              <a:rPr lang="en-US" altLang="pl-PL" sz="1950" dirty="0"/>
              <a:t> hands</a:t>
            </a:r>
            <a:r>
              <a:rPr lang="pl-PL" altLang="pl-PL" sz="1950" dirty="0"/>
              <a:t> </a:t>
            </a:r>
            <a:r>
              <a:rPr lang="en-US" altLang="pl-PL" sz="1950" dirty="0"/>
              <a:t>-</a:t>
            </a:r>
            <a:r>
              <a:rPr lang="pl-PL" altLang="pl-PL" sz="1950" dirty="0"/>
              <a:t> </a:t>
            </a:r>
            <a:r>
              <a:rPr lang="en-US" altLang="pl-PL" sz="1950" dirty="0"/>
              <a:t>on training</a:t>
            </a:r>
            <a:r>
              <a:rPr lang="pl-PL" altLang="pl-PL" sz="1950" dirty="0"/>
              <a:t>, to</a:t>
            </a:r>
            <a:r>
              <a:rPr lang="en-US" altLang="pl-PL" sz="1950" dirty="0"/>
              <a:t> </a:t>
            </a:r>
            <a:r>
              <a:rPr lang="pl-PL" altLang="pl-PL" sz="1950" dirty="0" err="1"/>
              <a:t>treating</a:t>
            </a:r>
            <a:r>
              <a:rPr lang="en-US" altLang="pl-PL" sz="1950" dirty="0"/>
              <a:t> of major bleeding </a:t>
            </a:r>
            <a:r>
              <a:rPr lang="pl-PL" altLang="pl-PL" sz="1950" dirty="0"/>
              <a:t>in a</a:t>
            </a:r>
            <a:r>
              <a:rPr lang="en-US" altLang="pl-PL" sz="1950" dirty="0"/>
              <a:t> competition,</a:t>
            </a:r>
            <a:r>
              <a:rPr lang="zh-TW" altLang="zh-TW" sz="2000" dirty="0"/>
              <a:t>你應該</a:t>
            </a:r>
            <a:r>
              <a:rPr lang="zh-TW" altLang="en-US" sz="2000" dirty="0"/>
              <a:t>清楚</a:t>
            </a:r>
            <a:r>
              <a:rPr lang="zh-TW" altLang="zh-TW" sz="2000" dirty="0"/>
              <a:t>你的舉動，從包</a:t>
            </a:r>
            <a:r>
              <a:rPr lang="zh-TW" altLang="en-US" sz="2000" dirty="0"/>
              <a:t>紮</a:t>
            </a:r>
            <a:r>
              <a:rPr lang="zh-TW" altLang="zh-TW" sz="2000" dirty="0"/>
              <a:t>手 - </a:t>
            </a:r>
            <a:r>
              <a:rPr lang="zh-TW" altLang="en-US" sz="2000" dirty="0"/>
              <a:t>受</a:t>
            </a:r>
            <a:r>
              <a:rPr lang="zh-TW" altLang="zh-TW" sz="2000" dirty="0"/>
              <a:t>訓開始，</a:t>
            </a:r>
            <a:r>
              <a:rPr lang="zh-TW" altLang="en-US" sz="2000" dirty="0"/>
              <a:t>才能處理比賽</a:t>
            </a:r>
            <a:r>
              <a:rPr lang="zh-TW" altLang="zh-TW" sz="2000" dirty="0"/>
              <a:t>中</a:t>
            </a:r>
            <a:r>
              <a:rPr lang="zh-TW" altLang="en-US" sz="2000" dirty="0"/>
              <a:t>的</a:t>
            </a:r>
            <a:r>
              <a:rPr lang="zh-TW" altLang="zh-TW" sz="2000" dirty="0"/>
              <a:t>大出血，</a:t>
            </a:r>
            <a:endParaRPr lang="pl-PL" altLang="pl-PL" sz="1950" dirty="0"/>
          </a:p>
        </p:txBody>
      </p:sp>
      <p:sp>
        <p:nvSpPr>
          <p:cNvPr id="3369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82014D3-3431-446B-8101-47886A3AD77D}" type="slidenum">
              <a:rPr lang="en-US" altLang="pl-PL" sz="1200" smtClean="0">
                <a:solidFill>
                  <a:srgbClr val="FFFFFF"/>
                </a:solidFill>
                <a:latin typeface="Arial Black" panose="020B0A04020102090204" pitchFamily="34" charset="0"/>
                <a:sym typeface="Arial Black" panose="020B0A04020102090204" pitchFamily="34" charset="0"/>
              </a:rPr>
              <a:pPr/>
              <a:t>218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a:xfrm>
            <a:off x="560388" y="549275"/>
            <a:ext cx="9251950" cy="1076325"/>
          </a:xfrm>
        </p:spPr>
        <p:txBody>
          <a:bodyPr>
            <a:normAutofit fontScale="90000"/>
          </a:bodyPr>
          <a:lstStyle/>
          <a:p>
            <a:pPr eaLnBrk="1" hangingPunct="1">
              <a:defRPr/>
            </a:pPr>
            <a:r>
              <a:rPr lang="pl-PL" altLang="pl-PL" sz="4875" b="1" u="sng" dirty="0">
                <a:latin typeface="Agency FB" panose="020B0503020202020204" pitchFamily="34" charset="0"/>
                <a:sym typeface="Arial Black" panose="020B0A04020102020204" pitchFamily="34" charset="0"/>
              </a:rPr>
              <a:t>2. </a:t>
            </a:r>
            <a:r>
              <a:rPr lang="pl-PL" altLang="pl-PL" sz="4306" b="1" u="sng" dirty="0">
                <a:latin typeface="Agency FB" panose="020B0503020202020204" pitchFamily="34" charset="0"/>
                <a:sym typeface="Arial Black" panose="020B0A04020102020204" pitchFamily="34" charset="0"/>
              </a:rPr>
              <a:t>Take care of </a:t>
            </a:r>
            <a:r>
              <a:rPr lang="en-US" altLang="pl-PL" sz="4306" b="1" u="sng" dirty="0">
                <a:latin typeface="Agency FB" panose="020B0503020202020204" pitchFamily="34" charset="0"/>
                <a:sym typeface="Arial Black" panose="020B0A04020102020204" pitchFamily="34" charset="0"/>
              </a:rPr>
              <a:t>Boxer’s</a:t>
            </a:r>
            <a:r>
              <a:rPr lang="pl-PL" altLang="pl-PL" sz="4306" b="1" u="sng" dirty="0">
                <a:latin typeface="Agency FB" panose="020B0503020202020204" pitchFamily="34" charset="0"/>
                <a:sym typeface="Arial Black" panose="020B0A04020102020204" pitchFamily="34" charset="0"/>
              </a:rPr>
              <a:t> hands – hand wrapping.</a:t>
            </a:r>
            <a:r>
              <a:rPr lang="zh-TW" altLang="zh-TW" sz="4400" b="1" dirty="0"/>
              <a:t>照顧拳擊手的手 - 包</a:t>
            </a:r>
            <a:r>
              <a:rPr lang="zh-TW" altLang="en-US" sz="4400" b="1" dirty="0"/>
              <a:t>紮</a:t>
            </a:r>
            <a:r>
              <a:rPr lang="zh-TW" altLang="zh-TW" sz="4400" b="1" dirty="0"/>
              <a:t>。</a:t>
            </a:r>
            <a:endParaRPr lang="pl-PL" altLang="pl-PL" sz="4306" b="1" u="sng" dirty="0">
              <a:latin typeface="Agency FB" panose="020B0503020202020204" pitchFamily="34" charset="0"/>
              <a:sym typeface="Arial Black" panose="020B0A04020102020204" pitchFamily="34" charset="0"/>
            </a:endParaRPr>
          </a:p>
        </p:txBody>
      </p:sp>
      <p:sp>
        <p:nvSpPr>
          <p:cNvPr id="14339" name="Symbol zastępczy zawartości 2"/>
          <p:cNvSpPr>
            <a:spLocks noGrp="1"/>
          </p:cNvSpPr>
          <p:nvPr>
            <p:ph idx="1"/>
          </p:nvPr>
        </p:nvSpPr>
        <p:spPr>
          <a:xfrm>
            <a:off x="450850" y="1762125"/>
            <a:ext cx="8961438" cy="2433638"/>
          </a:xfrm>
        </p:spPr>
        <p:txBody>
          <a:bodyPr/>
          <a:lstStyle/>
          <a:p>
            <a:pPr eaLnBrk="1" hangingPunct="1">
              <a:defRPr/>
            </a:pPr>
            <a:r>
              <a:rPr lang="pl-PL" altLang="pl-PL" sz="1500" dirty="0"/>
              <a:t>H</a:t>
            </a:r>
            <a:r>
              <a:rPr lang="en-US" altLang="pl-PL" sz="1500" dirty="0"/>
              <a:t>ands</a:t>
            </a:r>
            <a:r>
              <a:rPr lang="pl-PL" altLang="pl-PL" sz="1500" dirty="0"/>
              <a:t> wrapping</a:t>
            </a:r>
            <a:r>
              <a:rPr lang="en-US" altLang="pl-PL" sz="1500" dirty="0"/>
              <a:t> </a:t>
            </a:r>
            <a:r>
              <a:rPr lang="en-US" altLang="pl-PL" sz="1500" dirty="0" err="1"/>
              <a:t>i</a:t>
            </a:r>
            <a:r>
              <a:rPr lang="pl-PL" altLang="pl-PL" sz="1500" dirty="0"/>
              <a:t>t’s</a:t>
            </a:r>
            <a:r>
              <a:rPr lang="en-US" altLang="pl-PL" sz="1500" dirty="0"/>
              <a:t> a basic </a:t>
            </a:r>
            <a:r>
              <a:rPr lang="pl-PL" altLang="pl-PL" sz="1500" dirty="0"/>
              <a:t>part of</a:t>
            </a:r>
            <a:r>
              <a:rPr lang="en-US" altLang="pl-PL" sz="1500" dirty="0"/>
              <a:t> </a:t>
            </a:r>
            <a:r>
              <a:rPr lang="en-US" altLang="pl-PL" sz="1500" dirty="0" err="1"/>
              <a:t>cutman</a:t>
            </a:r>
            <a:r>
              <a:rPr lang="pl-PL" altLang="pl-PL" sz="1500" dirty="0"/>
              <a:t>’s</a:t>
            </a:r>
            <a:r>
              <a:rPr lang="en-US" altLang="pl-PL" sz="1500" dirty="0"/>
              <a:t> / second's</a:t>
            </a:r>
            <a:r>
              <a:rPr lang="pl-PL" altLang="pl-PL" sz="1500" dirty="0"/>
              <a:t> work</a:t>
            </a:r>
            <a:r>
              <a:rPr lang="en-US" altLang="pl-PL" sz="1500" dirty="0"/>
              <a:t>.</a:t>
            </a:r>
            <a:r>
              <a:rPr lang="zh-TW" altLang="zh-TW" sz="1500" dirty="0"/>
              <a:t>手</a:t>
            </a:r>
            <a:r>
              <a:rPr lang="zh-TW" altLang="en-US" sz="1500" dirty="0"/>
              <a:t>部</a:t>
            </a:r>
            <a:r>
              <a:rPr lang="zh-TW" altLang="zh-TW" sz="1500" dirty="0"/>
              <a:t>包</a:t>
            </a:r>
            <a:r>
              <a:rPr lang="zh-TW" altLang="en-US" sz="1500" dirty="0"/>
              <a:t>紮</a:t>
            </a:r>
            <a:r>
              <a:rPr lang="zh-TW" altLang="zh-TW" sz="1500" dirty="0"/>
              <a:t>是</a:t>
            </a:r>
            <a:r>
              <a:rPr lang="zh-TW" altLang="en-US" sz="1500" dirty="0"/>
              <a:t>傷口處理師</a:t>
            </a:r>
            <a:r>
              <a:rPr lang="zh-TW" altLang="zh-TW" sz="1500" dirty="0"/>
              <a:t>/</a:t>
            </a:r>
            <a:r>
              <a:rPr lang="zh-TW" altLang="en-US" sz="1500" dirty="0"/>
              <a:t>助手之</a:t>
            </a:r>
            <a:r>
              <a:rPr lang="zh-TW" altLang="zh-TW" sz="1500" dirty="0"/>
              <a:t>基本</a:t>
            </a:r>
            <a:r>
              <a:rPr lang="zh-TW" altLang="en-US" sz="1500" dirty="0"/>
              <a:t>工作的一</a:t>
            </a:r>
            <a:r>
              <a:rPr lang="zh-TW" altLang="zh-TW" sz="1500" dirty="0"/>
              <a:t>部分。</a:t>
            </a:r>
            <a:endParaRPr lang="en-US" altLang="pl-PL" sz="1500" dirty="0"/>
          </a:p>
          <a:p>
            <a:pPr eaLnBrk="1" hangingPunct="1">
              <a:defRPr/>
            </a:pPr>
            <a:r>
              <a:rPr lang="en-US" altLang="pl-PL" sz="1500" dirty="0"/>
              <a:t>You should perform them </a:t>
            </a:r>
            <a:r>
              <a:rPr lang="pl-PL" altLang="pl-PL" sz="1500" dirty="0"/>
              <a:t>before</a:t>
            </a:r>
            <a:r>
              <a:rPr lang="en-US" altLang="pl-PL" sz="1500" dirty="0"/>
              <a:t> strong workouts and </a:t>
            </a:r>
            <a:r>
              <a:rPr lang="pl-PL" altLang="pl-PL" sz="1500" dirty="0"/>
              <a:t>much less before</a:t>
            </a:r>
            <a:r>
              <a:rPr lang="en-US" altLang="pl-PL" sz="1500" dirty="0"/>
              <a:t> the Boxing competition,</a:t>
            </a:r>
            <a:r>
              <a:rPr lang="zh-TW" altLang="zh-TW" sz="1500" dirty="0"/>
              <a:t>你應該在強</a:t>
            </a:r>
            <a:r>
              <a:rPr lang="zh-TW" altLang="en-US" sz="1500" dirty="0"/>
              <a:t>勁</a:t>
            </a:r>
            <a:r>
              <a:rPr lang="zh-TW" altLang="zh-TW" sz="1500" dirty="0"/>
              <a:t>的鍛煉之前</a:t>
            </a:r>
            <a:r>
              <a:rPr lang="zh-TW" altLang="en-US" sz="1500" dirty="0">
                <a:latin typeface="新細明體" panose="02020500000000000000" pitchFamily="18" charset="-120"/>
                <a:ea typeface="新細明體" panose="02020500000000000000" pitchFamily="18" charset="-120"/>
              </a:rPr>
              <a:t>、</a:t>
            </a:r>
            <a:r>
              <a:rPr lang="zh-TW" altLang="zh-TW" sz="1500" dirty="0"/>
              <a:t>而</a:t>
            </a:r>
            <a:r>
              <a:rPr lang="zh-TW" altLang="en-US" sz="1500" dirty="0"/>
              <a:t>盡量</a:t>
            </a:r>
            <a:r>
              <a:rPr lang="zh-TW" altLang="zh-TW" sz="1500" dirty="0"/>
              <a:t>不</a:t>
            </a:r>
            <a:r>
              <a:rPr lang="zh-TW" altLang="en-US" sz="1500" dirty="0"/>
              <a:t>要</a:t>
            </a:r>
            <a:r>
              <a:rPr lang="zh-TW" altLang="zh-TW" sz="1500" dirty="0"/>
              <a:t>在拳擊比賽之前進行，</a:t>
            </a:r>
            <a:endParaRPr lang="en-US" altLang="pl-PL" sz="1500" dirty="0"/>
          </a:p>
          <a:p>
            <a:pPr eaLnBrk="1" hangingPunct="1">
              <a:defRPr/>
            </a:pPr>
            <a:r>
              <a:rPr lang="en-US" altLang="pl-PL" sz="1500" dirty="0" err="1"/>
              <a:t>Skillfu</a:t>
            </a:r>
            <a:r>
              <a:rPr lang="pl-PL" altLang="pl-PL" sz="1500" dirty="0"/>
              <a:t>l</a:t>
            </a:r>
            <a:r>
              <a:rPr lang="en-US" altLang="pl-PL" sz="1500" dirty="0"/>
              <a:t>l</a:t>
            </a:r>
            <a:r>
              <a:rPr lang="pl-PL" altLang="pl-PL" sz="1500" dirty="0"/>
              <a:t>y wrapped hands</a:t>
            </a:r>
            <a:r>
              <a:rPr lang="en-US" altLang="pl-PL" sz="1500" dirty="0"/>
              <a:t> </a:t>
            </a:r>
            <a:r>
              <a:rPr lang="pl-PL" altLang="pl-PL" sz="1500" dirty="0"/>
              <a:t>are based on</a:t>
            </a:r>
            <a:r>
              <a:rPr lang="en-US" altLang="pl-PL" sz="1500" dirty="0"/>
              <a:t> hours of practice and proper equipment selection,</a:t>
            </a:r>
            <a:r>
              <a:rPr lang="zh-TW" altLang="zh-TW" sz="1500" dirty="0"/>
              <a:t>巧妙地包</a:t>
            </a:r>
            <a:r>
              <a:rPr lang="zh-TW" altLang="en-US" sz="1500" dirty="0"/>
              <a:t>紮</a:t>
            </a:r>
            <a:r>
              <a:rPr lang="zh-TW" altLang="zh-TW" sz="1500" dirty="0"/>
              <a:t>手是基於</a:t>
            </a:r>
            <a:r>
              <a:rPr lang="zh-TW" altLang="en-US" sz="1500" dirty="0"/>
              <a:t>練習</a:t>
            </a:r>
            <a:r>
              <a:rPr lang="zh-TW" altLang="zh-TW" sz="1500" dirty="0"/>
              <a:t>的時間和選擇適當的</a:t>
            </a:r>
            <a:r>
              <a:rPr lang="zh-TW" altLang="en-US" sz="1500" dirty="0"/>
              <a:t>裝備</a:t>
            </a:r>
            <a:r>
              <a:rPr lang="zh-TW" altLang="zh-TW" sz="1500" dirty="0"/>
              <a:t>，</a:t>
            </a:r>
            <a:endParaRPr lang="en-US" altLang="pl-PL" sz="1500" dirty="0"/>
          </a:p>
          <a:p>
            <a:pPr eaLnBrk="1" hangingPunct="1">
              <a:defRPr/>
            </a:pPr>
            <a:r>
              <a:rPr lang="en-US" altLang="pl-PL" sz="1500" dirty="0"/>
              <a:t>Hands are an important part of the Boxer</a:t>
            </a:r>
            <a:r>
              <a:rPr lang="pl-PL" altLang="pl-PL" sz="1500" dirty="0"/>
              <a:t>’s </a:t>
            </a:r>
            <a:r>
              <a:rPr lang="en-US" altLang="pl-PL" sz="1500" dirty="0"/>
              <a:t>career, damaged of hands</a:t>
            </a:r>
            <a:r>
              <a:rPr lang="pl-PL" altLang="pl-PL" sz="1500" dirty="0"/>
              <a:t> do</a:t>
            </a:r>
            <a:r>
              <a:rPr lang="en-US" altLang="pl-PL" sz="1500" dirty="0"/>
              <a:t> not return to previous mobility</a:t>
            </a:r>
            <a:r>
              <a:rPr lang="pl-PL" altLang="pl-PL" sz="1500" dirty="0"/>
              <a:t>,</a:t>
            </a:r>
            <a:r>
              <a:rPr lang="zh-TW" altLang="zh-TW" sz="1500" dirty="0"/>
              <a:t>雙手是</a:t>
            </a:r>
            <a:r>
              <a:rPr lang="zh-TW" altLang="en-US" sz="1500" dirty="0"/>
              <a:t>拳擊手</a:t>
            </a:r>
            <a:r>
              <a:rPr lang="zh-TW" altLang="zh-TW" sz="1500" dirty="0"/>
              <a:t>職業生涯的重要組成部分，手</a:t>
            </a:r>
            <a:r>
              <a:rPr lang="zh-TW" altLang="en-US" sz="1500" dirty="0"/>
              <a:t>部受損將無法</a:t>
            </a:r>
            <a:r>
              <a:rPr lang="zh-TW" altLang="zh-TW" sz="1500" dirty="0"/>
              <a:t>恢復到以前的移動性，</a:t>
            </a:r>
            <a:endParaRPr lang="pl-PL" altLang="pl-PL" sz="1500" dirty="0"/>
          </a:p>
        </p:txBody>
      </p:sp>
      <p:pic>
        <p:nvPicPr>
          <p:cNvPr id="3" name="Obraz 2"/>
          <p:cNvPicPr>
            <a:picLocks noChangeAspect="1"/>
          </p:cNvPicPr>
          <p:nvPr/>
        </p:nvPicPr>
        <p:blipFill>
          <a:blip r:embed="rId2" cstate="email">
            <a:extLst/>
          </a:blip>
          <a:stretch>
            <a:fillRect/>
          </a:stretch>
        </p:blipFill>
        <p:spPr>
          <a:xfrm>
            <a:off x="776536" y="4077127"/>
            <a:ext cx="2958833" cy="1968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Obraz 3"/>
          <p:cNvPicPr>
            <a:picLocks noChangeAspect="1"/>
          </p:cNvPicPr>
          <p:nvPr/>
        </p:nvPicPr>
        <p:blipFill>
          <a:blip r:embed="rId3" cstate="email">
            <a:extLst/>
          </a:blip>
          <a:stretch>
            <a:fillRect/>
          </a:stretch>
        </p:blipFill>
        <p:spPr>
          <a:xfrm>
            <a:off x="5313040" y="4077127"/>
            <a:ext cx="2953241" cy="1968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3792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54BF9AB-5D34-4DB8-854F-EE67CCE7B273}" type="slidenum">
              <a:rPr lang="en-US" altLang="pl-PL" sz="1200" smtClean="0">
                <a:solidFill>
                  <a:srgbClr val="FFFFFF"/>
                </a:solidFill>
                <a:latin typeface="Arial Black" panose="020B0A04020102090204" pitchFamily="34" charset="0"/>
                <a:sym typeface="Arial Black" panose="020B0A04020102090204" pitchFamily="34" charset="0"/>
              </a:rPr>
              <a:pPr/>
              <a:t>219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 </a:t>
            </a:r>
            <a:r>
              <a:rPr lang="pl-PL" altLang="en-US" b="1" dirty="0"/>
              <a:t>3</a:t>
            </a:r>
            <a:r>
              <a:rPr lang="zh-TW" altLang="en-US" b="1" dirty="0"/>
              <a:t>第</a:t>
            </a:r>
            <a:r>
              <a:rPr lang="en-US" altLang="zh-TW" b="1" dirty="0"/>
              <a:t>3</a:t>
            </a:r>
            <a:r>
              <a:rPr lang="zh-TW" altLang="en-US" b="1" dirty="0"/>
              <a:t>天</a:t>
            </a:r>
            <a:endParaRPr lang="en-US" altLang="en-US" b="1" dirty="0">
              <a:ea typeface="ヒラギノ角ゴ ProN W6" charset="0"/>
              <a:cs typeface="ヒラギノ角ゴ ProN W6" charset="0"/>
            </a:endParaRPr>
          </a:p>
        </p:txBody>
      </p:sp>
      <p:sp>
        <p:nvSpPr>
          <p:cNvPr id="124931"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1365560901"/>
              </p:ext>
            </p:extLst>
          </p:nvPr>
        </p:nvGraphicFramePr>
        <p:xfrm>
          <a:off x="344488" y="1768475"/>
          <a:ext cx="9170987" cy="4487912"/>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65800">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chemeClr val="tx1"/>
                          </a:solidFill>
                          <a:latin typeface="+mn-lt"/>
                        </a:rPr>
                        <a:t>09：00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10：30</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spcBef>
                          <a:spcPts val="0"/>
                        </a:spcBef>
                      </a:pPr>
                      <a:r>
                        <a:rPr lang="en-US" sz="1200" b="0" i="0" u="none" strike="noStrike" baseline="0" dirty="0" err="1">
                          <a:solidFill>
                            <a:schemeClr val="tx1"/>
                          </a:solidFill>
                          <a:latin typeface="Arial"/>
                        </a:rPr>
                        <a:t>HeadsUp</a:t>
                      </a:r>
                      <a:r>
                        <a:rPr lang="en-US" sz="1200" b="0" i="0" u="none" strike="noStrike" baseline="0" dirty="0">
                          <a:solidFill>
                            <a:schemeClr val="tx1"/>
                          </a:solidFill>
                          <a:latin typeface="Arial"/>
                        </a:rPr>
                        <a:t> campaign</a:t>
                      </a:r>
                      <a:r>
                        <a:rPr lang="zh-TW" altLang="en-US" sz="1200" b="0" i="0" u="none" strike="noStrike" baseline="0" dirty="0">
                          <a:solidFill>
                            <a:schemeClr val="tx1"/>
                          </a:solidFill>
                          <a:latin typeface="Arial"/>
                        </a:rPr>
                        <a:t>抬起頭打競賽</a:t>
                      </a:r>
                      <a:endParaRPr lang="en-US" sz="1200" b="0" i="0" u="none" strike="noStrike" baseline="0" dirty="0">
                        <a:solidFill>
                          <a:schemeClr val="tx1"/>
                        </a:solidFill>
                        <a:latin typeface="Arial"/>
                      </a:endParaRPr>
                    </a:p>
                    <a:p>
                      <a:pPr>
                        <a:spcBef>
                          <a:spcPts val="0"/>
                        </a:spcBef>
                      </a:pPr>
                      <a:r>
                        <a:rPr lang="en-US" sz="1200" b="0" i="0" u="none" strike="noStrike" baseline="0" dirty="0">
                          <a:solidFill>
                            <a:schemeClr val="tx1"/>
                          </a:solidFill>
                          <a:latin typeface="Arial"/>
                        </a:rPr>
                        <a:t>Sports nutrition - basics</a:t>
                      </a:r>
                      <a:r>
                        <a:rPr lang="zh-TW" altLang="zh-TW" sz="1200" dirty="0">
                          <a:solidFill>
                            <a:schemeClr val="tx1"/>
                          </a:solidFill>
                        </a:rPr>
                        <a:t>運動營養 - 基礎</a:t>
                      </a:r>
                      <a:r>
                        <a:rPr lang="en-US" sz="12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Lecture</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授課</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(Classroom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教室</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19202">
                <a:tc>
                  <a:txBody>
                    <a:bodyPr/>
                    <a:lstStyle/>
                    <a:p>
                      <a:pPr algn="ctr">
                        <a:spcBef>
                          <a:spcPts val="0"/>
                        </a:spcBef>
                        <a:spcAft>
                          <a:spcPts val="0"/>
                        </a:spcAft>
                      </a:pPr>
                      <a:r>
                        <a:rPr lang="en-US" sz="1200" b="0" i="1" u="none" strike="noStrike" baseline="0" dirty="0" smtClean="0">
                          <a:solidFill>
                            <a:schemeClr val="tx1"/>
                          </a:solidFill>
                          <a:latin typeface="+mn-lt"/>
                        </a:rPr>
                        <a:t>10：30 </a:t>
                      </a:r>
                      <a:r>
                        <a:rPr lang="en-US" sz="1200" b="0" i="1" u="none" strike="noStrike" baseline="0" dirty="0">
                          <a:solidFill>
                            <a:schemeClr val="tx1"/>
                          </a:solidFill>
                          <a:latin typeface="+mn-lt"/>
                        </a:rPr>
                        <a:t>– </a:t>
                      </a:r>
                      <a:r>
                        <a:rPr lang="en-US" sz="1200" b="0" i="1" u="none" strike="noStrike" baseline="0" dirty="0" smtClean="0">
                          <a:solidFill>
                            <a:schemeClr val="tx1"/>
                          </a:solidFill>
                          <a:latin typeface="+mn-lt"/>
                        </a:rPr>
                        <a:t>10：45</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1" u="none" strike="noStrike" baseline="0" dirty="0">
                          <a:solidFill>
                            <a:schemeClr val="tx1"/>
                          </a:solidFill>
                          <a:latin typeface="+mn-lt"/>
                        </a:rPr>
                        <a:t> </a:t>
                      </a:r>
                      <a:r>
                        <a:rPr lang="en-US" sz="1200" b="0" i="1" u="none" strike="noStrike" kern="1200" baseline="0" dirty="0">
                          <a:solidFill>
                            <a:schemeClr val="tx1"/>
                          </a:solidFill>
                          <a:latin typeface="+mn-lt"/>
                          <a:ea typeface="ヒラギノ角ゴ ProN W3" charset="0"/>
                          <a:cs typeface="ヒラギノ角ゴ ProN W3" charset="0"/>
                          <a:sym typeface="Arial" charset="0"/>
                        </a:rPr>
                        <a:t>Break </a:t>
                      </a:r>
                      <a:r>
                        <a:rPr lang="zh-TW" altLang="en-US" sz="1200" b="0" i="1" u="none" strike="noStrike" kern="1200" baseline="0" dirty="0">
                          <a:solidFill>
                            <a:schemeClr val="tx1"/>
                          </a:solidFill>
                          <a:latin typeface="+mn-lt"/>
                          <a:ea typeface="ヒラギノ角ゴ ProN W3" charset="0"/>
                          <a:cs typeface="ヒラギノ角ゴ ProN W3" charset="0"/>
                          <a:sym typeface="Arial" charset="0"/>
                        </a:rPr>
                        <a:t>休息</a:t>
                      </a:r>
                      <a:r>
                        <a:rPr lang="en-US" sz="1200" b="0" i="1" u="none" strike="noStrike" kern="1200" baseline="0" dirty="0">
                          <a:solidFill>
                            <a:schemeClr val="tx1"/>
                          </a:solidFill>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548701">
                <a:tc>
                  <a:txBody>
                    <a:bodyPr/>
                    <a:lstStyle/>
                    <a:p>
                      <a:pPr algn="ctr">
                        <a:spcBef>
                          <a:spcPts val="0"/>
                        </a:spcBef>
                        <a:spcAft>
                          <a:spcPts val="0"/>
                        </a:spcAft>
                      </a:pPr>
                      <a:r>
                        <a:rPr lang="en-US" sz="1200" b="0" i="0" u="none" strike="noStrike" baseline="0" dirty="0" smtClean="0">
                          <a:solidFill>
                            <a:schemeClr val="tx1"/>
                          </a:solidFill>
                          <a:latin typeface="+mn-lt"/>
                        </a:rPr>
                        <a:t>10：45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12：15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General training of beginners boxers</a:t>
                      </a:r>
                      <a:r>
                        <a:rPr lang="zh-TW" altLang="zh-TW" sz="1200" dirty="0">
                          <a:solidFill>
                            <a:schemeClr val="tx1"/>
                          </a:solidFill>
                        </a:rPr>
                        <a:t>初級拳擊手的一般訓練</a:t>
                      </a:r>
                      <a:endParaRPr lang="en-US" sz="1200" b="0" i="0" u="none" strike="noStrike" baseline="0" dirty="0">
                        <a:solidFill>
                          <a:schemeClr val="tx1"/>
                        </a:solidFill>
                        <a:latin typeface="+mn-lt"/>
                      </a:endParaRPr>
                    </a:p>
                    <a:p>
                      <a:r>
                        <a:rPr lang="en-US" sz="1200" b="0" i="0" u="none" strike="noStrike" baseline="0" dirty="0" smtClean="0">
                          <a:solidFill>
                            <a:schemeClr val="tx1"/>
                          </a:solidFill>
                          <a:latin typeface="+mn-lt"/>
                        </a:rPr>
                        <a:t>Video： </a:t>
                      </a:r>
                      <a:r>
                        <a:rPr lang="en-US" sz="1200" b="0" i="0" u="none" strike="noStrike" baseline="0" dirty="0">
                          <a:solidFill>
                            <a:schemeClr val="tx1"/>
                          </a:solidFill>
                          <a:latin typeface="+mn-lt"/>
                        </a:rPr>
                        <a:t>General training </a:t>
                      </a:r>
                      <a:r>
                        <a:rPr lang="en-US" sz="1200" b="0" i="0" u="none" strike="noStrike" baseline="0" dirty="0" smtClean="0">
                          <a:solidFill>
                            <a:schemeClr val="tx1"/>
                          </a:solidFill>
                          <a:latin typeface="+mn-lt"/>
                        </a:rPr>
                        <a:t>examples： </a:t>
                      </a:r>
                      <a:r>
                        <a:rPr lang="en-US" sz="1200" b="0" i="0" u="none" strike="noStrike" baseline="0" dirty="0">
                          <a:solidFill>
                            <a:schemeClr val="tx1"/>
                          </a:solidFill>
                          <a:latin typeface="+mn-lt"/>
                        </a:rPr>
                        <a:t>motor abilities development (speed, strength, coordination, endurance</a:t>
                      </a:r>
                      <a:r>
                        <a:rPr lang="en-US" sz="1200" b="0" i="0" u="none" strike="noStrike" baseline="0" dirty="0" smtClean="0">
                          <a:solidFill>
                            <a:schemeClr val="tx1"/>
                          </a:solidFill>
                          <a:latin typeface="+mn-lt"/>
                        </a:rPr>
                        <a:t>)</a:t>
                      </a:r>
                      <a:r>
                        <a:rPr lang="zh-TW" altLang="en-US" sz="1200" b="0" i="0" u="none" strike="noStrike" kern="1200" baseline="0" dirty="0" smtClean="0">
                          <a:solidFill>
                            <a:schemeClr val="tx1"/>
                          </a:solidFill>
                          <a:latin typeface="+mn-lt"/>
                          <a:ea typeface="ヒラギノ角ゴ ProN W3" charset="0"/>
                          <a:cs typeface="ヒラギノ角ゴ ProN W3" charset="0"/>
                        </a:rPr>
                        <a:t>影片：</a:t>
                      </a:r>
                      <a:r>
                        <a:rPr lang="zh-TW" altLang="zh-TW" sz="1200" dirty="0" smtClean="0">
                          <a:solidFill>
                            <a:schemeClr val="tx1"/>
                          </a:solidFill>
                        </a:rPr>
                        <a:t>一般</a:t>
                      </a:r>
                      <a:r>
                        <a:rPr lang="zh-TW" altLang="zh-TW" sz="1200" dirty="0">
                          <a:solidFill>
                            <a:schemeClr val="tx1"/>
                          </a:solidFill>
                        </a:rPr>
                        <a:t>訓練</a:t>
                      </a:r>
                      <a:r>
                        <a:rPr lang="zh-TW" altLang="zh-TW" sz="1200" dirty="0" smtClean="0">
                          <a:solidFill>
                            <a:schemeClr val="tx1"/>
                          </a:solidFill>
                        </a:rPr>
                        <a:t>實例</a:t>
                      </a:r>
                      <a:r>
                        <a:rPr lang="zh-TW" altLang="en-US" sz="1200" dirty="0" smtClean="0">
                          <a:solidFill>
                            <a:schemeClr val="tx1"/>
                          </a:solidFill>
                        </a:rPr>
                        <a:t>：</a:t>
                      </a:r>
                      <a:r>
                        <a:rPr lang="zh-TW" altLang="zh-TW" sz="1200" dirty="0" smtClean="0">
                          <a:solidFill>
                            <a:schemeClr val="tx1"/>
                          </a:solidFill>
                        </a:rPr>
                        <a:t>運動</a:t>
                      </a:r>
                      <a:r>
                        <a:rPr lang="zh-TW" altLang="zh-TW" sz="1200" dirty="0">
                          <a:solidFill>
                            <a:schemeClr val="tx1"/>
                          </a:solidFill>
                        </a:rPr>
                        <a:t>能力發展（速度</a:t>
                      </a:r>
                      <a:r>
                        <a:rPr lang="zh-TW" altLang="en-US" sz="1200" dirty="0">
                          <a:solidFill>
                            <a:schemeClr val="tx1"/>
                          </a:solidFill>
                          <a:latin typeface="新細明體" panose="02020500000000000000" pitchFamily="18" charset="-120"/>
                          <a:ea typeface="新細明體" panose="02020500000000000000" pitchFamily="18" charset="-120"/>
                        </a:rPr>
                        <a:t>、</a:t>
                      </a:r>
                      <a:r>
                        <a:rPr lang="zh-TW" altLang="zh-TW" sz="1200" dirty="0">
                          <a:solidFill>
                            <a:schemeClr val="tx1"/>
                          </a:solidFill>
                        </a:rPr>
                        <a:t>力量</a:t>
                      </a:r>
                      <a:r>
                        <a:rPr lang="zh-TW" altLang="en-US" sz="1200" dirty="0">
                          <a:solidFill>
                            <a:schemeClr val="tx1"/>
                          </a:solidFill>
                          <a:latin typeface="新細明體" panose="02020500000000000000" pitchFamily="18" charset="-120"/>
                          <a:ea typeface="新細明體" panose="02020500000000000000" pitchFamily="18" charset="-120"/>
                        </a:rPr>
                        <a:t>、</a:t>
                      </a:r>
                      <a:r>
                        <a:rPr lang="zh-TW" altLang="zh-TW" sz="1200" dirty="0">
                          <a:solidFill>
                            <a:schemeClr val="tx1"/>
                          </a:solidFill>
                        </a:rPr>
                        <a:t>協調</a:t>
                      </a:r>
                      <a:r>
                        <a:rPr lang="zh-TW" altLang="en-US" sz="1200" dirty="0">
                          <a:solidFill>
                            <a:schemeClr val="tx1"/>
                          </a:solidFill>
                          <a:latin typeface="新細明體" panose="02020500000000000000" pitchFamily="18" charset="-120"/>
                          <a:ea typeface="新細明體" panose="02020500000000000000" pitchFamily="18" charset="-120"/>
                        </a:rPr>
                        <a:t>、</a:t>
                      </a:r>
                      <a:r>
                        <a:rPr lang="zh-TW" altLang="zh-TW" sz="1200" dirty="0">
                          <a:solidFill>
                            <a:schemeClr val="tx1"/>
                          </a:solidFill>
                        </a:rPr>
                        <a:t>耐力）</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授課</a:t>
                      </a:r>
                      <a:endPar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教室</a:t>
                      </a: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5800">
                <a:tc>
                  <a:txBody>
                    <a:bodyPr/>
                    <a:lstStyle/>
                    <a:p>
                      <a:pPr algn="ctr">
                        <a:spcBef>
                          <a:spcPts val="0"/>
                        </a:spcBef>
                        <a:spcAft>
                          <a:spcPts val="0"/>
                        </a:spcAft>
                      </a:pPr>
                      <a:r>
                        <a:rPr lang="en-US" sz="1200" b="0" i="0" u="none" strike="noStrike" baseline="0" dirty="0" smtClean="0">
                          <a:solidFill>
                            <a:schemeClr val="tx1"/>
                          </a:solidFill>
                          <a:latin typeface="+mn-lt"/>
                        </a:rPr>
                        <a:t>12：15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12：45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348639">
                <a:tc>
                  <a:txBody>
                    <a:bodyPr/>
                    <a:lstStyle/>
                    <a:p>
                      <a:pPr algn="ctr">
                        <a:spcBef>
                          <a:spcPts val="0"/>
                        </a:spcBef>
                        <a:spcAft>
                          <a:spcPts val="0"/>
                        </a:spcAft>
                      </a:pPr>
                      <a:r>
                        <a:rPr lang="en-US" sz="1200" b="0" i="0" u="none" strike="noStrike" kern="1200" baseline="0" dirty="0" smtClean="0">
                          <a:solidFill>
                            <a:schemeClr val="tx1"/>
                          </a:solidFill>
                          <a:latin typeface="+mn-lt"/>
                          <a:ea typeface="+mn-ea"/>
                          <a:cs typeface="+mn-cs"/>
                        </a:rPr>
                        <a:t>12：45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14：</a:t>
                      </a:r>
                      <a:r>
                        <a:rPr lang="pl-PL" sz="1200" b="0" i="0" u="none" strike="noStrike" kern="1200" baseline="0" dirty="0" smtClean="0">
                          <a:solidFill>
                            <a:schemeClr val="tx1"/>
                          </a:solidFill>
                          <a:latin typeface="+mn-lt"/>
                          <a:ea typeface="+mn-ea"/>
                          <a:cs typeface="+mn-cs"/>
                        </a:rPr>
                        <a:t>00</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270902">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14：00-15：30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General preparation and training for beginners boxers - methods and forms</a:t>
                      </a:r>
                      <a:r>
                        <a:rPr lang="zh-TW" altLang="zh-TW" sz="1200" dirty="0">
                          <a:solidFill>
                            <a:schemeClr val="tx1"/>
                          </a:solidFill>
                        </a:rPr>
                        <a:t>初學拳擊手的一般準備和訓練 - 方法和形式</a:t>
                      </a:r>
                      <a:endParaRPr lang="pl-PL"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284615">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15：30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15：45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288064">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15：45-17：15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Athlete's general preparation and training - methods and forms</a:t>
                      </a:r>
                      <a:r>
                        <a:rPr lang="zh-TW" altLang="zh-TW" sz="1200" dirty="0">
                          <a:solidFill>
                            <a:schemeClr val="tx1"/>
                          </a:solidFill>
                        </a:rPr>
                        <a:t>運動員的一般準備和訓練 - 方法和形式</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43209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17：15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17：45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r h="360080">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17：45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20：00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9"/>
                  </a:ext>
                </a:extLst>
              </a:tr>
              <a:tr h="365800">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20：00-21：00 </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t>
                      </a:r>
                      <a:r>
                        <a:rPr lang="en-US" altLang="en-US" sz="1200" b="0" i="0" u="none" strike="noStrike" kern="1200" baseline="0" dirty="0" smtClean="0">
                          <a:solidFill>
                            <a:schemeClr val="tx1"/>
                          </a:solidFill>
                          <a:latin typeface="+mn-lt"/>
                          <a:ea typeface="ヒラギノ角ゴ ProN W3" charset="0"/>
                          <a:cs typeface="ヒラギノ角ゴ ProN W3" charset="0"/>
                          <a:sym typeface="Arial" charset="0"/>
                        </a:rPr>
                        <a:t>optional</a:t>
                      </a:r>
                      <a:r>
                        <a:rPr lang="zh-TW" altLang="en-US" sz="1200" b="0" i="0" u="none" strike="noStrike" kern="1200" baseline="0" dirty="0" smtClean="0">
                          <a:solidFill>
                            <a:schemeClr val="tx1"/>
                          </a:solidFill>
                          <a:latin typeface="+mn-lt"/>
                          <a:ea typeface="+mn-ea"/>
                          <a:cs typeface="+mn-cs"/>
                          <a:sym typeface="Arial" charset="0"/>
                        </a:rPr>
                        <a:t>隨意</a:t>
                      </a:r>
                      <a:r>
                        <a:rPr lang="en-US" altLang="en-US" sz="1200" b="0" i="0" u="none" strike="noStrike" kern="1200" baseline="0" dirty="0" smtClean="0">
                          <a:solidFill>
                            <a:schemeClr val="tx1"/>
                          </a:solidFill>
                          <a:latin typeface="+mn-lt"/>
                          <a:ea typeface="ヒラギノ角ゴ ProN W3" charset="0"/>
                          <a:cs typeface="ヒラギノ角ゴ ProN W3" charset="0"/>
                          <a:sym typeface="Arial" charset="0"/>
                        </a:rPr>
                        <a:t>)</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endParaRPr lang="en-US" sz="1200" b="0" i="0" u="none" strike="noStrike" kern="1200" baseline="0" dirty="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defRPr/>
                      </a:pPr>
                      <a:r>
                        <a:rPr lang="en-US" sz="1200" b="0" i="0" u="none" strike="noStrike" kern="1200" baseline="0" dirty="0">
                          <a:solidFill>
                            <a:schemeClr val="tx1"/>
                          </a:solidFill>
                          <a:latin typeface="+mn-lt"/>
                          <a:ea typeface="ヒラギノ角ゴ ProN W3" charset="0"/>
                          <a:cs typeface="ヒラギノ角ゴ ProN W3" charset="0"/>
                        </a:rPr>
                        <a:t> Facultative classes </a:t>
                      </a:r>
                      <a:r>
                        <a:rPr lang="zh-TW" altLang="en-US" sz="1200" b="0" i="0" u="none" strike="noStrike" kern="1200" baseline="0" dirty="0" smtClean="0">
                          <a:solidFill>
                            <a:schemeClr val="tx1"/>
                          </a:solidFill>
                          <a:latin typeface="+mn-lt"/>
                          <a:ea typeface="ヒラギノ角ゴ ProN W3" charset="0"/>
                          <a:cs typeface="ヒラギノ角ゴ ProN W3" charset="0"/>
                        </a:rPr>
                        <a:t>彈性課程</a:t>
                      </a:r>
                      <a:endParaRPr lang="en-US" altLang="zh-TW" sz="1200" b="0" i="0" u="none" strike="noStrike" kern="1200" baseline="0" dirty="0" smtClean="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r>
                        <a:rPr kumimoji="0" lang="pl-PL"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體育館</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lang="en-US" sz="10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10"/>
                  </a:ext>
                </a:extLst>
              </a:tr>
            </a:tbl>
          </a:graphicData>
        </a:graphic>
      </p:graphicFrame>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44488" y="549275"/>
            <a:ext cx="9224962" cy="823913"/>
          </a:xfrm>
        </p:spPr>
        <p:txBody>
          <a:bodyPr>
            <a:noAutofit/>
          </a:bodyPr>
          <a:lstStyle/>
          <a:p>
            <a:pPr eaLnBrk="1" hangingPunct="1">
              <a:defRPr/>
            </a:pPr>
            <a:r>
              <a:rPr lang="pl-PL" altLang="pl-PL" sz="3575" b="1" u="sng" dirty="0">
                <a:latin typeface="Agency FB" panose="020B0503020202020204" pitchFamily="34" charset="0"/>
                <a:sym typeface="Arial Black" panose="020B0A04020102020204" pitchFamily="34" charset="0"/>
              </a:rPr>
              <a:t>3. </a:t>
            </a:r>
            <a:r>
              <a:rPr lang="pl-PL" sz="2925" b="1" u="sng" dirty="0">
                <a:sym typeface="Arial Black" panose="020B0A04020102020204" pitchFamily="34" charset="0"/>
              </a:rPr>
              <a:t>Rightly selection of the equipment</a:t>
            </a:r>
            <a:r>
              <a:rPr lang="pl-PL" altLang="pl-PL" sz="3575" b="1" u="sng" dirty="0">
                <a:latin typeface="Agency FB" panose="020B0503020202020204" pitchFamily="34" charset="0"/>
                <a:sym typeface="Arial Black" panose="020B0A04020102020204" pitchFamily="34" charset="0"/>
              </a:rPr>
              <a:t>.</a:t>
            </a:r>
            <a:r>
              <a:rPr lang="zh-TW" altLang="zh-TW" sz="3600" b="1" dirty="0"/>
              <a:t>正確選擇</a:t>
            </a:r>
            <a:r>
              <a:rPr lang="zh-TW" altLang="en-US" sz="3600" b="1" dirty="0"/>
              <a:t>裝備</a:t>
            </a:r>
            <a:r>
              <a:rPr lang="zh-TW" altLang="zh-TW" sz="3600" b="1" dirty="0"/>
              <a:t>。</a:t>
            </a:r>
            <a:endParaRPr lang="pl-PL" altLang="pl-PL" sz="3575" b="1" u="sng" dirty="0">
              <a:latin typeface="Agency FB" panose="020B0503020202020204" pitchFamily="34" charset="0"/>
              <a:sym typeface="Arial Black" panose="020B0A04020102020204" pitchFamily="34" charset="0"/>
            </a:endParaRPr>
          </a:p>
        </p:txBody>
      </p:sp>
      <p:sp>
        <p:nvSpPr>
          <p:cNvPr id="15363" name="Symbol zastępczy zawartości 2"/>
          <p:cNvSpPr>
            <a:spLocks noGrp="1"/>
          </p:cNvSpPr>
          <p:nvPr>
            <p:ph idx="1"/>
          </p:nvPr>
        </p:nvSpPr>
        <p:spPr>
          <a:xfrm>
            <a:off x="488950" y="1628775"/>
            <a:ext cx="5583238" cy="3905250"/>
          </a:xfrm>
        </p:spPr>
        <p:txBody>
          <a:bodyPr/>
          <a:lstStyle/>
          <a:p>
            <a:pPr eaLnBrk="1" hangingPunct="1">
              <a:defRPr/>
            </a:pPr>
            <a:r>
              <a:rPr lang="pl-PL" altLang="pl-PL" sz="1800" dirty="0"/>
              <a:t>We </a:t>
            </a:r>
            <a:r>
              <a:rPr lang="pl-PL" altLang="pl-PL" sz="1800" dirty="0" err="1"/>
              <a:t>can</a:t>
            </a:r>
            <a:r>
              <a:rPr lang="pl-PL" altLang="pl-PL" sz="1800" dirty="0"/>
              <a:t> </a:t>
            </a:r>
            <a:r>
              <a:rPr lang="pl-PL" altLang="pl-PL" sz="1800" dirty="0" err="1"/>
              <a:t>specify</a:t>
            </a:r>
            <a:r>
              <a:rPr lang="pl-PL" altLang="pl-PL" sz="1800" dirty="0"/>
              <a:t> </a:t>
            </a:r>
            <a:r>
              <a:rPr lang="pl-PL" altLang="pl-PL" sz="1800" dirty="0" err="1"/>
              <a:t>some</a:t>
            </a:r>
            <a:r>
              <a:rPr lang="en-US" altLang="pl-PL" sz="1800" dirty="0"/>
              <a:t> types of injuries </a:t>
            </a:r>
            <a:r>
              <a:rPr lang="pl-PL" altLang="pl-PL" sz="1800" dirty="0"/>
              <a:t>for</a:t>
            </a:r>
            <a:r>
              <a:rPr lang="en-US" altLang="pl-PL" sz="1800" dirty="0"/>
              <a:t> which we use different equipment</a:t>
            </a:r>
            <a:r>
              <a:rPr lang="pl-PL" altLang="pl-PL" sz="1800" dirty="0"/>
              <a:t> – </a:t>
            </a:r>
            <a:r>
              <a:rPr lang="pl-PL" altLang="pl-PL" sz="1800" dirty="0">
                <a:solidFill>
                  <a:srgbClr val="FF0000"/>
                </a:solidFill>
              </a:rPr>
              <a:t>each injury is different and must be treated with diffrent equipment</a:t>
            </a:r>
            <a:r>
              <a:rPr lang="zh-TW" altLang="zh-TW" sz="1800" dirty="0"/>
              <a:t>我們可以指定使用不同</a:t>
            </a:r>
            <a:r>
              <a:rPr lang="zh-TW" altLang="en-US" sz="1800" dirty="0"/>
              <a:t>裝備的某</a:t>
            </a:r>
            <a:r>
              <a:rPr lang="zh-TW" altLang="zh-TW" sz="1800" dirty="0"/>
              <a:t>些傷害類型- </a:t>
            </a:r>
            <a:r>
              <a:rPr lang="zh-TW" altLang="zh-TW" sz="1800" dirty="0">
                <a:solidFill>
                  <a:srgbClr val="FF0000"/>
                </a:solidFill>
              </a:rPr>
              <a:t>每次傷害都不同，必須</a:t>
            </a:r>
            <a:r>
              <a:rPr lang="zh-TW" altLang="en-US" sz="1800" dirty="0">
                <a:solidFill>
                  <a:srgbClr val="FF0000"/>
                </a:solidFill>
              </a:rPr>
              <a:t>使</a:t>
            </a:r>
            <a:r>
              <a:rPr lang="zh-TW" altLang="zh-TW" sz="1800" dirty="0">
                <a:solidFill>
                  <a:srgbClr val="FF0000"/>
                </a:solidFill>
              </a:rPr>
              <a:t>用不同的</a:t>
            </a:r>
            <a:r>
              <a:rPr lang="zh-TW" altLang="en-US" sz="1800" dirty="0">
                <a:solidFill>
                  <a:srgbClr val="FF0000"/>
                </a:solidFill>
              </a:rPr>
              <a:t>裝備</a:t>
            </a:r>
            <a:r>
              <a:rPr lang="zh-TW" altLang="zh-TW" sz="1800" dirty="0">
                <a:solidFill>
                  <a:srgbClr val="FF0000"/>
                </a:solidFill>
              </a:rPr>
              <a:t>進行治療</a:t>
            </a:r>
            <a:endParaRPr lang="pl-PL" altLang="pl-PL" sz="1800" dirty="0">
              <a:solidFill>
                <a:srgbClr val="FF0000"/>
              </a:solidFill>
            </a:endParaRPr>
          </a:p>
          <a:p>
            <a:pPr eaLnBrk="1" hangingPunct="1">
              <a:defRPr/>
            </a:pPr>
            <a:r>
              <a:rPr lang="pl-PL" altLang="pl-PL" sz="1800" dirty="0"/>
              <a:t>T</a:t>
            </a:r>
            <a:r>
              <a:rPr lang="en-US" altLang="pl-PL" sz="1800" dirty="0"/>
              <a:t>he most common of these </a:t>
            </a:r>
            <a:r>
              <a:rPr lang="pl-PL" altLang="pl-PL" sz="1800" dirty="0" err="1"/>
              <a:t>are</a:t>
            </a:r>
            <a:r>
              <a:rPr lang="en-US" altLang="pl-PL" sz="1800" dirty="0"/>
              <a:t> </a:t>
            </a:r>
            <a:r>
              <a:rPr lang="pl-PL" altLang="pl-PL" sz="1800" dirty="0" err="1"/>
              <a:t>cuts</a:t>
            </a:r>
            <a:r>
              <a:rPr lang="en-US" altLang="pl-PL" sz="1800" dirty="0"/>
              <a:t>, swelling, fractures,</a:t>
            </a:r>
            <a:r>
              <a:rPr lang="zh-TW" altLang="zh-TW" sz="1800" dirty="0"/>
              <a:t>其中最常見的是</a:t>
            </a:r>
            <a:r>
              <a:rPr lang="zh-TW" altLang="en-US" sz="1800" dirty="0"/>
              <a:t>傷</a:t>
            </a:r>
            <a:r>
              <a:rPr lang="zh-TW" altLang="zh-TW" sz="1800" dirty="0"/>
              <a:t>口</a:t>
            </a:r>
            <a:r>
              <a:rPr lang="zh-TW" altLang="en-US" sz="1800" dirty="0">
                <a:latin typeface="新細明體" panose="02020500000000000000" pitchFamily="18" charset="-120"/>
                <a:ea typeface="新細明體" panose="02020500000000000000" pitchFamily="18" charset="-120"/>
              </a:rPr>
              <a:t>、</a:t>
            </a:r>
            <a:r>
              <a:rPr lang="zh-TW" altLang="zh-TW" sz="1800" dirty="0"/>
              <a:t>腫脹</a:t>
            </a:r>
            <a:r>
              <a:rPr lang="zh-TW" altLang="en-US" sz="1800" dirty="0">
                <a:latin typeface="新細明體" panose="02020500000000000000" pitchFamily="18" charset="-120"/>
                <a:ea typeface="新細明體" panose="02020500000000000000" pitchFamily="18" charset="-120"/>
              </a:rPr>
              <a:t>、</a:t>
            </a:r>
            <a:r>
              <a:rPr lang="zh-TW" altLang="zh-TW" sz="1800" dirty="0"/>
              <a:t>骨折，</a:t>
            </a:r>
            <a:endParaRPr lang="pl-PL" altLang="pl-PL" sz="1800" dirty="0"/>
          </a:p>
          <a:p>
            <a:pPr eaLnBrk="1" hangingPunct="1">
              <a:defRPr/>
            </a:pPr>
            <a:r>
              <a:rPr lang="pl-PL" altLang="pl-PL" sz="1800" dirty="0"/>
              <a:t>T</a:t>
            </a:r>
            <a:r>
              <a:rPr lang="en-US" altLang="pl-PL" sz="1800" dirty="0"/>
              <a:t>o minimize or avoid some of the injuries we used theoretical, practical and equipment designed for these,</a:t>
            </a:r>
            <a:r>
              <a:rPr lang="zh-TW" altLang="zh-TW" sz="1800" dirty="0"/>
              <a:t>為了盡量減少或避免</a:t>
            </a:r>
            <a:r>
              <a:rPr lang="zh-TW" altLang="en-US" sz="1800" dirty="0"/>
              <a:t>某</a:t>
            </a:r>
            <a:r>
              <a:rPr lang="zh-TW" altLang="zh-TW" sz="1800" dirty="0"/>
              <a:t>些傷害，我們使用理論</a:t>
            </a:r>
            <a:r>
              <a:rPr lang="zh-TW" altLang="en-US" sz="1800" dirty="0">
                <a:latin typeface="新細明體" panose="02020500000000000000" pitchFamily="18" charset="-120"/>
                <a:ea typeface="新細明體" panose="02020500000000000000" pitchFamily="18" charset="-120"/>
              </a:rPr>
              <a:t>、</a:t>
            </a:r>
            <a:r>
              <a:rPr lang="zh-TW" altLang="zh-TW" sz="1800" dirty="0"/>
              <a:t>實</a:t>
            </a:r>
            <a:r>
              <a:rPr lang="zh-TW" altLang="en-US" sz="1800" dirty="0"/>
              <a:t>務</a:t>
            </a:r>
            <a:r>
              <a:rPr lang="zh-TW" altLang="zh-TW" sz="1800" dirty="0"/>
              <a:t>和</a:t>
            </a:r>
            <a:r>
              <a:rPr lang="zh-TW" altLang="en-US" sz="1800" dirty="0"/>
              <a:t>針對</a:t>
            </a:r>
            <a:r>
              <a:rPr lang="zh-TW" altLang="zh-TW" sz="1800" dirty="0"/>
              <a:t>這些</a:t>
            </a:r>
            <a:r>
              <a:rPr lang="zh-TW" altLang="en-US" sz="1800" dirty="0"/>
              <a:t>用途的裝備</a:t>
            </a:r>
            <a:r>
              <a:rPr lang="zh-TW" altLang="zh-TW" sz="1800" dirty="0"/>
              <a:t>，</a:t>
            </a:r>
            <a:endParaRPr lang="pl-PL" altLang="pl-PL" sz="1800" dirty="0"/>
          </a:p>
          <a:p>
            <a:pPr eaLnBrk="1" hangingPunct="1">
              <a:defRPr/>
            </a:pPr>
            <a:r>
              <a:rPr lang="en-US" altLang="pl-PL" sz="1800" dirty="0"/>
              <a:t>First contact equipment should be sterile/maintained in hygienic conditions, </a:t>
            </a:r>
            <a:r>
              <a:rPr lang="pl-PL" altLang="pl-PL" sz="1800" dirty="0"/>
              <a:t>a one-</a:t>
            </a:r>
            <a:r>
              <a:rPr lang="pl-PL" altLang="pl-PL" sz="1800" dirty="0" err="1"/>
              <a:t>time</a:t>
            </a:r>
            <a:r>
              <a:rPr lang="pl-PL" altLang="pl-PL" sz="1800" dirty="0"/>
              <a:t> </a:t>
            </a:r>
            <a:r>
              <a:rPr lang="pl-PL" altLang="pl-PL" sz="1800" dirty="0" err="1"/>
              <a:t>use</a:t>
            </a:r>
            <a:r>
              <a:rPr lang="en-US" altLang="pl-PL" sz="1800" dirty="0"/>
              <a:t>, disinfected</a:t>
            </a:r>
            <a:r>
              <a:rPr lang="pl-PL" altLang="pl-PL" sz="1800" dirty="0"/>
              <a:t>,</a:t>
            </a:r>
            <a:r>
              <a:rPr lang="zh-TW" altLang="zh-TW" sz="1800" dirty="0"/>
              <a:t>第一次接觸設備應</a:t>
            </a:r>
            <a:r>
              <a:rPr lang="zh-TW" altLang="en-US" sz="1800" dirty="0"/>
              <a:t>屬於</a:t>
            </a:r>
            <a:r>
              <a:rPr lang="zh-TW" altLang="zh-TW" sz="1800" dirty="0"/>
              <a:t>無菌/</a:t>
            </a:r>
            <a:r>
              <a:rPr lang="zh-TW" altLang="en-US" sz="1800" dirty="0"/>
              <a:t>保持</a:t>
            </a:r>
            <a:r>
              <a:rPr lang="zh-TW" altLang="zh-TW" sz="1800" dirty="0"/>
              <a:t>衛生條件</a:t>
            </a:r>
            <a:r>
              <a:rPr lang="zh-TW" altLang="en-US" sz="1800" dirty="0">
                <a:latin typeface="新細明體" panose="02020500000000000000" pitchFamily="18" charset="-120"/>
                <a:ea typeface="新細明體" panose="02020500000000000000" pitchFamily="18" charset="-120"/>
              </a:rPr>
              <a:t>、</a:t>
            </a:r>
            <a:r>
              <a:rPr lang="zh-TW" altLang="zh-TW" sz="1800" dirty="0"/>
              <a:t>一次性使用</a:t>
            </a:r>
            <a:r>
              <a:rPr lang="zh-TW" altLang="en-US" sz="1800" dirty="0">
                <a:latin typeface="新細明體" panose="02020500000000000000" pitchFamily="18" charset="-120"/>
                <a:ea typeface="新細明體" panose="02020500000000000000" pitchFamily="18" charset="-120"/>
              </a:rPr>
              <a:t>、經過</a:t>
            </a:r>
            <a:r>
              <a:rPr lang="zh-TW" altLang="zh-TW" sz="1800" dirty="0"/>
              <a:t>消毒，</a:t>
            </a:r>
            <a:endParaRPr lang="pl-PL" altLang="pl-PL" sz="1800" dirty="0"/>
          </a:p>
          <a:p>
            <a:pPr eaLnBrk="1" hangingPunct="1">
              <a:defRPr/>
            </a:pPr>
            <a:r>
              <a:rPr lang="en-US" altLang="pl-PL" sz="1800" dirty="0"/>
              <a:t>Starter </a:t>
            </a:r>
            <a:r>
              <a:rPr lang="pl-PL" altLang="pl-PL" sz="1800" dirty="0"/>
              <a:t>Pack</a:t>
            </a:r>
            <a:r>
              <a:rPr lang="en-US" altLang="pl-PL" sz="1800" dirty="0"/>
              <a:t> for se</a:t>
            </a:r>
            <a:r>
              <a:rPr lang="pl-PL" altLang="pl-PL" sz="1800" dirty="0"/>
              <a:t>cond’s (cutman equipment) </a:t>
            </a:r>
            <a:r>
              <a:rPr lang="pl-PL" altLang="pl-PL" sz="1800" dirty="0">
                <a:solidFill>
                  <a:srgbClr val="FF0000"/>
                </a:solidFill>
              </a:rPr>
              <a:t>is presented on the next screen</a:t>
            </a:r>
            <a:r>
              <a:rPr lang="zh-TW" altLang="zh-TW" sz="1800" dirty="0">
                <a:solidFill>
                  <a:srgbClr val="FF0000"/>
                </a:solidFill>
              </a:rPr>
              <a:t>在下一個</a:t>
            </a:r>
            <a:r>
              <a:rPr lang="zh-TW" altLang="en-US" sz="1800" dirty="0">
                <a:solidFill>
                  <a:srgbClr val="FF0000"/>
                </a:solidFill>
              </a:rPr>
              <a:t>螢</a:t>
            </a:r>
            <a:r>
              <a:rPr lang="zh-TW" altLang="zh-TW" sz="1800" dirty="0">
                <a:solidFill>
                  <a:srgbClr val="FF0000"/>
                </a:solidFill>
              </a:rPr>
              <a:t>幕</a:t>
            </a:r>
            <a:r>
              <a:rPr lang="zh-TW" altLang="en-US" sz="1800" dirty="0">
                <a:solidFill>
                  <a:srgbClr val="FF0000"/>
                </a:solidFill>
              </a:rPr>
              <a:t>報告</a:t>
            </a:r>
            <a:r>
              <a:rPr lang="zh-TW" altLang="en-US" sz="1800" dirty="0"/>
              <a:t>助手的啟動工具包</a:t>
            </a:r>
            <a:r>
              <a:rPr lang="zh-TW" altLang="zh-TW" sz="1800" dirty="0"/>
              <a:t>（</a:t>
            </a:r>
            <a:r>
              <a:rPr lang="zh-TW" altLang="en-US" sz="1800" dirty="0"/>
              <a:t>傷口處理師裝備</a:t>
            </a:r>
            <a:r>
              <a:rPr lang="zh-TW" altLang="zh-TW" sz="1800" dirty="0"/>
              <a:t>）</a:t>
            </a:r>
            <a:endParaRPr lang="pl-PL" altLang="pl-PL" sz="1800" dirty="0">
              <a:solidFill>
                <a:srgbClr val="FF0000"/>
              </a:solidFill>
            </a:endParaRPr>
          </a:p>
        </p:txBody>
      </p:sp>
      <p:pic>
        <p:nvPicPr>
          <p:cNvPr id="2" name="Obraz 1"/>
          <p:cNvPicPr>
            <a:picLocks noChangeAspect="1"/>
          </p:cNvPicPr>
          <p:nvPr/>
        </p:nvPicPr>
        <p:blipFill>
          <a:blip r:embed="rId2" cstate="email">
            <a:extLst/>
          </a:blip>
          <a:stretch>
            <a:fillRect/>
          </a:stretch>
        </p:blipFill>
        <p:spPr>
          <a:xfrm>
            <a:off x="6505270" y="2328436"/>
            <a:ext cx="2721771" cy="36290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38949"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23130E2-F1D0-4530-AC52-CF0809B69623}" type="slidenum">
              <a:rPr lang="en-US" altLang="pl-PL" sz="1200" smtClean="0">
                <a:solidFill>
                  <a:srgbClr val="FFFFFF"/>
                </a:solidFill>
                <a:latin typeface="Arial Black" panose="020B0A04020102090204" pitchFamily="34" charset="0"/>
                <a:sym typeface="Arial Black" panose="020B0A04020102090204" pitchFamily="34" charset="0"/>
              </a:rPr>
              <a:pPr/>
              <a:t>220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9313" y="333375"/>
            <a:ext cx="8455025" cy="823913"/>
          </a:xfrm>
        </p:spPr>
        <p:txBody>
          <a:bodyPr>
            <a:normAutofit/>
          </a:bodyPr>
          <a:lstStyle/>
          <a:p>
            <a:pPr eaLnBrk="1" fontAlgn="auto" hangingPunct="1">
              <a:spcAft>
                <a:spcPts val="0"/>
              </a:spcAft>
              <a:defRPr/>
            </a:pPr>
            <a:r>
              <a:rPr lang="pl-PL" sz="4875" b="1" u="sng" dirty="0">
                <a:latin typeface="Agency FB" panose="020B0503020202020204" pitchFamily="34" charset="0"/>
                <a:sym typeface="Arial Black" panose="020B0A04020102020204" pitchFamily="34" charset="0"/>
              </a:rPr>
              <a:t>*Starter pack</a:t>
            </a:r>
            <a:r>
              <a:rPr lang="zh-TW" altLang="en-US" sz="4875" b="1" u="sng" dirty="0">
                <a:latin typeface="Agency FB" panose="020B0503020202020204" pitchFamily="34" charset="0"/>
                <a:sym typeface="Arial Black" panose="020B0A04020102020204" pitchFamily="34" charset="0"/>
              </a:rPr>
              <a:t>入門包</a:t>
            </a:r>
            <a:endParaRPr lang="pl-PL" sz="4875" b="1" u="sng" dirty="0">
              <a:latin typeface="Agency FB" panose="020B0503020202020204" pitchFamily="34" charset="0"/>
              <a:sym typeface="Arial Black" panose="020B0A04020102020204" pitchFamily="34" charset="0"/>
            </a:endParaRPr>
          </a:p>
        </p:txBody>
      </p:sp>
      <p:sp>
        <p:nvSpPr>
          <p:cNvPr id="3" name="Symbol zastępczy zawartości 2"/>
          <p:cNvSpPr>
            <a:spLocks noGrp="1"/>
          </p:cNvSpPr>
          <p:nvPr>
            <p:ph idx="1"/>
          </p:nvPr>
        </p:nvSpPr>
        <p:spPr>
          <a:xfrm>
            <a:off x="4521200" y="1268413"/>
            <a:ext cx="4932363" cy="3994150"/>
          </a:xfrm>
        </p:spPr>
        <p:txBody>
          <a:bodyPr rtlCol="0">
            <a:normAutofit fontScale="55000" lnSpcReduction="20000"/>
          </a:bodyPr>
          <a:lstStyle/>
          <a:p>
            <a:pPr marL="0" indent="0" algn="ctr" eaLnBrk="1" fontAlgn="auto" hangingPunct="1">
              <a:buFont typeface="Wingdings 2" pitchFamily="18" charset="2"/>
              <a:buNone/>
              <a:defRPr/>
            </a:pPr>
            <a:r>
              <a:rPr lang="pl-PL" sz="2519" b="1" u="sng" dirty="0"/>
              <a:t>Seconds supplied equipment consist </a:t>
            </a:r>
            <a:r>
              <a:rPr lang="pl-PL" sz="2519" b="1" u="sng" dirty="0" smtClean="0"/>
              <a:t>of</a:t>
            </a:r>
            <a:r>
              <a:rPr lang="en-US" sz="2519" b="1" u="sng" dirty="0" smtClean="0"/>
              <a:t>: </a:t>
            </a:r>
            <a:r>
              <a:rPr lang="pl-PL" sz="2519" b="1" u="sng" dirty="0" smtClean="0"/>
              <a:t> </a:t>
            </a:r>
            <a:r>
              <a:rPr lang="pl-PL" sz="2519" b="1" u="sng" dirty="0"/>
              <a:t>*</a:t>
            </a:r>
            <a:r>
              <a:rPr lang="zh-TW" altLang="en-US" sz="2519" b="1" u="sng" dirty="0"/>
              <a:t>助手</a:t>
            </a:r>
            <a:r>
              <a:rPr lang="zh-TW" altLang="zh-TW" sz="2500" b="1" u="sng" dirty="0"/>
              <a:t>供</a:t>
            </a:r>
            <a:r>
              <a:rPr lang="zh-TW" altLang="en-US" sz="2500" b="1" u="sng" dirty="0"/>
              <a:t>應</a:t>
            </a:r>
            <a:r>
              <a:rPr lang="zh-TW" altLang="zh-TW" sz="2500" b="1" u="sng" dirty="0"/>
              <a:t>的</a:t>
            </a:r>
            <a:r>
              <a:rPr lang="zh-TW" altLang="en-US" sz="2500" b="1" u="sng" dirty="0"/>
              <a:t>裝</a:t>
            </a:r>
            <a:r>
              <a:rPr lang="zh-TW" altLang="zh-TW" sz="2500" b="1" u="sng" dirty="0"/>
              <a:t>備包括：*</a:t>
            </a:r>
            <a:endParaRPr lang="pl-PL" sz="2500" b="1" u="sng" dirty="0"/>
          </a:p>
          <a:p>
            <a:pPr marL="248625" indent="-248625" eaLnBrk="1" fontAlgn="auto" hangingPunct="1">
              <a:defRPr/>
            </a:pPr>
            <a:endParaRPr lang="pl-PL" sz="1788" b="1" dirty="0"/>
          </a:p>
          <a:p>
            <a:pPr marL="248625" indent="-248625" eaLnBrk="1" fontAlgn="auto" hangingPunct="1">
              <a:defRPr/>
            </a:pPr>
            <a:r>
              <a:rPr lang="pl-PL" sz="1900" b="1" dirty="0"/>
              <a:t>One - time use gloves,</a:t>
            </a:r>
            <a:r>
              <a:rPr lang="zh-TW" altLang="zh-TW" sz="1900" dirty="0"/>
              <a:t>一次性使用手套</a:t>
            </a:r>
            <a:r>
              <a:rPr lang="zh-TW" altLang="en-US" sz="1900" dirty="0">
                <a:latin typeface="新細明體" panose="02020500000000000000" pitchFamily="18" charset="-120"/>
                <a:ea typeface="新細明體" panose="02020500000000000000" pitchFamily="18" charset="-120"/>
              </a:rPr>
              <a:t>、</a:t>
            </a:r>
            <a:endParaRPr lang="pl-PL" sz="1900" b="1" dirty="0"/>
          </a:p>
          <a:p>
            <a:pPr marL="248625" indent="-248625" eaLnBrk="1" fontAlgn="auto" hangingPunct="1">
              <a:defRPr/>
            </a:pPr>
            <a:r>
              <a:rPr lang="pl-PL" sz="1900" b="1" dirty="0"/>
              <a:t>Set dressings gauze,</a:t>
            </a:r>
            <a:r>
              <a:rPr lang="zh-TW" altLang="zh-TW" sz="1900" dirty="0"/>
              <a:t>套裝</a:t>
            </a:r>
            <a:r>
              <a:rPr lang="zh-TW" altLang="en-US" sz="1900" dirty="0"/>
              <a:t>消毒</a:t>
            </a:r>
            <a:r>
              <a:rPr lang="zh-TW" altLang="zh-TW" sz="1900" dirty="0"/>
              <a:t>紗布</a:t>
            </a:r>
            <a:r>
              <a:rPr lang="zh-TW" altLang="en-US" sz="1900" dirty="0"/>
              <a:t>、</a:t>
            </a:r>
            <a:endParaRPr lang="pl-PL" sz="1900" b="1" dirty="0"/>
          </a:p>
          <a:p>
            <a:pPr marL="248625" indent="-248625" eaLnBrk="1" fontAlgn="auto" hangingPunct="1">
              <a:defRPr/>
            </a:pPr>
            <a:r>
              <a:rPr lang="pl-PL" sz="1900" b="1" dirty="0"/>
              <a:t>Various size cotton swabs </a:t>
            </a:r>
            <a:r>
              <a:rPr lang="pl-PL" sz="1900" b="1" dirty="0">
                <a:solidFill>
                  <a:srgbClr val="FF0000"/>
                </a:solidFill>
              </a:rPr>
              <a:t>for different cuts</a:t>
            </a:r>
            <a:r>
              <a:rPr lang="zh-TW" altLang="zh-TW" sz="1900" dirty="0">
                <a:solidFill>
                  <a:srgbClr val="FF0000"/>
                </a:solidFill>
              </a:rPr>
              <a:t>用於不同</a:t>
            </a:r>
            <a:r>
              <a:rPr lang="zh-TW" altLang="en-US" sz="1900" dirty="0">
                <a:solidFill>
                  <a:srgbClr val="FF0000"/>
                </a:solidFill>
              </a:rPr>
              <a:t>傷</a:t>
            </a:r>
            <a:r>
              <a:rPr lang="zh-TW" altLang="zh-TW" sz="1900" dirty="0">
                <a:solidFill>
                  <a:srgbClr val="FF0000"/>
                </a:solidFill>
              </a:rPr>
              <a:t>口</a:t>
            </a:r>
            <a:r>
              <a:rPr lang="zh-TW" altLang="en-US" sz="1900" dirty="0"/>
              <a:t>的</a:t>
            </a:r>
            <a:r>
              <a:rPr lang="zh-TW" altLang="zh-TW" sz="1900" dirty="0"/>
              <a:t>各種尺寸棉</a:t>
            </a:r>
            <a:r>
              <a:rPr lang="zh-TW" altLang="en-US" sz="1900" dirty="0"/>
              <a:t>花棒</a:t>
            </a:r>
            <a:endParaRPr lang="pl-PL" sz="1900" b="1" dirty="0">
              <a:solidFill>
                <a:srgbClr val="FF0000"/>
              </a:solidFill>
            </a:endParaRPr>
          </a:p>
          <a:p>
            <a:pPr marL="248625" indent="-248625" eaLnBrk="1" fontAlgn="auto" hangingPunct="1">
              <a:defRPr/>
            </a:pPr>
            <a:r>
              <a:rPr lang="pl-PL" sz="1900" b="1" dirty="0"/>
              <a:t>Nose plugs,</a:t>
            </a:r>
            <a:r>
              <a:rPr lang="zh-TW" altLang="en-US" sz="1900" b="1" dirty="0"/>
              <a:t>鼻塞、</a:t>
            </a:r>
            <a:endParaRPr lang="pl-PL" sz="1900" b="1" dirty="0"/>
          </a:p>
          <a:p>
            <a:pPr marL="248625" indent="-248625" eaLnBrk="1" fontAlgn="auto" hangingPunct="1">
              <a:defRPr/>
            </a:pPr>
            <a:r>
              <a:rPr lang="pl-PL" sz="1900" b="1" dirty="0"/>
              <a:t>Liquid for disinfection,</a:t>
            </a:r>
            <a:r>
              <a:rPr lang="zh-TW" altLang="en-US" sz="1900" b="1" dirty="0"/>
              <a:t>消毒液、</a:t>
            </a:r>
            <a:endParaRPr lang="pl-PL" sz="1900" b="1" dirty="0"/>
          </a:p>
          <a:p>
            <a:pPr marL="248625" indent="-248625" eaLnBrk="1" fontAlgn="auto" hangingPunct="1">
              <a:defRPr/>
            </a:pPr>
            <a:r>
              <a:rPr lang="pl-PL" sz="1900" b="1" dirty="0"/>
              <a:t>Universal iron boxing = enswell,</a:t>
            </a:r>
            <a:r>
              <a:rPr lang="zh-TW" altLang="zh-TW" sz="1900" dirty="0"/>
              <a:t>通用鐵拳= enswell</a:t>
            </a:r>
            <a:r>
              <a:rPr lang="zh-TW" altLang="en-US" sz="1900" dirty="0"/>
              <a:t>、</a:t>
            </a:r>
            <a:endParaRPr lang="pl-PL" sz="1900" b="1" dirty="0"/>
          </a:p>
          <a:p>
            <a:pPr marL="248625" indent="-248625" eaLnBrk="1" fontAlgn="auto" hangingPunct="1">
              <a:defRPr/>
            </a:pPr>
            <a:r>
              <a:rPr lang="pl-PL" sz="1900" b="1" dirty="0"/>
              <a:t>Cream Cavil</a:t>
            </a:r>
            <a:r>
              <a:rPr lang="en-US" sz="1900" b="1" dirty="0"/>
              <a:t>o</a:t>
            </a:r>
            <a:r>
              <a:rPr lang="pl-PL" sz="1900" b="1" dirty="0"/>
              <a:t>n,</a:t>
            </a:r>
            <a:r>
              <a:rPr lang="en-US" altLang="zh-TW" sz="1900" b="1" dirty="0" err="1"/>
              <a:t>Cavilon</a:t>
            </a:r>
            <a:r>
              <a:rPr lang="zh-TW" altLang="en-US" sz="1900" b="1" dirty="0"/>
              <a:t>保膚霜、</a:t>
            </a:r>
            <a:endParaRPr lang="pl-PL" sz="1900" b="1" dirty="0"/>
          </a:p>
          <a:p>
            <a:pPr marL="248625" indent="-248625" eaLnBrk="1" fontAlgn="auto" hangingPunct="1">
              <a:defRPr/>
            </a:pPr>
            <a:r>
              <a:rPr lang="pl-PL" sz="1900" b="1" dirty="0"/>
              <a:t>Vaseline,</a:t>
            </a:r>
            <a:r>
              <a:rPr lang="zh-TW" altLang="en-US" sz="1900" b="1" dirty="0"/>
              <a:t>凡士林、</a:t>
            </a:r>
            <a:endParaRPr lang="pl-PL" sz="1900" b="1" dirty="0"/>
          </a:p>
          <a:p>
            <a:pPr marL="248625" indent="-248625" eaLnBrk="1" fontAlgn="auto" hangingPunct="1">
              <a:defRPr/>
            </a:pPr>
            <a:r>
              <a:rPr lang="pl-PL" sz="1900" b="1" dirty="0"/>
              <a:t>Bucket</a:t>
            </a:r>
            <a:r>
              <a:rPr lang="en-US" sz="1900" b="1" dirty="0"/>
              <a:t> with Ice</a:t>
            </a:r>
            <a:r>
              <a:rPr lang="pl-PL" sz="1900" b="1" dirty="0"/>
              <a:t> </a:t>
            </a:r>
            <a:r>
              <a:rPr lang="pl-PL" sz="1900" b="1" dirty="0">
                <a:solidFill>
                  <a:srgbClr val="FF0000"/>
                </a:solidFill>
              </a:rPr>
              <a:t>to store the enswell</a:t>
            </a:r>
            <a:r>
              <a:rPr lang="zh-TW" altLang="en-US" sz="1900" b="1" dirty="0">
                <a:solidFill>
                  <a:srgbClr val="FF0000"/>
                </a:solidFill>
              </a:rPr>
              <a:t>儲存</a:t>
            </a:r>
            <a:r>
              <a:rPr lang="pl-PL" altLang="zh-TW" sz="1900" b="1" dirty="0">
                <a:solidFill>
                  <a:srgbClr val="FF0000"/>
                </a:solidFill>
              </a:rPr>
              <a:t>enswell</a:t>
            </a:r>
            <a:r>
              <a:rPr lang="zh-TW" altLang="en-US" sz="1900" dirty="0"/>
              <a:t>的冰桶</a:t>
            </a:r>
            <a:endParaRPr lang="pl-PL" sz="1900" b="1" dirty="0">
              <a:solidFill>
                <a:srgbClr val="FF0000"/>
              </a:solidFill>
            </a:endParaRPr>
          </a:p>
          <a:p>
            <a:pPr marL="248625" indent="-248625" eaLnBrk="1" fontAlgn="auto" hangingPunct="1">
              <a:defRPr/>
            </a:pPr>
            <a:r>
              <a:rPr lang="pl-PL" sz="1900" b="1" dirty="0"/>
              <a:t>Bandage</a:t>
            </a:r>
            <a:r>
              <a:rPr lang="en-US" sz="1900" b="1" dirty="0"/>
              <a:t>s,</a:t>
            </a:r>
            <a:r>
              <a:rPr lang="pl-PL" sz="1900" b="1" dirty="0"/>
              <a:t> g</a:t>
            </a:r>
            <a:r>
              <a:rPr lang="en-US" sz="1900" b="1" dirty="0"/>
              <a:t>a</a:t>
            </a:r>
            <a:r>
              <a:rPr lang="pl-PL" sz="1900" b="1" dirty="0"/>
              <a:t>uze,</a:t>
            </a:r>
            <a:r>
              <a:rPr lang="zh-TW" altLang="zh-TW" sz="1900" dirty="0"/>
              <a:t>繃帶</a:t>
            </a:r>
            <a:r>
              <a:rPr lang="zh-TW" altLang="en-US" sz="1900" dirty="0"/>
              <a:t>、</a:t>
            </a:r>
            <a:r>
              <a:rPr lang="zh-TW" altLang="zh-TW" sz="1900" dirty="0"/>
              <a:t>紗布</a:t>
            </a:r>
            <a:r>
              <a:rPr lang="zh-TW" altLang="en-US" sz="1900" dirty="0"/>
              <a:t>、</a:t>
            </a:r>
            <a:endParaRPr lang="pl-PL" sz="1900" b="1" dirty="0"/>
          </a:p>
          <a:p>
            <a:pPr marL="248625" indent="-248625" eaLnBrk="1" fontAlgn="auto" hangingPunct="1">
              <a:defRPr/>
            </a:pPr>
            <a:r>
              <a:rPr lang="pl-PL" sz="1900" b="1" dirty="0"/>
              <a:t>Tape</a:t>
            </a:r>
            <a:r>
              <a:rPr lang="zh-TW" altLang="en-US" sz="1900" b="1" dirty="0"/>
              <a:t>繃帶</a:t>
            </a:r>
            <a:endParaRPr lang="en-US" sz="1900" b="1" dirty="0"/>
          </a:p>
          <a:p>
            <a:pPr marL="248625" indent="-248625" eaLnBrk="1" fontAlgn="auto" hangingPunct="1">
              <a:defRPr/>
            </a:pPr>
            <a:r>
              <a:rPr lang="en-US" sz="1900" b="1" dirty="0"/>
              <a:t>Scissor</a:t>
            </a:r>
            <a:r>
              <a:rPr lang="zh-TW" altLang="en-US" sz="1900" b="1" dirty="0"/>
              <a:t>剪刀</a:t>
            </a:r>
            <a:r>
              <a:rPr lang="en-US" sz="1900" b="1" dirty="0"/>
              <a:t> </a:t>
            </a:r>
            <a:endParaRPr lang="pl-PL" sz="1900" b="1" dirty="0"/>
          </a:p>
          <a:p>
            <a:pPr marL="248625" indent="-248625" eaLnBrk="1" fontAlgn="auto" hangingPunct="1">
              <a:defRPr/>
            </a:pPr>
            <a:r>
              <a:rPr lang="pl-PL" sz="1900" b="1" dirty="0"/>
              <a:t>* </a:t>
            </a:r>
            <a:r>
              <a:rPr lang="pl-PL" sz="1900" b="1" dirty="0" err="1"/>
              <a:t>Sample</a:t>
            </a:r>
            <a:r>
              <a:rPr lang="pl-PL" sz="1900" b="1" dirty="0"/>
              <a:t> </a:t>
            </a:r>
            <a:r>
              <a:rPr lang="pl-PL" sz="1900" b="1" dirty="0" err="1"/>
              <a:t>package</a:t>
            </a:r>
            <a:r>
              <a:rPr lang="pl-PL" sz="1900" b="1" dirty="0"/>
              <a:t>. Cost about $50.</a:t>
            </a:r>
            <a:r>
              <a:rPr lang="zh-TW" altLang="zh-TW" sz="1900" dirty="0"/>
              <a:t> </a:t>
            </a:r>
            <a:endParaRPr lang="en-US" altLang="zh-TW" sz="1900" dirty="0"/>
          </a:p>
          <a:p>
            <a:pPr marL="0" indent="0" eaLnBrk="1" fontAlgn="auto" hangingPunct="1">
              <a:buNone/>
              <a:defRPr/>
            </a:pPr>
            <a:r>
              <a:rPr lang="zh-TW" altLang="zh-TW" sz="1900" dirty="0"/>
              <a:t>*樣品包</a:t>
            </a:r>
            <a:r>
              <a:rPr lang="zh-TW" altLang="en-US" sz="1900" dirty="0"/>
              <a:t>，約</a:t>
            </a:r>
            <a:r>
              <a:rPr lang="zh-TW" altLang="zh-TW" sz="1900" dirty="0"/>
              <a:t>花費</a:t>
            </a:r>
            <a:r>
              <a:rPr lang="zh-TW" altLang="zh-TW" sz="1600" dirty="0"/>
              <a:t>50美元。</a:t>
            </a:r>
            <a:endParaRPr lang="pl-PL" sz="1600" dirty="0"/>
          </a:p>
          <a:p>
            <a:pPr marL="248625" indent="-248625" eaLnBrk="1" fontAlgn="auto" hangingPunct="1">
              <a:buFont typeface="Wingdings" panose="05000000000000000000" pitchFamily="2" charset="2"/>
              <a:buChar char="Ø"/>
              <a:defRPr/>
            </a:pPr>
            <a:endParaRPr lang="pl-PL" dirty="0"/>
          </a:p>
        </p:txBody>
      </p:sp>
      <p:pic>
        <p:nvPicPr>
          <p:cNvPr id="5" name="Symbol zastępczy zawartości 3"/>
          <p:cNvPicPr>
            <a:picLocks noChangeAspect="1"/>
          </p:cNvPicPr>
          <p:nvPr/>
        </p:nvPicPr>
        <p:blipFill>
          <a:blip r:embed="rId2" cstate="email">
            <a:extLst/>
          </a:blip>
          <a:stretch>
            <a:fillRect/>
          </a:stretch>
        </p:blipFill>
        <p:spPr>
          <a:xfrm>
            <a:off x="472219" y="1395013"/>
            <a:ext cx="3841327" cy="27409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9973"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360863"/>
            <a:ext cx="22637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2B6CA3A-A401-41D8-81BE-5C5945A0D520}" type="slidenum">
              <a:rPr lang="en-US" altLang="pl-PL" sz="1200" smtClean="0">
                <a:solidFill>
                  <a:srgbClr val="FFFFFF"/>
                </a:solidFill>
                <a:latin typeface="Arial Black" panose="020B0A04020102090204" pitchFamily="34" charset="0"/>
                <a:sym typeface="Arial Black" panose="020B0A04020102090204" pitchFamily="34" charset="0"/>
              </a:rPr>
              <a:pPr/>
              <a:t>221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1089025" y="476250"/>
            <a:ext cx="9480550" cy="1076325"/>
          </a:xfrm>
        </p:spPr>
        <p:txBody>
          <a:bodyPr/>
          <a:lstStyle/>
          <a:p>
            <a:pPr marL="457200" indent="-457200" algn="ctr" eaLnBrk="1" hangingPunct="1">
              <a:lnSpc>
                <a:spcPct val="90000"/>
              </a:lnSpc>
              <a:defRPr/>
            </a:pPr>
            <a:r>
              <a:rPr lang="pl-PL" altLang="pl-PL" sz="3200" b="1" u="sng" dirty="0">
                <a:solidFill>
                  <a:prstClr val="black"/>
                </a:solidFill>
                <a:latin typeface="Agency FB" panose="020B0503020202020204" pitchFamily="34" charset="0"/>
                <a:ea typeface="+mn-ea"/>
                <a:cs typeface="+mn-cs"/>
                <a:sym typeface="Gill Sans" charset="0"/>
              </a:rPr>
              <a:t>4. </a:t>
            </a:r>
            <a:r>
              <a:rPr lang="en-US" sz="3200" b="1" u="sng" dirty="0">
                <a:solidFill>
                  <a:prstClr val="black"/>
                </a:solidFill>
                <a:latin typeface="Agency FB" panose="020B0503020202020204" pitchFamily="34" charset="0"/>
                <a:ea typeface="+mn-ea"/>
                <a:cs typeface="+mn-cs"/>
                <a:sym typeface="Gill Sans" charset="0"/>
              </a:rPr>
              <a:t>Caring for the sustainability of the skin</a:t>
            </a:r>
            <a:r>
              <a:rPr lang="pl-PL" altLang="pl-PL" sz="3200" b="1" u="sng" dirty="0">
                <a:solidFill>
                  <a:prstClr val="black"/>
                </a:solidFill>
                <a:latin typeface="Agency FB" panose="020B0503020202020204" pitchFamily="34" charset="0"/>
                <a:ea typeface="+mn-ea"/>
                <a:cs typeface="+mn-cs"/>
                <a:sym typeface="Gill Sans" charset="0"/>
              </a:rPr>
              <a:t>.</a:t>
            </a:r>
            <a:r>
              <a:rPr lang="zh-TW" altLang="zh-TW" sz="3200" dirty="0"/>
              <a:t> </a:t>
            </a:r>
            <a:r>
              <a:rPr lang="zh-TW" altLang="en-US" sz="3200" b="1" u="sng" dirty="0"/>
              <a:t>照護</a:t>
            </a:r>
            <a:r>
              <a:rPr lang="zh-TW" altLang="zh-TW" sz="3200" b="1" u="sng" dirty="0"/>
              <a:t>皮膚的持續性。</a:t>
            </a:r>
            <a:endParaRPr lang="pl-PL" altLang="pl-PL" sz="3200" b="1" u="sng" dirty="0">
              <a:solidFill>
                <a:prstClr val="black"/>
              </a:solidFill>
              <a:latin typeface="Agency FB" panose="020B0503020202020204" pitchFamily="34" charset="0"/>
              <a:ea typeface="+mn-ea"/>
              <a:cs typeface="+mn-cs"/>
              <a:sym typeface="Gill Sans" charset="0"/>
            </a:endParaRPr>
          </a:p>
        </p:txBody>
      </p:sp>
      <p:sp>
        <p:nvSpPr>
          <p:cNvPr id="17411" name="Symbol zastępczy zawartości 2"/>
          <p:cNvSpPr>
            <a:spLocks noGrp="1"/>
          </p:cNvSpPr>
          <p:nvPr>
            <p:ph idx="1"/>
          </p:nvPr>
        </p:nvSpPr>
        <p:spPr>
          <a:xfrm>
            <a:off x="2163763" y="1628775"/>
            <a:ext cx="7204075" cy="1522413"/>
          </a:xfrm>
        </p:spPr>
        <p:txBody>
          <a:bodyPr/>
          <a:lstStyle/>
          <a:p>
            <a:pPr eaLnBrk="1" hangingPunct="1">
              <a:defRPr/>
            </a:pPr>
            <a:r>
              <a:rPr lang="en-US" altLang="pl-PL" sz="1400" dirty="0"/>
              <a:t>Taking care of your skin begins before the first round </a:t>
            </a:r>
            <a:r>
              <a:rPr lang="pl-PL" altLang="pl-PL" sz="1400" dirty="0"/>
              <a:t>with </a:t>
            </a:r>
            <a:r>
              <a:rPr lang="en-US" altLang="pl-PL" sz="1400" dirty="0"/>
              <a:t>the</a:t>
            </a:r>
            <a:r>
              <a:rPr lang="pl-PL" altLang="pl-PL" sz="1400" dirty="0"/>
              <a:t> usage of vaseline</a:t>
            </a:r>
            <a:r>
              <a:rPr lang="en-US" altLang="pl-PL" sz="1400" dirty="0"/>
              <a:t>,</a:t>
            </a:r>
            <a:r>
              <a:rPr lang="zh-TW" altLang="zh-TW" sz="1400" dirty="0"/>
              <a:t> </a:t>
            </a:r>
            <a:r>
              <a:rPr lang="zh-TW" altLang="en-US" sz="1400" dirty="0"/>
              <a:t>在</a:t>
            </a:r>
            <a:r>
              <a:rPr lang="zh-TW" altLang="zh-TW" sz="1400" dirty="0"/>
              <a:t>第一</a:t>
            </a:r>
            <a:r>
              <a:rPr lang="zh-TW" altLang="en-US" sz="1400" dirty="0"/>
              <a:t>回合</a:t>
            </a:r>
            <a:r>
              <a:rPr lang="zh-TW" altLang="zh-TW" sz="1400" dirty="0"/>
              <a:t>之前使用凡士林照</a:t>
            </a:r>
            <a:r>
              <a:rPr lang="zh-TW" altLang="en-US" sz="1400" dirty="0"/>
              <a:t>護你</a:t>
            </a:r>
            <a:r>
              <a:rPr lang="zh-TW" altLang="zh-TW" sz="1400" dirty="0"/>
              <a:t>的皮膚</a:t>
            </a:r>
            <a:r>
              <a:rPr lang="zh-TW" altLang="en-US" sz="1400" dirty="0"/>
              <a:t>作為</a:t>
            </a:r>
            <a:r>
              <a:rPr lang="zh-TW" altLang="zh-TW" sz="1400" dirty="0"/>
              <a:t>開始，</a:t>
            </a:r>
            <a:endParaRPr lang="en-US" altLang="pl-PL" sz="1400" dirty="0"/>
          </a:p>
          <a:p>
            <a:pPr eaLnBrk="1" hangingPunct="1">
              <a:defRPr/>
            </a:pPr>
            <a:r>
              <a:rPr lang="en-US" altLang="pl-PL" sz="1400" dirty="0"/>
              <a:t>You have to keep taking care of consistency of the V</a:t>
            </a:r>
            <a:r>
              <a:rPr lang="pl-PL" altLang="pl-PL" sz="1400" dirty="0"/>
              <a:t>aseline</a:t>
            </a:r>
            <a:r>
              <a:rPr lang="en-US" altLang="pl-PL" sz="1400" dirty="0"/>
              <a:t> applied,</a:t>
            </a:r>
            <a:r>
              <a:rPr lang="zh-TW" altLang="zh-TW" sz="1400" dirty="0"/>
              <a:t>您必須</a:t>
            </a:r>
            <a:r>
              <a:rPr lang="zh-TW" altLang="en-US" sz="1400" dirty="0"/>
              <a:t>持</a:t>
            </a:r>
            <a:r>
              <a:rPr lang="zh-TW" altLang="zh-TW" sz="1400" dirty="0"/>
              <a:t>續注</a:t>
            </a:r>
            <a:r>
              <a:rPr lang="zh-TW" altLang="en-US" sz="1400" dirty="0"/>
              <a:t>意塗抹</a:t>
            </a:r>
            <a:r>
              <a:rPr lang="zh-TW" altLang="zh-TW" sz="1400" dirty="0"/>
              <a:t>凡士林的</a:t>
            </a:r>
            <a:r>
              <a:rPr lang="zh-TW" altLang="en-US" sz="1400" dirty="0"/>
              <a:t>濃度</a:t>
            </a:r>
            <a:r>
              <a:rPr lang="zh-TW" altLang="zh-TW" sz="1400" dirty="0"/>
              <a:t>，</a:t>
            </a:r>
            <a:endParaRPr lang="en-US" altLang="pl-PL" sz="1400" dirty="0"/>
          </a:p>
          <a:p>
            <a:pPr eaLnBrk="1" hangingPunct="1">
              <a:defRPr/>
            </a:pPr>
            <a:r>
              <a:rPr lang="pl-PL" altLang="pl-PL" sz="1400" dirty="0"/>
              <a:t>Using vaseline </a:t>
            </a:r>
            <a:r>
              <a:rPr lang="en-US" altLang="pl-PL" sz="1400" dirty="0"/>
              <a:t>between rounds is an important element of the bout / Break </a:t>
            </a:r>
            <a:r>
              <a:rPr lang="pl-PL" altLang="pl-PL" sz="1400" dirty="0">
                <a:solidFill>
                  <a:srgbClr val="FF0000"/>
                </a:solidFill>
              </a:rPr>
              <a:t>to protect skin permanently</a:t>
            </a:r>
            <a:r>
              <a:rPr lang="zh-TW" altLang="en-US" sz="1400" dirty="0"/>
              <a:t>在回合間</a:t>
            </a:r>
            <a:r>
              <a:rPr lang="zh-TW" altLang="zh-TW" sz="1400" dirty="0"/>
              <a:t>使用凡士林是</a:t>
            </a:r>
            <a:r>
              <a:rPr lang="zh-TW" altLang="en-US" sz="1400" dirty="0"/>
              <a:t>比賽</a:t>
            </a:r>
            <a:r>
              <a:rPr lang="en-US" altLang="zh-TW" sz="1400" dirty="0"/>
              <a:t>/</a:t>
            </a:r>
            <a:r>
              <a:rPr lang="zh-TW" altLang="en-US" sz="1400" dirty="0"/>
              <a:t>休息</a:t>
            </a:r>
            <a:r>
              <a:rPr lang="zh-TW" altLang="en-US" sz="1400" dirty="0">
                <a:solidFill>
                  <a:srgbClr val="FF0000"/>
                </a:solidFill>
              </a:rPr>
              <a:t>得以</a:t>
            </a:r>
            <a:r>
              <a:rPr lang="zh-TW" altLang="zh-TW" sz="1400" dirty="0">
                <a:solidFill>
                  <a:srgbClr val="FF0000"/>
                </a:solidFill>
              </a:rPr>
              <a:t>永久保護皮膚</a:t>
            </a:r>
            <a:r>
              <a:rPr lang="zh-TW" altLang="zh-TW" sz="1400" dirty="0"/>
              <a:t>的重要因素</a:t>
            </a:r>
            <a:endParaRPr lang="pl-PL" altLang="pl-PL" sz="1400" dirty="0">
              <a:solidFill>
                <a:srgbClr val="FF0000"/>
              </a:solidFill>
            </a:endParaRPr>
          </a:p>
          <a:p>
            <a:pPr eaLnBrk="1" hangingPunct="1">
              <a:defRPr/>
            </a:pPr>
            <a:r>
              <a:rPr lang="pl-PL" altLang="pl-PL" sz="1400" dirty="0"/>
              <a:t>Take care of your skin </a:t>
            </a:r>
            <a:r>
              <a:rPr lang="en-US" altLang="pl-PL" sz="1400" dirty="0"/>
              <a:t>every day</a:t>
            </a:r>
            <a:r>
              <a:rPr lang="pl-PL" altLang="pl-PL" sz="1400" dirty="0"/>
              <a:t> - elastic skin(</a:t>
            </a:r>
            <a:r>
              <a:rPr lang="en-US" altLang="pl-PL" sz="1400" dirty="0"/>
              <a:t>reduces the chances of injury</a:t>
            </a:r>
            <a:r>
              <a:rPr lang="pl-PL" altLang="pl-PL" sz="1400" dirty="0"/>
              <a:t>)</a:t>
            </a:r>
            <a:r>
              <a:rPr lang="en-US" altLang="pl-PL" sz="1400" dirty="0"/>
              <a:t>,</a:t>
            </a:r>
            <a:r>
              <a:rPr lang="zh-TW" altLang="en-US" sz="1400" dirty="0"/>
              <a:t>每天照護皮膚</a:t>
            </a:r>
            <a:r>
              <a:rPr lang="en-US" altLang="zh-TW" sz="1400" dirty="0"/>
              <a:t>-</a:t>
            </a:r>
            <a:r>
              <a:rPr lang="zh-TW" altLang="en-US" sz="1400" dirty="0"/>
              <a:t>彈性皮膚</a:t>
            </a:r>
            <a:r>
              <a:rPr lang="en-US" altLang="zh-TW" sz="1400" dirty="0"/>
              <a:t>(</a:t>
            </a:r>
            <a:r>
              <a:rPr lang="zh-TW" altLang="en-US" sz="1400" dirty="0"/>
              <a:t>減少受傷的機會</a:t>
            </a:r>
            <a:r>
              <a:rPr lang="en-US" altLang="zh-TW" sz="1400" dirty="0"/>
              <a:t>)</a:t>
            </a:r>
            <a:endParaRPr lang="pl-PL" altLang="pl-PL" sz="1400" dirty="0"/>
          </a:p>
        </p:txBody>
      </p:sp>
      <p:sp>
        <p:nvSpPr>
          <p:cNvPr id="17412" name="Tytuł 1"/>
          <p:cNvSpPr txBox="1">
            <a:spLocks/>
          </p:cNvSpPr>
          <p:nvPr/>
        </p:nvSpPr>
        <p:spPr bwMode="auto">
          <a:xfrm>
            <a:off x="1030288" y="3227388"/>
            <a:ext cx="8543925" cy="1395413"/>
          </a:xfrm>
          <a:prstGeom prst="rect">
            <a:avLst/>
          </a:prstGeom>
          <a:noFill/>
          <a:ln>
            <a:noFill/>
          </a:ln>
          <a:extLst/>
        </p:spPr>
        <p:txBody>
          <a:bodyPr anchor="ctr"/>
          <a:lstStyle>
            <a:lvl1pPr marL="457200" indent="-457200">
              <a:defRPr>
                <a:solidFill>
                  <a:schemeClr val="tx1"/>
                </a:solidFill>
                <a:latin typeface="Gill Sans MT" panose="020B0502020104020203" pitchFamily="34" charset="-18"/>
              </a:defRPr>
            </a:lvl1pPr>
            <a:lvl2pPr marL="685800" indent="-22860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eaLnBrk="0" fontAlgn="base" hangingPunct="0">
              <a:spcBef>
                <a:spcPct val="0"/>
              </a:spcBef>
              <a:spcAft>
                <a:spcPct val="0"/>
              </a:spcAft>
              <a:defRPr>
                <a:solidFill>
                  <a:schemeClr val="tx1"/>
                </a:solidFill>
                <a:latin typeface="Gill Sans MT" panose="020B0502020104020203" pitchFamily="34" charset="-18"/>
              </a:defRPr>
            </a:lvl6pPr>
            <a:lvl7pPr marL="2971800" indent="-228600" eaLnBrk="0" fontAlgn="base" hangingPunct="0">
              <a:spcBef>
                <a:spcPct val="0"/>
              </a:spcBef>
              <a:spcAft>
                <a:spcPct val="0"/>
              </a:spcAft>
              <a:defRPr>
                <a:solidFill>
                  <a:schemeClr val="tx1"/>
                </a:solidFill>
                <a:latin typeface="Gill Sans MT" panose="020B0502020104020203" pitchFamily="34" charset="-18"/>
              </a:defRPr>
            </a:lvl7pPr>
            <a:lvl8pPr marL="3429000" indent="-228600" eaLnBrk="0" fontAlgn="base" hangingPunct="0">
              <a:spcBef>
                <a:spcPct val="0"/>
              </a:spcBef>
              <a:spcAft>
                <a:spcPct val="0"/>
              </a:spcAft>
              <a:defRPr>
                <a:solidFill>
                  <a:schemeClr val="tx1"/>
                </a:solidFill>
                <a:latin typeface="Gill Sans MT" panose="020B0502020104020203" pitchFamily="34" charset="-18"/>
              </a:defRPr>
            </a:lvl8pPr>
            <a:lvl9pPr marL="3886200" indent="-228600" eaLnBrk="0" fontAlgn="base" hangingPunct="0">
              <a:spcBef>
                <a:spcPct val="0"/>
              </a:spcBef>
              <a:spcAft>
                <a:spcPct val="0"/>
              </a:spcAft>
              <a:defRPr>
                <a:solidFill>
                  <a:schemeClr val="tx1"/>
                </a:solidFill>
                <a:latin typeface="Gill Sans MT" panose="020B0502020104020203" pitchFamily="34" charset="-18"/>
              </a:defRPr>
            </a:lvl9pPr>
          </a:lstStyle>
          <a:p>
            <a:pPr algn="ctr" eaLnBrk="1" hangingPunct="1">
              <a:lnSpc>
                <a:spcPct val="90000"/>
              </a:lnSpc>
              <a:defRPr/>
            </a:pPr>
            <a:r>
              <a:rPr lang="pl-PL" altLang="pl-PL" sz="4400" b="1" u="sng" dirty="0">
                <a:solidFill>
                  <a:prstClr val="black"/>
                </a:solidFill>
                <a:latin typeface="Agency FB" panose="020B0503020202020204" pitchFamily="34" charset="0"/>
                <a:ea typeface="+mn-ea"/>
                <a:cs typeface="+mn-cs"/>
                <a:sym typeface="Arial Black" pitchFamily="34" charset="0"/>
              </a:rPr>
              <a:t>5.</a:t>
            </a:r>
            <a:r>
              <a:rPr lang="en-US" altLang="pl-PL" sz="4400" b="1" u="sng" dirty="0">
                <a:solidFill>
                  <a:prstClr val="black"/>
                </a:solidFill>
                <a:latin typeface="Agency FB" panose="020B0503020202020204" pitchFamily="34" charset="0"/>
                <a:ea typeface="+mn-ea"/>
                <a:cs typeface="+mn-cs"/>
                <a:sym typeface="Arial Black" pitchFamily="34" charset="0"/>
              </a:rPr>
              <a:t> </a:t>
            </a:r>
            <a:r>
              <a:rPr lang="en-US" altLang="pl-PL" sz="3200" b="1" u="sng" dirty="0" err="1">
                <a:solidFill>
                  <a:prstClr val="black"/>
                </a:solidFill>
                <a:latin typeface="Agency FB" panose="020B0503020202020204" pitchFamily="34" charset="0"/>
                <a:ea typeface="+mn-ea"/>
                <a:cs typeface="+mn-cs"/>
                <a:sym typeface="Arial Black" pitchFamily="34" charset="0"/>
              </a:rPr>
              <a:t>Minimiz</a:t>
            </a:r>
            <a:r>
              <a:rPr lang="pl-PL" altLang="pl-PL" sz="3200" b="1" u="sng" dirty="0">
                <a:solidFill>
                  <a:prstClr val="black"/>
                </a:solidFill>
                <a:latin typeface="Agency FB" panose="020B0503020202020204" pitchFamily="34" charset="0"/>
                <a:ea typeface="+mn-ea"/>
                <a:cs typeface="+mn-cs"/>
                <a:sym typeface="Arial Black" pitchFamily="34" charset="0"/>
              </a:rPr>
              <a:t>e injuries.</a:t>
            </a:r>
            <a:r>
              <a:rPr lang="zh-TW" altLang="en-US" sz="3200" b="1" u="sng" dirty="0">
                <a:solidFill>
                  <a:prstClr val="black"/>
                </a:solidFill>
                <a:latin typeface="Agency FB" panose="020B0503020202020204" pitchFamily="34" charset="0"/>
                <a:ea typeface="+mn-ea"/>
                <a:cs typeface="+mn-cs"/>
                <a:sym typeface="Arial Black" pitchFamily="34" charset="0"/>
              </a:rPr>
              <a:t>將傷害降至最低。</a:t>
            </a:r>
            <a:endParaRPr lang="pl-PL" altLang="pl-PL" sz="3200" b="1" u="sng" dirty="0">
              <a:solidFill>
                <a:prstClr val="black"/>
              </a:solidFill>
              <a:latin typeface="Agency FB" panose="020B0503020202020204" pitchFamily="34" charset="0"/>
              <a:ea typeface="+mn-ea"/>
              <a:cs typeface="+mn-cs"/>
              <a:sym typeface="Arial Black" pitchFamily="34" charset="0"/>
            </a:endParaRPr>
          </a:p>
        </p:txBody>
      </p:sp>
      <p:sp>
        <p:nvSpPr>
          <p:cNvPr id="17413" name="Symbol zastępczy zawartości 2"/>
          <p:cNvSpPr txBox="1">
            <a:spLocks/>
          </p:cNvSpPr>
          <p:nvPr/>
        </p:nvSpPr>
        <p:spPr bwMode="auto">
          <a:xfrm>
            <a:off x="2163763" y="4165208"/>
            <a:ext cx="7575550" cy="2376438"/>
          </a:xfrm>
          <a:prstGeom prst="rect">
            <a:avLst/>
          </a:prstGeom>
          <a:noFill/>
          <a:ln>
            <a:noFill/>
          </a:ln>
          <a:extLst/>
        </p:spPr>
        <p:txBody>
          <a:bodyPr/>
          <a:lstStyle>
            <a:lvl1pPr marL="228600" indent="-228600">
              <a:defRPr>
                <a:solidFill>
                  <a:schemeClr val="tx1"/>
                </a:solidFill>
                <a:latin typeface="Gill Sans MT" panose="020B0502020104020203" pitchFamily="34" charset="-18"/>
              </a:defRPr>
            </a:lvl1pPr>
            <a:lvl2pPr marL="685800" indent="-22860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eaLnBrk="0" fontAlgn="base" hangingPunct="0">
              <a:spcBef>
                <a:spcPct val="0"/>
              </a:spcBef>
              <a:spcAft>
                <a:spcPct val="0"/>
              </a:spcAft>
              <a:defRPr>
                <a:solidFill>
                  <a:schemeClr val="tx1"/>
                </a:solidFill>
                <a:latin typeface="Gill Sans MT" panose="020B0502020104020203" pitchFamily="34" charset="-18"/>
              </a:defRPr>
            </a:lvl6pPr>
            <a:lvl7pPr marL="2971800" indent="-228600" eaLnBrk="0" fontAlgn="base" hangingPunct="0">
              <a:spcBef>
                <a:spcPct val="0"/>
              </a:spcBef>
              <a:spcAft>
                <a:spcPct val="0"/>
              </a:spcAft>
              <a:defRPr>
                <a:solidFill>
                  <a:schemeClr val="tx1"/>
                </a:solidFill>
                <a:latin typeface="Gill Sans MT" panose="020B0502020104020203" pitchFamily="34" charset="-18"/>
              </a:defRPr>
            </a:lvl7pPr>
            <a:lvl8pPr marL="3429000" indent="-228600" eaLnBrk="0" fontAlgn="base" hangingPunct="0">
              <a:spcBef>
                <a:spcPct val="0"/>
              </a:spcBef>
              <a:spcAft>
                <a:spcPct val="0"/>
              </a:spcAft>
              <a:defRPr>
                <a:solidFill>
                  <a:schemeClr val="tx1"/>
                </a:solidFill>
                <a:latin typeface="Gill Sans MT" panose="020B0502020104020203" pitchFamily="34" charset="-18"/>
              </a:defRPr>
            </a:lvl8pPr>
            <a:lvl9pPr marL="3886200" indent="-228600" eaLnBrk="0" fontAlgn="base" hangingPunct="0">
              <a:spcBef>
                <a:spcPct val="0"/>
              </a:spcBef>
              <a:spcAft>
                <a:spcPct val="0"/>
              </a:spcAft>
              <a:defRPr>
                <a:solidFill>
                  <a:schemeClr val="tx1"/>
                </a:solidFill>
                <a:latin typeface="Gill Sans MT" panose="020B0502020104020203" pitchFamily="34" charset="-18"/>
              </a:defRPr>
            </a:lvl9pPr>
          </a:lstStyle>
          <a:p>
            <a:pPr eaLnBrk="1" hangingPunct="1">
              <a:lnSpc>
                <a:spcPct val="90000"/>
              </a:lnSpc>
              <a:spcBef>
                <a:spcPts val="813"/>
              </a:spcBef>
              <a:buFont typeface="Arial" panose="020B0604020202020204" pitchFamily="34" charset="0"/>
              <a:buChar char="•"/>
              <a:defRPr/>
            </a:pPr>
            <a:r>
              <a:rPr lang="en-US" altLang="pl-PL" sz="1400" dirty="0">
                <a:solidFill>
                  <a:prstClr val="black"/>
                </a:solidFill>
                <a:latin typeface="Calibri" panose="020F0502020204030204" pitchFamily="34" charset="0"/>
                <a:ea typeface="+mn-ea"/>
                <a:cs typeface="+mn-cs"/>
              </a:rPr>
              <a:t>Theoretical knowledge of anatomy and physiology </a:t>
            </a:r>
            <a:r>
              <a:rPr lang="pl-PL" altLang="pl-PL" sz="1400" dirty="0">
                <a:solidFill>
                  <a:prstClr val="black"/>
                </a:solidFill>
                <a:latin typeface="Calibri" panose="020F0502020204030204" pitchFamily="34" charset="0"/>
                <a:ea typeface="+mn-ea"/>
                <a:cs typeface="+mn-cs"/>
              </a:rPr>
              <a:t>as a </a:t>
            </a:r>
            <a:r>
              <a:rPr lang="pl-PL" altLang="pl-PL" sz="1400" dirty="0" err="1">
                <a:solidFill>
                  <a:prstClr val="black"/>
                </a:solidFill>
                <a:latin typeface="Calibri" panose="020F0502020204030204" pitchFamily="34" charset="0"/>
                <a:ea typeface="+mn-ea"/>
                <a:cs typeface="+mn-cs"/>
              </a:rPr>
              <a:t>result</a:t>
            </a:r>
            <a:r>
              <a:rPr lang="pl-PL" altLang="pl-PL" sz="1400" dirty="0">
                <a:solidFill>
                  <a:prstClr val="black"/>
                </a:solidFill>
                <a:latin typeface="Calibri" panose="020F0502020204030204" pitchFamily="34" charset="0"/>
                <a:ea typeface="+mn-ea"/>
                <a:cs typeface="+mn-cs"/>
              </a:rPr>
              <a:t> </a:t>
            </a:r>
            <a:r>
              <a:rPr lang="pl-PL" altLang="pl-PL" sz="1400" dirty="0" err="1">
                <a:solidFill>
                  <a:prstClr val="black"/>
                </a:solidFill>
                <a:latin typeface="Calibri" panose="020F0502020204030204" pitchFamily="34" charset="0"/>
                <a:ea typeface="+mn-ea"/>
                <a:cs typeface="+mn-cs"/>
              </a:rPr>
              <a:t>incerases</a:t>
            </a:r>
            <a:r>
              <a:rPr lang="en-US" altLang="pl-PL" sz="1400" dirty="0">
                <a:solidFill>
                  <a:prstClr val="black"/>
                </a:solidFill>
                <a:latin typeface="Calibri" panose="020F0502020204030204" pitchFamily="34" charset="0"/>
                <a:ea typeface="+mn-ea"/>
                <a:cs typeface="+mn-cs"/>
              </a:rPr>
              <a:t> </a:t>
            </a:r>
            <a:r>
              <a:rPr lang="pl-PL" altLang="pl-PL" sz="1400" dirty="0">
                <a:solidFill>
                  <a:prstClr val="black"/>
                </a:solidFill>
                <a:latin typeface="Calibri" panose="020F0502020204030204" pitchFamily="34" charset="0"/>
                <a:ea typeface="+mn-ea"/>
                <a:cs typeface="+mn-cs"/>
              </a:rPr>
              <a:t>the </a:t>
            </a:r>
            <a:r>
              <a:rPr lang="en-US" altLang="pl-PL" sz="1400" dirty="0">
                <a:solidFill>
                  <a:prstClr val="black"/>
                </a:solidFill>
                <a:latin typeface="Calibri" panose="020F0502020204030204" pitchFamily="34" charset="0"/>
                <a:ea typeface="+mn-ea"/>
                <a:cs typeface="+mn-cs"/>
              </a:rPr>
              <a:t>practical knowledge</a:t>
            </a:r>
            <a:r>
              <a:rPr lang="pl-PL" altLang="pl-PL" sz="1400" dirty="0">
                <a:solidFill>
                  <a:prstClr val="black"/>
                </a:solidFill>
                <a:latin typeface="Calibri" panose="020F0502020204030204" pitchFamily="34" charset="0"/>
                <a:ea typeface="+mn-ea"/>
                <a:cs typeface="+mn-cs"/>
              </a:rPr>
              <a:t> - </a:t>
            </a:r>
            <a:r>
              <a:rPr lang="pl-PL" altLang="pl-PL" sz="1400" dirty="0">
                <a:solidFill>
                  <a:srgbClr val="FF0000"/>
                </a:solidFill>
                <a:latin typeface="Calibri" panose="020F0502020204030204" pitchFamily="34" charset="0"/>
                <a:ea typeface="+mn-ea"/>
                <a:cs typeface="+mn-cs"/>
              </a:rPr>
              <a:t>theory foundations let us extend practical knowledge and experience</a:t>
            </a:r>
            <a:r>
              <a:rPr lang="zh-TW" altLang="zh-TW" sz="1400" dirty="0"/>
              <a:t>解剖學和生理學的理論知識成為實踐知識 - </a:t>
            </a:r>
            <a:r>
              <a:rPr lang="zh-TW" altLang="zh-TW" sz="1400" dirty="0">
                <a:solidFill>
                  <a:srgbClr val="FF0000"/>
                </a:solidFill>
              </a:rPr>
              <a:t>理論基礎讓我們擴展實踐知識和經驗</a:t>
            </a:r>
            <a:endParaRPr lang="en-US" altLang="pl-PL" sz="1400" dirty="0">
              <a:solidFill>
                <a:srgbClr val="FF0000"/>
              </a:solidFill>
              <a:latin typeface="Calibri" panose="020F0502020204030204" pitchFamily="34" charset="0"/>
              <a:ea typeface="+mn-ea"/>
              <a:cs typeface="+mn-cs"/>
            </a:endParaRPr>
          </a:p>
          <a:p>
            <a:pPr eaLnBrk="1" hangingPunct="1">
              <a:lnSpc>
                <a:spcPct val="90000"/>
              </a:lnSpc>
              <a:spcBef>
                <a:spcPts val="813"/>
              </a:spcBef>
              <a:buFont typeface="Arial" panose="020B0604020202020204" pitchFamily="34" charset="0"/>
              <a:buChar char="•"/>
              <a:defRPr/>
            </a:pPr>
            <a:r>
              <a:rPr lang="pl-PL" altLang="pl-PL" sz="1400" dirty="0" err="1">
                <a:solidFill>
                  <a:prstClr val="black"/>
                </a:solidFill>
                <a:latin typeface="Calibri" panose="020F0502020204030204" pitchFamily="34" charset="0"/>
                <a:ea typeface="+mn-ea"/>
                <a:cs typeface="+mn-cs"/>
              </a:rPr>
              <a:t>Thanks</a:t>
            </a:r>
            <a:r>
              <a:rPr lang="pl-PL" altLang="pl-PL" sz="1400" dirty="0">
                <a:solidFill>
                  <a:prstClr val="black"/>
                </a:solidFill>
                <a:latin typeface="Calibri" panose="020F0502020204030204" pitchFamily="34" charset="0"/>
                <a:ea typeface="+mn-ea"/>
                <a:cs typeface="+mn-cs"/>
              </a:rPr>
              <a:t> to </a:t>
            </a:r>
            <a:r>
              <a:rPr lang="pl-PL" altLang="pl-PL" sz="1400" dirty="0" err="1">
                <a:solidFill>
                  <a:prstClr val="black"/>
                </a:solidFill>
                <a:latin typeface="Calibri" panose="020F0502020204030204" pitchFamily="34" charset="0"/>
                <a:ea typeface="+mn-ea"/>
                <a:cs typeface="+mn-cs"/>
              </a:rPr>
              <a:t>gained</a:t>
            </a:r>
            <a:r>
              <a:rPr lang="en-US" altLang="pl-PL" sz="1400" dirty="0">
                <a:solidFill>
                  <a:prstClr val="black"/>
                </a:solidFill>
                <a:latin typeface="Calibri" panose="020F0502020204030204" pitchFamily="34" charset="0"/>
                <a:ea typeface="+mn-ea"/>
                <a:cs typeface="+mn-cs"/>
              </a:rPr>
              <a:t>  knowledge</a:t>
            </a:r>
            <a:r>
              <a:rPr lang="pl-PL" altLang="pl-PL" sz="1400" dirty="0">
                <a:solidFill>
                  <a:prstClr val="black"/>
                </a:solidFill>
                <a:latin typeface="Calibri" panose="020F0502020204030204" pitchFamily="34" charset="0"/>
                <a:ea typeface="+mn-ea"/>
                <a:cs typeface="+mn-cs"/>
              </a:rPr>
              <a:t> you will look differently at the problem </a:t>
            </a:r>
            <a:r>
              <a:rPr lang="pl-PL" altLang="pl-PL" sz="1400" dirty="0">
                <a:solidFill>
                  <a:srgbClr val="FF0000"/>
                </a:solidFill>
                <a:latin typeface="Calibri" panose="020F0502020204030204" pitchFamily="34" charset="0"/>
                <a:ea typeface="+mn-ea"/>
                <a:cs typeface="+mn-cs"/>
              </a:rPr>
              <a:t>and know how to solve it even if it’s difficult and specific.</a:t>
            </a:r>
            <a:r>
              <a:rPr lang="zh-TW" altLang="zh-TW" sz="1400" dirty="0"/>
              <a:t>由於獲得知識，</a:t>
            </a:r>
            <a:r>
              <a:rPr lang="zh-TW" altLang="en-US" sz="1400" dirty="0"/>
              <a:t>你</a:t>
            </a:r>
            <a:r>
              <a:rPr lang="zh-TW" altLang="zh-TW" sz="1400" dirty="0"/>
              <a:t>將</a:t>
            </a:r>
            <a:r>
              <a:rPr lang="zh-TW" altLang="en-US" sz="1400" dirty="0"/>
              <a:t>以</a:t>
            </a:r>
            <a:r>
              <a:rPr lang="zh-TW" altLang="zh-TW" sz="1400" dirty="0"/>
              <a:t>不同的</a:t>
            </a:r>
            <a:r>
              <a:rPr lang="zh-TW" altLang="en-US" sz="1400" dirty="0"/>
              <a:t>角度看</a:t>
            </a:r>
            <a:r>
              <a:rPr lang="zh-TW" altLang="zh-TW" sz="1400" dirty="0"/>
              <a:t>問題，</a:t>
            </a:r>
            <a:r>
              <a:rPr lang="zh-TW" altLang="zh-TW" sz="1400" dirty="0">
                <a:solidFill>
                  <a:srgbClr val="FF0000"/>
                </a:solidFill>
              </a:rPr>
              <a:t>即使是困難和</a:t>
            </a:r>
            <a:r>
              <a:rPr lang="zh-TW" altLang="en-US" sz="1400" dirty="0">
                <a:solidFill>
                  <a:srgbClr val="FF0000"/>
                </a:solidFill>
              </a:rPr>
              <a:t>特定</a:t>
            </a:r>
            <a:r>
              <a:rPr lang="zh-TW" altLang="zh-TW" sz="1400" dirty="0">
                <a:solidFill>
                  <a:srgbClr val="FF0000"/>
                </a:solidFill>
              </a:rPr>
              <a:t>的</a:t>
            </a:r>
            <a:r>
              <a:rPr lang="zh-TW" altLang="en-US" sz="1400" dirty="0">
                <a:solidFill>
                  <a:srgbClr val="FF0000"/>
                </a:solidFill>
              </a:rPr>
              <a:t>問題，也</a:t>
            </a:r>
            <a:r>
              <a:rPr lang="zh-TW" altLang="zh-TW" sz="1400" dirty="0">
                <a:solidFill>
                  <a:srgbClr val="FF0000"/>
                </a:solidFill>
              </a:rPr>
              <a:t>知道</a:t>
            </a:r>
            <a:r>
              <a:rPr lang="zh-TW" altLang="en-US" sz="1400" dirty="0">
                <a:solidFill>
                  <a:srgbClr val="FF0000"/>
                </a:solidFill>
              </a:rPr>
              <a:t>要</a:t>
            </a:r>
            <a:r>
              <a:rPr lang="zh-TW" altLang="zh-TW" sz="1400" dirty="0">
                <a:solidFill>
                  <a:srgbClr val="FF0000"/>
                </a:solidFill>
              </a:rPr>
              <a:t>如何解決 。</a:t>
            </a:r>
            <a:r>
              <a:rPr lang="pl-PL" altLang="pl-PL" sz="1400" dirty="0">
                <a:solidFill>
                  <a:srgbClr val="FF0000"/>
                </a:solidFill>
                <a:latin typeface="Calibri" panose="020F0502020204030204" pitchFamily="34" charset="0"/>
                <a:ea typeface="+mn-ea"/>
                <a:cs typeface="+mn-cs"/>
              </a:rPr>
              <a:t> </a:t>
            </a:r>
            <a:endParaRPr lang="en-US" altLang="pl-PL" sz="1400" dirty="0">
              <a:solidFill>
                <a:srgbClr val="FF0000"/>
              </a:solidFill>
              <a:latin typeface="Calibri" panose="020F0502020204030204" pitchFamily="34" charset="0"/>
              <a:ea typeface="+mn-ea"/>
              <a:cs typeface="+mn-cs"/>
            </a:endParaRPr>
          </a:p>
          <a:p>
            <a:pPr eaLnBrk="1" hangingPunct="1">
              <a:lnSpc>
                <a:spcPct val="90000"/>
              </a:lnSpc>
              <a:spcBef>
                <a:spcPts val="813"/>
              </a:spcBef>
              <a:buFont typeface="Arial" panose="020B0604020202020204" pitchFamily="34" charset="0"/>
              <a:buChar char="•"/>
              <a:defRPr/>
            </a:pPr>
            <a:r>
              <a:rPr lang="en-US" altLang="pl-PL" sz="1400" dirty="0">
                <a:solidFill>
                  <a:prstClr val="black"/>
                </a:solidFill>
                <a:latin typeface="Calibri" panose="020F0502020204030204" pitchFamily="34" charset="0"/>
                <a:ea typeface="+mn-ea"/>
                <a:cs typeface="+mn-cs"/>
              </a:rPr>
              <a:t>Knowledge plus equipment will give the expected result</a:t>
            </a:r>
            <a:r>
              <a:rPr lang="pl-PL" altLang="pl-PL" sz="1400" dirty="0">
                <a:solidFill>
                  <a:prstClr val="black"/>
                </a:solidFill>
                <a:latin typeface="Calibri" panose="020F0502020204030204" pitchFamily="34" charset="0"/>
                <a:ea typeface="+mn-ea"/>
                <a:cs typeface="+mn-cs"/>
              </a:rPr>
              <a:t> - </a:t>
            </a:r>
            <a:r>
              <a:rPr lang="pl-PL" altLang="pl-PL" sz="1400" dirty="0">
                <a:solidFill>
                  <a:srgbClr val="FF0000"/>
                </a:solidFill>
                <a:latin typeface="Calibri" panose="020F0502020204030204" pitchFamily="34" charset="0"/>
                <a:ea typeface="+mn-ea"/>
                <a:cs typeface="+mn-cs"/>
              </a:rPr>
              <a:t>you need to know how to use  equipment effectively.</a:t>
            </a:r>
            <a:r>
              <a:rPr lang="zh-TW" altLang="zh-TW" sz="1400" dirty="0"/>
              <a:t>知識加</a:t>
            </a:r>
            <a:r>
              <a:rPr lang="zh-TW" altLang="en-US" sz="1400" dirty="0"/>
              <a:t>上</a:t>
            </a:r>
            <a:r>
              <a:rPr lang="zh-TW" altLang="zh-TW" sz="1400" dirty="0"/>
              <a:t>設備會</a:t>
            </a:r>
            <a:r>
              <a:rPr lang="zh-TW" altLang="en-US" sz="1400" dirty="0"/>
              <a:t>得到</a:t>
            </a:r>
            <a:r>
              <a:rPr lang="zh-TW" altLang="zh-TW" sz="1400" dirty="0"/>
              <a:t>預期的結果 - </a:t>
            </a:r>
            <a:r>
              <a:rPr lang="zh-TW" altLang="zh-TW" sz="1400" dirty="0">
                <a:solidFill>
                  <a:srgbClr val="FF0000"/>
                </a:solidFill>
              </a:rPr>
              <a:t>您需要知道如何有效地使用設備。</a:t>
            </a:r>
            <a:r>
              <a:rPr lang="pl-PL" altLang="pl-PL" sz="1400" dirty="0">
                <a:solidFill>
                  <a:srgbClr val="FF0000"/>
                </a:solidFill>
                <a:latin typeface="Calibri" panose="020F0502020204030204" pitchFamily="34" charset="0"/>
                <a:ea typeface="+mn-ea"/>
                <a:cs typeface="+mn-cs"/>
              </a:rPr>
              <a:t> </a:t>
            </a:r>
            <a:endParaRPr lang="en-US" altLang="pl-PL" sz="1400" dirty="0">
              <a:solidFill>
                <a:srgbClr val="FF0000"/>
              </a:solidFill>
              <a:latin typeface="Calibri" panose="020F0502020204030204" pitchFamily="34" charset="0"/>
              <a:ea typeface="+mn-ea"/>
              <a:cs typeface="+mn-cs"/>
            </a:endParaRPr>
          </a:p>
          <a:p>
            <a:pPr eaLnBrk="1" hangingPunct="1">
              <a:lnSpc>
                <a:spcPct val="90000"/>
              </a:lnSpc>
              <a:spcBef>
                <a:spcPts val="813"/>
              </a:spcBef>
              <a:buFont typeface="Arial" panose="020B0604020202020204" pitchFamily="34" charset="0"/>
              <a:buChar char="•"/>
              <a:defRPr/>
            </a:pPr>
            <a:r>
              <a:rPr lang="pl-PL" altLang="pl-PL" sz="1400" dirty="0">
                <a:solidFill>
                  <a:prstClr val="black"/>
                </a:solidFill>
                <a:latin typeface="Calibri" panose="020F0502020204030204" pitchFamily="34" charset="0"/>
                <a:ea typeface="+mn-ea"/>
                <a:cs typeface="+mn-cs"/>
              </a:rPr>
              <a:t>Ability to predict injuries - </a:t>
            </a:r>
            <a:r>
              <a:rPr lang="pl-PL" altLang="pl-PL" sz="1400" dirty="0">
                <a:solidFill>
                  <a:srgbClr val="FF0000"/>
                </a:solidFill>
                <a:latin typeface="Calibri" panose="020F0502020204030204" pitchFamily="34" charset="0"/>
                <a:ea typeface="+mn-ea"/>
                <a:cs typeface="+mn-cs"/>
              </a:rPr>
              <a:t>supported by observing boxer’s face during the fight and  effective usage of equipment during the breaks to minimize the injury</a:t>
            </a:r>
            <a:r>
              <a:rPr lang="zh-TW" altLang="zh-TW" sz="1400" dirty="0"/>
              <a:t>預測傷害</a:t>
            </a:r>
            <a:r>
              <a:rPr lang="zh-TW" altLang="en-US" sz="1400" dirty="0"/>
              <a:t>的能力</a:t>
            </a:r>
            <a:r>
              <a:rPr lang="zh-TW" altLang="zh-TW" sz="1400" dirty="0"/>
              <a:t> - </a:t>
            </a:r>
            <a:r>
              <a:rPr lang="zh-TW" altLang="en-US" sz="1400" dirty="0">
                <a:solidFill>
                  <a:srgbClr val="FF0000"/>
                </a:solidFill>
              </a:rPr>
              <a:t>藉由</a:t>
            </a:r>
            <a:r>
              <a:rPr lang="zh-TW" altLang="zh-TW" sz="1400" dirty="0">
                <a:solidFill>
                  <a:srgbClr val="FF0000"/>
                </a:solidFill>
              </a:rPr>
              <a:t>觀察拳擊手在打</a:t>
            </a:r>
            <a:r>
              <a:rPr lang="zh-TW" altLang="en-US" sz="1400" dirty="0">
                <a:solidFill>
                  <a:srgbClr val="FF0000"/>
                </a:solidFill>
              </a:rPr>
              <a:t>擊時</a:t>
            </a:r>
            <a:r>
              <a:rPr lang="zh-TW" altLang="zh-TW" sz="1400" dirty="0">
                <a:solidFill>
                  <a:srgbClr val="FF0000"/>
                </a:solidFill>
              </a:rPr>
              <a:t>的臉部</a:t>
            </a:r>
            <a:r>
              <a:rPr lang="zh-TW" altLang="en-US" sz="1400" dirty="0">
                <a:solidFill>
                  <a:srgbClr val="FF0000"/>
                </a:solidFill>
              </a:rPr>
              <a:t>所支持並在休息時</a:t>
            </a:r>
            <a:r>
              <a:rPr lang="zh-TW" altLang="zh-TW" sz="1400" dirty="0">
                <a:solidFill>
                  <a:srgbClr val="FF0000"/>
                </a:solidFill>
              </a:rPr>
              <a:t>有效使用</a:t>
            </a:r>
            <a:r>
              <a:rPr lang="zh-TW" altLang="en-US" sz="1400" dirty="0">
                <a:solidFill>
                  <a:srgbClr val="FF0000"/>
                </a:solidFill>
              </a:rPr>
              <a:t>設備</a:t>
            </a:r>
            <a:r>
              <a:rPr lang="zh-TW" altLang="zh-TW" sz="1400" dirty="0">
                <a:solidFill>
                  <a:srgbClr val="FF0000"/>
                </a:solidFill>
              </a:rPr>
              <a:t>，以盡量減少傷害</a:t>
            </a:r>
            <a:endParaRPr lang="pl-PL" altLang="pl-PL" sz="1400" dirty="0">
              <a:solidFill>
                <a:srgbClr val="FF0000"/>
              </a:solidFill>
              <a:latin typeface="Calibri" panose="020F0502020204030204" pitchFamily="34" charset="0"/>
              <a:ea typeface="+mn-ea"/>
              <a:cs typeface="+mn-cs"/>
            </a:endParaRPr>
          </a:p>
        </p:txBody>
      </p:sp>
      <p:pic>
        <p:nvPicPr>
          <p:cNvPr id="2" name="Obraz 1"/>
          <p:cNvPicPr>
            <a:picLocks noChangeAspect="1"/>
          </p:cNvPicPr>
          <p:nvPr/>
        </p:nvPicPr>
        <p:blipFill>
          <a:blip r:embed="rId2" cstate="email">
            <a:extLst/>
          </a:blip>
          <a:stretch>
            <a:fillRect/>
          </a:stretch>
        </p:blipFill>
        <p:spPr>
          <a:xfrm>
            <a:off x="381261" y="2528888"/>
            <a:ext cx="1446936" cy="3257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0999"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3F633C8-FDA2-475D-A3C3-20100411C6CE}" type="slidenum">
              <a:rPr lang="en-US" altLang="pl-PL" sz="1200" smtClean="0">
                <a:solidFill>
                  <a:srgbClr val="FFFFFF"/>
                </a:solidFill>
                <a:latin typeface="Arial Black" panose="020B0A04020102090204" pitchFamily="34" charset="0"/>
                <a:sym typeface="Arial Black" panose="020B0A04020102090204" pitchFamily="34" charset="0"/>
              </a:rPr>
              <a:pPr/>
              <a:t>222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652463" y="765175"/>
            <a:ext cx="9655175" cy="823913"/>
          </a:xfrm>
        </p:spPr>
        <p:txBody>
          <a:bodyPr>
            <a:noAutofit/>
          </a:bodyPr>
          <a:lstStyle/>
          <a:p>
            <a:pPr marL="457200" indent="-457200" algn="ctr" eaLnBrk="1" hangingPunct="1">
              <a:lnSpc>
                <a:spcPct val="90000"/>
              </a:lnSpc>
              <a:defRPr/>
            </a:pP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How do look a c</a:t>
            </a:r>
            <a:r>
              <a:rPr lang="pl-PL" altLang="pl-PL" sz="3200" b="1" u="sng" dirty="0" err="1">
                <a:solidFill>
                  <a:prstClr val="black"/>
                </a:solidFill>
                <a:latin typeface="Agency FB" panose="020B0503020202020204" pitchFamily="34" charset="0"/>
                <a:ea typeface="+mn-ea"/>
                <a:cs typeface="+mn-cs"/>
                <a:sym typeface="Arial Black" panose="020B0A04020102020204" pitchFamily="34" charset="0"/>
              </a:rPr>
              <a:t>utman</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 work in practice?</a:t>
            </a:r>
            <a:r>
              <a:rPr lang="zh-TW" altLang="zh-TW" sz="3200" b="1" dirty="0"/>
              <a:t>實</a:t>
            </a:r>
            <a:r>
              <a:rPr lang="zh-TW" altLang="en-US" sz="3200" b="1" dirty="0"/>
              <a:t>務上</a:t>
            </a:r>
            <a:r>
              <a:rPr lang="zh-TW" altLang="zh-TW" sz="3200" b="1" dirty="0"/>
              <a:t>如何看待</a:t>
            </a:r>
            <a:r>
              <a:rPr lang="zh-TW" altLang="en-US" sz="3200" b="1" dirty="0"/>
              <a:t>傷口處理師的工作</a:t>
            </a:r>
            <a:r>
              <a:rPr lang="zh-TW" altLang="zh-TW" sz="3200" b="1" dirty="0"/>
              <a:t>？</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18435" name="Symbol zastępczy zawartości 2"/>
          <p:cNvSpPr>
            <a:spLocks noGrp="1"/>
          </p:cNvSpPr>
          <p:nvPr>
            <p:ph idx="1"/>
          </p:nvPr>
        </p:nvSpPr>
        <p:spPr>
          <a:xfrm>
            <a:off x="171450" y="2173288"/>
            <a:ext cx="9590088" cy="1573014"/>
          </a:xfrm>
        </p:spPr>
        <p:txBody>
          <a:bodyPr/>
          <a:lstStyle/>
          <a:p>
            <a:pPr eaLnBrk="1" hangingPunct="1">
              <a:defRPr/>
            </a:pPr>
            <a:r>
              <a:rPr lang="en-US" altLang="pl-PL" sz="1600" dirty="0"/>
              <a:t>Amateur and professional boxing</a:t>
            </a:r>
            <a:r>
              <a:rPr lang="pl-PL" altLang="pl-PL" sz="1600" dirty="0"/>
              <a:t> </a:t>
            </a:r>
            <a:r>
              <a:rPr lang="en-US" altLang="pl-PL" sz="1600" dirty="0"/>
              <a:t>-</a:t>
            </a:r>
            <a:r>
              <a:rPr lang="pl-PL" altLang="pl-PL" sz="1600" dirty="0"/>
              <a:t> </a:t>
            </a:r>
            <a:r>
              <a:rPr lang="en-US" altLang="pl-PL" sz="1600" dirty="0"/>
              <a:t>45 seconds (in the round) since starting work with a </a:t>
            </a:r>
            <a:r>
              <a:rPr lang="pl-PL" altLang="pl-PL" sz="1600" dirty="0"/>
              <a:t>fighter</a:t>
            </a:r>
            <a:r>
              <a:rPr lang="en-US" altLang="pl-PL" sz="1600" dirty="0"/>
              <a:t> (Neutral </a:t>
            </a:r>
            <a:r>
              <a:rPr lang="en-US" altLang="pl-PL" sz="1600" dirty="0" err="1"/>
              <a:t>Cutman</a:t>
            </a:r>
            <a:r>
              <a:rPr lang="en-US" altLang="pl-PL" sz="1600" dirty="0"/>
              <a:t>)</a:t>
            </a:r>
            <a:r>
              <a:rPr lang="zh-TW" altLang="zh-TW" sz="1600" dirty="0"/>
              <a:t>業餘和職業拳擊 - 從開始</a:t>
            </a:r>
            <a:r>
              <a:rPr lang="zh-TW" altLang="en-US" sz="1600" dirty="0"/>
              <a:t>與拳擊手</a:t>
            </a:r>
            <a:r>
              <a:rPr lang="zh-TW" altLang="zh-TW" sz="1600" dirty="0"/>
              <a:t>（中立</a:t>
            </a:r>
            <a:r>
              <a:rPr lang="zh-TW" altLang="en-US" sz="1600" dirty="0"/>
              <a:t>傷口處理師</a:t>
            </a:r>
            <a:r>
              <a:rPr lang="zh-TW" altLang="zh-TW" sz="1600" dirty="0"/>
              <a:t>）</a:t>
            </a:r>
            <a:r>
              <a:rPr lang="zh-TW" altLang="en-US" sz="1600" dirty="0"/>
              <a:t>一起</a:t>
            </a:r>
            <a:r>
              <a:rPr lang="zh-TW" altLang="zh-TW" sz="1600" dirty="0"/>
              <a:t>工作</a:t>
            </a:r>
            <a:r>
              <a:rPr lang="zh-TW" altLang="en-US" sz="1600" dirty="0"/>
              <a:t>共有</a:t>
            </a:r>
            <a:r>
              <a:rPr lang="zh-TW" altLang="zh-TW" sz="1600" dirty="0"/>
              <a:t>45</a:t>
            </a:r>
            <a:r>
              <a:rPr lang="zh-TW" altLang="en-US" sz="1600" dirty="0"/>
              <a:t>位助手</a:t>
            </a:r>
            <a:r>
              <a:rPr lang="zh-TW" altLang="zh-TW" sz="1600" dirty="0"/>
              <a:t>（</a:t>
            </a:r>
            <a:r>
              <a:rPr lang="zh-TW" altLang="en-US" sz="1600" dirty="0"/>
              <a:t>呈圓形</a:t>
            </a:r>
            <a:r>
              <a:rPr lang="zh-TW" altLang="zh-TW" sz="1600" dirty="0"/>
              <a:t>）</a:t>
            </a:r>
            <a:endParaRPr lang="pl-PL" altLang="pl-PL" sz="1600" dirty="0"/>
          </a:p>
          <a:p>
            <a:pPr eaLnBrk="1" hangingPunct="1">
              <a:defRPr/>
            </a:pPr>
            <a:r>
              <a:rPr lang="pl-PL" altLang="pl-PL" sz="1600" dirty="0"/>
              <a:t>A</a:t>
            </a:r>
            <a:r>
              <a:rPr lang="en-US" altLang="pl-PL" sz="1600" dirty="0" err="1"/>
              <a:t>mateur</a:t>
            </a:r>
            <a:r>
              <a:rPr lang="en-US" altLang="pl-PL" sz="1600" dirty="0"/>
              <a:t> and professional</a:t>
            </a:r>
            <a:r>
              <a:rPr lang="pl-PL" altLang="pl-PL" sz="1600" dirty="0"/>
              <a:t> boxing</a:t>
            </a:r>
            <a:r>
              <a:rPr lang="en-US" altLang="pl-PL" sz="1600" dirty="0"/>
              <a:t> - more than 50 seconds at each of the breaks between rounds (</a:t>
            </a:r>
            <a:r>
              <a:rPr lang="en-US" altLang="pl-PL" sz="1600" dirty="0" err="1"/>
              <a:t>Cutman</a:t>
            </a:r>
            <a:r>
              <a:rPr lang="en-US" altLang="pl-PL" sz="1600" dirty="0"/>
              <a:t> in a team, or second</a:t>
            </a:r>
            <a:r>
              <a:rPr lang="pl-PL" altLang="pl-PL" sz="1600" dirty="0"/>
              <a:t>)</a:t>
            </a:r>
            <a:r>
              <a:rPr lang="en-US" altLang="pl-PL" sz="1600" dirty="0"/>
              <a:t>,</a:t>
            </a:r>
            <a:r>
              <a:rPr lang="zh-TW" altLang="zh-TW" sz="1600" dirty="0"/>
              <a:t>業餘和</a:t>
            </a:r>
            <a:r>
              <a:rPr lang="zh-TW" altLang="en-US" sz="1600" dirty="0"/>
              <a:t>職</a:t>
            </a:r>
            <a:r>
              <a:rPr lang="zh-TW" altLang="zh-TW" sz="1600" dirty="0"/>
              <a:t>業拳擊 - 在每</a:t>
            </a:r>
            <a:r>
              <a:rPr lang="zh-TW" altLang="en-US" sz="1600" dirty="0"/>
              <a:t>回合間</a:t>
            </a:r>
            <a:r>
              <a:rPr lang="zh-TW" altLang="zh-TW" sz="1600" dirty="0"/>
              <a:t>的休息時間（團隊中</a:t>
            </a:r>
            <a:r>
              <a:rPr lang="zh-TW" altLang="en-US" sz="1600" dirty="0"/>
              <a:t>的傷口處理師</a:t>
            </a:r>
            <a:r>
              <a:rPr lang="zh-TW" altLang="zh-TW" sz="1600" dirty="0"/>
              <a:t>或</a:t>
            </a:r>
            <a:r>
              <a:rPr lang="zh-TW" altLang="en-US" sz="1600" dirty="0"/>
              <a:t>助手</a:t>
            </a:r>
            <a:r>
              <a:rPr lang="zh-TW" altLang="zh-TW" sz="1600" dirty="0"/>
              <a:t>）超過50</a:t>
            </a:r>
            <a:r>
              <a:rPr lang="zh-TW" altLang="en-US" sz="1600" dirty="0"/>
              <a:t>位助手</a:t>
            </a:r>
            <a:r>
              <a:rPr lang="zh-TW" altLang="zh-TW" sz="1600" dirty="0"/>
              <a:t>，</a:t>
            </a:r>
            <a:endParaRPr lang="en-US" altLang="pl-PL" sz="1600" dirty="0"/>
          </a:p>
          <a:p>
            <a:pPr eaLnBrk="1" hangingPunct="1">
              <a:defRPr/>
            </a:pPr>
            <a:endParaRPr lang="en-US" altLang="pl-PL" sz="1625" dirty="0"/>
          </a:p>
          <a:p>
            <a:pPr eaLnBrk="1" hangingPunct="1">
              <a:defRPr/>
            </a:pPr>
            <a:endParaRPr lang="en-US" altLang="pl-PL" sz="1625" dirty="0"/>
          </a:p>
          <a:p>
            <a:pPr marL="0" indent="0" eaLnBrk="1" hangingPunct="1">
              <a:buNone/>
              <a:defRPr/>
            </a:pPr>
            <a:endParaRPr lang="pl-PL" altLang="pl-PL" sz="1625" dirty="0"/>
          </a:p>
        </p:txBody>
      </p:sp>
      <p:sp>
        <p:nvSpPr>
          <p:cNvPr id="18436" name="Tytuł 1"/>
          <p:cNvSpPr txBox="1">
            <a:spLocks/>
          </p:cNvSpPr>
          <p:nvPr/>
        </p:nvSpPr>
        <p:spPr bwMode="auto">
          <a:xfrm>
            <a:off x="236538" y="3861048"/>
            <a:ext cx="8543925" cy="469454"/>
          </a:xfrm>
          <a:prstGeom prst="rect">
            <a:avLst/>
          </a:prstGeom>
          <a:noFill/>
          <a:ln>
            <a:noFill/>
          </a:ln>
          <a:extLst/>
        </p:spPr>
        <p:txBody>
          <a:bodyPr anchor="ctr"/>
          <a:lstStyle>
            <a:lvl1pPr>
              <a:defRPr>
                <a:solidFill>
                  <a:schemeClr val="tx1"/>
                </a:solidFill>
                <a:latin typeface="Gill Sans MT" panose="020B0502020104020203" pitchFamily="34" charset="-18"/>
              </a:defRPr>
            </a:lvl1pPr>
            <a:lvl2pPr marL="685800" indent="-22860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eaLnBrk="0" fontAlgn="base" hangingPunct="0">
              <a:spcBef>
                <a:spcPct val="0"/>
              </a:spcBef>
              <a:spcAft>
                <a:spcPct val="0"/>
              </a:spcAft>
              <a:defRPr>
                <a:solidFill>
                  <a:schemeClr val="tx1"/>
                </a:solidFill>
                <a:latin typeface="Gill Sans MT" panose="020B0502020104020203" pitchFamily="34" charset="-18"/>
              </a:defRPr>
            </a:lvl6pPr>
            <a:lvl7pPr marL="2971800" indent="-228600" eaLnBrk="0" fontAlgn="base" hangingPunct="0">
              <a:spcBef>
                <a:spcPct val="0"/>
              </a:spcBef>
              <a:spcAft>
                <a:spcPct val="0"/>
              </a:spcAft>
              <a:defRPr>
                <a:solidFill>
                  <a:schemeClr val="tx1"/>
                </a:solidFill>
                <a:latin typeface="Gill Sans MT" panose="020B0502020104020203" pitchFamily="34" charset="-18"/>
              </a:defRPr>
            </a:lvl7pPr>
            <a:lvl8pPr marL="3429000" indent="-228600" eaLnBrk="0" fontAlgn="base" hangingPunct="0">
              <a:spcBef>
                <a:spcPct val="0"/>
              </a:spcBef>
              <a:spcAft>
                <a:spcPct val="0"/>
              </a:spcAft>
              <a:defRPr>
                <a:solidFill>
                  <a:schemeClr val="tx1"/>
                </a:solidFill>
                <a:latin typeface="Gill Sans MT" panose="020B0502020104020203" pitchFamily="34" charset="-18"/>
              </a:defRPr>
            </a:lvl8pPr>
            <a:lvl9pPr marL="3886200" indent="-228600" eaLnBrk="0" fontAlgn="base" hangingPunct="0">
              <a:spcBef>
                <a:spcPct val="0"/>
              </a:spcBef>
              <a:spcAft>
                <a:spcPct val="0"/>
              </a:spcAft>
              <a:defRPr>
                <a:solidFill>
                  <a:schemeClr val="tx1"/>
                </a:solidFill>
                <a:latin typeface="Gill Sans MT" panose="020B0502020104020203" pitchFamily="34" charset="-18"/>
              </a:defRPr>
            </a:lvl9pPr>
          </a:lstStyle>
          <a:p>
            <a:pPr eaLnBrk="1" hangingPunct="1">
              <a:lnSpc>
                <a:spcPct val="90000"/>
              </a:lnSpc>
              <a:defRPr/>
            </a:pPr>
            <a:r>
              <a:rPr lang="en-US" altLang="pl-PL" sz="2000" b="1" u="sng" dirty="0">
                <a:solidFill>
                  <a:prstClr val="black"/>
                </a:solidFill>
                <a:latin typeface="Calibri Light" panose="020F0302020204030204" pitchFamily="34" charset="0"/>
                <a:ea typeface="+mn-ea"/>
                <a:cs typeface="+mn-cs"/>
              </a:rPr>
              <a:t>What you should </a:t>
            </a:r>
            <a:r>
              <a:rPr lang="pl-PL" altLang="pl-PL" sz="2000" b="1" u="sng" dirty="0">
                <a:solidFill>
                  <a:prstClr val="black"/>
                </a:solidFill>
                <a:latin typeface="Calibri Light" panose="020F0302020204030204" pitchFamily="34" charset="0"/>
                <a:ea typeface="+mn-ea"/>
                <a:cs typeface="+mn-cs"/>
              </a:rPr>
              <a:t>remember</a:t>
            </a:r>
            <a:r>
              <a:rPr lang="en-US" altLang="pl-PL" sz="2000" b="1" u="sng" dirty="0">
                <a:solidFill>
                  <a:prstClr val="black"/>
                </a:solidFill>
                <a:latin typeface="Calibri Light" panose="020F0302020204030204" pitchFamily="34" charset="0"/>
                <a:ea typeface="+mn-ea"/>
                <a:cs typeface="+mn-cs"/>
              </a:rPr>
              <a:t>?</a:t>
            </a:r>
            <a:r>
              <a:rPr lang="zh-TW" altLang="zh-TW" sz="2000" b="1" dirty="0"/>
              <a:t>你應記住什麼</a:t>
            </a:r>
            <a:r>
              <a:rPr lang="zh-TW" altLang="en-US" sz="2000" b="1" dirty="0"/>
              <a:t>事</a:t>
            </a:r>
            <a:r>
              <a:rPr lang="zh-TW" altLang="zh-TW" sz="2000" b="1" dirty="0"/>
              <a:t>？</a:t>
            </a:r>
            <a:endParaRPr lang="pl-PL" altLang="pl-PL" sz="2000" b="1" u="sng" dirty="0">
              <a:solidFill>
                <a:prstClr val="black"/>
              </a:solidFill>
              <a:latin typeface="Calibri Light" panose="020F0302020204030204" pitchFamily="34" charset="0"/>
              <a:ea typeface="+mn-ea"/>
              <a:cs typeface="+mn-cs"/>
            </a:endParaRPr>
          </a:p>
        </p:txBody>
      </p:sp>
      <p:sp>
        <p:nvSpPr>
          <p:cNvPr id="18437" name="Symbol zastępczy zawartości 2"/>
          <p:cNvSpPr txBox="1">
            <a:spLocks/>
          </p:cNvSpPr>
          <p:nvPr/>
        </p:nvSpPr>
        <p:spPr bwMode="auto">
          <a:xfrm>
            <a:off x="488504" y="4210948"/>
            <a:ext cx="4187825" cy="1652587"/>
          </a:xfrm>
          <a:prstGeom prst="rect">
            <a:avLst/>
          </a:prstGeom>
          <a:noFill/>
          <a:ln>
            <a:noFill/>
          </a:ln>
          <a:extLst/>
        </p:spPr>
        <p:txBody>
          <a:bodyPr/>
          <a:lstStyle>
            <a:lvl1pPr marL="228600" indent="-228600">
              <a:defRPr>
                <a:solidFill>
                  <a:schemeClr val="tx1"/>
                </a:solidFill>
                <a:latin typeface="Gill Sans MT" panose="020B0502020104020203" pitchFamily="34" charset="-18"/>
              </a:defRPr>
            </a:lvl1pPr>
            <a:lvl2pPr marL="685800" indent="-22860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eaLnBrk="0" fontAlgn="base" hangingPunct="0">
              <a:spcBef>
                <a:spcPct val="0"/>
              </a:spcBef>
              <a:spcAft>
                <a:spcPct val="0"/>
              </a:spcAft>
              <a:defRPr>
                <a:solidFill>
                  <a:schemeClr val="tx1"/>
                </a:solidFill>
                <a:latin typeface="Gill Sans MT" panose="020B0502020104020203" pitchFamily="34" charset="-18"/>
              </a:defRPr>
            </a:lvl6pPr>
            <a:lvl7pPr marL="2971800" indent="-228600" eaLnBrk="0" fontAlgn="base" hangingPunct="0">
              <a:spcBef>
                <a:spcPct val="0"/>
              </a:spcBef>
              <a:spcAft>
                <a:spcPct val="0"/>
              </a:spcAft>
              <a:defRPr>
                <a:solidFill>
                  <a:schemeClr val="tx1"/>
                </a:solidFill>
                <a:latin typeface="Gill Sans MT" panose="020B0502020104020203" pitchFamily="34" charset="-18"/>
              </a:defRPr>
            </a:lvl7pPr>
            <a:lvl8pPr marL="3429000" indent="-228600" eaLnBrk="0" fontAlgn="base" hangingPunct="0">
              <a:spcBef>
                <a:spcPct val="0"/>
              </a:spcBef>
              <a:spcAft>
                <a:spcPct val="0"/>
              </a:spcAft>
              <a:defRPr>
                <a:solidFill>
                  <a:schemeClr val="tx1"/>
                </a:solidFill>
                <a:latin typeface="Gill Sans MT" panose="020B0502020104020203" pitchFamily="34" charset="-18"/>
              </a:defRPr>
            </a:lvl8pPr>
            <a:lvl9pPr marL="3886200" indent="-228600" eaLnBrk="0" fontAlgn="base" hangingPunct="0">
              <a:spcBef>
                <a:spcPct val="0"/>
              </a:spcBef>
              <a:spcAft>
                <a:spcPct val="0"/>
              </a:spcAft>
              <a:defRPr>
                <a:solidFill>
                  <a:schemeClr val="tx1"/>
                </a:solidFill>
                <a:latin typeface="Gill Sans MT" panose="020B0502020104020203" pitchFamily="34" charset="-18"/>
              </a:defRPr>
            </a:lvl9pPr>
          </a:lstStyle>
          <a:p>
            <a:pPr eaLnBrk="1" hangingPunct="1">
              <a:lnSpc>
                <a:spcPct val="90000"/>
              </a:lnSpc>
              <a:spcBef>
                <a:spcPts val="813"/>
              </a:spcBef>
              <a:buFont typeface="Arial" panose="020B0604020202020204" pitchFamily="34" charset="0"/>
              <a:buChar char="•"/>
              <a:defRPr/>
            </a:pPr>
            <a:r>
              <a:rPr lang="en-US" altLang="pl-PL" sz="1400" dirty="0">
                <a:solidFill>
                  <a:prstClr val="black"/>
                </a:solidFill>
                <a:latin typeface="Calibri" panose="020F0502020204030204" pitchFamily="34" charset="0"/>
                <a:ea typeface="+mn-ea"/>
                <a:cs typeface="+mn-cs"/>
              </a:rPr>
              <a:t>Every second can be important</a:t>
            </a:r>
            <a:r>
              <a:rPr lang="pl-PL" altLang="pl-PL" sz="1400" dirty="0">
                <a:solidFill>
                  <a:prstClr val="black"/>
                </a:solidFill>
                <a:latin typeface="Calibri" panose="020F0502020204030204" pitchFamily="34" charset="0"/>
                <a:ea typeface="+mn-ea"/>
                <a:cs typeface="+mn-cs"/>
              </a:rPr>
              <a:t>. </a:t>
            </a:r>
            <a:r>
              <a:rPr lang="pl-PL" altLang="pl-PL" sz="1400" dirty="0">
                <a:solidFill>
                  <a:srgbClr val="FF0000"/>
                </a:solidFill>
                <a:latin typeface="Calibri" panose="020F0502020204030204" pitchFamily="34" charset="0"/>
                <a:ea typeface="+mn-ea"/>
                <a:cs typeface="+mn-cs"/>
              </a:rPr>
              <a:t>Each of them has specific tasks.</a:t>
            </a:r>
            <a:r>
              <a:rPr lang="zh-TW" altLang="zh-TW" sz="1400" dirty="0"/>
              <a:t>每</a:t>
            </a:r>
            <a:r>
              <a:rPr lang="zh-TW" altLang="en-US" sz="1400" dirty="0"/>
              <a:t>位助手</a:t>
            </a:r>
            <a:r>
              <a:rPr lang="zh-TW" altLang="zh-TW" sz="1400" dirty="0"/>
              <a:t>都</a:t>
            </a:r>
            <a:r>
              <a:rPr lang="zh-TW" altLang="en-US" sz="1400" dirty="0"/>
              <a:t>很</a:t>
            </a:r>
            <a:r>
              <a:rPr lang="zh-TW" altLang="zh-TW" sz="1400" dirty="0"/>
              <a:t>重要</a:t>
            </a:r>
            <a:r>
              <a:rPr lang="zh-TW" altLang="en-US" sz="1400" dirty="0"/>
              <a:t>，</a:t>
            </a:r>
            <a:r>
              <a:rPr lang="zh-TW" altLang="zh-TW" sz="1400" dirty="0">
                <a:solidFill>
                  <a:srgbClr val="FF0000"/>
                </a:solidFill>
              </a:rPr>
              <a:t>他們每個人都有</a:t>
            </a:r>
            <a:r>
              <a:rPr lang="zh-TW" altLang="en-US" sz="1400" dirty="0">
                <a:solidFill>
                  <a:srgbClr val="FF0000"/>
                </a:solidFill>
              </a:rPr>
              <a:t>特定</a:t>
            </a:r>
            <a:r>
              <a:rPr lang="zh-TW" altLang="zh-TW" sz="1400" dirty="0">
                <a:solidFill>
                  <a:srgbClr val="FF0000"/>
                </a:solidFill>
              </a:rPr>
              <a:t>的任務。</a:t>
            </a:r>
            <a:endParaRPr lang="en-US" altLang="pl-PL" sz="1400" dirty="0">
              <a:solidFill>
                <a:srgbClr val="FF0000"/>
              </a:solidFill>
              <a:latin typeface="Calibri" panose="020F0502020204030204" pitchFamily="34" charset="0"/>
              <a:ea typeface="+mn-ea"/>
              <a:cs typeface="+mn-cs"/>
            </a:endParaRPr>
          </a:p>
          <a:p>
            <a:pPr eaLnBrk="1" hangingPunct="1">
              <a:lnSpc>
                <a:spcPct val="90000"/>
              </a:lnSpc>
              <a:spcBef>
                <a:spcPts val="813"/>
              </a:spcBef>
              <a:buFont typeface="Arial" panose="020B0604020202020204" pitchFamily="34" charset="0"/>
              <a:buChar char="•"/>
              <a:defRPr/>
            </a:pPr>
            <a:r>
              <a:rPr lang="en-US" altLang="pl-PL" sz="1400" dirty="0">
                <a:solidFill>
                  <a:prstClr val="black"/>
                </a:solidFill>
                <a:latin typeface="Calibri" panose="020F0502020204030204" pitchFamily="34" charset="0"/>
                <a:ea typeface="+mn-ea"/>
                <a:cs typeface="+mn-cs"/>
              </a:rPr>
              <a:t>You should make </a:t>
            </a:r>
            <a:r>
              <a:rPr lang="pl-PL" altLang="pl-PL" sz="1400" dirty="0" err="1">
                <a:solidFill>
                  <a:prstClr val="black"/>
                </a:solidFill>
                <a:latin typeface="Calibri" panose="020F0502020204030204" pitchFamily="34" charset="0"/>
                <a:ea typeface="+mn-ea"/>
                <a:cs typeface="+mn-cs"/>
              </a:rPr>
              <a:t>only</a:t>
            </a:r>
            <a:r>
              <a:rPr lang="pl-PL" altLang="pl-PL" sz="1400" dirty="0">
                <a:solidFill>
                  <a:prstClr val="black"/>
                </a:solidFill>
                <a:latin typeface="Calibri" panose="020F0502020204030204" pitchFamily="34" charset="0"/>
                <a:ea typeface="+mn-ea"/>
                <a:cs typeface="+mn-cs"/>
              </a:rPr>
              <a:t> the </a:t>
            </a:r>
            <a:r>
              <a:rPr lang="en-US" altLang="pl-PL" sz="1400" dirty="0">
                <a:solidFill>
                  <a:prstClr val="black"/>
                </a:solidFill>
                <a:latin typeface="Calibri" panose="020F0502020204030204" pitchFamily="34" charset="0"/>
                <a:ea typeface="+mn-ea"/>
                <a:cs typeface="+mn-cs"/>
              </a:rPr>
              <a:t>decisive moves</a:t>
            </a:r>
            <a:r>
              <a:rPr lang="pl-PL" altLang="pl-PL" sz="1400" dirty="0">
                <a:solidFill>
                  <a:prstClr val="black"/>
                </a:solidFill>
                <a:latin typeface="Calibri" panose="020F0502020204030204" pitchFamily="34" charset="0"/>
                <a:ea typeface="+mn-ea"/>
                <a:cs typeface="+mn-cs"/>
              </a:rPr>
              <a:t> – </a:t>
            </a:r>
            <a:r>
              <a:rPr lang="pl-PL" altLang="pl-PL" sz="1400" dirty="0">
                <a:solidFill>
                  <a:srgbClr val="FF0000"/>
                </a:solidFill>
                <a:latin typeface="Calibri" panose="020F0502020204030204" pitchFamily="34" charset="0"/>
                <a:ea typeface="+mn-ea"/>
                <a:cs typeface="+mn-cs"/>
              </a:rPr>
              <a:t>there is no time for mistakes</a:t>
            </a:r>
            <a:r>
              <a:rPr lang="zh-TW" altLang="zh-TW" sz="1400" dirty="0"/>
              <a:t>你只</a:t>
            </a:r>
            <a:r>
              <a:rPr lang="zh-TW" altLang="en-US" sz="1400" dirty="0"/>
              <a:t>須</a:t>
            </a:r>
            <a:r>
              <a:rPr lang="zh-TW" altLang="zh-TW" sz="1400" dirty="0"/>
              <a:t>做出決定性的舉動 - </a:t>
            </a:r>
            <a:r>
              <a:rPr lang="zh-TW" altLang="zh-TW" sz="1400" dirty="0">
                <a:solidFill>
                  <a:srgbClr val="FF0000"/>
                </a:solidFill>
              </a:rPr>
              <a:t>沒有時間犯錯</a:t>
            </a:r>
            <a:endParaRPr lang="en-US" altLang="pl-PL" sz="1400" dirty="0">
              <a:solidFill>
                <a:srgbClr val="FF0000"/>
              </a:solidFill>
              <a:latin typeface="Calibri" panose="020F0502020204030204" pitchFamily="34" charset="0"/>
              <a:ea typeface="+mn-ea"/>
              <a:cs typeface="+mn-cs"/>
            </a:endParaRPr>
          </a:p>
          <a:p>
            <a:pPr eaLnBrk="1" hangingPunct="1">
              <a:lnSpc>
                <a:spcPct val="90000"/>
              </a:lnSpc>
              <a:spcBef>
                <a:spcPts val="813"/>
              </a:spcBef>
              <a:buFont typeface="Arial" panose="020B0604020202020204" pitchFamily="34" charset="0"/>
              <a:buChar char="•"/>
              <a:defRPr/>
            </a:pPr>
            <a:r>
              <a:rPr lang="pl-PL" altLang="pl-PL" sz="1400" dirty="0">
                <a:solidFill>
                  <a:prstClr val="black"/>
                </a:solidFill>
                <a:latin typeface="Calibri" panose="020F0502020204030204" pitchFamily="34" charset="0"/>
                <a:ea typeface="+mn-ea"/>
                <a:cs typeface="+mn-cs"/>
              </a:rPr>
              <a:t>R</a:t>
            </a:r>
            <a:r>
              <a:rPr lang="en-US" altLang="pl-PL" sz="1400" dirty="0" err="1">
                <a:solidFill>
                  <a:prstClr val="black"/>
                </a:solidFill>
                <a:latin typeface="Calibri" panose="020F0502020204030204" pitchFamily="34" charset="0"/>
                <a:ea typeface="+mn-ea"/>
                <a:cs typeface="+mn-cs"/>
              </a:rPr>
              <a:t>esult</a:t>
            </a:r>
            <a:r>
              <a:rPr lang="en-US" altLang="pl-PL" sz="1400" dirty="0">
                <a:solidFill>
                  <a:prstClr val="black"/>
                </a:solidFill>
                <a:latin typeface="Calibri" panose="020F0502020204030204" pitchFamily="34" charset="0"/>
                <a:ea typeface="+mn-ea"/>
                <a:cs typeface="+mn-cs"/>
              </a:rPr>
              <a:t> of your work depends also on the result of the fight</a:t>
            </a:r>
            <a:r>
              <a:rPr lang="pl-PL" altLang="pl-PL" sz="1400" dirty="0">
                <a:solidFill>
                  <a:prstClr val="black"/>
                </a:solidFill>
                <a:latin typeface="Calibri" panose="020F0502020204030204" pitchFamily="34" charset="0"/>
                <a:ea typeface="+mn-ea"/>
                <a:cs typeface="+mn-cs"/>
              </a:rPr>
              <a:t> </a:t>
            </a:r>
            <a:r>
              <a:rPr lang="pl-PL" altLang="pl-PL" sz="1400" dirty="0">
                <a:solidFill>
                  <a:srgbClr val="FF0000"/>
                </a:solidFill>
                <a:latin typeface="Calibri" panose="020F0502020204030204" pitchFamily="34" charset="0"/>
                <a:ea typeface="+mn-ea"/>
                <a:cs typeface="+mn-cs"/>
              </a:rPr>
              <a:t>– the whole team, not only a boxer wins</a:t>
            </a:r>
            <a:r>
              <a:rPr lang="zh-TW" altLang="zh-TW" sz="1400" dirty="0"/>
              <a:t>你的工作結果也取決於戰鬥的結果 - </a:t>
            </a:r>
            <a:r>
              <a:rPr lang="zh-TW" altLang="zh-TW" sz="1400" dirty="0">
                <a:solidFill>
                  <a:srgbClr val="FF0000"/>
                </a:solidFill>
              </a:rPr>
              <a:t>整個團隊，不</a:t>
            </a:r>
            <a:r>
              <a:rPr lang="zh-TW" altLang="en-US" sz="1400" dirty="0">
                <a:solidFill>
                  <a:srgbClr val="FF0000"/>
                </a:solidFill>
              </a:rPr>
              <a:t>是只有</a:t>
            </a:r>
            <a:r>
              <a:rPr lang="zh-TW" altLang="zh-TW" sz="1400" dirty="0">
                <a:solidFill>
                  <a:srgbClr val="FF0000"/>
                </a:solidFill>
              </a:rPr>
              <a:t>拳擊手</a:t>
            </a:r>
            <a:r>
              <a:rPr lang="zh-TW" altLang="en-US" sz="1400" dirty="0">
                <a:solidFill>
                  <a:srgbClr val="FF0000"/>
                </a:solidFill>
              </a:rPr>
              <a:t>獲得</a:t>
            </a:r>
            <a:r>
              <a:rPr lang="zh-TW" altLang="zh-TW" sz="1400" dirty="0">
                <a:solidFill>
                  <a:srgbClr val="FF0000"/>
                </a:solidFill>
              </a:rPr>
              <a:t>勝利</a:t>
            </a:r>
            <a:endParaRPr lang="pl-PL" altLang="pl-PL" sz="1400" dirty="0">
              <a:solidFill>
                <a:srgbClr val="FF0000"/>
              </a:solidFill>
              <a:latin typeface="Calibri" panose="020F0502020204030204" pitchFamily="34" charset="0"/>
              <a:ea typeface="+mn-ea"/>
              <a:cs typeface="+mn-cs"/>
            </a:endParaRPr>
          </a:p>
        </p:txBody>
      </p:sp>
      <p:pic>
        <p:nvPicPr>
          <p:cNvPr id="3" name="Obraz 2"/>
          <p:cNvPicPr>
            <a:picLocks noChangeAspect="1"/>
          </p:cNvPicPr>
          <p:nvPr/>
        </p:nvPicPr>
        <p:blipFill>
          <a:blip r:embed="rId2" cstate="email">
            <a:extLst/>
          </a:blip>
          <a:stretch>
            <a:fillRect/>
          </a:stretch>
        </p:blipFill>
        <p:spPr>
          <a:xfrm>
            <a:off x="5480797" y="3746302"/>
            <a:ext cx="4280741" cy="19976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202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CFBAF54-6D85-482A-AF12-269CA8B3D43D}" type="slidenum">
              <a:rPr lang="en-US" altLang="pl-PL" sz="1200" smtClean="0">
                <a:solidFill>
                  <a:srgbClr val="FFFFFF"/>
                </a:solidFill>
                <a:latin typeface="Arial Black" panose="020B0A04020102090204" pitchFamily="34" charset="0"/>
                <a:sym typeface="Arial Black" panose="020B0A04020102090204" pitchFamily="34" charset="0"/>
              </a:rPr>
              <a:pPr/>
              <a:t>223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1136650" y="549275"/>
            <a:ext cx="9448800" cy="1077913"/>
          </a:xfrm>
        </p:spPr>
        <p:txBody>
          <a:bodyPr/>
          <a:lstStyle/>
          <a:p>
            <a:pPr marL="457200" indent="-457200" algn="ctr" eaLnBrk="1" hangingPunct="1">
              <a:lnSpc>
                <a:spcPct val="90000"/>
              </a:lnSpc>
              <a:defRPr/>
            </a:pPr>
            <a:r>
              <a:rPr lang="pl-PL" altLang="pl-PL" sz="3200" b="1" u="sng" dirty="0" err="1">
                <a:solidFill>
                  <a:prstClr val="black"/>
                </a:solidFill>
                <a:latin typeface="Agency FB" panose="020B0503020202020204" pitchFamily="34" charset="0"/>
                <a:ea typeface="+mn-ea"/>
                <a:cs typeface="+mn-cs"/>
                <a:sym typeface="Arial Black" panose="020B0A04020102020204" pitchFamily="34" charset="0"/>
              </a:rPr>
              <a:t>Wrapping</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 hands - professional boxing / sparring</a:t>
            </a:r>
            <a:r>
              <a:rPr lang="zh-TW" altLang="zh-TW" sz="3200" b="1" dirty="0"/>
              <a:t>包</a:t>
            </a:r>
            <a:r>
              <a:rPr lang="zh-TW" altLang="en-US" sz="3200" b="1" dirty="0"/>
              <a:t>紮</a:t>
            </a:r>
            <a:r>
              <a:rPr lang="zh-TW" altLang="zh-TW" sz="3200" b="1" dirty="0"/>
              <a:t>手 - 專業拳擊/</a:t>
            </a:r>
            <a:r>
              <a:rPr lang="zh-TW" altLang="en-US" sz="3200" b="1" dirty="0"/>
              <a:t>對練</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3" name="Symbol zastępczy zawartości 2"/>
          <p:cNvSpPr>
            <a:spLocks noGrp="1"/>
          </p:cNvSpPr>
          <p:nvPr>
            <p:ph idx="1"/>
          </p:nvPr>
        </p:nvSpPr>
        <p:spPr>
          <a:xfrm>
            <a:off x="727075" y="1484313"/>
            <a:ext cx="8543925" cy="4087812"/>
          </a:xfrm>
        </p:spPr>
        <p:txBody>
          <a:bodyPr/>
          <a:lstStyle/>
          <a:p>
            <a:pPr marL="0" indent="0" eaLnBrk="1" hangingPunct="1">
              <a:buFont typeface="Wingdings 2" pitchFamily="18" charset="2"/>
              <a:buNone/>
              <a:defRPr/>
            </a:pPr>
            <a:r>
              <a:rPr lang="en-US" sz="2000" b="1" u="sng" dirty="0"/>
              <a:t>What </a:t>
            </a:r>
            <a:r>
              <a:rPr lang="pl-PL" sz="2000" b="1" u="sng" dirty="0"/>
              <a:t>we </a:t>
            </a:r>
            <a:r>
              <a:rPr lang="en-US" sz="2000" b="1" u="sng" dirty="0"/>
              <a:t>need?</a:t>
            </a:r>
            <a:r>
              <a:rPr lang="zh-TW" altLang="zh-TW" sz="2000" b="1" u="sng" dirty="0"/>
              <a:t>我們需要</a:t>
            </a:r>
            <a:r>
              <a:rPr lang="zh-TW" altLang="en-US" sz="2000" b="1" u="sng" dirty="0"/>
              <a:t>什麼</a:t>
            </a:r>
            <a:r>
              <a:rPr lang="zh-TW" altLang="zh-TW" sz="2000" b="1" u="sng" dirty="0"/>
              <a:t>？</a:t>
            </a:r>
            <a:endParaRPr lang="en-US" sz="2000" b="1" u="sng" dirty="0"/>
          </a:p>
          <a:p>
            <a:pPr eaLnBrk="1" hangingPunct="1">
              <a:defRPr/>
            </a:pPr>
            <a:r>
              <a:rPr lang="en-US" sz="1800" dirty="0"/>
              <a:t>gauze – max</a:t>
            </a:r>
            <a:r>
              <a:rPr lang="pl-PL" sz="1800" dirty="0"/>
              <a:t>.</a:t>
            </a:r>
            <a:r>
              <a:rPr lang="en-US" sz="1800" dirty="0"/>
              <a:t> 15m x 5cm on each hand.</a:t>
            </a:r>
          </a:p>
          <a:p>
            <a:pPr marL="0" indent="0" eaLnBrk="1" hangingPunct="1">
              <a:buNone/>
              <a:defRPr/>
            </a:pPr>
            <a:r>
              <a:rPr lang="zh-TW" altLang="zh-TW" sz="1800" dirty="0"/>
              <a:t>紗布 - 最</a:t>
            </a:r>
            <a:r>
              <a:rPr lang="zh-TW" altLang="en-US" sz="1800" dirty="0"/>
              <a:t>多</a:t>
            </a:r>
            <a:r>
              <a:rPr lang="zh-TW" altLang="zh-TW" sz="1800" dirty="0"/>
              <a:t>每隻手15</a:t>
            </a:r>
            <a:r>
              <a:rPr lang="zh-TW" altLang="en-US" sz="1800" dirty="0"/>
              <a:t>公尺</a:t>
            </a:r>
            <a:r>
              <a:rPr lang="zh-TW" altLang="zh-TW" sz="1800" dirty="0"/>
              <a:t>x 5</a:t>
            </a:r>
            <a:r>
              <a:rPr lang="zh-TW" altLang="en-US" sz="1800" dirty="0"/>
              <a:t>公分</a:t>
            </a:r>
            <a:r>
              <a:rPr lang="zh-TW" altLang="zh-TW" sz="1800" dirty="0"/>
              <a:t>。</a:t>
            </a:r>
            <a:endParaRPr lang="en-US" sz="1800" dirty="0"/>
          </a:p>
          <a:p>
            <a:pPr eaLnBrk="1" hangingPunct="1">
              <a:defRPr/>
            </a:pPr>
            <a:r>
              <a:rPr lang="en-US" sz="1800" dirty="0"/>
              <a:t>tape – </a:t>
            </a:r>
            <a:r>
              <a:rPr lang="pl-PL" sz="1800" dirty="0"/>
              <a:t>max.</a:t>
            </a:r>
            <a:r>
              <a:rPr lang="en-US" sz="1800" dirty="0"/>
              <a:t> 5m x 2.5cm on each hand.</a:t>
            </a:r>
          </a:p>
          <a:p>
            <a:pPr marL="0" indent="0" eaLnBrk="1" hangingPunct="1">
              <a:buNone/>
              <a:defRPr/>
            </a:pPr>
            <a:r>
              <a:rPr lang="zh-TW" altLang="en-US" sz="1800" dirty="0"/>
              <a:t>膠布</a:t>
            </a:r>
            <a:r>
              <a:rPr lang="zh-TW" altLang="zh-TW" sz="1800" dirty="0"/>
              <a:t> - 最</a:t>
            </a:r>
            <a:r>
              <a:rPr lang="zh-TW" altLang="en-US" sz="1800" dirty="0"/>
              <a:t>多</a:t>
            </a:r>
            <a:r>
              <a:rPr lang="zh-TW" altLang="zh-TW" sz="1800" dirty="0"/>
              <a:t>每隻手5</a:t>
            </a:r>
            <a:r>
              <a:rPr lang="zh-TW" altLang="en-US" sz="1800" dirty="0"/>
              <a:t>公尺</a:t>
            </a:r>
            <a:r>
              <a:rPr lang="zh-TW" altLang="zh-TW" sz="1800" dirty="0"/>
              <a:t>x 2.5</a:t>
            </a:r>
            <a:r>
              <a:rPr lang="zh-TW" altLang="en-US" sz="1800" dirty="0"/>
              <a:t>公分</a:t>
            </a:r>
            <a:r>
              <a:rPr lang="zh-TW" altLang="zh-TW" sz="1800" dirty="0"/>
              <a:t>。</a:t>
            </a:r>
            <a:endParaRPr lang="en-US" sz="1800" dirty="0"/>
          </a:p>
          <a:p>
            <a:pPr eaLnBrk="1" hangingPunct="1">
              <a:defRPr/>
            </a:pPr>
            <a:r>
              <a:rPr lang="en-US" sz="1800" dirty="0"/>
              <a:t>gauze pads on the knuckles</a:t>
            </a:r>
            <a:r>
              <a:rPr lang="pl-PL" sz="1800" dirty="0"/>
              <a:t> – max. 5m x 10cm</a:t>
            </a:r>
            <a:r>
              <a:rPr lang="en-US" sz="1800" dirty="0"/>
              <a:t>,</a:t>
            </a:r>
          </a:p>
          <a:p>
            <a:pPr marL="0" indent="0" eaLnBrk="1" hangingPunct="1">
              <a:buNone/>
              <a:defRPr/>
            </a:pPr>
            <a:r>
              <a:rPr lang="zh-TW" altLang="zh-TW" sz="1800" dirty="0"/>
              <a:t>指關節上的紗布墊 - 最</a:t>
            </a:r>
            <a:r>
              <a:rPr lang="zh-TW" altLang="en-US" sz="1800" dirty="0"/>
              <a:t>多</a:t>
            </a:r>
            <a:r>
              <a:rPr lang="zh-TW" altLang="zh-TW" sz="1800" dirty="0"/>
              <a:t>5</a:t>
            </a:r>
            <a:r>
              <a:rPr lang="zh-TW" altLang="en-US" sz="1800" dirty="0"/>
              <a:t>公尺</a:t>
            </a:r>
            <a:r>
              <a:rPr lang="zh-TW" altLang="zh-TW" sz="1800" dirty="0"/>
              <a:t> x 10</a:t>
            </a:r>
            <a:r>
              <a:rPr lang="zh-TW" altLang="en-US" sz="1800" dirty="0"/>
              <a:t>公分</a:t>
            </a:r>
            <a:endParaRPr lang="en-US" sz="1800" dirty="0"/>
          </a:p>
          <a:p>
            <a:pPr marL="0" indent="0" eaLnBrk="1" hangingPunct="1">
              <a:buFont typeface="Wingdings 2" pitchFamily="18" charset="2"/>
              <a:buNone/>
              <a:defRPr/>
            </a:pPr>
            <a:r>
              <a:rPr lang="en-US" sz="2000" b="1" u="sng" dirty="0"/>
              <a:t>What </a:t>
            </a:r>
            <a:r>
              <a:rPr lang="pl-PL" sz="2000" b="1" u="sng" dirty="0"/>
              <a:t>is forbiddden</a:t>
            </a:r>
            <a:r>
              <a:rPr lang="en-US" sz="2000" b="1" u="sng" dirty="0"/>
              <a:t>?</a:t>
            </a:r>
            <a:r>
              <a:rPr lang="zh-TW" altLang="en-US" sz="2000" b="1" u="sng" dirty="0"/>
              <a:t> 哪些是禁止事項</a:t>
            </a:r>
            <a:r>
              <a:rPr lang="en-US" altLang="zh-TW" sz="2000" b="1" u="sng" dirty="0"/>
              <a:t>?</a:t>
            </a:r>
            <a:endParaRPr lang="en-US" sz="2000" b="1" u="sng" dirty="0"/>
          </a:p>
          <a:p>
            <a:pPr eaLnBrk="1" hangingPunct="1">
              <a:defRPr/>
            </a:pPr>
            <a:r>
              <a:rPr lang="pl-PL" sz="1800" dirty="0" err="1"/>
              <a:t>taping</a:t>
            </a:r>
            <a:r>
              <a:rPr lang="en-US" sz="1800" dirty="0"/>
              <a:t> </a:t>
            </a:r>
            <a:r>
              <a:rPr lang="pl-PL" sz="1800" dirty="0"/>
              <a:t>on</a:t>
            </a:r>
            <a:r>
              <a:rPr lang="en-US" sz="1800" dirty="0"/>
              <a:t> the </a:t>
            </a:r>
            <a:r>
              <a:rPr lang="pl-PL" sz="1800" dirty="0"/>
              <a:t>knuckles</a:t>
            </a:r>
            <a:r>
              <a:rPr lang="en-US" sz="1800" dirty="0"/>
              <a:t>,</a:t>
            </a:r>
            <a:r>
              <a:rPr lang="zh-TW" altLang="en-US" sz="1800" dirty="0"/>
              <a:t>繃帶纏住</a:t>
            </a:r>
            <a:r>
              <a:rPr lang="zh-TW" altLang="zh-TW" sz="1800" dirty="0"/>
              <a:t>指關節，</a:t>
            </a:r>
            <a:endParaRPr lang="en-US" sz="1800" dirty="0"/>
          </a:p>
          <a:p>
            <a:pPr marL="0" indent="0" eaLnBrk="1" hangingPunct="1">
              <a:buFont typeface="Wingdings 2" pitchFamily="18" charset="2"/>
              <a:buNone/>
              <a:defRPr/>
            </a:pPr>
            <a:r>
              <a:rPr lang="pl-PL" sz="2000" b="1" u="sng" dirty="0"/>
              <a:t>What do we start from</a:t>
            </a:r>
            <a:r>
              <a:rPr lang="en-US" sz="2000" b="1" u="sng" dirty="0"/>
              <a:t>?</a:t>
            </a:r>
            <a:r>
              <a:rPr lang="zh-TW" altLang="zh-TW" sz="2000" b="1" dirty="0"/>
              <a:t>我們從</a:t>
            </a:r>
            <a:r>
              <a:rPr lang="zh-TW" altLang="en-US" sz="2000" b="1" dirty="0"/>
              <a:t>哪裡</a:t>
            </a:r>
            <a:r>
              <a:rPr lang="zh-TW" altLang="zh-TW" sz="2000" b="1" dirty="0"/>
              <a:t>開始</a:t>
            </a:r>
            <a:r>
              <a:rPr lang="en-US" altLang="zh-TW" sz="2000" b="1" dirty="0"/>
              <a:t>?</a:t>
            </a:r>
            <a:r>
              <a:rPr lang="zh-TW" altLang="zh-TW" sz="2400" b="1" dirty="0"/>
              <a:t/>
            </a:r>
            <a:br>
              <a:rPr lang="zh-TW" altLang="zh-TW" sz="2400" b="1" dirty="0"/>
            </a:br>
            <a:r>
              <a:rPr lang="en-US" sz="1800" dirty="0"/>
              <a:t>Warming up hands</a:t>
            </a:r>
            <a:r>
              <a:rPr lang="zh-TW" altLang="zh-TW" sz="1800" dirty="0"/>
              <a:t>暖手</a:t>
            </a:r>
            <a:endParaRPr lang="en-US" sz="1800" dirty="0"/>
          </a:p>
          <a:p>
            <a:pPr marL="0" indent="0" eaLnBrk="1" hangingPunct="1">
              <a:buNone/>
              <a:defRPr/>
            </a:pPr>
            <a:r>
              <a:rPr lang="zh-TW" altLang="zh-TW" sz="2400" dirty="0"/>
              <a:t/>
            </a:r>
            <a:br>
              <a:rPr lang="zh-TW" altLang="zh-TW" sz="2400" dirty="0"/>
            </a:br>
            <a:endParaRPr lang="pl-PL" sz="2400" dirty="0"/>
          </a:p>
        </p:txBody>
      </p:sp>
      <p:pic>
        <p:nvPicPr>
          <p:cNvPr id="5" name="Obraz 4"/>
          <p:cNvPicPr>
            <a:picLocks noChangeAspect="1"/>
          </p:cNvPicPr>
          <p:nvPr/>
        </p:nvPicPr>
        <p:blipFill>
          <a:blip r:embed="rId2" cstate="email">
            <a:extLst/>
          </a:blip>
          <a:stretch>
            <a:fillRect/>
          </a:stretch>
        </p:blipFill>
        <p:spPr>
          <a:xfrm>
            <a:off x="5679682" y="3829920"/>
            <a:ext cx="1796405" cy="2405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p:cNvPicPr>
            <a:picLocks noChangeAspect="1"/>
          </p:cNvPicPr>
          <p:nvPr/>
        </p:nvPicPr>
        <p:blipFill>
          <a:blip r:embed="rId3" cstate="email">
            <a:extLst/>
          </a:blip>
          <a:stretch>
            <a:fillRect/>
          </a:stretch>
        </p:blipFill>
        <p:spPr>
          <a:xfrm>
            <a:off x="7628400" y="1484784"/>
            <a:ext cx="1931150" cy="14424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p:cNvPicPr>
            <a:picLocks noChangeAspect="1"/>
          </p:cNvPicPr>
          <p:nvPr/>
        </p:nvPicPr>
        <p:blipFill>
          <a:blip r:embed="rId4" cstate="email">
            <a:extLst/>
          </a:blip>
          <a:stretch>
            <a:fillRect/>
          </a:stretch>
        </p:blipFill>
        <p:spPr>
          <a:xfrm>
            <a:off x="7476087" y="3211593"/>
            <a:ext cx="2235775" cy="2993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304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EE6618E-127D-4446-8588-3459A1C04858}" type="slidenum">
              <a:rPr lang="en-US" altLang="pl-PL" sz="1200" smtClean="0">
                <a:solidFill>
                  <a:srgbClr val="FFFFFF"/>
                </a:solidFill>
                <a:latin typeface="Arial Black" panose="020B0A04020102090204" pitchFamily="34" charset="0"/>
                <a:sym typeface="Arial Black" panose="020B0A04020102090204" pitchFamily="34" charset="0"/>
              </a:rPr>
              <a:pPr/>
              <a:t>224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984250" y="692150"/>
            <a:ext cx="8963025" cy="823913"/>
          </a:xfrm>
        </p:spPr>
        <p:txBody>
          <a:bodyPr/>
          <a:lstStyle/>
          <a:p>
            <a:pPr marL="457200" indent="-457200" algn="ctr" eaLnBrk="1" hangingPunct="1">
              <a:lnSpc>
                <a:spcPct val="90000"/>
              </a:lnSpc>
              <a:defRPr/>
            </a:pP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Wrapping</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 hands- Competition / sparring</a:t>
            </a:r>
            <a:r>
              <a:rPr lang="zh-TW" altLang="zh-TW" sz="3200" b="1" dirty="0"/>
              <a:t>包</a:t>
            </a:r>
            <a:r>
              <a:rPr lang="zh-TW" altLang="en-US" sz="3200" b="1" dirty="0"/>
              <a:t>紮</a:t>
            </a:r>
            <a:r>
              <a:rPr lang="zh-TW" altLang="zh-TW" sz="3200" b="1" dirty="0"/>
              <a:t>手 - </a:t>
            </a:r>
            <a:r>
              <a:rPr lang="zh-TW" altLang="en-US" sz="3200" b="1" dirty="0"/>
              <a:t>比賽</a:t>
            </a:r>
            <a:r>
              <a:rPr lang="zh-TW" altLang="zh-TW" sz="3200" b="1" dirty="0"/>
              <a:t>/</a:t>
            </a:r>
            <a:r>
              <a:rPr lang="zh-TW" altLang="en-US" sz="3200" b="1" dirty="0"/>
              <a:t>對練</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344067" name="Symbol zastępczy zawartości 2"/>
          <p:cNvSpPr>
            <a:spLocks noGrp="1"/>
          </p:cNvSpPr>
          <p:nvPr>
            <p:ph idx="1"/>
          </p:nvPr>
        </p:nvSpPr>
        <p:spPr>
          <a:xfrm>
            <a:off x="354013" y="1773238"/>
            <a:ext cx="7191275" cy="3800475"/>
          </a:xfrm>
        </p:spPr>
        <p:txBody>
          <a:bodyPr/>
          <a:lstStyle/>
          <a:p>
            <a:pPr eaLnBrk="1" hangingPunct="1"/>
            <a:r>
              <a:rPr lang="pl-PL" altLang="pl-PL" sz="1600" b="1" dirty="0"/>
              <a:t>Every kind of hand</a:t>
            </a:r>
            <a:r>
              <a:rPr lang="en-US" altLang="pl-PL" sz="1600" b="1" dirty="0"/>
              <a:t> </a:t>
            </a:r>
            <a:r>
              <a:rPr lang="pl-PL" altLang="pl-PL" sz="1600" b="1" dirty="0"/>
              <a:t>wrapping</a:t>
            </a:r>
            <a:r>
              <a:rPr lang="en-US" altLang="pl-PL" sz="1600" b="1" dirty="0"/>
              <a:t> is different</a:t>
            </a:r>
            <a:r>
              <a:rPr lang="pl-PL" altLang="pl-PL" sz="1600" b="1" dirty="0"/>
              <a:t>.</a:t>
            </a:r>
            <a:r>
              <a:rPr lang="zh-TW" altLang="zh-TW" sz="1600" dirty="0"/>
              <a:t>每一種手</a:t>
            </a:r>
            <a:r>
              <a:rPr lang="zh-TW" altLang="en-US" sz="1600" dirty="0"/>
              <a:t>部</a:t>
            </a:r>
            <a:r>
              <a:rPr lang="zh-TW" altLang="zh-TW" sz="1600" dirty="0"/>
              <a:t>包</a:t>
            </a:r>
            <a:r>
              <a:rPr lang="zh-TW" altLang="en-US" sz="1600" dirty="0"/>
              <a:t>紮</a:t>
            </a:r>
            <a:r>
              <a:rPr lang="zh-TW" altLang="zh-TW" sz="1600" dirty="0"/>
              <a:t>都不</a:t>
            </a:r>
            <a:r>
              <a:rPr lang="zh-TW" altLang="en-US" sz="1600" dirty="0"/>
              <a:t>一樣</a:t>
            </a:r>
            <a:r>
              <a:rPr lang="zh-TW" altLang="zh-TW" sz="1600" dirty="0"/>
              <a:t>。</a:t>
            </a:r>
            <a:endParaRPr lang="pl-PL" altLang="pl-PL" sz="1600" b="1" dirty="0"/>
          </a:p>
          <a:p>
            <a:pPr eaLnBrk="1" hangingPunct="1"/>
            <a:r>
              <a:rPr lang="pl-PL" altLang="pl-PL" sz="1600" b="1" dirty="0"/>
              <a:t>Y</a:t>
            </a:r>
            <a:r>
              <a:rPr lang="en-US" altLang="pl-PL" sz="1600" b="1" dirty="0" err="1"/>
              <a:t>ou</a:t>
            </a:r>
            <a:r>
              <a:rPr lang="en-US" altLang="pl-PL" sz="1600" b="1" dirty="0"/>
              <a:t> have to keep certain rules while </a:t>
            </a:r>
            <a:r>
              <a:rPr lang="pl-PL" altLang="pl-PL" sz="1600" b="1" dirty="0"/>
              <a:t>hand </a:t>
            </a:r>
            <a:r>
              <a:rPr lang="pl-PL" altLang="pl-PL" sz="1600" b="1" dirty="0" smtClean="0"/>
              <a:t>wrapping</a:t>
            </a:r>
            <a:r>
              <a:rPr lang="en-US" altLang="zh-TW" sz="1600" b="1" dirty="0" smtClean="0"/>
              <a:t>:</a:t>
            </a:r>
            <a:r>
              <a:rPr lang="zh-TW" altLang="en-US" sz="1600" b="1" dirty="0" smtClean="0"/>
              <a:t> 在</a:t>
            </a:r>
            <a:r>
              <a:rPr lang="zh-TW" altLang="en-US" sz="1600" b="1" dirty="0"/>
              <a:t>手部</a:t>
            </a:r>
            <a:r>
              <a:rPr lang="zh-TW" altLang="zh-TW" sz="1600" b="1" dirty="0"/>
              <a:t>包</a:t>
            </a:r>
            <a:r>
              <a:rPr lang="zh-TW" altLang="en-US" sz="1600" b="1" dirty="0"/>
              <a:t>紮</a:t>
            </a:r>
            <a:r>
              <a:rPr lang="zh-TW" altLang="zh-TW" sz="1600" b="1" dirty="0"/>
              <a:t>時必須保持一定的規則：</a:t>
            </a:r>
            <a:endParaRPr lang="pl-PL" altLang="pl-PL" sz="1600" b="1" dirty="0"/>
          </a:p>
          <a:p>
            <a:pPr eaLnBrk="1" hangingPunct="1">
              <a:buFontTx/>
              <a:buChar char="-"/>
            </a:pPr>
            <a:r>
              <a:rPr lang="pl-PL" altLang="pl-PL" sz="1600" dirty="0"/>
              <a:t>Hand wrapping</a:t>
            </a:r>
            <a:r>
              <a:rPr lang="en-US" altLang="pl-PL" sz="1600" dirty="0"/>
              <a:t> </a:t>
            </a:r>
            <a:r>
              <a:rPr lang="pl-PL" altLang="pl-PL" sz="1600" dirty="0"/>
              <a:t>begins</a:t>
            </a:r>
            <a:r>
              <a:rPr lang="en-US" altLang="pl-PL" sz="1600" dirty="0"/>
              <a:t> </a:t>
            </a:r>
            <a:r>
              <a:rPr lang="pl-PL" altLang="pl-PL" sz="1600" dirty="0"/>
              <a:t>from</a:t>
            </a:r>
            <a:r>
              <a:rPr lang="en-US" altLang="pl-PL" sz="1600" dirty="0"/>
              <a:t> bandaging hand after the tape is applied,</a:t>
            </a:r>
            <a:r>
              <a:rPr lang="zh-TW" altLang="zh-TW" sz="1600" dirty="0"/>
              <a:t>手</a:t>
            </a:r>
            <a:r>
              <a:rPr lang="zh-TW" altLang="en-US" sz="1600" dirty="0"/>
              <a:t>部</a:t>
            </a:r>
            <a:r>
              <a:rPr lang="zh-TW" altLang="zh-TW" sz="1600" dirty="0"/>
              <a:t>包</a:t>
            </a:r>
            <a:r>
              <a:rPr lang="zh-TW" altLang="en-US" sz="1600" dirty="0"/>
              <a:t>紮</a:t>
            </a:r>
            <a:r>
              <a:rPr lang="zh-TW" altLang="zh-TW" sz="1600" dirty="0"/>
              <a:t>從</a:t>
            </a:r>
            <a:r>
              <a:rPr lang="zh-TW" altLang="en-US" sz="1600" dirty="0"/>
              <a:t>黏上膠布</a:t>
            </a:r>
            <a:r>
              <a:rPr lang="zh-TW" altLang="zh-TW" sz="1600" dirty="0"/>
              <a:t>後包</a:t>
            </a:r>
            <a:r>
              <a:rPr lang="zh-TW" altLang="en-US" sz="1600" dirty="0"/>
              <a:t>紮手作為</a:t>
            </a:r>
            <a:r>
              <a:rPr lang="zh-TW" altLang="zh-TW" sz="1600" dirty="0"/>
              <a:t>開始，</a:t>
            </a:r>
            <a:endParaRPr lang="en-US" altLang="pl-PL" sz="1600" dirty="0"/>
          </a:p>
          <a:p>
            <a:pPr eaLnBrk="1" hangingPunct="1">
              <a:buFontTx/>
              <a:buChar char="-"/>
            </a:pPr>
            <a:r>
              <a:rPr lang="en-US" altLang="pl-PL" sz="1600" dirty="0"/>
              <a:t>The </a:t>
            </a:r>
            <a:r>
              <a:rPr lang="pl-PL" altLang="pl-PL" sz="1600" dirty="0"/>
              <a:t>important </a:t>
            </a:r>
            <a:r>
              <a:rPr lang="en-US" altLang="pl-PL" sz="1600" dirty="0"/>
              <a:t>area </a:t>
            </a:r>
            <a:r>
              <a:rPr lang="pl-PL" altLang="pl-PL" sz="1600" dirty="0"/>
              <a:t>of hand wrapping </a:t>
            </a:r>
            <a:r>
              <a:rPr lang="pl-PL" altLang="pl-PL" sz="1600" dirty="0" smtClean="0"/>
              <a:t>is</a:t>
            </a:r>
            <a:r>
              <a:rPr lang="en-US" altLang="zh-TW" sz="1600" dirty="0" smtClean="0"/>
              <a:t>:</a:t>
            </a:r>
            <a:r>
              <a:rPr lang="pl-PL" altLang="pl-PL" sz="1600" dirty="0" smtClean="0"/>
              <a:t> </a:t>
            </a:r>
            <a:r>
              <a:rPr lang="en-US" altLang="pl-PL" sz="1600" dirty="0"/>
              <a:t>wrist, thumb and </a:t>
            </a:r>
            <a:r>
              <a:rPr lang="pl-PL" altLang="pl-PL" sz="1600" dirty="0"/>
              <a:t>knuckle </a:t>
            </a:r>
            <a:r>
              <a:rPr lang="en-US" altLang="pl-PL" sz="1600" dirty="0"/>
              <a:t>area,</a:t>
            </a:r>
            <a:r>
              <a:rPr lang="zh-TW" altLang="zh-TW" sz="1600" dirty="0"/>
              <a:t>手</a:t>
            </a:r>
            <a:r>
              <a:rPr lang="zh-TW" altLang="en-US" sz="1600" dirty="0"/>
              <a:t>部</a:t>
            </a:r>
            <a:r>
              <a:rPr lang="zh-TW" altLang="zh-TW" sz="1600" dirty="0"/>
              <a:t>包</a:t>
            </a:r>
            <a:r>
              <a:rPr lang="zh-TW" altLang="en-US" sz="1600" dirty="0"/>
              <a:t>紮</a:t>
            </a:r>
            <a:r>
              <a:rPr lang="zh-TW" altLang="zh-TW" sz="1600" dirty="0"/>
              <a:t>的重要</a:t>
            </a:r>
            <a:r>
              <a:rPr lang="zh-TW" altLang="en-US" sz="1600" dirty="0"/>
              <a:t>部位</a:t>
            </a:r>
            <a:r>
              <a:rPr lang="zh-TW" altLang="zh-TW" sz="1600" dirty="0" smtClean="0"/>
              <a:t>是</a:t>
            </a:r>
            <a:r>
              <a:rPr lang="zh-TW" altLang="en-US" sz="1600" dirty="0" smtClean="0"/>
              <a:t>：</a:t>
            </a:r>
            <a:r>
              <a:rPr lang="zh-TW" altLang="zh-TW" sz="1600" dirty="0" smtClean="0"/>
              <a:t>手腕</a:t>
            </a:r>
            <a:r>
              <a:rPr lang="zh-TW" altLang="en-US" sz="1600" dirty="0">
                <a:latin typeface="新細明體" panose="02020500000000000000" pitchFamily="18" charset="-120"/>
                <a:ea typeface="新細明體" panose="02020500000000000000" pitchFamily="18" charset="-120"/>
              </a:rPr>
              <a:t>、</a:t>
            </a:r>
            <a:r>
              <a:rPr lang="zh-TW" altLang="zh-TW" sz="1600" dirty="0"/>
              <a:t>拇指和指關節</a:t>
            </a:r>
            <a:r>
              <a:rPr lang="zh-TW" altLang="en-US" sz="1600" dirty="0"/>
              <a:t>部位</a:t>
            </a:r>
            <a:r>
              <a:rPr lang="zh-TW" altLang="zh-TW" sz="1600" dirty="0"/>
              <a:t>，</a:t>
            </a:r>
            <a:endParaRPr lang="pl-PL" altLang="pl-PL" sz="1600" dirty="0"/>
          </a:p>
          <a:p>
            <a:pPr eaLnBrk="1" hangingPunct="1">
              <a:buFontTx/>
              <a:buChar char="-"/>
            </a:pPr>
            <a:r>
              <a:rPr lang="pl-PL" altLang="pl-PL" sz="1600" dirty="0"/>
              <a:t>A</a:t>
            </a:r>
            <a:r>
              <a:rPr lang="en-US" altLang="pl-PL" sz="1600" dirty="0"/>
              <a:t>t the end there must be</a:t>
            </a:r>
            <a:r>
              <a:rPr lang="pl-PL" altLang="pl-PL" sz="1600" dirty="0"/>
              <a:t> a solid form connecting</a:t>
            </a:r>
            <a:r>
              <a:rPr lang="en-US" altLang="pl-PL" sz="1600" dirty="0"/>
              <a:t> these three parts</a:t>
            </a:r>
            <a:r>
              <a:rPr lang="pl-PL" altLang="pl-PL" sz="1600" dirty="0"/>
              <a:t>,</a:t>
            </a:r>
            <a:r>
              <a:rPr lang="zh-TW" altLang="zh-TW" sz="1600" dirty="0"/>
              <a:t>最後，必須有堅實的形式連接這三個部</a:t>
            </a:r>
            <a:r>
              <a:rPr lang="zh-TW" altLang="en-US" sz="1600" dirty="0"/>
              <a:t>位</a:t>
            </a:r>
            <a:r>
              <a:rPr lang="zh-TW" altLang="zh-TW" sz="1600" dirty="0"/>
              <a:t>，</a:t>
            </a:r>
            <a:endParaRPr lang="pl-PL" altLang="pl-PL" sz="1600" dirty="0"/>
          </a:p>
          <a:p>
            <a:pPr eaLnBrk="1" hangingPunct="1">
              <a:buFontTx/>
              <a:buChar char="-"/>
            </a:pPr>
            <a:r>
              <a:rPr lang="en-US" altLang="pl-PL" sz="1600" dirty="0"/>
              <a:t>The area </a:t>
            </a:r>
            <a:r>
              <a:rPr lang="pl-PL" altLang="pl-PL" sz="1600" dirty="0"/>
              <a:t>of </a:t>
            </a:r>
            <a:r>
              <a:rPr lang="en-US" altLang="pl-PL" sz="1600" dirty="0"/>
              <a:t>knuckles must </a:t>
            </a:r>
            <a:r>
              <a:rPr lang="pl-PL" altLang="pl-PL" sz="1600" dirty="0"/>
              <a:t>stay</a:t>
            </a:r>
            <a:r>
              <a:rPr lang="en-US" altLang="pl-PL" sz="1600" dirty="0"/>
              <a:t> free (without </a:t>
            </a:r>
            <a:r>
              <a:rPr lang="pl-PL" altLang="pl-PL" sz="1600" dirty="0"/>
              <a:t>tape</a:t>
            </a:r>
            <a:r>
              <a:rPr lang="en-US" altLang="pl-PL" sz="1600" dirty="0"/>
              <a:t>), only the bandage </a:t>
            </a:r>
            <a:r>
              <a:rPr lang="pl-PL" altLang="pl-PL" sz="1600" dirty="0"/>
              <a:t>can </a:t>
            </a:r>
            <a:r>
              <a:rPr lang="en-US" altLang="pl-PL" sz="1600" dirty="0"/>
              <a:t>be visible</a:t>
            </a:r>
            <a:r>
              <a:rPr lang="pl-PL" altLang="pl-PL" sz="1600" dirty="0"/>
              <a:t>. </a:t>
            </a:r>
            <a:r>
              <a:rPr lang="pl-PL" altLang="pl-PL" sz="1600" dirty="0">
                <a:solidFill>
                  <a:srgbClr val="FF0000"/>
                </a:solidFill>
              </a:rPr>
              <a:t>It is checked by commission. Taped knuckles are seems to be harder.</a:t>
            </a:r>
            <a:r>
              <a:rPr lang="zh-TW" altLang="zh-TW" sz="1600" dirty="0"/>
              <a:t>指關節必須保持自由（無</a:t>
            </a:r>
            <a:r>
              <a:rPr lang="zh-TW" altLang="en-US" sz="1600" dirty="0"/>
              <a:t>膠布</a:t>
            </a:r>
            <a:r>
              <a:rPr lang="zh-TW" altLang="zh-TW" sz="1600" dirty="0"/>
              <a:t>），只看</a:t>
            </a:r>
            <a:r>
              <a:rPr lang="zh-TW" altLang="en-US" sz="1600" dirty="0"/>
              <a:t>得</a:t>
            </a:r>
            <a:r>
              <a:rPr lang="zh-TW" altLang="zh-TW" sz="1600" dirty="0"/>
              <a:t>見繃帶。</a:t>
            </a:r>
            <a:r>
              <a:rPr lang="zh-TW" altLang="zh-TW" sz="1600" dirty="0">
                <a:solidFill>
                  <a:srgbClr val="FF0000"/>
                </a:solidFill>
              </a:rPr>
              <a:t>由</a:t>
            </a:r>
            <a:r>
              <a:rPr lang="zh-TW" altLang="en-US" sz="1600" dirty="0">
                <a:solidFill>
                  <a:srgbClr val="FF0000"/>
                </a:solidFill>
              </a:rPr>
              <a:t>委員會進行</a:t>
            </a:r>
            <a:r>
              <a:rPr lang="zh-TW" altLang="zh-TW" sz="1600" dirty="0">
                <a:solidFill>
                  <a:srgbClr val="FF0000"/>
                </a:solidFill>
              </a:rPr>
              <a:t>檢查。</a:t>
            </a:r>
            <a:r>
              <a:rPr lang="zh-TW" altLang="en-US" sz="1600" dirty="0">
                <a:solidFill>
                  <a:srgbClr val="FF0000"/>
                </a:solidFill>
              </a:rPr>
              <a:t>纏住</a:t>
            </a:r>
            <a:r>
              <a:rPr lang="zh-TW" altLang="zh-TW" sz="1600" dirty="0">
                <a:solidFill>
                  <a:srgbClr val="FF0000"/>
                </a:solidFill>
              </a:rPr>
              <a:t>指關節似乎更</a:t>
            </a:r>
            <a:r>
              <a:rPr lang="zh-TW" altLang="en-US" sz="1600" dirty="0">
                <a:solidFill>
                  <a:srgbClr val="FF0000"/>
                </a:solidFill>
              </a:rPr>
              <a:t>為困</a:t>
            </a:r>
            <a:r>
              <a:rPr lang="zh-TW" altLang="zh-TW" sz="1600" dirty="0">
                <a:solidFill>
                  <a:srgbClr val="FF0000"/>
                </a:solidFill>
              </a:rPr>
              <a:t>難。</a:t>
            </a:r>
            <a:endParaRPr lang="pl-PL" altLang="pl-PL" sz="1600" dirty="0">
              <a:solidFill>
                <a:srgbClr val="FF0000"/>
              </a:solidFill>
            </a:endParaRPr>
          </a:p>
          <a:p>
            <a:pPr eaLnBrk="1" hangingPunct="1">
              <a:buFontTx/>
              <a:buChar char="-"/>
            </a:pPr>
            <a:r>
              <a:rPr lang="en-US" altLang="pl-PL" sz="1600" dirty="0"/>
              <a:t>On the knuckles, a thick layer </a:t>
            </a:r>
            <a:r>
              <a:rPr lang="pl-PL" altLang="pl-PL" sz="1600" dirty="0"/>
              <a:t>of pads should be used to amortize</a:t>
            </a:r>
            <a:r>
              <a:rPr lang="en-US" altLang="pl-PL" sz="1600" dirty="0"/>
              <a:t> </a:t>
            </a:r>
            <a:r>
              <a:rPr lang="pl-PL" altLang="pl-PL" sz="1600" dirty="0"/>
              <a:t>the </a:t>
            </a:r>
            <a:r>
              <a:rPr lang="en-US" altLang="pl-PL" sz="1600" dirty="0"/>
              <a:t>shock</a:t>
            </a:r>
            <a:r>
              <a:rPr lang="pl-PL" altLang="pl-PL" sz="1600" dirty="0"/>
              <a:t>,</a:t>
            </a:r>
            <a:r>
              <a:rPr lang="zh-TW" altLang="zh-TW" sz="1600" dirty="0"/>
              <a:t>在指關節上，應使用一層厚墊來攤平衝擊，</a:t>
            </a:r>
            <a:endParaRPr lang="pl-PL" altLang="pl-PL" sz="1600" dirty="0"/>
          </a:p>
          <a:p>
            <a:pPr eaLnBrk="1" hangingPunct="1">
              <a:buFontTx/>
              <a:buChar char="-"/>
            </a:pPr>
            <a:endParaRPr lang="pl-PL" altLang="pl-PL" dirty="0"/>
          </a:p>
        </p:txBody>
      </p:sp>
      <p:pic>
        <p:nvPicPr>
          <p:cNvPr id="2" name="Obraz 1"/>
          <p:cNvPicPr>
            <a:picLocks noChangeAspect="1"/>
          </p:cNvPicPr>
          <p:nvPr/>
        </p:nvPicPr>
        <p:blipFill>
          <a:blip r:embed="rId2" cstate="email">
            <a:extLst/>
          </a:blip>
          <a:stretch>
            <a:fillRect/>
          </a:stretch>
        </p:blipFill>
        <p:spPr>
          <a:xfrm flipH="1">
            <a:off x="7545288" y="1991731"/>
            <a:ext cx="1984897" cy="35583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4069"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929F9F4-B4BA-418D-8186-F9121E34FF0E}" type="slidenum">
              <a:rPr lang="en-US" altLang="pl-PL" sz="1200" smtClean="0">
                <a:solidFill>
                  <a:srgbClr val="FFFFFF"/>
                </a:solidFill>
                <a:latin typeface="Arial Black" panose="020B0A04020102090204" pitchFamily="34" charset="0"/>
                <a:sym typeface="Arial Black" panose="020B0A04020102090204" pitchFamily="34" charset="0"/>
              </a:rPr>
              <a:pPr/>
              <a:t>225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1065213" y="692150"/>
            <a:ext cx="8961437" cy="803275"/>
          </a:xfrm>
        </p:spPr>
        <p:txBody>
          <a:bodyPr>
            <a:noAutofit/>
          </a:bodyPr>
          <a:lstStyle/>
          <a:p>
            <a:pPr marL="457200" indent="-457200" algn="ctr" eaLnBrk="1" hangingPunct="1">
              <a:lnSpc>
                <a:spcPct val="90000"/>
              </a:lnSpc>
              <a:defRPr/>
            </a:pP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Example of </a:t>
            </a:r>
            <a:r>
              <a:rPr lang="en-US" altLang="pl-PL" sz="32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200" b="1" u="sng" dirty="0" smtClean="0">
                <a:solidFill>
                  <a:prstClr val="black"/>
                </a:solidFill>
                <a:latin typeface="Agency FB" panose="020B0503020202020204" pitchFamily="34" charset="0"/>
                <a:ea typeface="+mn-ea"/>
                <a:cs typeface="+mn-cs"/>
                <a:sym typeface="Arial Black" panose="020B0A04020102020204" pitchFamily="34" charset="0"/>
              </a:rPr>
              <a:t>:</a:t>
            </a:r>
            <a:r>
              <a:rPr lang="en-US" altLang="pl-PL" sz="32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200" b="1" u="sng" dirty="0" err="1">
                <a:solidFill>
                  <a:prstClr val="black"/>
                </a:solidFill>
                <a:latin typeface="Agency FB" panose="020B0503020202020204" pitchFamily="34" charset="0"/>
                <a:ea typeface="+mn-ea"/>
                <a:cs typeface="+mn-cs"/>
                <a:sym typeface="Arial Black" panose="020B0A04020102020204" pitchFamily="34" charset="0"/>
              </a:rPr>
              <a:t>cuts</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 + reaction</a:t>
            </a:r>
            <a:r>
              <a:rPr lang="zh-TW" altLang="en-US" sz="3200" b="1" u="sng" dirty="0"/>
              <a:t>受傷</a:t>
            </a:r>
            <a:r>
              <a:rPr lang="zh-TW" altLang="en-US" sz="3200" b="1" u="sng" dirty="0" smtClean="0"/>
              <a:t>案</a:t>
            </a:r>
            <a:r>
              <a:rPr lang="zh-TW" altLang="zh-TW" sz="3200" b="1" u="sng" dirty="0" smtClean="0"/>
              <a:t>例</a:t>
            </a:r>
            <a:r>
              <a:rPr lang="zh-TW" altLang="en-US" sz="3200" b="1" u="sng" dirty="0" smtClean="0"/>
              <a:t>：傷口</a:t>
            </a:r>
            <a:r>
              <a:rPr lang="zh-TW" altLang="zh-TW" sz="3200" b="1" u="sng" dirty="0"/>
              <a:t>+</a:t>
            </a:r>
            <a:r>
              <a:rPr lang="zh-TW" altLang="en-US" sz="3200" b="1" u="sng" dirty="0"/>
              <a:t>因</a:t>
            </a:r>
            <a:r>
              <a:rPr lang="zh-TW" altLang="zh-TW" sz="3200" b="1" u="sng" dirty="0"/>
              <a:t>應</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4" name="Symbol zastępczy tekstu 3"/>
          <p:cNvSpPr>
            <a:spLocks noGrp="1"/>
          </p:cNvSpPr>
          <p:nvPr>
            <p:ph type="body" idx="1"/>
          </p:nvPr>
        </p:nvSpPr>
        <p:spPr>
          <a:xfrm>
            <a:off x="182563" y="3182938"/>
            <a:ext cx="4641850" cy="2276475"/>
          </a:xfrm>
        </p:spPr>
        <p:txBody>
          <a:bodyPr/>
          <a:lstStyle/>
          <a:p>
            <a:pPr algn="ctr" eaLnBrk="1" hangingPunct="1">
              <a:defRPr/>
            </a:pPr>
            <a:r>
              <a:rPr lang="en-US" sz="2000" u="sng" dirty="0"/>
              <a:t>Able to </a:t>
            </a:r>
            <a:r>
              <a:rPr lang="en-US" sz="2000" u="sng" dirty="0" smtClean="0"/>
              <a:t>box</a:t>
            </a:r>
            <a:r>
              <a:rPr lang="en-US" altLang="zh-TW" sz="2000" u="sng" dirty="0" smtClean="0"/>
              <a:t>:</a:t>
            </a:r>
            <a:r>
              <a:rPr lang="zh-TW" altLang="en-US" sz="2000" u="sng" dirty="0" smtClean="0"/>
              <a:t> 能夠</a:t>
            </a:r>
            <a:r>
              <a:rPr lang="zh-TW" altLang="en-US" sz="2000" u="sng" dirty="0"/>
              <a:t>進行拳擊</a:t>
            </a:r>
            <a:r>
              <a:rPr lang="zh-TW" altLang="en-US" sz="2000" u="sng" dirty="0" smtClean="0"/>
              <a:t>比賽：</a:t>
            </a:r>
            <a:endParaRPr lang="en-US" altLang="zh-TW" sz="2000" u="sng" dirty="0"/>
          </a:p>
          <a:p>
            <a:pPr algn="ctr" eaLnBrk="1" hangingPunct="1">
              <a:defRPr/>
            </a:pPr>
            <a:endParaRPr lang="en-US" sz="1950" u="sng" dirty="0"/>
          </a:p>
          <a:p>
            <a:pPr marL="278606" indent="-278606" algn="ctr" eaLnBrk="1" hangingPunct="1">
              <a:buFont typeface="Arial" panose="020B0604020202020204" pitchFamily="34" charset="0"/>
              <a:buChar char="•"/>
              <a:defRPr/>
            </a:pPr>
            <a:r>
              <a:rPr lang="pl-PL" sz="1800" dirty="0"/>
              <a:t>S</a:t>
            </a:r>
            <a:r>
              <a:rPr lang="en-US" sz="1800" dirty="0" err="1"/>
              <a:t>uperficial</a:t>
            </a:r>
            <a:r>
              <a:rPr lang="en-US" sz="1800" dirty="0"/>
              <a:t> cuts,</a:t>
            </a:r>
            <a:r>
              <a:rPr lang="zh-TW" altLang="zh-TW" sz="1800" dirty="0"/>
              <a:t>表面</a:t>
            </a:r>
            <a:r>
              <a:rPr lang="zh-TW" altLang="en-US" sz="1800" dirty="0"/>
              <a:t>傷口</a:t>
            </a:r>
            <a:r>
              <a:rPr lang="zh-TW" altLang="zh-TW" sz="1800" dirty="0"/>
              <a:t>，</a:t>
            </a:r>
            <a:endParaRPr lang="en-US" sz="1800" dirty="0"/>
          </a:p>
          <a:p>
            <a:pPr marL="278606" indent="-278606" algn="ctr" eaLnBrk="1" hangingPunct="1">
              <a:buFont typeface="Arial" panose="020B0604020202020204" pitchFamily="34" charset="0"/>
              <a:buChar char="•"/>
              <a:defRPr/>
            </a:pPr>
            <a:r>
              <a:rPr lang="en-US" sz="1800" dirty="0"/>
              <a:t>Bleeding nose without displacement</a:t>
            </a:r>
            <a:r>
              <a:rPr lang="zh-TW" altLang="en-US" sz="1800" dirty="0"/>
              <a:t>無移位</a:t>
            </a:r>
            <a:r>
              <a:rPr lang="zh-TW" altLang="zh-TW" sz="1800" dirty="0"/>
              <a:t>的鼻子</a:t>
            </a:r>
            <a:r>
              <a:rPr lang="zh-TW" altLang="en-US" sz="1800" dirty="0"/>
              <a:t>流血</a:t>
            </a:r>
            <a:endParaRPr lang="en-US" sz="1800" dirty="0"/>
          </a:p>
          <a:p>
            <a:pPr marL="278606" indent="-278606" algn="ctr" eaLnBrk="1" hangingPunct="1">
              <a:buFont typeface="Arial" panose="020B0604020202020204" pitchFamily="34" charset="0"/>
              <a:buChar char="•"/>
              <a:defRPr/>
            </a:pPr>
            <a:r>
              <a:rPr lang="en-US" sz="1800" dirty="0"/>
              <a:t>Deep cut away from the nerve branches,</a:t>
            </a:r>
            <a:r>
              <a:rPr lang="zh-TW" altLang="zh-TW" sz="1800" dirty="0"/>
              <a:t> </a:t>
            </a:r>
            <a:r>
              <a:rPr lang="zh-TW" altLang="en-US" sz="1800" dirty="0"/>
              <a:t>遠離</a:t>
            </a:r>
            <a:r>
              <a:rPr lang="zh-TW" altLang="zh-TW" sz="1800" dirty="0"/>
              <a:t>神經分支</a:t>
            </a:r>
            <a:r>
              <a:rPr lang="zh-TW" altLang="en-US" sz="1800" dirty="0"/>
              <a:t>的深處傷口</a:t>
            </a:r>
            <a:r>
              <a:rPr lang="zh-TW" altLang="zh-TW" sz="1800" dirty="0"/>
              <a:t>，</a:t>
            </a:r>
            <a:endParaRPr lang="en-US" sz="1800" dirty="0"/>
          </a:p>
          <a:p>
            <a:pPr marL="278606" indent="-278606" algn="ctr" eaLnBrk="1" hangingPunct="1">
              <a:buFont typeface="Arial" panose="020B0604020202020204" pitchFamily="34" charset="0"/>
              <a:buChar char="•"/>
              <a:defRPr/>
            </a:pPr>
            <a:r>
              <a:rPr lang="en-US" sz="1800" dirty="0"/>
              <a:t>Running along the muscle fibers,</a:t>
            </a:r>
            <a:r>
              <a:rPr lang="zh-TW" altLang="zh-TW" sz="1800" dirty="0"/>
              <a:t>沿肌肉纖維運行，</a:t>
            </a:r>
            <a:endParaRPr lang="pl-PL" sz="1800" dirty="0"/>
          </a:p>
        </p:txBody>
      </p:sp>
      <p:sp>
        <p:nvSpPr>
          <p:cNvPr id="21508" name="Symbol zastępczy zawartości 2"/>
          <p:cNvSpPr>
            <a:spLocks noGrp="1"/>
          </p:cNvSpPr>
          <p:nvPr>
            <p:ph sz="half" idx="2"/>
          </p:nvPr>
        </p:nvSpPr>
        <p:spPr>
          <a:xfrm>
            <a:off x="704850" y="1495425"/>
            <a:ext cx="8543925" cy="966788"/>
          </a:xfrm>
        </p:spPr>
        <p:txBody>
          <a:bodyPr/>
          <a:lstStyle/>
          <a:p>
            <a:pPr eaLnBrk="1" hangingPunct="1">
              <a:defRPr/>
            </a:pPr>
            <a:r>
              <a:rPr lang="pl-PL" altLang="pl-PL" sz="1600" b="1" dirty="0"/>
              <a:t>Y</a:t>
            </a:r>
            <a:r>
              <a:rPr lang="en-US" altLang="pl-PL" sz="1600" b="1" dirty="0" err="1"/>
              <a:t>ou</a:t>
            </a:r>
            <a:r>
              <a:rPr lang="en-US" altLang="pl-PL" sz="1600" b="1" dirty="0"/>
              <a:t> should specify the size, location and the consequences of cuts and give an</a:t>
            </a:r>
            <a:r>
              <a:rPr lang="zh-TW" altLang="en-US" sz="1600" b="1" dirty="0"/>
              <a:t> </a:t>
            </a:r>
            <a:r>
              <a:rPr lang="en-US" altLang="pl-PL" sz="1600" b="1" dirty="0"/>
              <a:t>opinion on whether a boxer can continue the bout</a:t>
            </a:r>
            <a:r>
              <a:rPr lang="pl-PL" altLang="pl-PL" sz="1600" b="1" dirty="0"/>
              <a:t> or </a:t>
            </a:r>
            <a:r>
              <a:rPr lang="pl-PL" altLang="pl-PL" sz="1600" b="1" dirty="0" smtClean="0"/>
              <a:t>not：</a:t>
            </a:r>
            <a:r>
              <a:rPr lang="zh-TW" altLang="en-US" sz="1600" b="1" dirty="0" smtClean="0"/>
              <a:t>你</a:t>
            </a:r>
            <a:r>
              <a:rPr lang="zh-TW" altLang="en-US" sz="1600" b="1" dirty="0"/>
              <a:t>必須指出傷口的大小</a:t>
            </a:r>
            <a:r>
              <a:rPr lang="zh-TW" altLang="en-US" sz="1600" b="1" dirty="0">
                <a:latin typeface="新細明體" panose="02020500000000000000" pitchFamily="18" charset="-120"/>
                <a:ea typeface="新細明體" panose="02020500000000000000" pitchFamily="18" charset="-120"/>
              </a:rPr>
              <a:t>、</a:t>
            </a:r>
            <a:r>
              <a:rPr lang="zh-TW" altLang="en-US" sz="1600" b="1" dirty="0"/>
              <a:t>位置和後果，並就拳擊手能否繼續比賽而進行</a:t>
            </a:r>
            <a:r>
              <a:rPr lang="zh-TW" altLang="en-US" sz="1600" b="1" dirty="0" smtClean="0"/>
              <a:t>判斷：</a:t>
            </a:r>
            <a:endParaRPr lang="pl-PL" altLang="pl-PL" sz="1600" b="1" dirty="0"/>
          </a:p>
        </p:txBody>
      </p:sp>
      <p:sp>
        <p:nvSpPr>
          <p:cNvPr id="5" name="Symbol zastępczy tekstu 4"/>
          <p:cNvSpPr>
            <a:spLocks noGrp="1"/>
          </p:cNvSpPr>
          <p:nvPr>
            <p:ph type="body" sz="quarter" idx="3"/>
          </p:nvPr>
        </p:nvSpPr>
        <p:spPr>
          <a:xfrm>
            <a:off x="4824413" y="2943225"/>
            <a:ext cx="4211637" cy="2925763"/>
          </a:xfrm>
        </p:spPr>
        <p:txBody>
          <a:bodyPr/>
          <a:lstStyle/>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endParaRPr lang="pl-PL" sz="1950" u="sng" dirty="0"/>
          </a:p>
          <a:p>
            <a:pPr algn="ctr" eaLnBrk="1" hangingPunct="1">
              <a:defRPr/>
            </a:pPr>
            <a:r>
              <a:rPr lang="en-US" sz="2000" u="sng" dirty="0"/>
              <a:t>Unable to </a:t>
            </a:r>
            <a:r>
              <a:rPr lang="en-US" sz="2000" u="sng" dirty="0" smtClean="0"/>
              <a:t>box</a:t>
            </a:r>
            <a:r>
              <a:rPr lang="en-US" altLang="zh-TW" sz="2000" u="sng" dirty="0" smtClean="0"/>
              <a:t>:</a:t>
            </a:r>
            <a:r>
              <a:rPr lang="zh-TW" altLang="en-US" sz="2000" u="sng" dirty="0" smtClean="0"/>
              <a:t> 無法</a:t>
            </a:r>
            <a:r>
              <a:rPr lang="zh-TW" altLang="en-US" sz="2000" u="sng" dirty="0"/>
              <a:t>進行拳擊</a:t>
            </a:r>
            <a:r>
              <a:rPr lang="zh-TW" altLang="en-US" sz="2000" u="sng" dirty="0" smtClean="0"/>
              <a:t>比賽：</a:t>
            </a:r>
            <a:endParaRPr lang="en-US" sz="2000" u="sng" dirty="0"/>
          </a:p>
          <a:p>
            <a:pPr marL="278606" indent="-278606" algn="ctr" eaLnBrk="1" hangingPunct="1">
              <a:buFont typeface="Arial" panose="020B0604020202020204" pitchFamily="34" charset="0"/>
              <a:buChar char="•"/>
              <a:defRPr/>
            </a:pPr>
            <a:r>
              <a:rPr lang="pl-PL" sz="1800" dirty="0"/>
              <a:t>Cut of an eyelid</a:t>
            </a:r>
            <a:r>
              <a:rPr lang="en-US" sz="1800" dirty="0"/>
              <a:t>,</a:t>
            </a:r>
            <a:r>
              <a:rPr lang="zh-TW" altLang="en-US" sz="1800" dirty="0"/>
              <a:t>眼瞼傷口</a:t>
            </a:r>
            <a:r>
              <a:rPr lang="zh-TW" altLang="zh-TW" sz="1800" dirty="0"/>
              <a:t>，</a:t>
            </a:r>
            <a:endParaRPr lang="en-US" sz="1800" dirty="0"/>
          </a:p>
          <a:p>
            <a:pPr marL="278606" indent="-278606" algn="ctr" eaLnBrk="1" hangingPunct="1">
              <a:buFont typeface="Arial" panose="020B0604020202020204" pitchFamily="34" charset="0"/>
              <a:buChar char="•"/>
              <a:defRPr/>
            </a:pPr>
            <a:r>
              <a:rPr lang="en-US" sz="1800" dirty="0"/>
              <a:t>Close nerve branches,</a:t>
            </a:r>
            <a:r>
              <a:rPr lang="zh-TW" altLang="en-US" sz="1800" dirty="0"/>
              <a:t>接近</a:t>
            </a:r>
            <a:r>
              <a:rPr lang="zh-TW" altLang="zh-TW" sz="1800" dirty="0"/>
              <a:t>神經分支，</a:t>
            </a:r>
            <a:endParaRPr lang="en-US" sz="1800" dirty="0"/>
          </a:p>
          <a:p>
            <a:pPr marL="278606" indent="-278606" algn="ctr" eaLnBrk="1" hangingPunct="1">
              <a:buFont typeface="Arial" panose="020B0604020202020204" pitchFamily="34" charset="0"/>
              <a:buChar char="•"/>
              <a:defRPr/>
            </a:pPr>
            <a:r>
              <a:rPr lang="en-US" sz="1800" dirty="0"/>
              <a:t>Visible bone,</a:t>
            </a:r>
            <a:r>
              <a:rPr lang="zh-TW" altLang="zh-TW" sz="1800" dirty="0"/>
              <a:t>可見骨</a:t>
            </a:r>
            <a:r>
              <a:rPr lang="zh-TW" altLang="en-US" sz="1800" dirty="0"/>
              <a:t>頭</a:t>
            </a:r>
            <a:r>
              <a:rPr lang="zh-TW" altLang="zh-TW" sz="1800" dirty="0"/>
              <a:t>，</a:t>
            </a:r>
            <a:endParaRPr lang="en-US" sz="1800" dirty="0"/>
          </a:p>
          <a:p>
            <a:pPr marL="278606" indent="-278606" algn="ctr" eaLnBrk="1" hangingPunct="1">
              <a:buFont typeface="Arial" panose="020B0604020202020204" pitchFamily="34" charset="0"/>
              <a:buChar char="•"/>
              <a:defRPr/>
            </a:pPr>
            <a:r>
              <a:rPr lang="pl-PL" sz="1800" dirty="0"/>
              <a:t>Injuries in the are</a:t>
            </a:r>
            <a:r>
              <a:rPr lang="en-US" sz="1800" dirty="0"/>
              <a:t>a</a:t>
            </a:r>
            <a:r>
              <a:rPr lang="pl-PL" sz="1800" dirty="0"/>
              <a:t> of</a:t>
            </a:r>
            <a:r>
              <a:rPr lang="en-US" sz="1800" dirty="0"/>
              <a:t> eyes,</a:t>
            </a:r>
            <a:r>
              <a:rPr lang="zh-TW" altLang="zh-TW" sz="1800" dirty="0"/>
              <a:t>眼睛</a:t>
            </a:r>
            <a:r>
              <a:rPr lang="zh-TW" altLang="en-US" sz="1800" dirty="0"/>
              <a:t>部位</a:t>
            </a:r>
            <a:r>
              <a:rPr lang="zh-TW" altLang="zh-TW" sz="1800" dirty="0"/>
              <a:t>受傷，</a:t>
            </a:r>
            <a:endParaRPr lang="en-US" sz="1800" dirty="0"/>
          </a:p>
          <a:p>
            <a:pPr marL="278606" indent="-278606" algn="ctr" eaLnBrk="1" hangingPunct="1">
              <a:buFont typeface="Arial" panose="020B0604020202020204" pitchFamily="34" charset="0"/>
              <a:buChar char="•"/>
              <a:defRPr/>
            </a:pPr>
            <a:r>
              <a:rPr lang="en-US" sz="1800" dirty="0"/>
              <a:t>Heavily bleeding cut.</a:t>
            </a:r>
            <a:r>
              <a:rPr lang="zh-TW" altLang="zh-TW" sz="1800" dirty="0"/>
              <a:t>大量流血</a:t>
            </a:r>
            <a:r>
              <a:rPr lang="zh-TW" altLang="en-US" sz="1800" dirty="0"/>
              <a:t>的傷</a:t>
            </a:r>
            <a:r>
              <a:rPr lang="zh-TW" altLang="zh-TW" sz="1800" dirty="0"/>
              <a:t>口</a:t>
            </a:r>
            <a:endParaRPr lang="en-US" sz="1800" dirty="0"/>
          </a:p>
          <a:p>
            <a:pPr marL="278606" indent="-278606" algn="ctr" eaLnBrk="1" hangingPunct="1">
              <a:buFont typeface="Arial" panose="020B0604020202020204" pitchFamily="34" charset="0"/>
              <a:buChar char="•"/>
              <a:defRPr/>
            </a:pPr>
            <a:r>
              <a:rPr lang="pl-PL" sz="1800" dirty="0"/>
              <a:t>W</a:t>
            </a:r>
            <a:r>
              <a:rPr lang="en-US" sz="1800" dirty="0"/>
              <a:t>ide and deep </a:t>
            </a:r>
            <a:r>
              <a:rPr lang="pl-PL" sz="1800" dirty="0"/>
              <a:t>cuts,</a:t>
            </a:r>
            <a:r>
              <a:rPr lang="zh-TW" altLang="zh-TW" sz="1800" dirty="0"/>
              <a:t>寬而深</a:t>
            </a:r>
            <a:r>
              <a:rPr lang="zh-TW" altLang="en-US" sz="1800" dirty="0"/>
              <a:t>的傷口</a:t>
            </a:r>
            <a:r>
              <a:rPr lang="zh-TW" altLang="zh-TW" sz="1800" dirty="0"/>
              <a:t>，</a:t>
            </a:r>
            <a:endParaRPr lang="pl-PL" sz="1800" dirty="0"/>
          </a:p>
        </p:txBody>
      </p:sp>
      <p:sp>
        <p:nvSpPr>
          <p:cNvPr id="34509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59DA256-7442-446C-BBCA-8DE149C242D5}" type="slidenum">
              <a:rPr lang="en-US" altLang="pl-PL" sz="1200" smtClean="0">
                <a:solidFill>
                  <a:srgbClr val="FFFFFF"/>
                </a:solidFill>
                <a:latin typeface="Arial Black" panose="020B0A04020102090204" pitchFamily="34" charset="0"/>
                <a:sym typeface="Arial Black" panose="020B0A04020102090204" pitchFamily="34" charset="0"/>
              </a:rPr>
              <a:pPr/>
              <a:t>226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ytuł 1"/>
          <p:cNvSpPr>
            <a:spLocks noGrp="1"/>
          </p:cNvSpPr>
          <p:nvPr>
            <p:ph type="title"/>
          </p:nvPr>
        </p:nvSpPr>
        <p:spPr>
          <a:xfrm>
            <a:off x="1333500" y="620713"/>
            <a:ext cx="8543925" cy="1076325"/>
          </a:xfrm>
        </p:spPr>
        <p:txBody>
          <a:bodyPr/>
          <a:lstStyle/>
          <a:p>
            <a:pPr marL="457200" indent="-457200" algn="ctr" eaLnBrk="1" hangingPunct="1">
              <a:lnSpc>
                <a:spcPct val="90000"/>
              </a:lnSpc>
              <a:defRPr/>
            </a:pP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Example of </a:t>
            </a:r>
            <a:r>
              <a:rPr lang="en-US" altLang="pl-PL" sz="38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800" b="1" u="sng" dirty="0" smtClean="0">
                <a:solidFill>
                  <a:prstClr val="black"/>
                </a:solidFill>
                <a:latin typeface="Agency FB" panose="020B0503020202020204" pitchFamily="34" charset="0"/>
                <a:ea typeface="+mn-ea"/>
                <a:cs typeface="+mn-cs"/>
                <a:sym typeface="Arial Black" panose="020B0A04020102020204" pitchFamily="34" charset="0"/>
              </a:rPr>
              <a:t>:</a:t>
            </a:r>
            <a:r>
              <a:rPr lang="en-US" altLang="pl-PL" sz="38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800" b="1" u="sng" dirty="0" err="1">
                <a:solidFill>
                  <a:prstClr val="black"/>
                </a:solidFill>
                <a:latin typeface="Agency FB" panose="020B0503020202020204" pitchFamily="34" charset="0"/>
                <a:ea typeface="+mn-ea"/>
                <a:cs typeface="+mn-cs"/>
                <a:sym typeface="Arial Black" panose="020B0A04020102020204" pitchFamily="34" charset="0"/>
              </a:rPr>
              <a:t>cuts</a:t>
            </a: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 + reaction</a:t>
            </a:r>
            <a:r>
              <a:rPr lang="zh-TW" altLang="en-US" sz="3600" b="1" u="sng" dirty="0"/>
              <a:t>受傷</a:t>
            </a:r>
            <a:r>
              <a:rPr lang="zh-TW" altLang="en-US" sz="3600" b="1" u="sng" dirty="0" smtClean="0"/>
              <a:t>案</a:t>
            </a:r>
            <a:r>
              <a:rPr lang="zh-TW" altLang="zh-TW" sz="3600" b="1" u="sng" dirty="0" smtClean="0"/>
              <a:t>例</a:t>
            </a:r>
            <a:r>
              <a:rPr lang="zh-TW" altLang="en-US" sz="3600" b="1" u="sng" dirty="0" smtClean="0"/>
              <a:t>：傷口</a:t>
            </a:r>
            <a:r>
              <a:rPr lang="zh-TW" altLang="zh-TW" sz="3600" b="1" u="sng" dirty="0"/>
              <a:t>+</a:t>
            </a:r>
            <a:r>
              <a:rPr lang="zh-TW" altLang="en-US" sz="3600" b="1" u="sng" dirty="0"/>
              <a:t>因</a:t>
            </a:r>
            <a:r>
              <a:rPr lang="zh-TW" altLang="zh-TW" sz="3600" b="1" u="sng" dirty="0"/>
              <a:t>應</a:t>
            </a:r>
            <a:endParaRPr lang="pl-PL" alt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4" name="Symbol zastępczy zawartości 3"/>
          <p:cNvPicPr>
            <a:picLocks noGrp="1" noChangeAspect="1"/>
          </p:cNvPicPr>
          <p:nvPr>
            <p:ph idx="1"/>
          </p:nvPr>
        </p:nvPicPr>
        <p:blipFill>
          <a:blip r:embed="rId2" cstate="email">
            <a:extLst/>
          </a:blip>
          <a:stretch>
            <a:fillRect/>
          </a:stretch>
        </p:blipFill>
        <p:spPr>
          <a:xfrm>
            <a:off x="592655" y="2071929"/>
            <a:ext cx="5356284" cy="379884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5" name="Obraz 4"/>
          <p:cNvPicPr>
            <a:picLocks noChangeAspect="1"/>
          </p:cNvPicPr>
          <p:nvPr/>
        </p:nvPicPr>
        <p:blipFill>
          <a:blip r:embed="rId3" cstate="email">
            <a:extLst/>
          </a:blip>
          <a:stretch>
            <a:fillRect/>
          </a:stretch>
        </p:blipFill>
        <p:spPr>
          <a:xfrm>
            <a:off x="6209259" y="3838785"/>
            <a:ext cx="3115709" cy="2031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p:cNvPicPr>
            <a:picLocks noChangeAspect="1"/>
          </p:cNvPicPr>
          <p:nvPr/>
        </p:nvPicPr>
        <p:blipFill>
          <a:blip r:embed="rId4" cstate="email">
            <a:extLst/>
          </a:blip>
          <a:stretch>
            <a:fillRect/>
          </a:stretch>
        </p:blipFill>
        <p:spPr>
          <a:xfrm>
            <a:off x="6397645" y="1887710"/>
            <a:ext cx="2738935" cy="2083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611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9900B88-8788-432D-98CB-C9A944B323B3}" type="slidenum">
              <a:rPr lang="en-US" altLang="pl-PL" sz="1200" smtClean="0">
                <a:solidFill>
                  <a:srgbClr val="FFFFFF"/>
                </a:solidFill>
                <a:latin typeface="Arial Black" panose="020B0A04020102090204" pitchFamily="34" charset="0"/>
                <a:sym typeface="Arial Black" panose="020B0A04020102090204" pitchFamily="34" charset="0"/>
              </a:rPr>
              <a:pPr/>
              <a:t>227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ytuł 1"/>
          <p:cNvSpPr>
            <a:spLocks noGrp="1"/>
          </p:cNvSpPr>
          <p:nvPr>
            <p:ph type="title"/>
          </p:nvPr>
        </p:nvSpPr>
        <p:spPr>
          <a:xfrm>
            <a:off x="962025" y="836613"/>
            <a:ext cx="8961438" cy="823912"/>
          </a:xfrm>
        </p:spPr>
        <p:txBody>
          <a:bodyPr/>
          <a:lstStyle/>
          <a:p>
            <a:pPr marL="457200" indent="-457200" algn="ctr" eaLnBrk="1" hangingPunct="1">
              <a:lnSpc>
                <a:spcPct val="90000"/>
              </a:lnSpc>
              <a:defRPr/>
            </a:pP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Example of </a:t>
            </a:r>
            <a:r>
              <a:rPr lang="en-US" altLang="pl-PL" sz="38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800" b="1" u="sng" dirty="0" smtClean="0">
                <a:solidFill>
                  <a:prstClr val="black"/>
                </a:solidFill>
                <a:latin typeface="Agency FB" panose="020B0503020202020204" pitchFamily="34" charset="0"/>
                <a:ea typeface="+mn-ea"/>
                <a:cs typeface="+mn-cs"/>
                <a:sym typeface="Arial Black" panose="020B0A04020102020204" pitchFamily="34" charset="0"/>
              </a:rPr>
              <a:t>:</a:t>
            </a:r>
            <a:r>
              <a:rPr lang="en-US" altLang="pl-PL" sz="38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800" b="1" u="sng" dirty="0" err="1">
                <a:solidFill>
                  <a:prstClr val="black"/>
                </a:solidFill>
                <a:latin typeface="Agency FB" panose="020B0503020202020204" pitchFamily="34" charset="0"/>
                <a:ea typeface="+mn-ea"/>
                <a:cs typeface="+mn-cs"/>
                <a:sym typeface="Arial Black" panose="020B0A04020102020204" pitchFamily="34" charset="0"/>
              </a:rPr>
              <a:t>cuts</a:t>
            </a: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 + reaction</a:t>
            </a:r>
            <a:r>
              <a:rPr lang="zh-TW" altLang="en-US" sz="4000" b="1" u="sng" dirty="0"/>
              <a:t>受傷</a:t>
            </a:r>
            <a:r>
              <a:rPr lang="zh-TW" altLang="en-US" sz="4000" b="1" u="sng" dirty="0" smtClean="0"/>
              <a:t>案</a:t>
            </a:r>
            <a:r>
              <a:rPr lang="zh-TW" altLang="zh-TW" sz="4000" b="1" u="sng" dirty="0" smtClean="0"/>
              <a:t>例</a:t>
            </a:r>
            <a:r>
              <a:rPr lang="zh-TW" altLang="en-US" sz="4000" b="1" u="sng" dirty="0" smtClean="0"/>
              <a:t>：傷口</a:t>
            </a:r>
            <a:r>
              <a:rPr lang="zh-TW" altLang="zh-TW" sz="4000" b="1" u="sng" dirty="0"/>
              <a:t>+</a:t>
            </a:r>
            <a:r>
              <a:rPr lang="zh-TW" altLang="en-US" sz="4000" b="1" u="sng" dirty="0"/>
              <a:t>因</a:t>
            </a:r>
            <a:r>
              <a:rPr lang="zh-TW" altLang="zh-TW" sz="4000" b="1" u="sng" dirty="0"/>
              <a:t>應</a:t>
            </a:r>
            <a:endParaRPr lang="pl-PL" alt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5" name="Obraz 4"/>
          <p:cNvPicPr>
            <a:picLocks noChangeAspect="1"/>
          </p:cNvPicPr>
          <p:nvPr/>
        </p:nvPicPr>
        <p:blipFill>
          <a:blip r:embed="rId2" cstate="email">
            <a:extLst/>
          </a:blip>
          <a:stretch>
            <a:fillRect/>
          </a:stretch>
        </p:blipFill>
        <p:spPr>
          <a:xfrm>
            <a:off x="3558819" y="2016621"/>
            <a:ext cx="2772735" cy="1860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p:cNvPicPr>
            <a:picLocks noChangeAspect="1"/>
          </p:cNvPicPr>
          <p:nvPr/>
        </p:nvPicPr>
        <p:blipFill>
          <a:blip r:embed="rId3" cstate="email">
            <a:extLst/>
          </a:blip>
          <a:stretch>
            <a:fillRect/>
          </a:stretch>
        </p:blipFill>
        <p:spPr>
          <a:xfrm>
            <a:off x="6648632" y="2016622"/>
            <a:ext cx="2860167" cy="1785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p:cNvPicPr>
            <a:picLocks noChangeAspect="1"/>
          </p:cNvPicPr>
          <p:nvPr/>
        </p:nvPicPr>
        <p:blipFill>
          <a:blip r:embed="rId4" cstate="email">
            <a:extLst/>
          </a:blip>
          <a:stretch>
            <a:fillRect/>
          </a:stretch>
        </p:blipFill>
        <p:spPr>
          <a:xfrm>
            <a:off x="3439656" y="4142920"/>
            <a:ext cx="2746942" cy="1901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Obraz 8"/>
          <p:cNvPicPr>
            <a:picLocks noChangeAspect="1"/>
          </p:cNvPicPr>
          <p:nvPr/>
        </p:nvPicPr>
        <p:blipFill>
          <a:blip r:embed="rId5" cstate="email">
            <a:extLst/>
          </a:blip>
          <a:stretch>
            <a:fillRect/>
          </a:stretch>
        </p:blipFill>
        <p:spPr>
          <a:xfrm>
            <a:off x="6648632" y="4113734"/>
            <a:ext cx="2852594" cy="1901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Obraz 9"/>
          <p:cNvPicPr>
            <a:picLocks noChangeAspect="1"/>
          </p:cNvPicPr>
          <p:nvPr/>
        </p:nvPicPr>
        <p:blipFill>
          <a:blip r:embed="rId6" cstate="email">
            <a:extLst/>
          </a:blip>
          <a:stretch>
            <a:fillRect/>
          </a:stretch>
        </p:blipFill>
        <p:spPr>
          <a:xfrm>
            <a:off x="177421" y="4317738"/>
            <a:ext cx="2899552" cy="1697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Symbol zastępczy zawartości 2"/>
          <p:cNvPicPr>
            <a:picLocks noGrp="1" noChangeAspect="1"/>
          </p:cNvPicPr>
          <p:nvPr>
            <p:ph idx="1"/>
          </p:nvPr>
        </p:nvPicPr>
        <p:blipFill>
          <a:blip r:embed="rId7" cstate="email">
            <a:extLst/>
          </a:blip>
          <a:stretch>
            <a:fillRect/>
          </a:stretch>
        </p:blipFill>
        <p:spPr>
          <a:xfrm>
            <a:off x="343523" y="2063623"/>
            <a:ext cx="2733450" cy="1813189"/>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34714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105CC05-D697-4286-94F0-C1D322D3EB85}" type="slidenum">
              <a:rPr lang="en-US" altLang="pl-PL" sz="1200" smtClean="0">
                <a:solidFill>
                  <a:srgbClr val="FFFFFF"/>
                </a:solidFill>
                <a:latin typeface="Arial Black" panose="020B0A04020102090204" pitchFamily="34" charset="0"/>
                <a:sym typeface="Arial Black" panose="020B0A04020102090204" pitchFamily="34" charset="0"/>
              </a:rPr>
              <a:pPr/>
              <a:t>228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ytuł 1"/>
          <p:cNvSpPr>
            <a:spLocks noGrp="1"/>
          </p:cNvSpPr>
          <p:nvPr>
            <p:ph type="title"/>
          </p:nvPr>
        </p:nvSpPr>
        <p:spPr>
          <a:xfrm>
            <a:off x="1281113" y="981075"/>
            <a:ext cx="8963025" cy="825500"/>
          </a:xfrm>
        </p:spPr>
        <p:txBody>
          <a:bodyPr/>
          <a:lstStyle/>
          <a:p>
            <a:pPr marL="457200" indent="-457200" algn="ctr" eaLnBrk="1" hangingPunct="1">
              <a:lnSpc>
                <a:spcPct val="90000"/>
              </a:lnSpc>
              <a:defRPr/>
            </a:pP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Example of </a:t>
            </a:r>
            <a:r>
              <a:rPr lang="en-US" altLang="pl-PL" sz="32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200" b="1" u="sng" dirty="0" smtClean="0">
                <a:solidFill>
                  <a:prstClr val="black"/>
                </a:solidFill>
                <a:latin typeface="Agency FB" panose="020B0503020202020204" pitchFamily="34" charset="0"/>
                <a:ea typeface="+mn-ea"/>
                <a:cs typeface="+mn-cs"/>
                <a:sym typeface="Arial Black" panose="020B0A04020102020204" pitchFamily="34" charset="0"/>
              </a:rPr>
              <a:t>:</a:t>
            </a:r>
            <a:r>
              <a:rPr lang="en-US" altLang="pl-PL" sz="32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200" b="1" u="sng" dirty="0" err="1">
                <a:solidFill>
                  <a:prstClr val="black"/>
                </a:solidFill>
                <a:latin typeface="Agency FB" panose="020B0503020202020204" pitchFamily="34" charset="0"/>
                <a:ea typeface="+mn-ea"/>
                <a:cs typeface="+mn-cs"/>
                <a:sym typeface="Arial Black" panose="020B0A04020102020204" pitchFamily="34" charset="0"/>
              </a:rPr>
              <a:t>cuts</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 + reaction</a:t>
            </a:r>
            <a:r>
              <a:rPr lang="zh-TW" altLang="en-US" sz="3200" b="1" u="sng" dirty="0"/>
              <a:t>受傷</a:t>
            </a:r>
            <a:r>
              <a:rPr lang="zh-TW" altLang="en-US" sz="3200" b="1" u="sng" dirty="0" smtClean="0"/>
              <a:t>案</a:t>
            </a:r>
            <a:r>
              <a:rPr lang="zh-TW" altLang="zh-TW" sz="3200" b="1" u="sng" dirty="0" smtClean="0"/>
              <a:t>例</a:t>
            </a:r>
            <a:r>
              <a:rPr lang="zh-TW" altLang="en-US" sz="3200" b="1" u="sng" dirty="0" smtClean="0"/>
              <a:t>：傷口</a:t>
            </a:r>
            <a:r>
              <a:rPr lang="zh-TW" altLang="zh-TW" sz="3200" b="1" u="sng" dirty="0"/>
              <a:t>+</a:t>
            </a:r>
            <a:r>
              <a:rPr lang="zh-TW" altLang="en-US" sz="3200" b="1" u="sng" dirty="0"/>
              <a:t>因</a:t>
            </a:r>
            <a:r>
              <a:rPr lang="zh-TW" altLang="zh-TW" sz="3200" b="1" u="sng" dirty="0"/>
              <a:t>應</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27650" name="Symbol zastępczy zawartości 2"/>
          <p:cNvSpPr>
            <a:spLocks noGrp="1"/>
          </p:cNvSpPr>
          <p:nvPr>
            <p:ph idx="1"/>
          </p:nvPr>
        </p:nvSpPr>
        <p:spPr>
          <a:xfrm>
            <a:off x="488950" y="1628775"/>
            <a:ext cx="8963025" cy="4679950"/>
          </a:xfrm>
        </p:spPr>
        <p:txBody>
          <a:bodyPr/>
          <a:lstStyle/>
          <a:p>
            <a:pPr marL="0" indent="0" eaLnBrk="1" hangingPunct="1">
              <a:buFont typeface="Wingdings 2" pitchFamily="18" charset="2"/>
              <a:buNone/>
              <a:defRPr/>
            </a:pPr>
            <a:r>
              <a:rPr lang="en-US" altLang="pl-PL" sz="1600" b="1" dirty="0"/>
              <a:t>How to react?</a:t>
            </a:r>
            <a:r>
              <a:rPr lang="zh-TW" altLang="zh-TW" sz="1600" b="1" dirty="0"/>
              <a:t>如何</a:t>
            </a:r>
            <a:r>
              <a:rPr lang="zh-TW" altLang="en-US" sz="1600" b="1" dirty="0"/>
              <a:t>因</a:t>
            </a:r>
            <a:r>
              <a:rPr lang="zh-TW" altLang="zh-TW" sz="1600" b="1" dirty="0"/>
              <a:t>應？</a:t>
            </a:r>
            <a:endParaRPr lang="en-US" altLang="pl-PL" sz="1600" b="1" dirty="0"/>
          </a:p>
          <a:p>
            <a:pPr eaLnBrk="1" hangingPunct="1">
              <a:defRPr/>
            </a:pPr>
            <a:r>
              <a:rPr lang="en-US" altLang="pl-PL" sz="1400" dirty="0"/>
              <a:t>Prepare </a:t>
            </a:r>
            <a:r>
              <a:rPr lang="en-US" altLang="pl-PL" sz="1400" dirty="0" smtClean="0"/>
              <a:t>equipment</a:t>
            </a:r>
            <a:r>
              <a:rPr lang="en-US" altLang="zh-TW" sz="1400" dirty="0" smtClean="0"/>
              <a:t>:</a:t>
            </a:r>
            <a:r>
              <a:rPr lang="en-US" altLang="pl-PL" sz="1400" dirty="0" smtClean="0"/>
              <a:t> </a:t>
            </a:r>
            <a:r>
              <a:rPr lang="en-US" altLang="pl-PL" sz="1400" dirty="0"/>
              <a:t>gloves (from the beginning of the round), </a:t>
            </a:r>
            <a:r>
              <a:rPr lang="pl-PL" altLang="pl-PL" sz="1400" dirty="0"/>
              <a:t>sterile g</a:t>
            </a:r>
            <a:r>
              <a:rPr lang="en-US" altLang="pl-PL" sz="1400" dirty="0"/>
              <a:t>a</a:t>
            </a:r>
            <a:r>
              <a:rPr lang="pl-PL" altLang="pl-PL" sz="1400" dirty="0"/>
              <a:t>uze</a:t>
            </a:r>
            <a:r>
              <a:rPr lang="en-US" altLang="pl-PL" sz="1400" dirty="0"/>
              <a:t>, swabs </a:t>
            </a:r>
            <a:r>
              <a:rPr lang="pl-PL" altLang="pl-PL" sz="1400" dirty="0"/>
              <a:t>with</a:t>
            </a:r>
            <a:r>
              <a:rPr lang="en-US" altLang="pl-PL" sz="1400" dirty="0"/>
              <a:t> homeostatic</a:t>
            </a:r>
            <a:r>
              <a:rPr lang="pl-PL" altLang="pl-PL" sz="1400" dirty="0"/>
              <a:t> – adrenaline</a:t>
            </a:r>
            <a:r>
              <a:rPr lang="en-US" altLang="pl-PL" sz="1400" dirty="0"/>
              <a:t> or </a:t>
            </a:r>
            <a:r>
              <a:rPr lang="pl-PL" altLang="pl-PL" sz="1400" dirty="0"/>
              <a:t>trombin</a:t>
            </a:r>
            <a:r>
              <a:rPr lang="en-US" altLang="pl-PL" sz="1400" dirty="0"/>
              <a:t>e, ice / </a:t>
            </a:r>
            <a:r>
              <a:rPr lang="pl-PL" altLang="pl-PL" sz="1400" dirty="0" err="1"/>
              <a:t>cold</a:t>
            </a:r>
            <a:r>
              <a:rPr lang="pl-PL" altLang="pl-PL" sz="1400" dirty="0"/>
              <a:t> </a:t>
            </a:r>
            <a:r>
              <a:rPr lang="pl-PL" altLang="pl-PL" sz="1400" dirty="0" err="1"/>
              <a:t>pack</a:t>
            </a:r>
            <a:r>
              <a:rPr lang="en-US" altLang="pl-PL" sz="1400" dirty="0"/>
              <a:t> / </a:t>
            </a:r>
            <a:r>
              <a:rPr lang="pl-PL" altLang="pl-PL" sz="1400" dirty="0" err="1"/>
              <a:t>enswell</a:t>
            </a:r>
            <a:r>
              <a:rPr lang="pl-PL" altLang="pl-PL" sz="1400" dirty="0"/>
              <a:t>,</a:t>
            </a:r>
            <a:r>
              <a:rPr lang="en-US" altLang="pl-PL" sz="1400" dirty="0"/>
              <a:t> </a:t>
            </a:r>
            <a:r>
              <a:rPr lang="pl-PL" altLang="pl-PL" sz="1400" dirty="0" err="1"/>
              <a:t>vaseline</a:t>
            </a:r>
            <a:r>
              <a:rPr lang="en-US" altLang="pl-PL" sz="1400" dirty="0"/>
              <a:t>, wet towel,</a:t>
            </a:r>
            <a:r>
              <a:rPr lang="zh-TW" altLang="zh-TW" sz="1400" dirty="0"/>
              <a:t>準備</a:t>
            </a:r>
            <a:r>
              <a:rPr lang="zh-TW" altLang="en-US" sz="1400" dirty="0"/>
              <a:t>裝備</a:t>
            </a:r>
            <a:r>
              <a:rPr lang="zh-TW" altLang="zh-TW" sz="1400" dirty="0"/>
              <a:t>：手套（從</a:t>
            </a:r>
            <a:r>
              <a:rPr lang="zh-TW" altLang="en-US" sz="1400" dirty="0"/>
              <a:t>比賽</a:t>
            </a:r>
            <a:r>
              <a:rPr lang="zh-TW" altLang="zh-TW" sz="1400" dirty="0"/>
              <a:t>一開始）</a:t>
            </a:r>
            <a:r>
              <a:rPr lang="zh-TW" altLang="en-US" sz="1400" dirty="0"/>
              <a:t>、</a:t>
            </a:r>
            <a:r>
              <a:rPr lang="zh-TW" altLang="zh-TW" sz="1400" dirty="0"/>
              <a:t>無菌紗布</a:t>
            </a:r>
            <a:r>
              <a:rPr lang="zh-TW" altLang="en-US" sz="1400" dirty="0"/>
              <a:t>、棉花棒與恆定機制</a:t>
            </a:r>
            <a:r>
              <a:rPr lang="zh-TW" altLang="zh-TW" sz="1400" dirty="0"/>
              <a:t> - 腎上腺素或</a:t>
            </a:r>
            <a:r>
              <a:rPr lang="zh-TW" altLang="en-US" sz="1400" dirty="0"/>
              <a:t>止血劑、</a:t>
            </a:r>
            <a:r>
              <a:rPr lang="zh-TW" altLang="zh-TW" sz="1400" dirty="0"/>
              <a:t>冰/冷包/</a:t>
            </a:r>
            <a:r>
              <a:rPr lang="pl-PL" altLang="pl-PL" sz="1400" dirty="0"/>
              <a:t> enswell</a:t>
            </a:r>
            <a:r>
              <a:rPr lang="zh-TW" altLang="en-US" sz="1400" dirty="0"/>
              <a:t>、</a:t>
            </a:r>
            <a:r>
              <a:rPr lang="zh-TW" altLang="zh-TW" sz="1400" dirty="0"/>
              <a:t>凡士林</a:t>
            </a:r>
            <a:r>
              <a:rPr lang="zh-TW" altLang="en-US" sz="1400" dirty="0"/>
              <a:t>、</a:t>
            </a:r>
            <a:r>
              <a:rPr lang="zh-TW" altLang="zh-TW" sz="1400" dirty="0"/>
              <a:t>濕毛巾</a:t>
            </a:r>
            <a:r>
              <a:rPr lang="zh-TW" altLang="en-US" sz="1400" dirty="0"/>
              <a:t>、</a:t>
            </a:r>
            <a:endParaRPr lang="en-US" altLang="pl-PL" sz="1400" dirty="0"/>
          </a:p>
          <a:p>
            <a:pPr eaLnBrk="1" hangingPunct="1">
              <a:defRPr/>
            </a:pPr>
            <a:r>
              <a:rPr lang="en-US" altLang="pl-PL" sz="1400" dirty="0"/>
              <a:t>Clean cut</a:t>
            </a:r>
            <a:r>
              <a:rPr lang="pl-PL" altLang="pl-PL" sz="1400" dirty="0"/>
              <a:t> with sterile g</a:t>
            </a:r>
            <a:r>
              <a:rPr lang="en-US" altLang="pl-PL" sz="1400" dirty="0"/>
              <a:t>a</a:t>
            </a:r>
            <a:r>
              <a:rPr lang="pl-PL" altLang="pl-PL" sz="1400" dirty="0"/>
              <a:t>uze</a:t>
            </a:r>
            <a:r>
              <a:rPr lang="en-US" altLang="pl-PL" sz="1400" dirty="0"/>
              <a:t> </a:t>
            </a:r>
            <a:r>
              <a:rPr lang="pl-PL" altLang="pl-PL" sz="1400" dirty="0"/>
              <a:t>- </a:t>
            </a:r>
            <a:r>
              <a:rPr lang="en-US" altLang="pl-PL" sz="1400" dirty="0"/>
              <a:t> blood and sweat until almost dry</a:t>
            </a:r>
            <a:r>
              <a:rPr lang="pl-PL" altLang="pl-PL" sz="1400" dirty="0"/>
              <a:t> - squeeze the cut – not wip</a:t>
            </a:r>
            <a:r>
              <a:rPr lang="en-US" altLang="pl-PL" sz="1400" dirty="0"/>
              <a:t>,</a:t>
            </a:r>
            <a:r>
              <a:rPr lang="zh-TW" altLang="en-US" sz="1400" dirty="0"/>
              <a:t>以</a:t>
            </a:r>
            <a:r>
              <a:rPr lang="zh-TW" altLang="zh-TW" sz="1400" dirty="0"/>
              <a:t>無菌紗布清潔</a:t>
            </a:r>
            <a:r>
              <a:rPr lang="zh-TW" altLang="en-US" sz="1400" dirty="0"/>
              <a:t>傷口</a:t>
            </a:r>
            <a:r>
              <a:rPr lang="zh-TW" altLang="zh-TW" sz="1400" dirty="0"/>
              <a:t> - 血液和汗水</a:t>
            </a:r>
            <a:r>
              <a:rPr lang="zh-TW" altLang="en-US" sz="1400" dirty="0"/>
              <a:t>流</a:t>
            </a:r>
            <a:r>
              <a:rPr lang="zh-TW" altLang="zh-TW" sz="1400" dirty="0"/>
              <a:t>到幾乎乾燥 - 擠壓</a:t>
            </a:r>
            <a:r>
              <a:rPr lang="zh-TW" altLang="en-US" sz="1400" dirty="0"/>
              <a:t>傷</a:t>
            </a:r>
            <a:r>
              <a:rPr lang="zh-TW" altLang="zh-TW" sz="1400" dirty="0"/>
              <a:t>口 - 不要擦拭，</a:t>
            </a:r>
            <a:endParaRPr lang="pl-PL" altLang="pl-PL" sz="1400" dirty="0"/>
          </a:p>
          <a:p>
            <a:pPr eaLnBrk="1" hangingPunct="1">
              <a:defRPr/>
            </a:pPr>
            <a:r>
              <a:rPr lang="pl-PL" altLang="pl-PL" sz="1400" dirty="0"/>
              <a:t>Hold the </a:t>
            </a:r>
            <a:r>
              <a:rPr lang="pl-PL" sz="1400" dirty="0"/>
              <a:t>cotton swab/s</a:t>
            </a:r>
            <a:r>
              <a:rPr lang="pl-PL" altLang="pl-PL" sz="1400" dirty="0"/>
              <a:t> with a medi</a:t>
            </a:r>
            <a:r>
              <a:rPr lang="en-US" altLang="pl-PL" sz="1400" dirty="0"/>
              <a:t>ci</a:t>
            </a:r>
            <a:r>
              <a:rPr lang="pl-PL" altLang="pl-PL" sz="1400" dirty="0"/>
              <a:t>ne on the cut as long as it is possible, push hard without taking your hand of</a:t>
            </a:r>
            <a:r>
              <a:rPr lang="en-US" altLang="pl-PL" sz="1400" dirty="0"/>
              <a:t>f</a:t>
            </a:r>
            <a:r>
              <a:rPr lang="pl-PL" altLang="pl-PL" sz="1400" dirty="0"/>
              <a:t> for 25 s</a:t>
            </a:r>
            <a:r>
              <a:rPr lang="en-US" altLang="pl-PL" sz="1400" dirty="0" err="1"/>
              <a:t>econds</a:t>
            </a:r>
            <a:r>
              <a:rPr lang="en-US" altLang="pl-PL" sz="1400" dirty="0"/>
              <a:t>.  A</a:t>
            </a:r>
            <a:r>
              <a:rPr lang="pl-PL" altLang="pl-PL" sz="1400" dirty="0"/>
              <a:t>fter this turn</a:t>
            </a:r>
            <a:r>
              <a:rPr lang="en-US" altLang="pl-PL" sz="1400" dirty="0"/>
              <a:t> </a:t>
            </a:r>
            <a:r>
              <a:rPr lang="pl-PL" altLang="pl-PL" sz="1400" dirty="0"/>
              <a:t>over the swab and change the direction of</a:t>
            </a:r>
            <a:r>
              <a:rPr lang="en-US" altLang="pl-PL" sz="1400" dirty="0"/>
              <a:t> pressure,</a:t>
            </a:r>
            <a:r>
              <a:rPr lang="zh-TW" altLang="zh-TW" sz="1400" dirty="0"/>
              <a:t>只要可</a:t>
            </a:r>
            <a:r>
              <a:rPr lang="zh-TW" altLang="en-US" sz="1400" dirty="0"/>
              <a:t>行的情況下，</a:t>
            </a:r>
            <a:r>
              <a:rPr lang="zh-TW" altLang="zh-TW" sz="1400" dirty="0"/>
              <a:t>握住</a:t>
            </a:r>
            <a:r>
              <a:rPr lang="zh-TW" altLang="en-US" sz="1400" dirty="0"/>
              <a:t>沾了藥的</a:t>
            </a:r>
            <a:r>
              <a:rPr lang="zh-TW" altLang="zh-TW" sz="1400" dirty="0"/>
              <a:t>棉</a:t>
            </a:r>
            <a:r>
              <a:rPr lang="zh-TW" altLang="en-US" sz="1400" dirty="0"/>
              <a:t>花棒放在傷口上</a:t>
            </a:r>
            <a:r>
              <a:rPr lang="zh-TW" altLang="zh-TW" sz="1400" dirty="0"/>
              <a:t>，手</a:t>
            </a:r>
            <a:r>
              <a:rPr lang="zh-TW" altLang="en-US" sz="1400" dirty="0"/>
              <a:t>不離開用力按壓</a:t>
            </a:r>
            <a:r>
              <a:rPr lang="zh-TW" altLang="zh-TW" sz="1400" dirty="0"/>
              <a:t>25秒。</a:t>
            </a:r>
            <a:r>
              <a:rPr lang="zh-TW" altLang="en-US" sz="1400" dirty="0"/>
              <a:t>之後</a:t>
            </a:r>
            <a:r>
              <a:rPr lang="zh-TW" altLang="zh-TW" sz="1400" dirty="0"/>
              <a:t>翻</a:t>
            </a:r>
            <a:r>
              <a:rPr lang="zh-TW" altLang="en-US" sz="1400" dirty="0"/>
              <a:t>轉棉花棒</a:t>
            </a:r>
            <a:r>
              <a:rPr lang="zh-TW" altLang="zh-TW" sz="1400" dirty="0"/>
              <a:t>，</a:t>
            </a:r>
            <a:r>
              <a:rPr lang="zh-TW" altLang="en-US" sz="1400" dirty="0"/>
              <a:t>並</a:t>
            </a:r>
            <a:r>
              <a:rPr lang="zh-TW" altLang="zh-TW" sz="1400" dirty="0"/>
              <a:t>改變壓力方向，</a:t>
            </a:r>
            <a:endParaRPr lang="pl-PL" altLang="pl-PL" sz="1400" dirty="0"/>
          </a:p>
          <a:p>
            <a:pPr eaLnBrk="1" hangingPunct="1">
              <a:defRPr/>
            </a:pPr>
            <a:r>
              <a:rPr lang="pl-PL" altLang="pl-PL" sz="1400" dirty="0"/>
              <a:t>During the pressure we also use the kriotherapy rule all over the wound,</a:t>
            </a:r>
            <a:r>
              <a:rPr lang="zh-TW" altLang="zh-TW" sz="1400" dirty="0"/>
              <a:t>在壓力之下，我們在創傷周圍</a:t>
            </a:r>
            <a:r>
              <a:rPr lang="zh-TW" altLang="en-US" sz="1400" dirty="0"/>
              <a:t>仍</a:t>
            </a:r>
            <a:r>
              <a:rPr lang="zh-TW" altLang="zh-TW" sz="1400" dirty="0"/>
              <a:t>使用</a:t>
            </a:r>
            <a:r>
              <a:rPr lang="zh-TW" altLang="en-US" sz="1400" dirty="0"/>
              <a:t>冷凍療法原則</a:t>
            </a:r>
            <a:r>
              <a:rPr lang="zh-TW" altLang="zh-TW" sz="1400" dirty="0"/>
              <a:t>，</a:t>
            </a:r>
            <a:endParaRPr lang="pl-PL" altLang="pl-PL" sz="1400" dirty="0"/>
          </a:p>
          <a:p>
            <a:pPr eaLnBrk="1" hangingPunct="1">
              <a:defRPr/>
            </a:pPr>
            <a:r>
              <a:rPr lang="pl-PL" altLang="pl-PL" sz="1400" dirty="0"/>
              <a:t>In the int</a:t>
            </a:r>
            <a:r>
              <a:rPr lang="en-US" altLang="pl-PL" sz="1400" dirty="0"/>
              <a:t>e</a:t>
            </a:r>
            <a:r>
              <a:rPr lang="pl-PL" altLang="pl-PL" sz="1400" dirty="0"/>
              <a:t>rim</a:t>
            </a:r>
            <a:r>
              <a:rPr lang="en-US" altLang="pl-PL" sz="1400" dirty="0"/>
              <a:t>,</a:t>
            </a:r>
            <a:r>
              <a:rPr lang="pl-PL" altLang="pl-PL" sz="1400" dirty="0"/>
              <a:t> clean the </a:t>
            </a:r>
            <a:r>
              <a:rPr lang="en-US" altLang="pl-PL" sz="1400" dirty="0"/>
              <a:t>boxer</a:t>
            </a:r>
            <a:r>
              <a:rPr lang="pl-PL" altLang="pl-PL" sz="1400" dirty="0"/>
              <a:t>’s body and his face fr</a:t>
            </a:r>
            <a:r>
              <a:rPr lang="en-US" altLang="pl-PL" sz="1400" dirty="0"/>
              <a:t>o</a:t>
            </a:r>
            <a:r>
              <a:rPr lang="pl-PL" altLang="pl-PL" sz="1400" dirty="0"/>
              <a:t>m the rest of </a:t>
            </a:r>
            <a:r>
              <a:rPr lang="en-US" altLang="pl-PL" sz="1400" dirty="0"/>
              <a:t>the </a:t>
            </a:r>
            <a:r>
              <a:rPr lang="pl-PL" altLang="pl-PL" sz="1400" dirty="0"/>
              <a:t>blood </a:t>
            </a:r>
            <a:r>
              <a:rPr lang="pl-PL" altLang="pl-PL" sz="1400" dirty="0">
                <a:solidFill>
                  <a:srgbClr val="FF0000"/>
                </a:solidFill>
              </a:rPr>
              <a:t>to have a clear view of another potential injuries,</a:t>
            </a:r>
            <a:r>
              <a:rPr lang="zh-TW" altLang="zh-TW" sz="1400" dirty="0"/>
              <a:t>在此期間，清理拳擊手的身體和臉部</a:t>
            </a:r>
            <a:r>
              <a:rPr lang="zh-TW" altLang="en-US" sz="1400" dirty="0"/>
              <a:t>的</a:t>
            </a:r>
            <a:r>
              <a:rPr lang="zh-TW" altLang="zh-TW" sz="1400" dirty="0"/>
              <a:t>其餘血液，</a:t>
            </a:r>
            <a:r>
              <a:rPr lang="zh-TW" altLang="zh-TW" sz="1400" dirty="0">
                <a:solidFill>
                  <a:srgbClr val="FF0000"/>
                </a:solidFill>
              </a:rPr>
              <a:t>以清除另一種潛在的傷害</a:t>
            </a:r>
            <a:r>
              <a:rPr lang="zh-TW" altLang="zh-TW" sz="1400" dirty="0"/>
              <a:t>，</a:t>
            </a:r>
            <a:endParaRPr lang="pl-PL" altLang="pl-PL" sz="1400" dirty="0"/>
          </a:p>
          <a:p>
            <a:pPr eaLnBrk="1" hangingPunct="1">
              <a:defRPr/>
            </a:pPr>
            <a:r>
              <a:rPr lang="pl-PL" altLang="pl-PL" sz="1400" dirty="0"/>
              <a:t>After 40</a:t>
            </a:r>
            <a:r>
              <a:rPr lang="en-US" altLang="pl-PL" sz="1400" dirty="0"/>
              <a:t> </a:t>
            </a:r>
            <a:r>
              <a:rPr lang="pl-PL" altLang="pl-PL" sz="1400" dirty="0"/>
              <a:t>s</a:t>
            </a:r>
            <a:r>
              <a:rPr lang="en-US" altLang="pl-PL" sz="1400" dirty="0" err="1"/>
              <a:t>econds</a:t>
            </a:r>
            <a:r>
              <a:rPr lang="en-US" altLang="pl-PL" sz="1400" dirty="0"/>
              <a:t>,</a:t>
            </a:r>
            <a:r>
              <a:rPr lang="pl-PL" altLang="pl-PL" sz="1400" dirty="0"/>
              <a:t> slightly take of</a:t>
            </a:r>
            <a:r>
              <a:rPr lang="en-US" altLang="pl-PL" sz="1400" dirty="0"/>
              <a:t>f</a:t>
            </a:r>
            <a:r>
              <a:rPr lang="pl-PL" altLang="pl-PL" sz="1400" dirty="0"/>
              <a:t> the swab and apply vaseline in this place and around the cut,</a:t>
            </a:r>
            <a:r>
              <a:rPr lang="zh-TW" altLang="zh-TW" sz="1400" dirty="0"/>
              <a:t> </a:t>
            </a:r>
            <a:r>
              <a:rPr lang="zh-TW" altLang="en-US" sz="1400" dirty="0"/>
              <a:t>在</a:t>
            </a:r>
            <a:r>
              <a:rPr lang="zh-TW" altLang="zh-TW" sz="1400" dirty="0"/>
              <a:t>40秒後，輕輕</a:t>
            </a:r>
            <a:r>
              <a:rPr lang="zh-TW" altLang="en-US" sz="1400" dirty="0"/>
              <a:t>拿開棉花棒</a:t>
            </a:r>
            <a:r>
              <a:rPr lang="zh-TW" altLang="zh-TW" sz="1400" dirty="0"/>
              <a:t>，並在這個地方和</a:t>
            </a:r>
            <a:r>
              <a:rPr lang="zh-TW" altLang="en-US" sz="1400" dirty="0"/>
              <a:t>傷</a:t>
            </a:r>
            <a:r>
              <a:rPr lang="zh-TW" altLang="zh-TW" sz="1400" dirty="0"/>
              <a:t>口周圍</a:t>
            </a:r>
            <a:r>
              <a:rPr lang="zh-TW" altLang="en-US" sz="1400" dirty="0"/>
              <a:t>塗上</a:t>
            </a:r>
            <a:r>
              <a:rPr lang="zh-TW" altLang="zh-TW" sz="1400" dirty="0"/>
              <a:t>凡士林，</a:t>
            </a:r>
            <a:endParaRPr lang="pl-PL" altLang="pl-PL" sz="1400" dirty="0"/>
          </a:p>
          <a:p>
            <a:pPr eaLnBrk="1" hangingPunct="1">
              <a:defRPr/>
            </a:pPr>
            <a:r>
              <a:rPr lang="pl-PL" altLang="pl-PL" sz="1400" dirty="0"/>
              <a:t>During the nose bleed</a:t>
            </a:r>
            <a:r>
              <a:rPr lang="en-US" altLang="pl-PL" sz="1400" dirty="0"/>
              <a:t>s,</a:t>
            </a:r>
            <a:r>
              <a:rPr lang="pl-PL" altLang="pl-PL" sz="1400" dirty="0"/>
              <a:t> follow the same rules； for nose cleaning use plug； the vaseline should be put with the second clean swab to the inner </a:t>
            </a:r>
            <a:r>
              <a:rPr lang="en-US" altLang="pl-PL" sz="1400" dirty="0"/>
              <a:t>part </a:t>
            </a:r>
            <a:r>
              <a:rPr lang="pl-PL" altLang="pl-PL" sz="1400" dirty="0"/>
              <a:t>of the nose and outside,</a:t>
            </a:r>
            <a:r>
              <a:rPr lang="zh-TW" altLang="zh-TW" sz="1400" dirty="0"/>
              <a:t>在鼻</a:t>
            </a:r>
            <a:r>
              <a:rPr lang="zh-TW" altLang="en-US" sz="1400" dirty="0"/>
              <a:t>子流</a:t>
            </a:r>
            <a:r>
              <a:rPr lang="zh-TW" altLang="zh-TW" sz="1400" dirty="0"/>
              <a:t>血</a:t>
            </a:r>
            <a:r>
              <a:rPr lang="zh-TW" altLang="en-US" sz="1400" dirty="0"/>
              <a:t>時</a:t>
            </a:r>
            <a:r>
              <a:rPr lang="zh-TW" altLang="zh-TW" sz="1400" dirty="0"/>
              <a:t>，遵循相同的規</a:t>
            </a:r>
            <a:r>
              <a:rPr lang="zh-TW" altLang="en-US" sz="1400" dirty="0"/>
              <a:t>則；</a:t>
            </a:r>
            <a:r>
              <a:rPr lang="zh-TW" altLang="zh-TW" sz="1400" dirty="0"/>
              <a:t>使用塞子清潔</a:t>
            </a:r>
            <a:r>
              <a:rPr lang="zh-TW" altLang="en-US" sz="1400" dirty="0"/>
              <a:t>鼻子；</a:t>
            </a:r>
            <a:r>
              <a:rPr lang="zh-TW" altLang="zh-TW" sz="1400" dirty="0"/>
              <a:t>凡士林應</a:t>
            </a:r>
            <a:r>
              <a:rPr lang="zh-TW" altLang="en-US" sz="1400" dirty="0"/>
              <a:t>使用</a:t>
            </a:r>
            <a:r>
              <a:rPr lang="zh-TW" altLang="zh-TW" sz="1400" dirty="0"/>
              <a:t>第二</a:t>
            </a:r>
            <a:r>
              <a:rPr lang="zh-TW" altLang="en-US" sz="1400" dirty="0"/>
              <a:t>枝</a:t>
            </a:r>
            <a:r>
              <a:rPr lang="zh-TW" altLang="zh-TW" sz="1400" dirty="0"/>
              <a:t>乾淨的棉</a:t>
            </a:r>
            <a:r>
              <a:rPr lang="zh-TW" altLang="en-US" sz="1400" dirty="0"/>
              <a:t>花棒</a:t>
            </a:r>
            <a:r>
              <a:rPr lang="zh-TW" altLang="zh-TW" sz="1400" dirty="0"/>
              <a:t>放在鼻子</a:t>
            </a:r>
            <a:r>
              <a:rPr lang="zh-TW" altLang="en-US" sz="1400" dirty="0"/>
              <a:t>裡面</a:t>
            </a:r>
            <a:r>
              <a:rPr lang="zh-TW" altLang="zh-TW" sz="1400" dirty="0"/>
              <a:t>和外面，</a:t>
            </a:r>
            <a:endParaRPr lang="pl-PL" altLang="pl-PL" sz="1400" dirty="0"/>
          </a:p>
          <a:p>
            <a:pPr eaLnBrk="1" hangingPunct="1">
              <a:defRPr/>
            </a:pPr>
            <a:r>
              <a:rPr lang="en-US" altLang="pl-PL" sz="1400" dirty="0"/>
              <a:t>After the bout</a:t>
            </a:r>
            <a:r>
              <a:rPr lang="pl-PL" altLang="pl-PL" sz="1400" dirty="0"/>
              <a:t> you</a:t>
            </a:r>
            <a:r>
              <a:rPr lang="en-US" altLang="pl-PL" sz="1400" dirty="0"/>
              <a:t> should go to a doctor</a:t>
            </a:r>
            <a:r>
              <a:rPr lang="pl-PL" altLang="pl-PL" sz="1400" dirty="0"/>
              <a:t>/</a:t>
            </a:r>
            <a:r>
              <a:rPr lang="pl-PL" altLang="pl-PL" sz="1400" dirty="0" err="1"/>
              <a:t>hospital</a:t>
            </a:r>
            <a:r>
              <a:rPr lang="en-US" altLang="pl-PL" sz="1400" dirty="0"/>
              <a:t> for stitches (up to 7 hours) without prior bathing and washing of the </a:t>
            </a:r>
            <a:r>
              <a:rPr lang="pl-PL" altLang="pl-PL" sz="1400" dirty="0" err="1"/>
              <a:t>wound</a:t>
            </a:r>
            <a:r>
              <a:rPr lang="en-US" altLang="pl-PL" sz="1400" dirty="0"/>
              <a:t> (risk of softening </a:t>
            </a:r>
            <a:r>
              <a:rPr lang="pl-PL" altLang="pl-PL" sz="1400" dirty="0"/>
              <a:t>skin</a:t>
            </a:r>
            <a:r>
              <a:rPr lang="en-US" altLang="pl-PL" sz="1400" dirty="0"/>
              <a:t>)</a:t>
            </a:r>
            <a:r>
              <a:rPr lang="pl-PL" altLang="pl-PL" sz="1400" dirty="0"/>
              <a:t>,</a:t>
            </a:r>
            <a:r>
              <a:rPr lang="zh-TW" altLang="en-US" sz="1400" dirty="0"/>
              <a:t>比賽</a:t>
            </a:r>
            <a:r>
              <a:rPr lang="zh-TW" altLang="zh-TW" sz="1400" dirty="0"/>
              <a:t>之後，應</a:t>
            </a:r>
            <a:r>
              <a:rPr lang="zh-TW" altLang="en-US" sz="1400" dirty="0"/>
              <a:t>就</a:t>
            </a:r>
            <a:r>
              <a:rPr lang="zh-TW" altLang="zh-TW" sz="1400" dirty="0"/>
              <a:t>醫生/</a:t>
            </a:r>
            <a:r>
              <a:rPr lang="zh-TW" altLang="en-US" sz="1400" dirty="0"/>
              <a:t>前往</a:t>
            </a:r>
            <a:r>
              <a:rPr lang="zh-TW" altLang="zh-TW" sz="1400" dirty="0"/>
              <a:t>醫院縫合（最</a:t>
            </a:r>
            <a:r>
              <a:rPr lang="zh-TW" altLang="en-US" sz="1400" dirty="0"/>
              <a:t>長</a:t>
            </a:r>
            <a:r>
              <a:rPr lang="zh-TW" altLang="zh-TW" sz="1400" dirty="0"/>
              <a:t>7個小時），無需</a:t>
            </a:r>
            <a:r>
              <a:rPr lang="zh-TW" altLang="en-US" sz="1400" dirty="0"/>
              <a:t>清洗</a:t>
            </a:r>
            <a:r>
              <a:rPr lang="zh-TW" altLang="zh-TW" sz="1400" dirty="0"/>
              <a:t>和洗滌傷口（皮膚軟化的風險），</a:t>
            </a:r>
            <a:endParaRPr lang="en-US" altLang="pl-PL" sz="1400" dirty="0"/>
          </a:p>
        </p:txBody>
      </p:sp>
      <p:sp>
        <p:nvSpPr>
          <p:cNvPr id="34816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8F634F6-44DF-4422-8413-06CAA52BD626}" type="slidenum">
              <a:rPr lang="en-US" altLang="pl-PL" sz="1200" smtClean="0">
                <a:solidFill>
                  <a:srgbClr val="FFFFFF"/>
                </a:solidFill>
                <a:latin typeface="Arial Black" panose="020B0A04020102090204" pitchFamily="34" charset="0"/>
                <a:sym typeface="Arial Black" panose="020B0A04020102090204" pitchFamily="34" charset="0"/>
              </a:rPr>
              <a:pPr/>
              <a:t>229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 </a:t>
            </a:r>
            <a:r>
              <a:rPr lang="pl-PL" altLang="en-US" b="1" dirty="0"/>
              <a:t>4</a:t>
            </a:r>
            <a:r>
              <a:rPr lang="zh-TW" altLang="en-US" b="1" dirty="0"/>
              <a:t>第</a:t>
            </a:r>
            <a:r>
              <a:rPr lang="en-US" altLang="zh-TW" b="1" dirty="0"/>
              <a:t>4</a:t>
            </a:r>
            <a:r>
              <a:rPr lang="zh-TW" altLang="en-US" b="1" dirty="0"/>
              <a:t>天</a:t>
            </a:r>
            <a:endParaRPr lang="en-US" altLang="en-US" b="1" dirty="0">
              <a:ea typeface="ヒラギノ角ゴ ProN W6" charset="0"/>
              <a:cs typeface="ヒラギノ角ゴ ProN W6" charset="0"/>
            </a:endParaRPr>
          </a:p>
        </p:txBody>
      </p:sp>
      <p:sp>
        <p:nvSpPr>
          <p:cNvPr id="125955"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3014213268"/>
              </p:ext>
            </p:extLst>
          </p:nvPr>
        </p:nvGraphicFramePr>
        <p:xfrm>
          <a:off x="344488" y="1768475"/>
          <a:ext cx="9170987" cy="4677531"/>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65833">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chemeClr val="tx1"/>
                          </a:solidFill>
                          <a:latin typeface="+mn-lt"/>
                        </a:rPr>
                        <a:t>09：00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10：30</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spcBef>
                          <a:spcPts val="0"/>
                        </a:spcBef>
                      </a:pPr>
                      <a:r>
                        <a:rPr lang="en-US" sz="1200" b="0" i="0" u="none" strike="noStrike" baseline="0" dirty="0">
                          <a:solidFill>
                            <a:schemeClr val="tx1"/>
                          </a:solidFill>
                          <a:latin typeface="Arial"/>
                        </a:rPr>
                        <a:t>Role of coach/second</a:t>
                      </a:r>
                      <a:r>
                        <a:rPr lang="zh-TW" altLang="zh-TW" sz="1200" dirty="0">
                          <a:solidFill>
                            <a:schemeClr val="tx1"/>
                          </a:solidFill>
                        </a:rPr>
                        <a:t>教練/</a:t>
                      </a:r>
                      <a:r>
                        <a:rPr lang="zh-TW" altLang="en-US" sz="1200" dirty="0">
                          <a:solidFill>
                            <a:schemeClr val="tx1"/>
                          </a:solidFill>
                        </a:rPr>
                        <a:t>助手的任務</a:t>
                      </a:r>
                      <a:endParaRPr lang="en-US" sz="1200" b="0" i="0" u="none" strike="noStrike" baseline="0" dirty="0">
                        <a:solidFill>
                          <a:schemeClr val="tx1"/>
                        </a:solidFill>
                        <a:latin typeface="Arial"/>
                      </a:endParaRPr>
                    </a:p>
                    <a:p>
                      <a:pPr>
                        <a:spcBef>
                          <a:spcPts val="0"/>
                        </a:spcBef>
                      </a:pPr>
                      <a:r>
                        <a:rPr lang="en-US" sz="1200" b="0" i="0" u="none" strike="noStrike" baseline="0" dirty="0">
                          <a:solidFill>
                            <a:schemeClr val="tx1"/>
                          </a:solidFill>
                          <a:latin typeface="Arial"/>
                        </a:rPr>
                        <a:t>Athlete's psychological preparation</a:t>
                      </a:r>
                      <a:r>
                        <a:rPr lang="zh-TW" altLang="zh-TW" sz="1200" dirty="0">
                          <a:solidFill>
                            <a:schemeClr val="tx1"/>
                          </a:solidFill>
                        </a:rPr>
                        <a:t>運動員的心理準備</a:t>
                      </a:r>
                      <a:endParaRPr lang="en-US" sz="1200" b="0" i="0" u="none" strike="noStrike" baseline="0" dirty="0">
                        <a:solidFill>
                          <a:schemeClr val="tx1"/>
                        </a:solidFill>
                        <a:latin typeface="Arial"/>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Lecture</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授課</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(Classroom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教室</a:t>
                      </a:r>
                      <a:r>
                        <a:rPr lang="en-US" altLang="en-US" sz="1200" b="0" i="0" u="none" strike="noStrike" kern="1200" baseline="0" dirty="0">
                          <a:solidFill>
                            <a:schemeClr val="tx1"/>
                          </a:solidFill>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19231">
                <a:tc>
                  <a:txBody>
                    <a:bodyPr/>
                    <a:lstStyle/>
                    <a:p>
                      <a:pPr algn="ctr">
                        <a:spcBef>
                          <a:spcPts val="0"/>
                        </a:spcBef>
                        <a:spcAft>
                          <a:spcPts val="0"/>
                        </a:spcAft>
                      </a:pPr>
                      <a:r>
                        <a:rPr lang="en-US" sz="1200" b="0" i="1" u="none" strike="noStrike" baseline="0" dirty="0" smtClean="0">
                          <a:solidFill>
                            <a:schemeClr val="tx1"/>
                          </a:solidFill>
                          <a:latin typeface="+mn-lt"/>
                        </a:rPr>
                        <a:t>10：30 </a:t>
                      </a:r>
                      <a:r>
                        <a:rPr lang="en-US" sz="1200" b="0" i="1" u="none" strike="noStrike" baseline="0" dirty="0">
                          <a:solidFill>
                            <a:schemeClr val="tx1"/>
                          </a:solidFill>
                          <a:latin typeface="+mn-lt"/>
                        </a:rPr>
                        <a:t>– </a:t>
                      </a:r>
                      <a:r>
                        <a:rPr lang="en-US" sz="1200" b="0" i="1" u="none" strike="noStrike" baseline="0" dirty="0" smtClean="0">
                          <a:solidFill>
                            <a:schemeClr val="tx1"/>
                          </a:solidFill>
                          <a:latin typeface="+mn-lt"/>
                        </a:rPr>
                        <a:t>10：45</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1" u="none" strike="noStrike" baseline="0" dirty="0">
                          <a:solidFill>
                            <a:schemeClr val="tx1"/>
                          </a:solidFill>
                          <a:latin typeface="+mn-lt"/>
                        </a:rPr>
                        <a:t> </a:t>
                      </a:r>
                      <a:r>
                        <a:rPr lang="en-US" sz="1200" b="0" i="1" u="none" strike="noStrike" kern="1200" baseline="0" dirty="0">
                          <a:solidFill>
                            <a:schemeClr val="tx1"/>
                          </a:solidFill>
                          <a:latin typeface="+mn-lt"/>
                          <a:ea typeface="ヒラギノ角ゴ ProN W3" charset="0"/>
                          <a:cs typeface="ヒラギノ角ゴ ProN W3" charset="0"/>
                          <a:sym typeface="Arial" charset="0"/>
                        </a:rPr>
                        <a:t>Break </a:t>
                      </a:r>
                      <a:r>
                        <a:rPr lang="zh-TW" altLang="en-US" sz="1200" b="0" i="1" u="none" strike="noStrike" kern="1200" baseline="0" dirty="0">
                          <a:solidFill>
                            <a:schemeClr val="tx1"/>
                          </a:solidFill>
                          <a:latin typeface="+mn-lt"/>
                          <a:ea typeface="ヒラギノ角ゴ ProN W3" charset="0"/>
                          <a:cs typeface="ヒラギノ角ゴ ProN W3" charset="0"/>
                          <a:sym typeface="Arial" charset="0"/>
                        </a:rPr>
                        <a:t>休息</a:t>
                      </a:r>
                      <a:r>
                        <a:rPr lang="en-US" sz="1200" b="0" i="1" u="none" strike="noStrike" kern="1200" baseline="0" dirty="0">
                          <a:solidFill>
                            <a:schemeClr val="tx1"/>
                          </a:solidFill>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65833">
                <a:tc>
                  <a:txBody>
                    <a:bodyPr/>
                    <a:lstStyle/>
                    <a:p>
                      <a:pPr algn="ctr">
                        <a:spcBef>
                          <a:spcPts val="0"/>
                        </a:spcBef>
                        <a:spcAft>
                          <a:spcPts val="0"/>
                        </a:spcAft>
                      </a:pPr>
                      <a:r>
                        <a:rPr lang="en-US" sz="1200" b="0" i="0" u="none" strike="noStrike" baseline="0" dirty="0" smtClean="0">
                          <a:solidFill>
                            <a:schemeClr val="tx1"/>
                          </a:solidFill>
                          <a:latin typeface="+mn-lt"/>
                        </a:rPr>
                        <a:t>10：45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12：15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ヒラギノ角ゴ ProN W3" charset="0"/>
                          <a:cs typeface="ヒラギノ角ゴ ProN W3" charset="0"/>
                        </a:rPr>
                        <a:t>Technical preparation </a:t>
                      </a:r>
                      <a:r>
                        <a:rPr lang="en-US" sz="1200" b="0" i="0" u="none" strike="noStrike" baseline="0" dirty="0">
                          <a:solidFill>
                            <a:schemeClr val="tx1"/>
                          </a:solidFill>
                          <a:latin typeface="+mn-lt"/>
                        </a:rPr>
                        <a:t>and training for beginners boxers</a:t>
                      </a:r>
                      <a:r>
                        <a:rPr lang="zh-TW" altLang="zh-TW" sz="1200" dirty="0">
                          <a:solidFill>
                            <a:schemeClr val="tx1"/>
                          </a:solidFill>
                        </a:rPr>
                        <a:t>初學拳擊手</a:t>
                      </a:r>
                      <a:r>
                        <a:rPr lang="zh-TW" altLang="zh-TW" sz="1200" dirty="0" smtClean="0">
                          <a:solidFill>
                            <a:schemeClr val="tx1"/>
                          </a:solidFill>
                        </a:rPr>
                        <a:t>的</a:t>
                      </a:r>
                      <a:r>
                        <a:rPr lang="zh-TW" altLang="en-US" sz="1200" dirty="0" smtClean="0">
                          <a:solidFill>
                            <a:schemeClr val="tx1"/>
                          </a:solidFill>
                        </a:rPr>
                        <a:t>技術</a:t>
                      </a:r>
                      <a:r>
                        <a:rPr lang="zh-TW" altLang="zh-TW" sz="1200" dirty="0" smtClean="0">
                          <a:solidFill>
                            <a:schemeClr val="tx1"/>
                          </a:solidFill>
                        </a:rPr>
                        <a:t>準備</a:t>
                      </a:r>
                      <a:r>
                        <a:rPr lang="zh-TW" altLang="zh-TW" sz="1200" dirty="0">
                          <a:solidFill>
                            <a:schemeClr val="tx1"/>
                          </a:solidFill>
                        </a:rPr>
                        <a:t>和訓練 </a:t>
                      </a:r>
                      <a:endParaRPr lang="en-US" altLang="zh-TW"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chemeClr val="tx1"/>
                        </a:solidFill>
                        <a:latin typeface="+mn-lt"/>
                      </a:endParaRPr>
                    </a:p>
                    <a:p>
                      <a:r>
                        <a:rPr lang="en-US" sz="1200" b="0" i="0" u="none" strike="noStrike" baseline="0" dirty="0" smtClean="0">
                          <a:solidFill>
                            <a:schemeClr val="tx1"/>
                          </a:solidFill>
                          <a:latin typeface="+mn-lt"/>
                        </a:rPr>
                        <a:t>Video： </a:t>
                      </a:r>
                      <a:r>
                        <a:rPr lang="en-US" sz="1200" b="0" i="0" u="none" strike="noStrike" baseline="0" dirty="0">
                          <a:solidFill>
                            <a:schemeClr val="tx1"/>
                          </a:solidFill>
                          <a:latin typeface="+mn-lt"/>
                        </a:rPr>
                        <a:t>Technique teaching and </a:t>
                      </a:r>
                      <a:r>
                        <a:rPr lang="en-US" sz="1200" b="0" i="0" u="none" strike="noStrike" baseline="0" dirty="0" err="1" smtClean="0">
                          <a:solidFill>
                            <a:schemeClr val="tx1"/>
                          </a:solidFill>
                          <a:latin typeface="+mn-lt"/>
                        </a:rPr>
                        <a:t>improvemen</a:t>
                      </a:r>
                      <a:r>
                        <a:rPr lang="zh-TW" altLang="en-US" sz="1200" b="0" i="0" u="none" strike="noStrike" baseline="0" dirty="0" smtClean="0">
                          <a:solidFill>
                            <a:schemeClr val="tx1"/>
                          </a:solidFill>
                          <a:latin typeface="+mn-lt"/>
                        </a:rPr>
                        <a:t>影片：技術</a:t>
                      </a:r>
                      <a:r>
                        <a:rPr lang="zh-TW" altLang="en-US" sz="1200" b="0" i="0" u="none" strike="noStrike" baseline="0" dirty="0">
                          <a:solidFill>
                            <a:schemeClr val="tx1"/>
                          </a:solidFill>
                          <a:latin typeface="+mn-lt"/>
                        </a:rPr>
                        <a:t>教學與改進</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Lecture</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授課</a:t>
                      </a:r>
                      <a:endPar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(Classroom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教室</a:t>
                      </a:r>
                      <a:r>
                        <a:rPr kumimoji="0" lang="en-US"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5833">
                <a:tc>
                  <a:txBody>
                    <a:bodyPr/>
                    <a:lstStyle/>
                    <a:p>
                      <a:pPr algn="ctr">
                        <a:spcBef>
                          <a:spcPts val="0"/>
                        </a:spcBef>
                        <a:spcAft>
                          <a:spcPts val="0"/>
                        </a:spcAft>
                      </a:pPr>
                      <a:r>
                        <a:rPr lang="en-US" sz="1200" b="0" i="0" u="none" strike="noStrike" baseline="0" dirty="0" smtClean="0">
                          <a:solidFill>
                            <a:schemeClr val="tx1"/>
                          </a:solidFill>
                          <a:latin typeface="+mn-lt"/>
                        </a:rPr>
                        <a:t>12：15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12：45 </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355186">
                <a:tc>
                  <a:txBody>
                    <a:bodyPr/>
                    <a:lstStyle/>
                    <a:p>
                      <a:pPr algn="ctr">
                        <a:spcBef>
                          <a:spcPts val="0"/>
                        </a:spcBef>
                        <a:spcAft>
                          <a:spcPts val="0"/>
                        </a:spcAft>
                      </a:pPr>
                      <a:r>
                        <a:rPr lang="en-US" sz="1200" b="0" i="0" u="none" strike="noStrike" kern="1200" baseline="0" dirty="0" smtClean="0">
                          <a:solidFill>
                            <a:schemeClr val="tx1"/>
                          </a:solidFill>
                          <a:latin typeface="+mn-lt"/>
                          <a:ea typeface="+mn-ea"/>
                          <a:cs typeface="+mn-cs"/>
                        </a:rPr>
                        <a:t>12：45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14：</a:t>
                      </a:r>
                      <a:r>
                        <a:rPr lang="pl-PL" sz="1200" b="0" i="0" u="none" strike="noStrike" kern="1200" baseline="0" dirty="0" smtClean="0">
                          <a:solidFill>
                            <a:schemeClr val="tx1"/>
                          </a:solidFill>
                          <a:latin typeface="+mn-lt"/>
                          <a:ea typeface="+mn-ea"/>
                          <a:cs typeface="+mn-cs"/>
                        </a:rPr>
                        <a:t>00</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270926">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14：00-15：30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mn-lt"/>
                        </a:rPr>
                        <a:t>Technical preparation and training for beginners boxers- methods and forms</a:t>
                      </a:r>
                      <a:r>
                        <a:rPr lang="zh-TW" altLang="zh-TW" sz="1200" dirty="0">
                          <a:solidFill>
                            <a:schemeClr val="tx1"/>
                          </a:solidFill>
                        </a:rPr>
                        <a:t>初學拳擊手</a:t>
                      </a:r>
                      <a:r>
                        <a:rPr lang="zh-TW" altLang="zh-TW" sz="1200" dirty="0" smtClean="0">
                          <a:solidFill>
                            <a:schemeClr val="tx1"/>
                          </a:solidFill>
                        </a:rPr>
                        <a:t>的</a:t>
                      </a:r>
                      <a:r>
                        <a:rPr lang="zh-TW" altLang="en-US" sz="1200" dirty="0" smtClean="0">
                          <a:solidFill>
                            <a:schemeClr val="tx1"/>
                          </a:solidFill>
                        </a:rPr>
                        <a:t>技術</a:t>
                      </a:r>
                      <a:r>
                        <a:rPr lang="zh-TW" altLang="zh-TW" sz="1200" dirty="0" smtClean="0">
                          <a:solidFill>
                            <a:schemeClr val="tx1"/>
                          </a:solidFill>
                        </a:rPr>
                        <a:t>準備</a:t>
                      </a:r>
                      <a:r>
                        <a:rPr lang="zh-TW" altLang="zh-TW" sz="1200" dirty="0">
                          <a:solidFill>
                            <a:schemeClr val="tx1"/>
                          </a:solidFill>
                        </a:rPr>
                        <a:t>和訓練 - 方法和形式</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284641">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15：30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15：45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288090">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15：45-17：15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mn-lt"/>
                        </a:rPr>
                        <a:t>Technical preparation and training for beginners boxers- methods and forms</a:t>
                      </a:r>
                      <a:r>
                        <a:rPr lang="zh-TW" altLang="zh-TW" sz="1200" dirty="0">
                          <a:solidFill>
                            <a:schemeClr val="tx1"/>
                          </a:solidFill>
                        </a:rPr>
                        <a:t>初學拳擊手</a:t>
                      </a:r>
                      <a:r>
                        <a:rPr lang="zh-TW" altLang="zh-TW" sz="1200" dirty="0" smtClean="0">
                          <a:solidFill>
                            <a:schemeClr val="tx1"/>
                          </a:solidFill>
                        </a:rPr>
                        <a:t>的</a:t>
                      </a:r>
                      <a:r>
                        <a:rPr lang="zh-TW" altLang="en-US" sz="1200" dirty="0" smtClean="0">
                          <a:solidFill>
                            <a:schemeClr val="tx1"/>
                          </a:solidFill>
                        </a:rPr>
                        <a:t>技術</a:t>
                      </a:r>
                      <a:r>
                        <a:rPr lang="zh-TW" altLang="zh-TW" sz="1200" dirty="0" smtClean="0">
                          <a:solidFill>
                            <a:schemeClr val="tx1"/>
                          </a:solidFill>
                        </a:rPr>
                        <a:t>準備</a:t>
                      </a:r>
                      <a:r>
                        <a:rPr lang="zh-TW" altLang="zh-TW" sz="1200" dirty="0">
                          <a:solidFill>
                            <a:schemeClr val="tx1"/>
                          </a:solidFill>
                        </a:rPr>
                        <a:t>和訓練 - 方法和形式</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432135">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17：15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17：45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sz="1200" b="0" i="0" u="none" strike="noStrike" kern="1200" baseline="0" dirty="0">
                          <a:solidFill>
                            <a:schemeClr val="tx1"/>
                          </a:solidFill>
                          <a:latin typeface="+mn-lt"/>
                          <a:ea typeface="ヒラギノ角ゴ ProN W3" charset="0"/>
                          <a:cs typeface="ヒラギノ角ゴ ProN W3" charset="0"/>
                        </a:rPr>
                        <a:t>Feedback session</a:t>
                      </a:r>
                      <a:r>
                        <a:rPr lang="zh-TW" altLang="en-US" sz="1200" b="0" i="0" u="none" strike="noStrike" kern="1200" baseline="0" dirty="0">
                          <a:solidFill>
                            <a:schemeClr val="tx1"/>
                          </a:solidFill>
                          <a:latin typeface="+mn-lt"/>
                          <a:ea typeface="ヒラギノ角ゴ ProN W3" charset="0"/>
                          <a:cs typeface="ヒラギノ角ゴ ProN W3" charset="0"/>
                        </a:rPr>
                        <a:t>回饋討論會</a:t>
                      </a: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endPar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r h="360112">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17：45 </a:t>
                      </a:r>
                      <a:r>
                        <a:rPr lang="en-US" altLang="en-US" sz="1200" b="0" i="0" u="none" strike="noStrike" kern="1200" baseline="0" dirty="0">
                          <a:solidFill>
                            <a:schemeClr val="tx1"/>
                          </a:solidFill>
                          <a:latin typeface="+mn-lt"/>
                          <a:ea typeface="+mn-ea"/>
                          <a:cs typeface="+mn-cs"/>
                          <a:sym typeface="Arial" charset="0"/>
                        </a:rPr>
                        <a:t>– </a:t>
                      </a:r>
                      <a:r>
                        <a:rPr lang="en-US" altLang="en-US" sz="1200" b="0" i="0" u="none" strike="noStrike" kern="1200" baseline="0" dirty="0" smtClean="0">
                          <a:solidFill>
                            <a:schemeClr val="tx1"/>
                          </a:solidFill>
                          <a:latin typeface="+mn-lt"/>
                          <a:ea typeface="+mn-ea"/>
                          <a:cs typeface="+mn-cs"/>
                          <a:sym typeface="Arial" charset="0"/>
                        </a:rPr>
                        <a:t>20：00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9"/>
                  </a:ext>
                </a:extLst>
              </a:tr>
              <a:tr h="365833">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20：00-21：00 </a:t>
                      </a:r>
                      <a:r>
                        <a:rPr lang="en-US" altLang="en-US" sz="1200" b="0" i="0" u="none" strike="noStrike" kern="1200" baseline="0" dirty="0">
                          <a:solidFill>
                            <a:schemeClr val="tx1"/>
                          </a:solidFill>
                          <a:latin typeface="+mn-lt"/>
                          <a:ea typeface="+mn-ea"/>
                          <a:cs typeface="+mn-cs"/>
                          <a:sym typeface="Arial" charset="0"/>
                        </a:rPr>
                        <a:t>(</a:t>
                      </a:r>
                      <a:r>
                        <a:rPr lang="en-US" altLang="en-US" sz="1200" b="0" i="0" u="none" strike="noStrike" kern="1200" baseline="0" dirty="0" smtClean="0">
                          <a:solidFill>
                            <a:schemeClr val="tx1"/>
                          </a:solidFill>
                          <a:latin typeface="+mn-lt"/>
                          <a:ea typeface="+mn-ea"/>
                          <a:cs typeface="+mn-cs"/>
                          <a:sym typeface="Arial" charset="0"/>
                        </a:rPr>
                        <a:t>optional</a:t>
                      </a:r>
                      <a:r>
                        <a:rPr lang="zh-TW" altLang="en-US" sz="1200" b="0" i="0" u="none" strike="noStrike" kern="1200" baseline="0" dirty="0" smtClean="0">
                          <a:solidFill>
                            <a:schemeClr val="tx1"/>
                          </a:solidFill>
                          <a:latin typeface="+mn-lt"/>
                          <a:ea typeface="+mn-ea"/>
                          <a:cs typeface="+mn-cs"/>
                          <a:sym typeface="Arial" charset="0"/>
                        </a:rPr>
                        <a:t>隨意</a:t>
                      </a:r>
                      <a:r>
                        <a:rPr lang="en-US" altLang="en-US" sz="1200" b="0" i="0" u="none" strike="noStrike" kern="1200" baseline="0" dirty="0" smtClean="0">
                          <a:solidFill>
                            <a:schemeClr val="tx1"/>
                          </a:solidFill>
                          <a:latin typeface="+mn-lt"/>
                          <a:ea typeface="+mn-ea"/>
                          <a:cs typeface="+mn-cs"/>
                          <a:sym typeface="Arial" charset="0"/>
                        </a:rPr>
                        <a:t>)</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endParaRPr lang="en-US" sz="1200" b="0" i="0" u="none" strike="noStrike" kern="1200" baseline="0" dirty="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defRPr/>
                      </a:pPr>
                      <a:r>
                        <a:rPr lang="en-US" sz="1200" b="0" i="0" u="none" strike="noStrike" kern="1200" baseline="0" dirty="0">
                          <a:solidFill>
                            <a:schemeClr val="tx1"/>
                          </a:solidFill>
                          <a:latin typeface="+mn-lt"/>
                          <a:ea typeface="ヒラギノ角ゴ ProN W3" charset="0"/>
                          <a:cs typeface="ヒラギノ角ゴ ProN W3" charset="0"/>
                        </a:rPr>
                        <a:t> Facultative classes </a:t>
                      </a:r>
                      <a:r>
                        <a:rPr lang="zh-TW" altLang="en-US" sz="1200" b="0" i="0" u="none" strike="noStrike" kern="1200" baseline="0" dirty="0" smtClean="0">
                          <a:solidFill>
                            <a:schemeClr val="tx1"/>
                          </a:solidFill>
                          <a:latin typeface="+mn-lt"/>
                          <a:ea typeface="ヒラギノ角ゴ ProN W3" charset="0"/>
                          <a:cs typeface="ヒラギノ角ゴ ProN W3" charset="0"/>
                        </a:rPr>
                        <a:t>彈性課程</a:t>
                      </a:r>
                      <a:endParaRPr lang="en-US" altLang="zh-TW" sz="1200" b="0" i="0" u="none" strike="noStrike" kern="1200" baseline="0" dirty="0" smtClean="0">
                        <a:solidFill>
                          <a:schemeClr val="tx1"/>
                        </a:solidFill>
                        <a:latin typeface="+mn-lt"/>
                        <a:ea typeface="ヒラギノ角ゴ ProN W3" charset="0"/>
                        <a:cs typeface="ヒラギノ角ゴ ProN W3" charset="0"/>
                      </a:endParaRPr>
                    </a:p>
                    <a:p>
                      <a:pPr marL="0" marR="0" lvl="0" indent="0" algn="l" defTabSz="914400" rtl="0" eaLnBrk="1" fontAlgn="base" latinLnBrk="0" hangingPunct="1">
                        <a:lnSpc>
                          <a:spcPct val="100000"/>
                        </a:lnSpc>
                        <a:spcBef>
                          <a:spcPts val="0"/>
                        </a:spcBef>
                        <a:spcAft>
                          <a:spcPts val="0"/>
                        </a:spcAft>
                        <a:buClr>
                          <a:srgbClr val="000000"/>
                        </a:buClr>
                        <a:buSzPct val="100000"/>
                        <a:buFont typeface="Arial" charset="0"/>
                        <a:buNone/>
                        <a:tabLst/>
                      </a:pPr>
                      <a:endParaRPr lang="en-US" sz="1200" b="0" i="0" u="none" strike="noStrike" kern="1200" baseline="0" dirty="0">
                        <a:solidFill>
                          <a:schemeClr val="tx1"/>
                        </a:solidFill>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Lecture</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授課</a:t>
                      </a:r>
                      <a:r>
                        <a:rPr kumimoji="0" lang="pl-PL"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(Classroom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教室</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體育館</a:t>
                      </a:r>
                      <a:r>
                        <a:rPr kumimoji="0" lang="en-US" sz="1200" b="0" i="0" u="none" strike="noStrike" kern="1200" cap="none" spc="0" normalizeH="0" baseline="0" dirty="0">
                          <a:ln>
                            <a:noFill/>
                          </a:ln>
                          <a:solidFill>
                            <a:schemeClr val="tx1"/>
                          </a:solidFill>
                          <a:effectLst/>
                          <a:uLnTx/>
                          <a:uFillTx/>
                          <a:latin typeface="+mn-lt"/>
                          <a:ea typeface="ヒラギノ角ゴ ProN W3" charset="0"/>
                          <a:cs typeface="ヒラギノ角ゴ ProN W3" charset="0"/>
                        </a:rPr>
                        <a:t> </a:t>
                      </a:r>
                      <a:r>
                        <a:rPr lang="en-US" sz="1000" b="0" i="0" u="none" strike="noStrike" baseline="0" dirty="0">
                          <a:solidFill>
                            <a:schemeClr val="tx1"/>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10"/>
                  </a:ext>
                </a:extLst>
              </a:tr>
            </a:tbl>
          </a:graphicData>
        </a:graphic>
      </p:graphicFrame>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ytuł 1"/>
          <p:cNvSpPr>
            <a:spLocks noGrp="1"/>
          </p:cNvSpPr>
          <p:nvPr>
            <p:ph type="title"/>
          </p:nvPr>
        </p:nvSpPr>
        <p:spPr>
          <a:xfrm>
            <a:off x="471488" y="1036638"/>
            <a:ext cx="8963025" cy="822325"/>
          </a:xfrm>
        </p:spPr>
        <p:txBody>
          <a:bodyPr/>
          <a:lstStyle/>
          <a:p>
            <a:pPr marL="457200" indent="-457200" algn="ctr" eaLnBrk="1" hangingPunct="1">
              <a:lnSpc>
                <a:spcPct val="90000"/>
              </a:lnSpc>
              <a:defRPr/>
            </a:pP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Examples of </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200" b="1" u="sng" dirty="0" smtClean="0">
                <a:solidFill>
                  <a:prstClr val="black"/>
                </a:solidFill>
                <a:latin typeface="Agency FB" panose="020B0503020202020204" pitchFamily="34" charset="0"/>
                <a:ea typeface="+mn-ea"/>
                <a:cs typeface="+mn-cs"/>
                <a:sym typeface="Arial Black" panose="020B0A04020102020204" pitchFamily="34" charset="0"/>
              </a:rPr>
              <a:t>:</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sw</a:t>
            </a:r>
            <a:r>
              <a:rPr lang="en-US" altLang="pl-PL" sz="3200" b="1" u="sng" dirty="0">
                <a:solidFill>
                  <a:prstClr val="black"/>
                </a:solidFill>
                <a:latin typeface="Agency FB" panose="020B0503020202020204" pitchFamily="34" charset="0"/>
                <a:ea typeface="+mn-ea"/>
                <a:cs typeface="+mn-cs"/>
                <a:sym typeface="Arial Black" panose="020B0A04020102020204" pitchFamily="34" charset="0"/>
              </a:rPr>
              <a:t>e</a:t>
            </a: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lling +</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reaction：</a:t>
            </a:r>
            <a:r>
              <a:rPr lang="zh-TW" altLang="en-US" sz="3200" b="1" u="sng" dirty="0" smtClean="0"/>
              <a:t>受</a:t>
            </a:r>
            <a:r>
              <a:rPr lang="zh-TW" altLang="zh-TW" sz="3200" b="1" u="sng" dirty="0" smtClean="0"/>
              <a:t>傷</a:t>
            </a:r>
            <a:r>
              <a:rPr lang="zh-TW" altLang="en-US" sz="3200" b="1" u="sng" dirty="0" smtClean="0"/>
              <a:t>案</a:t>
            </a:r>
            <a:r>
              <a:rPr lang="zh-TW" altLang="zh-TW" sz="3200" b="1" u="sng" dirty="0" smtClean="0"/>
              <a:t>例</a:t>
            </a:r>
            <a:r>
              <a:rPr lang="zh-TW" altLang="en-US" sz="3200" b="1" u="sng" dirty="0" smtClean="0"/>
              <a:t>：</a:t>
            </a:r>
            <a:r>
              <a:rPr lang="zh-TW" altLang="zh-TW" sz="3200" b="1" u="sng" dirty="0" smtClean="0"/>
              <a:t>腫脹</a:t>
            </a:r>
            <a:r>
              <a:rPr lang="zh-TW" altLang="zh-TW" sz="3200" b="1" u="sng" dirty="0"/>
              <a:t>+</a:t>
            </a:r>
            <a:r>
              <a:rPr lang="zh-TW" altLang="en-US" sz="3200" b="1" u="sng" dirty="0" smtClean="0"/>
              <a:t>因</a:t>
            </a:r>
            <a:r>
              <a:rPr lang="zh-TW" altLang="zh-TW" sz="3200" b="1" u="sng" dirty="0" smtClean="0"/>
              <a:t>應</a:t>
            </a:r>
            <a:r>
              <a:rPr lang="zh-TW" altLang="en-US" sz="3200" b="1" u="sng" dirty="0" smtClean="0"/>
              <a:t>：</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26627" name="Symbol zastępczy zawartości 2"/>
          <p:cNvSpPr>
            <a:spLocks noGrp="1"/>
          </p:cNvSpPr>
          <p:nvPr>
            <p:ph idx="1"/>
          </p:nvPr>
        </p:nvSpPr>
        <p:spPr>
          <a:xfrm>
            <a:off x="471488" y="2073275"/>
            <a:ext cx="8963025" cy="2044700"/>
          </a:xfrm>
        </p:spPr>
        <p:txBody>
          <a:bodyPr/>
          <a:lstStyle/>
          <a:p>
            <a:pPr eaLnBrk="1" hangingPunct="1">
              <a:defRPr/>
            </a:pPr>
            <a:r>
              <a:rPr lang="pl-PL" altLang="pl-PL" sz="1400" b="1" dirty="0"/>
              <a:t>Swelling = hematoma – this is</a:t>
            </a:r>
            <a:r>
              <a:rPr lang="en-US" altLang="pl-PL" sz="1400" b="1" dirty="0"/>
              <a:t> a pool </a:t>
            </a:r>
            <a:r>
              <a:rPr lang="pl-PL" altLang="pl-PL" sz="1400" b="1" dirty="0"/>
              <a:t>of blood gathere</a:t>
            </a:r>
            <a:r>
              <a:rPr lang="en-US" altLang="pl-PL" sz="1400" b="1" dirty="0"/>
              <a:t>d</a:t>
            </a:r>
            <a:r>
              <a:rPr lang="pl-PL" altLang="pl-PL" sz="1400" b="1" dirty="0"/>
              <a:t> superficially or deep under the skin.</a:t>
            </a:r>
            <a:r>
              <a:rPr lang="en-US" altLang="pl-PL" sz="1400" b="1" dirty="0"/>
              <a:t> </a:t>
            </a:r>
            <a:r>
              <a:rPr lang="pl-PL" altLang="pl-PL" sz="1400" b="1" dirty="0"/>
              <a:t> The gathering</a:t>
            </a:r>
            <a:r>
              <a:rPr lang="en-US" altLang="pl-PL" sz="1400" b="1" dirty="0"/>
              <a:t> of</a:t>
            </a:r>
            <a:r>
              <a:rPr lang="pl-PL" altLang="pl-PL" sz="1400" b="1" dirty="0"/>
              <a:t> blood is a reason of an inner rapture of soft tissue (muscle, tendon, vein, artery). </a:t>
            </a:r>
            <a:r>
              <a:rPr lang="en-US" altLang="pl-PL" sz="1400" b="1" dirty="0"/>
              <a:t> </a:t>
            </a:r>
            <a:r>
              <a:rPr lang="pl-PL" altLang="pl-PL" sz="1400" b="1" dirty="0"/>
              <a:t>The size of </a:t>
            </a:r>
            <a:r>
              <a:rPr lang="en-US" altLang="pl-PL" sz="1400" b="1" dirty="0"/>
              <a:t>a </a:t>
            </a:r>
            <a:r>
              <a:rPr lang="pl-PL" altLang="pl-PL" sz="1400" b="1" dirty="0"/>
              <a:t>hematoma depends </a:t>
            </a:r>
            <a:r>
              <a:rPr lang="en-US" altLang="pl-PL" sz="1400" b="1" dirty="0"/>
              <a:t>on </a:t>
            </a:r>
            <a:r>
              <a:rPr lang="pl-PL" altLang="pl-PL" sz="1400" b="1" dirty="0"/>
              <a:t>the size of injury and </a:t>
            </a:r>
            <a:r>
              <a:rPr lang="en-US" altLang="pl-PL" sz="1400" b="1" dirty="0"/>
              <a:t>boxer</a:t>
            </a:r>
            <a:r>
              <a:rPr lang="pl-PL" altLang="pl-PL" sz="1400" b="1" dirty="0"/>
              <a:t>’s predisposition. In boxing the most often </a:t>
            </a:r>
            <a:r>
              <a:rPr lang="pl-PL" altLang="pl-PL" sz="1400" b="1" dirty="0" smtClean="0"/>
              <a:t>are： </a:t>
            </a:r>
            <a:r>
              <a:rPr lang="pl-PL" altLang="pl-PL" sz="1400" b="1" dirty="0"/>
              <a:t>face hematoma and ea</a:t>
            </a:r>
            <a:r>
              <a:rPr lang="en-US" altLang="pl-PL" sz="1400" b="1" dirty="0"/>
              <a:t>r</a:t>
            </a:r>
            <a:r>
              <a:rPr lang="pl-PL" altLang="pl-PL" sz="1400" b="1" dirty="0"/>
              <a:t> hematoma –cauliflower </a:t>
            </a:r>
            <a:r>
              <a:rPr lang="pl-PL" altLang="pl-PL" sz="1400" b="1" dirty="0">
                <a:solidFill>
                  <a:srgbClr val="FF0000"/>
                </a:solidFill>
              </a:rPr>
              <a:t>(blood stored in auricle/ear lobe).</a:t>
            </a:r>
            <a:r>
              <a:rPr lang="zh-TW" altLang="zh-TW" sz="1600" dirty="0"/>
              <a:t>腫脹=血腫 - 這是血液聚集在表面或皮下深層。 血液聚集是軟組織（肌肉</a:t>
            </a:r>
            <a:r>
              <a:rPr lang="zh-TW" altLang="en-US" sz="1600" dirty="0"/>
              <a:t>、</a:t>
            </a:r>
            <a:r>
              <a:rPr lang="zh-TW" altLang="zh-TW" sz="1600" dirty="0"/>
              <a:t>肌腱</a:t>
            </a:r>
            <a:r>
              <a:rPr lang="zh-TW" altLang="en-US" sz="1600" dirty="0"/>
              <a:t>、</a:t>
            </a:r>
            <a:r>
              <a:rPr lang="zh-TW" altLang="zh-TW" sz="1600" dirty="0"/>
              <a:t>靜脈</a:t>
            </a:r>
            <a:r>
              <a:rPr lang="zh-TW" altLang="en-US" sz="1600" dirty="0"/>
              <a:t>、</a:t>
            </a:r>
            <a:r>
              <a:rPr lang="zh-TW" altLang="zh-TW" sz="1600" dirty="0"/>
              <a:t>動脈）內部破裂的原因。血腫的大小取決於受傷的大小和拳擊手的</a:t>
            </a:r>
            <a:r>
              <a:rPr lang="zh-TW" altLang="en-US" sz="1600" dirty="0"/>
              <a:t>體質</a:t>
            </a:r>
            <a:r>
              <a:rPr lang="zh-TW" altLang="zh-TW" sz="1600" dirty="0"/>
              <a:t>。在拳擊中最常見的</a:t>
            </a:r>
            <a:r>
              <a:rPr lang="zh-TW" altLang="zh-TW" sz="1600" dirty="0" smtClean="0"/>
              <a:t>是</a:t>
            </a:r>
            <a:r>
              <a:rPr lang="zh-TW" altLang="en-US" sz="1600" dirty="0" smtClean="0"/>
              <a:t>：臉</a:t>
            </a:r>
            <a:r>
              <a:rPr lang="zh-TW" altLang="zh-TW" sz="1600" dirty="0" smtClean="0"/>
              <a:t>部</a:t>
            </a:r>
            <a:r>
              <a:rPr lang="zh-TW" altLang="zh-TW" sz="1600" dirty="0"/>
              <a:t>血腫和耳朵血腫 - 花椰菜</a:t>
            </a:r>
            <a:r>
              <a:rPr lang="zh-TW" altLang="zh-TW" sz="1600" dirty="0">
                <a:solidFill>
                  <a:srgbClr val="FF0000"/>
                </a:solidFill>
              </a:rPr>
              <a:t>（血液</a:t>
            </a:r>
            <a:r>
              <a:rPr lang="zh-TW" altLang="en-US" sz="1600" dirty="0">
                <a:solidFill>
                  <a:srgbClr val="FF0000"/>
                </a:solidFill>
              </a:rPr>
              <a:t>聚積</a:t>
            </a:r>
            <a:r>
              <a:rPr lang="zh-TW" altLang="zh-TW" sz="1600" dirty="0">
                <a:solidFill>
                  <a:srgbClr val="FF0000"/>
                </a:solidFill>
              </a:rPr>
              <a:t>在耳廓/耳垂）。</a:t>
            </a:r>
            <a:endParaRPr lang="pl-PL" altLang="pl-PL" sz="1600" dirty="0">
              <a:solidFill>
                <a:srgbClr val="FF0000"/>
              </a:solidFill>
            </a:endParaRPr>
          </a:p>
          <a:p>
            <a:pPr eaLnBrk="1" hangingPunct="1">
              <a:defRPr/>
            </a:pPr>
            <a:endParaRPr lang="pl-PL" altLang="pl-PL" dirty="0"/>
          </a:p>
        </p:txBody>
      </p:sp>
      <p:sp>
        <p:nvSpPr>
          <p:cNvPr id="4" name="Symbol zastępczy tekstu 3"/>
          <p:cNvSpPr txBox="1">
            <a:spLocks/>
          </p:cNvSpPr>
          <p:nvPr/>
        </p:nvSpPr>
        <p:spPr bwMode="auto">
          <a:xfrm>
            <a:off x="217488" y="3748088"/>
            <a:ext cx="4640262" cy="2276475"/>
          </a:xfrm>
          <a:prstGeom prst="rect">
            <a:avLst/>
          </a:prstGeom>
          <a:noFill/>
          <a:ln>
            <a:noFill/>
          </a:ln>
          <a:extLst/>
        </p:spPr>
        <p:txBody>
          <a:bodyPr anchor="ct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eaLnBrk="1" hangingPunct="1">
              <a:buClr>
                <a:srgbClr val="4590B8"/>
              </a:buClr>
              <a:defRPr/>
            </a:pPr>
            <a:r>
              <a:rPr lang="pl-PL" sz="1950" b="1" u="sng" dirty="0">
                <a:solidFill>
                  <a:prstClr val="black"/>
                </a:solidFill>
              </a:rPr>
              <a:t>Able to </a:t>
            </a:r>
            <a:r>
              <a:rPr lang="en-US" sz="1950" b="1" u="sng" dirty="0" smtClean="0">
                <a:solidFill>
                  <a:prstClr val="black"/>
                </a:solidFill>
              </a:rPr>
              <a:t>box</a:t>
            </a:r>
            <a:r>
              <a:rPr lang="en-US" altLang="zh-TW" sz="1950" b="1" u="sng" dirty="0" smtClean="0">
                <a:solidFill>
                  <a:prstClr val="black"/>
                </a:solidFill>
              </a:rPr>
              <a:t>:</a:t>
            </a:r>
            <a:r>
              <a:rPr lang="zh-TW" altLang="en-US" sz="1950" b="1" u="sng" dirty="0" smtClean="0">
                <a:solidFill>
                  <a:prstClr val="black"/>
                </a:solidFill>
              </a:rPr>
              <a:t> </a:t>
            </a:r>
            <a:r>
              <a:rPr lang="zh-TW" altLang="en-US" sz="1800" b="1" u="sng" dirty="0" smtClean="0"/>
              <a:t>能夠</a:t>
            </a:r>
            <a:r>
              <a:rPr lang="zh-TW" altLang="en-US" sz="1800" b="1" u="sng" dirty="0"/>
              <a:t>進行拳擊</a:t>
            </a:r>
            <a:r>
              <a:rPr lang="zh-TW" altLang="en-US" sz="1800" b="1" u="sng" dirty="0" smtClean="0"/>
              <a:t>比賽：</a:t>
            </a:r>
            <a:endParaRPr lang="pl-PL" sz="1950" b="1" u="sng" dirty="0">
              <a:solidFill>
                <a:prstClr val="black"/>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Superficial hematoma in a visible place</a:t>
            </a:r>
            <a:r>
              <a:rPr lang="zh-TW" altLang="zh-TW" sz="1400" dirty="0"/>
              <a:t>可見</a:t>
            </a:r>
            <a:r>
              <a:rPr lang="zh-TW" altLang="en-US" sz="1400" dirty="0"/>
              <a:t>部位</a:t>
            </a:r>
            <a:r>
              <a:rPr lang="zh-TW" altLang="zh-TW" sz="1400" dirty="0"/>
              <a:t>的</a:t>
            </a:r>
            <a:r>
              <a:rPr lang="zh-TW" altLang="zh-TW" sz="1600" dirty="0"/>
              <a:t>表</a:t>
            </a:r>
            <a:r>
              <a:rPr lang="zh-TW" altLang="en-US" sz="1600" dirty="0"/>
              <a:t>面</a:t>
            </a:r>
            <a:r>
              <a:rPr lang="zh-TW" altLang="zh-TW" sz="1600" dirty="0"/>
              <a:t>血腫</a:t>
            </a:r>
            <a:endParaRPr lang="pl-PL" sz="1463" dirty="0">
              <a:solidFill>
                <a:srgbClr val="3D3D3D"/>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Old ear hematoma - </a:t>
            </a:r>
            <a:r>
              <a:rPr lang="pl-PL" sz="1463" dirty="0">
                <a:solidFill>
                  <a:srgbClr val="FF0000"/>
                </a:solidFill>
              </a:rPr>
              <a:t>not dangerous, callous</a:t>
            </a:r>
            <a:r>
              <a:rPr lang="zh-TW" altLang="zh-TW" sz="1400" dirty="0"/>
              <a:t>耳</a:t>
            </a:r>
            <a:r>
              <a:rPr lang="zh-TW" altLang="en-US" sz="1400" dirty="0"/>
              <a:t>朵陳舊</a:t>
            </a:r>
            <a:r>
              <a:rPr lang="zh-TW" altLang="zh-TW" sz="1400" dirty="0"/>
              <a:t>血腫 - </a:t>
            </a:r>
            <a:r>
              <a:rPr lang="zh-TW" altLang="zh-TW" sz="1400" dirty="0">
                <a:solidFill>
                  <a:srgbClr val="FF0000"/>
                </a:solidFill>
              </a:rPr>
              <a:t>不危險</a:t>
            </a:r>
            <a:r>
              <a:rPr lang="zh-TW" altLang="en-US" sz="1400" dirty="0">
                <a:solidFill>
                  <a:srgbClr val="FF0000"/>
                </a:solidFill>
                <a:latin typeface="新細明體" panose="02020500000000000000" pitchFamily="18" charset="-120"/>
                <a:ea typeface="新細明體" panose="02020500000000000000" pitchFamily="18" charset="-120"/>
              </a:rPr>
              <a:t>、</a:t>
            </a:r>
            <a:r>
              <a:rPr lang="zh-TW" altLang="en-US" sz="1400" dirty="0">
                <a:solidFill>
                  <a:srgbClr val="FF0000"/>
                </a:solidFill>
              </a:rPr>
              <a:t>長繭</a:t>
            </a:r>
            <a:endParaRPr lang="pl-PL" sz="1463" dirty="0">
              <a:solidFill>
                <a:srgbClr val="FF0000"/>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Ungrowing hematoma,</a:t>
            </a:r>
            <a:r>
              <a:rPr lang="zh-TW" altLang="zh-TW" sz="1400" dirty="0"/>
              <a:t>不規則血腫，</a:t>
            </a:r>
            <a:endParaRPr lang="pl-PL" sz="1463" dirty="0">
              <a:solidFill>
                <a:srgbClr val="3D3D3D"/>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Hematoma </a:t>
            </a:r>
            <a:r>
              <a:rPr lang="en-US" sz="1463" dirty="0">
                <a:solidFill>
                  <a:srgbClr val="3D3D3D"/>
                </a:solidFill>
              </a:rPr>
              <a:t>away</a:t>
            </a:r>
            <a:r>
              <a:rPr lang="pl-PL" sz="1463" dirty="0">
                <a:solidFill>
                  <a:srgbClr val="3D3D3D"/>
                </a:solidFill>
              </a:rPr>
              <a:t> from eyes – </a:t>
            </a:r>
            <a:r>
              <a:rPr lang="pl-PL" sz="1463" dirty="0">
                <a:solidFill>
                  <a:srgbClr val="FF0000"/>
                </a:solidFill>
              </a:rPr>
              <a:t>forehead,cheeks</a:t>
            </a:r>
            <a:r>
              <a:rPr lang="zh-TW" altLang="zh-TW" sz="1600" dirty="0"/>
              <a:t>遠離眼睛</a:t>
            </a:r>
            <a:r>
              <a:rPr lang="zh-TW" altLang="en-US" sz="1600" dirty="0"/>
              <a:t>的血腫</a:t>
            </a:r>
            <a:r>
              <a:rPr lang="zh-TW" altLang="zh-TW" sz="1600" dirty="0"/>
              <a:t> - </a:t>
            </a:r>
            <a:r>
              <a:rPr lang="zh-TW" altLang="zh-TW" sz="1600" dirty="0">
                <a:solidFill>
                  <a:srgbClr val="FF0000"/>
                </a:solidFill>
              </a:rPr>
              <a:t>額頭</a:t>
            </a:r>
            <a:r>
              <a:rPr lang="zh-TW" altLang="en-US" sz="1600" dirty="0">
                <a:solidFill>
                  <a:srgbClr val="FF0000"/>
                </a:solidFill>
                <a:latin typeface="新細明體" panose="02020500000000000000" pitchFamily="18" charset="-120"/>
                <a:ea typeface="新細明體" panose="02020500000000000000" pitchFamily="18" charset="-120"/>
              </a:rPr>
              <a:t>、</a:t>
            </a:r>
            <a:r>
              <a:rPr lang="zh-TW" altLang="zh-TW" sz="1600" dirty="0">
                <a:solidFill>
                  <a:srgbClr val="FF0000"/>
                </a:solidFill>
              </a:rPr>
              <a:t>臉頰</a:t>
            </a:r>
            <a:endParaRPr lang="pl-PL" sz="1463" dirty="0">
              <a:solidFill>
                <a:srgbClr val="FF0000"/>
              </a:solidFill>
            </a:endParaRPr>
          </a:p>
        </p:txBody>
      </p:sp>
      <p:sp>
        <p:nvSpPr>
          <p:cNvPr id="5" name="Symbol zastępczy tekstu 3"/>
          <p:cNvSpPr txBox="1">
            <a:spLocks/>
          </p:cNvSpPr>
          <p:nvPr/>
        </p:nvSpPr>
        <p:spPr bwMode="auto">
          <a:xfrm>
            <a:off x="4486275" y="3748088"/>
            <a:ext cx="4640263" cy="2276475"/>
          </a:xfrm>
          <a:prstGeom prst="rect">
            <a:avLst/>
          </a:prstGeom>
          <a:noFill/>
          <a:ln>
            <a:noFill/>
          </a:ln>
          <a:extLst/>
        </p:spPr>
        <p:txBody>
          <a:bodyPr anchor="ct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eaLnBrk="1" hangingPunct="1">
              <a:buClr>
                <a:srgbClr val="4590B8"/>
              </a:buClr>
              <a:defRPr/>
            </a:pPr>
            <a:r>
              <a:rPr lang="pl-PL" sz="1950" b="1" u="sng" dirty="0">
                <a:solidFill>
                  <a:prstClr val="black"/>
                </a:solidFill>
              </a:rPr>
              <a:t>Unable to </a:t>
            </a:r>
            <a:r>
              <a:rPr lang="en-US" sz="1950" b="1" u="sng" dirty="0" smtClean="0">
                <a:solidFill>
                  <a:prstClr val="black"/>
                </a:solidFill>
              </a:rPr>
              <a:t>box</a:t>
            </a:r>
            <a:r>
              <a:rPr lang="en-US" altLang="zh-TW" sz="1950" b="1" u="sng" dirty="0" smtClean="0">
                <a:solidFill>
                  <a:prstClr val="black"/>
                </a:solidFill>
              </a:rPr>
              <a:t>:</a:t>
            </a:r>
            <a:r>
              <a:rPr lang="zh-TW" altLang="en-US" sz="1950" b="1" u="sng" dirty="0" smtClean="0">
                <a:solidFill>
                  <a:prstClr val="black"/>
                </a:solidFill>
              </a:rPr>
              <a:t> </a:t>
            </a:r>
            <a:r>
              <a:rPr lang="zh-TW" altLang="en-US" sz="1800" b="1" u="sng" dirty="0" smtClean="0"/>
              <a:t>無法</a:t>
            </a:r>
            <a:r>
              <a:rPr lang="zh-TW" altLang="en-US" sz="1800" b="1" u="sng" dirty="0"/>
              <a:t>進行拳擊</a:t>
            </a:r>
            <a:r>
              <a:rPr lang="zh-TW" altLang="en-US" sz="1800" b="1" u="sng" dirty="0" smtClean="0"/>
              <a:t>比賽：</a:t>
            </a:r>
            <a:endParaRPr lang="pl-PL" sz="1950" b="1" u="sng" dirty="0">
              <a:solidFill>
                <a:prstClr val="black"/>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Growing hematoma,</a:t>
            </a:r>
            <a:r>
              <a:rPr lang="zh-TW" altLang="zh-TW" sz="1400" dirty="0"/>
              <a:t>生長性血腫，</a:t>
            </a:r>
            <a:endParaRPr lang="pl-PL" sz="1463" dirty="0">
              <a:solidFill>
                <a:srgbClr val="3D3D3D"/>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Hematoma near eyes,</a:t>
            </a:r>
            <a:r>
              <a:rPr lang="zh-TW" altLang="en-US" sz="1400" dirty="0"/>
              <a:t>接</a:t>
            </a:r>
            <a:r>
              <a:rPr lang="zh-TW" altLang="zh-TW" sz="1400" dirty="0"/>
              <a:t>近眼睛</a:t>
            </a:r>
            <a:r>
              <a:rPr lang="zh-TW" altLang="en-US" sz="1400" dirty="0"/>
              <a:t>的血腫</a:t>
            </a:r>
            <a:r>
              <a:rPr lang="zh-TW" altLang="zh-TW" sz="1400" dirty="0"/>
              <a:t>，</a:t>
            </a:r>
            <a:endParaRPr lang="pl-PL" sz="1463" dirty="0">
              <a:solidFill>
                <a:srgbClr val="3D3D3D"/>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New and big hematomas,</a:t>
            </a:r>
            <a:r>
              <a:rPr lang="zh-TW" altLang="zh-TW" sz="1400" dirty="0"/>
              <a:t>新</a:t>
            </a:r>
            <a:r>
              <a:rPr lang="zh-TW" altLang="en-US" sz="1400" dirty="0"/>
              <a:t>的</a:t>
            </a:r>
            <a:r>
              <a:rPr lang="zh-TW" altLang="zh-TW" sz="1400" dirty="0"/>
              <a:t>大血腫，</a:t>
            </a:r>
            <a:endParaRPr lang="pl-PL" sz="1463" dirty="0">
              <a:solidFill>
                <a:srgbClr val="3D3D3D"/>
              </a:solidFill>
            </a:endParaRPr>
          </a:p>
          <a:p>
            <a:pPr marL="278606" indent="-278606" algn="ctr" eaLnBrk="1" hangingPunct="1">
              <a:buClr>
                <a:srgbClr val="4590B8"/>
              </a:buClr>
              <a:buFont typeface="Arial" panose="020B0604020202020204" pitchFamily="34" charset="0"/>
              <a:buChar char="•"/>
              <a:defRPr/>
            </a:pPr>
            <a:r>
              <a:rPr lang="pl-PL" sz="1463" dirty="0">
                <a:solidFill>
                  <a:srgbClr val="3D3D3D"/>
                </a:solidFill>
              </a:rPr>
              <a:t>Painfull hematomas,</a:t>
            </a:r>
            <a:r>
              <a:rPr lang="zh-TW" altLang="zh-TW" sz="1400" dirty="0"/>
              <a:t>疼痛性血腫，</a:t>
            </a:r>
            <a:endParaRPr lang="en-US" sz="1463" dirty="0">
              <a:solidFill>
                <a:srgbClr val="3D3D3D"/>
              </a:solidFill>
            </a:endParaRPr>
          </a:p>
          <a:p>
            <a:pPr marL="0" indent="0" algn="ctr" eaLnBrk="1" hangingPunct="1">
              <a:buClr>
                <a:srgbClr val="4590B8"/>
              </a:buClr>
              <a:buNone/>
              <a:defRPr/>
            </a:pPr>
            <a:endParaRPr lang="pl-PL" sz="1463" dirty="0">
              <a:solidFill>
                <a:srgbClr val="3D3D3D"/>
              </a:solidFill>
            </a:endParaRPr>
          </a:p>
        </p:txBody>
      </p:sp>
      <p:sp>
        <p:nvSpPr>
          <p:cNvPr id="34919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62E10E6-DD8B-4FB1-B9B6-495D064AF37E}" type="slidenum">
              <a:rPr lang="en-US" altLang="pl-PL" sz="1200" smtClean="0">
                <a:solidFill>
                  <a:srgbClr val="FFFFFF"/>
                </a:solidFill>
                <a:latin typeface="Arial Black" panose="020B0A04020102090204" pitchFamily="34" charset="0"/>
                <a:sym typeface="Arial Black" panose="020B0A04020102090204" pitchFamily="34" charset="0"/>
              </a:rPr>
              <a:pPr/>
              <a:t>230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ytuł 1"/>
          <p:cNvSpPr>
            <a:spLocks noGrp="1"/>
          </p:cNvSpPr>
          <p:nvPr>
            <p:ph type="title"/>
          </p:nvPr>
        </p:nvSpPr>
        <p:spPr>
          <a:xfrm>
            <a:off x="942975" y="981075"/>
            <a:ext cx="8963025" cy="823913"/>
          </a:xfrm>
        </p:spPr>
        <p:txBody>
          <a:bodyPr/>
          <a:lstStyle/>
          <a:p>
            <a:pPr marL="457200" indent="-457200" algn="ctr" eaLnBrk="1" hangingPunct="1">
              <a:lnSpc>
                <a:spcPct val="90000"/>
              </a:lnSpc>
              <a:defRPr/>
            </a:pP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Examples of </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800" b="1" u="sng" dirty="0" smtClean="0">
                <a:solidFill>
                  <a:prstClr val="black"/>
                </a:solidFill>
                <a:latin typeface="Agency FB" panose="020B0503020202020204" pitchFamily="34" charset="0"/>
                <a:ea typeface="+mn-ea"/>
                <a:cs typeface="+mn-cs"/>
                <a:sym typeface="Arial Black" panose="020B0A04020102020204" pitchFamily="34" charset="0"/>
              </a:rPr>
              <a:t>:</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sw</a:t>
            </a: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e</a:t>
            </a: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lling +reaction</a:t>
            </a:r>
            <a:r>
              <a:rPr lang="zh-TW" altLang="en-US" sz="3600" b="1" u="sng" dirty="0"/>
              <a:t>受</a:t>
            </a:r>
            <a:r>
              <a:rPr lang="zh-TW" altLang="zh-TW" sz="3600" b="1" u="sng" dirty="0"/>
              <a:t>傷</a:t>
            </a:r>
            <a:r>
              <a:rPr lang="zh-TW" altLang="en-US" sz="3600" b="1" u="sng" dirty="0" smtClean="0"/>
              <a:t>案</a:t>
            </a:r>
            <a:r>
              <a:rPr lang="zh-TW" altLang="zh-TW" sz="3600" b="1" u="sng" dirty="0" smtClean="0"/>
              <a:t>例</a:t>
            </a:r>
            <a:r>
              <a:rPr lang="zh-TW" altLang="en-US" sz="3600" b="1" u="sng" dirty="0" smtClean="0"/>
              <a:t>：</a:t>
            </a:r>
            <a:r>
              <a:rPr lang="zh-TW" altLang="zh-TW" sz="3600" b="1" u="sng" dirty="0" smtClean="0"/>
              <a:t>腫脹</a:t>
            </a:r>
            <a:r>
              <a:rPr lang="zh-TW" altLang="zh-TW" sz="3600" b="1" u="sng" dirty="0"/>
              <a:t>+</a:t>
            </a:r>
            <a:r>
              <a:rPr lang="zh-TW" altLang="en-US" sz="3600" b="1" u="sng" dirty="0" smtClean="0"/>
              <a:t>因</a:t>
            </a:r>
            <a:r>
              <a:rPr lang="zh-TW" altLang="zh-TW" sz="3600" b="1" u="sng" dirty="0" smtClean="0"/>
              <a:t>應</a:t>
            </a:r>
            <a:r>
              <a:rPr lang="zh-TW" altLang="en-US" sz="3600" b="1" u="sng" dirty="0" smtClean="0"/>
              <a:t>：</a:t>
            </a:r>
            <a:endParaRPr lang="pl-PL" alt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4" name="Symbol zastępczy zawartości 3"/>
          <p:cNvPicPr>
            <a:picLocks noGrp="1" noChangeAspect="1"/>
          </p:cNvPicPr>
          <p:nvPr>
            <p:ph idx="1"/>
          </p:nvPr>
        </p:nvPicPr>
        <p:blipFill>
          <a:blip r:embed="rId2" cstate="email">
            <a:extLst/>
          </a:blip>
          <a:stretch>
            <a:fillRect/>
          </a:stretch>
        </p:blipFill>
        <p:spPr>
          <a:xfrm>
            <a:off x="7069923" y="4213533"/>
            <a:ext cx="2521689" cy="174684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5" name="Obraz 4"/>
          <p:cNvPicPr>
            <a:picLocks noChangeAspect="1"/>
          </p:cNvPicPr>
          <p:nvPr/>
        </p:nvPicPr>
        <p:blipFill>
          <a:blip r:embed="rId3" cstate="email">
            <a:extLst/>
          </a:blip>
          <a:stretch>
            <a:fillRect/>
          </a:stretch>
        </p:blipFill>
        <p:spPr>
          <a:xfrm>
            <a:off x="559638" y="2322585"/>
            <a:ext cx="2499486" cy="1666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p:cNvPicPr>
            <a:picLocks noChangeAspect="1"/>
          </p:cNvPicPr>
          <p:nvPr/>
        </p:nvPicPr>
        <p:blipFill>
          <a:blip r:embed="rId4" cstate="print">
            <a:extLst/>
          </a:blip>
          <a:stretch>
            <a:fillRect/>
          </a:stretch>
        </p:blipFill>
        <p:spPr>
          <a:xfrm>
            <a:off x="3479542" y="4261817"/>
            <a:ext cx="3139468" cy="17581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p:cNvPicPr>
            <a:picLocks noChangeAspect="1"/>
          </p:cNvPicPr>
          <p:nvPr/>
        </p:nvPicPr>
        <p:blipFill>
          <a:blip r:embed="rId5" cstate="email">
            <a:extLst/>
          </a:blip>
          <a:stretch>
            <a:fillRect/>
          </a:stretch>
        </p:blipFill>
        <p:spPr>
          <a:xfrm>
            <a:off x="709552" y="4232260"/>
            <a:ext cx="2199659" cy="1787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az 7"/>
          <p:cNvPicPr>
            <a:picLocks noChangeAspect="1"/>
          </p:cNvPicPr>
          <p:nvPr/>
        </p:nvPicPr>
        <p:blipFill>
          <a:blip r:embed="rId6" cstate="print">
            <a:extLst/>
          </a:blip>
          <a:stretch>
            <a:fillRect/>
          </a:stretch>
        </p:blipFill>
        <p:spPr>
          <a:xfrm>
            <a:off x="3554935" y="2352502"/>
            <a:ext cx="2868733" cy="16064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Obraz 8"/>
          <p:cNvPicPr>
            <a:picLocks noChangeAspect="1"/>
          </p:cNvPicPr>
          <p:nvPr/>
        </p:nvPicPr>
        <p:blipFill>
          <a:blip r:embed="rId7" cstate="email">
            <a:extLst/>
          </a:blip>
          <a:stretch>
            <a:fillRect/>
          </a:stretch>
        </p:blipFill>
        <p:spPr>
          <a:xfrm>
            <a:off x="6919481" y="2291015"/>
            <a:ext cx="2387855" cy="16696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021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43925B0-A31E-46D0-92DE-0944F38A8248}" type="slidenum">
              <a:rPr lang="en-US" altLang="pl-PL" sz="1200" smtClean="0">
                <a:solidFill>
                  <a:srgbClr val="FFFFFF"/>
                </a:solidFill>
                <a:latin typeface="Arial Black" panose="020B0A04020102090204" pitchFamily="34" charset="0"/>
                <a:sym typeface="Arial Black" panose="020B0A04020102090204" pitchFamily="34" charset="0"/>
              </a:rPr>
              <a:pPr/>
              <a:t>231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a:xfrm>
            <a:off x="471488" y="990600"/>
            <a:ext cx="8963025" cy="825500"/>
          </a:xfrm>
        </p:spPr>
        <p:txBody>
          <a:bodyPr/>
          <a:lstStyle/>
          <a:p>
            <a:pPr marL="457200" indent="-457200" algn="ctr" eaLnBrk="1" hangingPunct="1">
              <a:lnSpc>
                <a:spcPct val="90000"/>
              </a:lnSpc>
              <a:defRPr/>
            </a:pP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Examples of </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800" b="1" u="sng" dirty="0" smtClean="0">
                <a:solidFill>
                  <a:prstClr val="black"/>
                </a:solidFill>
                <a:latin typeface="Agency FB" panose="020B0503020202020204" pitchFamily="34" charset="0"/>
                <a:ea typeface="+mn-ea"/>
                <a:cs typeface="+mn-cs"/>
                <a:sym typeface="Arial Black" panose="020B0A04020102020204" pitchFamily="34" charset="0"/>
              </a:rPr>
              <a:t>:</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sw</a:t>
            </a:r>
            <a:r>
              <a:rPr lang="en-US" altLang="pl-PL" sz="3800" b="1" u="sng" dirty="0">
                <a:solidFill>
                  <a:prstClr val="black"/>
                </a:solidFill>
                <a:latin typeface="Agency FB" panose="020B0503020202020204" pitchFamily="34" charset="0"/>
                <a:ea typeface="+mn-ea"/>
                <a:cs typeface="+mn-cs"/>
                <a:sym typeface="Arial Black" panose="020B0A04020102020204" pitchFamily="34" charset="0"/>
              </a:rPr>
              <a:t>e</a:t>
            </a: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lling+reaction</a:t>
            </a:r>
            <a:r>
              <a:rPr lang="zh-TW" altLang="en-US" sz="3200" b="1" u="sng" dirty="0"/>
              <a:t>受</a:t>
            </a:r>
            <a:r>
              <a:rPr lang="zh-TW" altLang="zh-TW" sz="3200" b="1" u="sng" dirty="0"/>
              <a:t>傷</a:t>
            </a:r>
            <a:r>
              <a:rPr lang="zh-TW" altLang="en-US" sz="3200" b="1" u="sng" dirty="0" smtClean="0"/>
              <a:t>案</a:t>
            </a:r>
            <a:r>
              <a:rPr lang="zh-TW" altLang="zh-TW" sz="3200" b="1" u="sng" dirty="0" smtClean="0"/>
              <a:t>例</a:t>
            </a:r>
            <a:r>
              <a:rPr lang="zh-TW" altLang="en-US" sz="3200" b="1" u="sng" dirty="0" smtClean="0"/>
              <a:t>：</a:t>
            </a:r>
            <a:r>
              <a:rPr lang="zh-TW" altLang="zh-TW" sz="3200" b="1" u="sng" dirty="0" smtClean="0"/>
              <a:t>腫脹</a:t>
            </a:r>
            <a:r>
              <a:rPr lang="zh-TW" altLang="zh-TW" sz="3200" b="1" u="sng" dirty="0"/>
              <a:t>+</a:t>
            </a:r>
            <a:r>
              <a:rPr lang="zh-TW" altLang="en-US" sz="3200" b="1" u="sng" dirty="0" smtClean="0"/>
              <a:t>因</a:t>
            </a:r>
            <a:r>
              <a:rPr lang="zh-TW" altLang="zh-TW" sz="3200" b="1" u="sng" dirty="0" smtClean="0"/>
              <a:t>應</a:t>
            </a:r>
            <a:r>
              <a:rPr lang="zh-TW" altLang="en-US" sz="3200" b="1" u="sng" dirty="0" smtClean="0"/>
              <a:t>：</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28675" name="Symbol zastępczy zawartości 2"/>
          <p:cNvSpPr>
            <a:spLocks noGrp="1"/>
          </p:cNvSpPr>
          <p:nvPr>
            <p:ph idx="1"/>
          </p:nvPr>
        </p:nvSpPr>
        <p:spPr>
          <a:xfrm>
            <a:off x="471488" y="2084388"/>
            <a:ext cx="8963025" cy="4130675"/>
          </a:xfrm>
        </p:spPr>
        <p:txBody>
          <a:bodyPr/>
          <a:lstStyle/>
          <a:p>
            <a:pPr marL="0" indent="0" eaLnBrk="1" hangingPunct="1">
              <a:buFont typeface="Wingdings 2" pitchFamily="18" charset="2"/>
              <a:buNone/>
              <a:defRPr/>
            </a:pPr>
            <a:r>
              <a:rPr lang="pl-PL" altLang="pl-PL" sz="1200" b="1" u="sng" dirty="0"/>
              <a:t>How to react?</a:t>
            </a:r>
            <a:r>
              <a:rPr lang="zh-TW" altLang="zh-TW" sz="1200" b="1" dirty="0"/>
              <a:t>如何</a:t>
            </a:r>
            <a:r>
              <a:rPr lang="zh-TW" altLang="en-US" sz="1200" b="1" dirty="0"/>
              <a:t>因</a:t>
            </a:r>
            <a:r>
              <a:rPr lang="zh-TW" altLang="zh-TW" sz="1200" b="1" dirty="0"/>
              <a:t>應？</a:t>
            </a:r>
            <a:endParaRPr lang="pl-PL" altLang="pl-PL" sz="1200" b="1" u="sng" dirty="0"/>
          </a:p>
          <a:p>
            <a:pPr eaLnBrk="1" hangingPunct="1">
              <a:defRPr/>
            </a:pPr>
            <a:r>
              <a:rPr lang="pl-PL" altLang="pl-PL" sz="1200" dirty="0"/>
              <a:t>The fastest reaction is the best reaction； it helps stop</a:t>
            </a:r>
            <a:r>
              <a:rPr lang="en-US" altLang="pl-PL" sz="1200" dirty="0"/>
              <a:t> the</a:t>
            </a:r>
            <a:r>
              <a:rPr lang="pl-PL" altLang="pl-PL" sz="1200" dirty="0"/>
              <a:t>  expan</a:t>
            </a:r>
            <a:r>
              <a:rPr lang="en-US" altLang="pl-PL" sz="1200" dirty="0" err="1"/>
              <a:t>tion</a:t>
            </a:r>
            <a:r>
              <a:rPr lang="pl-PL" altLang="pl-PL" sz="1200" dirty="0"/>
              <a:t> of the hematoma,</a:t>
            </a:r>
            <a:r>
              <a:rPr lang="zh-TW" altLang="zh-TW" sz="1200" dirty="0"/>
              <a:t>最快的反應是最好的反應，</a:t>
            </a:r>
            <a:r>
              <a:rPr lang="zh-TW" altLang="en-US" sz="1200" dirty="0"/>
              <a:t>這</a:t>
            </a:r>
            <a:r>
              <a:rPr lang="zh-TW" altLang="zh-TW" sz="1200" dirty="0"/>
              <a:t>有助於阻止血腫的膨脹，</a:t>
            </a:r>
            <a:endParaRPr lang="pl-PL" altLang="pl-PL" sz="1200" dirty="0"/>
          </a:p>
          <a:p>
            <a:pPr eaLnBrk="1" hangingPunct="1">
              <a:defRPr/>
            </a:pPr>
            <a:r>
              <a:rPr lang="pl-PL" altLang="pl-PL" sz="1200" dirty="0"/>
              <a:t>You </a:t>
            </a:r>
            <a:r>
              <a:rPr lang="en-US" altLang="pl-PL" sz="1200" dirty="0"/>
              <a:t>can</a:t>
            </a:r>
            <a:r>
              <a:rPr lang="pl-PL" altLang="pl-PL" sz="1200" dirty="0"/>
              <a:t> recognize the </a:t>
            </a:r>
            <a:r>
              <a:rPr lang="en-US" altLang="pl-PL" sz="1200" dirty="0"/>
              <a:t>onset</a:t>
            </a:r>
            <a:r>
              <a:rPr lang="pl-PL" altLang="pl-PL" sz="1200" dirty="0"/>
              <a:t> of hematoma</a:t>
            </a:r>
            <a:r>
              <a:rPr lang="en-US" altLang="pl-PL" sz="1200" dirty="0"/>
              <a:t>s</a:t>
            </a:r>
            <a:r>
              <a:rPr lang="pl-PL" altLang="pl-PL" sz="1200" dirty="0"/>
              <a:t> by </a:t>
            </a:r>
            <a:r>
              <a:rPr lang="en-US" altLang="pl-PL" sz="1200" dirty="0"/>
              <a:t>a </a:t>
            </a:r>
            <a:r>
              <a:rPr lang="pl-PL" altLang="pl-PL" sz="1200" dirty="0"/>
              <a:t>specific shiny surface of the skin or by touching this place with a glove,</a:t>
            </a:r>
            <a:r>
              <a:rPr lang="zh-TW" altLang="en-US" sz="1200" dirty="0"/>
              <a:t>透</a:t>
            </a:r>
            <a:r>
              <a:rPr lang="zh-TW" altLang="zh-TW" sz="1200" dirty="0"/>
              <a:t>過皮膚的特定光澤表面或用手套觸摸這</a:t>
            </a:r>
            <a:r>
              <a:rPr lang="zh-TW" altLang="en-US" sz="1200" dirty="0"/>
              <a:t>些部位就能</a:t>
            </a:r>
            <a:r>
              <a:rPr lang="zh-TW" altLang="zh-TW" sz="1200" dirty="0"/>
              <a:t>識別血腫的發生 ，</a:t>
            </a:r>
            <a:endParaRPr lang="pl-PL" altLang="pl-PL" sz="1200" dirty="0"/>
          </a:p>
          <a:p>
            <a:pPr eaLnBrk="1" hangingPunct="1">
              <a:defRPr/>
            </a:pPr>
            <a:r>
              <a:rPr lang="en-US" altLang="pl-PL" sz="1200" dirty="0"/>
              <a:t>You have to remember the following - </a:t>
            </a:r>
            <a:r>
              <a:rPr lang="en-US" altLang="pl-PL" sz="1200" b="1" dirty="0"/>
              <a:t>you can not remove an existing hematoma, you can only minimalize it or stop the </a:t>
            </a:r>
            <a:r>
              <a:rPr lang="en-US" altLang="pl-PL" sz="1200" b="1" dirty="0" err="1"/>
              <a:t>expantion</a:t>
            </a:r>
            <a:r>
              <a:rPr lang="en-US" altLang="pl-PL" sz="1200" b="1" dirty="0"/>
              <a:t>,</a:t>
            </a:r>
            <a:r>
              <a:rPr lang="zh-TW" altLang="zh-TW" sz="1200" dirty="0"/>
              <a:t>你必須記住以下</a:t>
            </a:r>
            <a:r>
              <a:rPr lang="zh-TW" altLang="en-US" sz="1200" dirty="0"/>
              <a:t>事項</a:t>
            </a:r>
            <a:r>
              <a:rPr lang="zh-TW" altLang="zh-TW" sz="1200" dirty="0"/>
              <a:t> - 你</a:t>
            </a:r>
            <a:r>
              <a:rPr lang="zh-TW" altLang="en-US" sz="1200" dirty="0"/>
              <a:t>無法消除</a:t>
            </a:r>
            <a:r>
              <a:rPr lang="zh-TW" altLang="zh-TW" sz="1200" dirty="0"/>
              <a:t>現有的血腫，你只能</a:t>
            </a:r>
            <a:r>
              <a:rPr lang="zh-TW" altLang="en-US" sz="1200" dirty="0"/>
              <a:t>盡量縮小</a:t>
            </a:r>
            <a:r>
              <a:rPr lang="zh-TW" altLang="zh-TW" sz="1200" dirty="0"/>
              <a:t>或停止擴張，</a:t>
            </a:r>
            <a:endParaRPr lang="en-US" altLang="pl-PL" sz="1200" b="1" dirty="0"/>
          </a:p>
          <a:p>
            <a:pPr eaLnBrk="1" hangingPunct="1">
              <a:defRPr/>
            </a:pPr>
            <a:r>
              <a:rPr lang="en-US" altLang="pl-PL" sz="1200" dirty="0"/>
              <a:t>You can use different sizes and shapes of boxing irons or small “cold packs”,</a:t>
            </a:r>
            <a:r>
              <a:rPr lang="zh-TW" altLang="en-US" sz="1200" dirty="0"/>
              <a:t>你</a:t>
            </a:r>
            <a:r>
              <a:rPr lang="zh-TW" altLang="zh-TW" sz="1200" dirty="0"/>
              <a:t>可以使用不同尺寸和形狀的拳擊熨斗或小型“</a:t>
            </a:r>
            <a:r>
              <a:rPr lang="zh-TW" altLang="en-US" sz="1200" dirty="0"/>
              <a:t>冰敷袋</a:t>
            </a:r>
            <a:r>
              <a:rPr lang="zh-TW" altLang="zh-TW" sz="1200" dirty="0"/>
              <a:t>”，</a:t>
            </a:r>
            <a:endParaRPr lang="en-US" altLang="pl-PL" sz="1200" dirty="0"/>
          </a:p>
          <a:p>
            <a:pPr eaLnBrk="1" hangingPunct="1">
              <a:defRPr/>
            </a:pPr>
            <a:r>
              <a:rPr lang="en-US" altLang="pl-PL" sz="1200" dirty="0"/>
              <a:t>You should use only a medium power of pressure and chose the right direction of static movement of blood,</a:t>
            </a:r>
            <a:r>
              <a:rPr lang="zh-TW" altLang="zh-TW" sz="1200" dirty="0"/>
              <a:t>你應該只使用中等壓力，</a:t>
            </a:r>
            <a:r>
              <a:rPr lang="zh-TW" altLang="en-US" sz="1200" dirty="0"/>
              <a:t>並</a:t>
            </a:r>
            <a:r>
              <a:rPr lang="zh-TW" altLang="zh-TW" sz="1200" dirty="0"/>
              <a:t>選擇正確的血液靜態</a:t>
            </a:r>
            <a:r>
              <a:rPr lang="zh-TW" altLang="en-US" sz="1200" dirty="0"/>
              <a:t>流</a:t>
            </a:r>
            <a:r>
              <a:rPr lang="zh-TW" altLang="zh-TW" sz="1200" dirty="0"/>
              <a:t>動方向，</a:t>
            </a:r>
            <a:endParaRPr lang="en-US" altLang="pl-PL" sz="1200" dirty="0"/>
          </a:p>
          <a:p>
            <a:pPr eaLnBrk="1" hangingPunct="1">
              <a:defRPr/>
            </a:pPr>
            <a:r>
              <a:rPr lang="en-US" altLang="pl-PL" sz="1200" dirty="0"/>
              <a:t>You should not move rapidly with the boxing iron (</a:t>
            </a:r>
            <a:r>
              <a:rPr lang="en-US" altLang="pl-PL" sz="1200" dirty="0" err="1"/>
              <a:t>enswell</a:t>
            </a:r>
            <a:r>
              <a:rPr lang="en-US" altLang="pl-PL" sz="1200" dirty="0"/>
              <a:t>), you can only press in a chosen direction,</a:t>
            </a:r>
            <a:r>
              <a:rPr lang="zh-TW" altLang="zh-TW" sz="1200" dirty="0"/>
              <a:t>你不</a:t>
            </a:r>
            <a:r>
              <a:rPr lang="zh-TW" altLang="en-US" sz="1200" dirty="0"/>
              <a:t>可以</a:t>
            </a:r>
            <a:r>
              <a:rPr lang="zh-TW" altLang="zh-TW" sz="1200" dirty="0"/>
              <a:t>快速移動拳擊熨斗（enswell） ，只能按所選擇的方向按</a:t>
            </a:r>
            <a:r>
              <a:rPr lang="zh-TW" altLang="en-US" sz="1200" dirty="0"/>
              <a:t>壓</a:t>
            </a:r>
            <a:r>
              <a:rPr lang="zh-TW" altLang="zh-TW" sz="1200" dirty="0"/>
              <a:t>，</a:t>
            </a:r>
            <a:r>
              <a:rPr lang="en-US" altLang="pl-PL" sz="1200" dirty="0"/>
              <a:t> </a:t>
            </a:r>
          </a:p>
          <a:p>
            <a:pPr eaLnBrk="1" hangingPunct="1">
              <a:defRPr/>
            </a:pPr>
            <a:r>
              <a:rPr lang="en-US" altLang="pl-PL" sz="1200" dirty="0"/>
              <a:t>Before putting the iron on the face you should apply </a:t>
            </a:r>
            <a:r>
              <a:rPr lang="en-US" altLang="pl-PL" sz="1200" dirty="0" err="1"/>
              <a:t>vaseline</a:t>
            </a:r>
            <a:r>
              <a:rPr lang="en-US" altLang="pl-PL" sz="1200" dirty="0"/>
              <a:t> which gives slide and is a barrier from a direct contact between cold metal and skin,</a:t>
            </a:r>
            <a:r>
              <a:rPr lang="zh-TW" altLang="zh-TW" sz="1200" dirty="0"/>
              <a:t>在將</a:t>
            </a:r>
            <a:r>
              <a:rPr lang="zh-TW" altLang="en-US" sz="1200" dirty="0"/>
              <a:t>熨斗</a:t>
            </a:r>
            <a:r>
              <a:rPr lang="zh-TW" altLang="zh-TW" sz="1200" dirty="0"/>
              <a:t>放在臉上之前，應</a:t>
            </a:r>
            <a:r>
              <a:rPr lang="zh-TW" altLang="en-US" sz="1200" dirty="0"/>
              <a:t>塗抹</a:t>
            </a:r>
            <a:r>
              <a:rPr lang="zh-TW" altLang="zh-TW" sz="1200" dirty="0"/>
              <a:t>賦予</a:t>
            </a:r>
            <a:r>
              <a:rPr lang="zh-TW" altLang="en-US" sz="1200" dirty="0"/>
              <a:t>滑動</a:t>
            </a:r>
            <a:r>
              <a:rPr lang="zh-TW" altLang="zh-TW" sz="1200" dirty="0"/>
              <a:t>的凡士林，</a:t>
            </a:r>
            <a:r>
              <a:rPr lang="zh-TW" altLang="en-US" sz="1200" dirty="0"/>
              <a:t>這</a:t>
            </a:r>
            <a:r>
              <a:rPr lang="zh-TW" altLang="zh-TW" sz="1200" dirty="0"/>
              <a:t>是</a:t>
            </a:r>
            <a:r>
              <a:rPr lang="zh-TW" altLang="en-US" sz="1200" dirty="0"/>
              <a:t>冰</a:t>
            </a:r>
            <a:r>
              <a:rPr lang="zh-TW" altLang="zh-TW" sz="1200" dirty="0"/>
              <a:t>冷金屬與皮膚直接接觸的</a:t>
            </a:r>
            <a:r>
              <a:rPr lang="zh-TW" altLang="en-US" sz="1200" dirty="0"/>
              <a:t>面膜</a:t>
            </a:r>
            <a:r>
              <a:rPr lang="zh-TW" altLang="zh-TW" sz="1200" dirty="0"/>
              <a:t>，</a:t>
            </a:r>
            <a:endParaRPr lang="en-US" altLang="pl-PL" sz="1200" dirty="0"/>
          </a:p>
          <a:p>
            <a:pPr eaLnBrk="1" hangingPunct="1">
              <a:defRPr/>
            </a:pPr>
            <a:r>
              <a:rPr lang="en-US" altLang="pl-PL" sz="1200" dirty="0"/>
              <a:t>10 seconds before the end of a Break you should dry the skin and put some </a:t>
            </a:r>
            <a:r>
              <a:rPr lang="en-US" altLang="pl-PL" sz="1200" dirty="0" err="1"/>
              <a:t>vaseline</a:t>
            </a:r>
            <a:r>
              <a:rPr lang="en-US" altLang="pl-PL" sz="1200" dirty="0"/>
              <a:t>,</a:t>
            </a:r>
            <a:r>
              <a:rPr lang="zh-TW" altLang="en-US" sz="1200" dirty="0"/>
              <a:t>在</a:t>
            </a:r>
            <a:r>
              <a:rPr lang="zh-TW" altLang="zh-TW" sz="1200" dirty="0"/>
              <a:t>休息</a:t>
            </a:r>
            <a:r>
              <a:rPr lang="zh-TW" altLang="en-US" sz="1200" dirty="0"/>
              <a:t>結束</a:t>
            </a:r>
            <a:r>
              <a:rPr lang="zh-TW" altLang="zh-TW" sz="1200" dirty="0"/>
              <a:t>前10秒，你應該</a:t>
            </a:r>
            <a:r>
              <a:rPr lang="zh-TW" altLang="en-US" sz="1200" dirty="0"/>
              <a:t>讓</a:t>
            </a:r>
            <a:r>
              <a:rPr lang="zh-TW" altLang="zh-TW" sz="1200" dirty="0"/>
              <a:t>皮膚</a:t>
            </a:r>
            <a:r>
              <a:rPr lang="zh-TW" altLang="en-US" sz="1200" dirty="0"/>
              <a:t>乾燥並塗上</a:t>
            </a:r>
            <a:r>
              <a:rPr lang="zh-TW" altLang="zh-TW" sz="1200" dirty="0"/>
              <a:t>一些凡士林，</a:t>
            </a:r>
            <a:endParaRPr lang="en-US" altLang="pl-PL" sz="1200" dirty="0"/>
          </a:p>
          <a:p>
            <a:pPr eaLnBrk="1" hangingPunct="1">
              <a:defRPr/>
            </a:pPr>
            <a:r>
              <a:rPr lang="en-US" altLang="pl-PL" sz="1200" dirty="0"/>
              <a:t>After the bout we use only </a:t>
            </a:r>
            <a:r>
              <a:rPr lang="en-US" altLang="pl-PL" sz="1200" dirty="0" err="1"/>
              <a:t>preventional</a:t>
            </a:r>
            <a:r>
              <a:rPr lang="en-US" altLang="pl-PL" sz="1200" dirty="0"/>
              <a:t> </a:t>
            </a:r>
            <a:r>
              <a:rPr lang="en-US" altLang="pl-PL" sz="1200" dirty="0" err="1"/>
              <a:t>kriotherapy</a:t>
            </a:r>
            <a:r>
              <a:rPr lang="en-US" altLang="pl-PL" sz="1200" dirty="0"/>
              <a:t>, after a few days we use </a:t>
            </a:r>
            <a:r>
              <a:rPr lang="en-US" altLang="pl-PL" sz="1200" dirty="0" err="1"/>
              <a:t>preventional</a:t>
            </a:r>
            <a:r>
              <a:rPr lang="en-US" altLang="pl-PL" sz="1200" dirty="0"/>
              <a:t> thermotherapy； swollen ears (cauliflower) – </a:t>
            </a:r>
            <a:r>
              <a:rPr lang="en-US" altLang="pl-PL" sz="1200" dirty="0" err="1"/>
              <a:t>preventional</a:t>
            </a:r>
            <a:r>
              <a:rPr lang="en-US" altLang="pl-PL" sz="1200" dirty="0"/>
              <a:t> </a:t>
            </a:r>
            <a:r>
              <a:rPr lang="en-US" altLang="pl-PL" sz="1200" dirty="0" err="1"/>
              <a:t>kriotherapy</a:t>
            </a:r>
            <a:r>
              <a:rPr lang="en-US" altLang="pl-PL" sz="1200" dirty="0"/>
              <a:t> (2-3 days) and after this,  take out the infesting blood with a special syringe,</a:t>
            </a:r>
            <a:r>
              <a:rPr lang="zh-TW" altLang="en-US" sz="1200" dirty="0"/>
              <a:t>比賽</a:t>
            </a:r>
            <a:r>
              <a:rPr lang="zh-TW" altLang="zh-TW" sz="1200" dirty="0"/>
              <a:t>結束之後，我們只使用預防性</a:t>
            </a:r>
            <a:r>
              <a:rPr lang="zh-TW" altLang="en-US" sz="1200" dirty="0"/>
              <a:t>冷凍療法</a:t>
            </a:r>
            <a:r>
              <a:rPr lang="zh-TW" altLang="zh-TW" sz="1200" dirty="0"/>
              <a:t>，幾天</a:t>
            </a:r>
            <a:r>
              <a:rPr lang="zh-TW" altLang="en-US" sz="1200" dirty="0"/>
              <a:t>後</a:t>
            </a:r>
            <a:r>
              <a:rPr lang="zh-TW" altLang="zh-TW" sz="1200" dirty="0"/>
              <a:t>，我們使用預防性熱療</a:t>
            </a:r>
            <a:r>
              <a:rPr lang="zh-TW" altLang="en-US" sz="1200" dirty="0"/>
              <a:t>；</a:t>
            </a:r>
            <a:r>
              <a:rPr lang="zh-TW" altLang="zh-TW" sz="1200" dirty="0"/>
              <a:t>腫脹的耳朵（花椰菜） - 預防性</a:t>
            </a:r>
            <a:r>
              <a:rPr lang="zh-TW" altLang="en-US" sz="1200" dirty="0"/>
              <a:t>冷凍療法</a:t>
            </a:r>
            <a:r>
              <a:rPr lang="zh-TW" altLang="zh-TW" sz="1200" dirty="0"/>
              <a:t>（2-3天），之後</a:t>
            </a:r>
            <a:r>
              <a:rPr lang="zh-TW" altLang="en-US" sz="1200" dirty="0"/>
              <a:t>再使</a:t>
            </a:r>
            <a:r>
              <a:rPr lang="zh-TW" altLang="zh-TW" sz="1200" dirty="0"/>
              <a:t>用專用注射器取出感染的血液，</a:t>
            </a:r>
            <a:endParaRPr lang="en-US" altLang="pl-PL" sz="1200" dirty="0"/>
          </a:p>
        </p:txBody>
      </p:sp>
      <p:sp>
        <p:nvSpPr>
          <p:cNvPr id="35123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9B42F47-5EE0-40F3-A954-3D7D5E97AD57}" type="slidenum">
              <a:rPr lang="en-US" altLang="pl-PL" sz="1200" smtClean="0">
                <a:solidFill>
                  <a:srgbClr val="FFFFFF"/>
                </a:solidFill>
                <a:latin typeface="Arial Black" panose="020B0A04020102090204" pitchFamily="34" charset="0"/>
                <a:sym typeface="Arial Black" panose="020B0A04020102090204" pitchFamily="34" charset="0"/>
              </a:rPr>
              <a:pPr/>
              <a:t>232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ytuł 1"/>
          <p:cNvSpPr>
            <a:spLocks noGrp="1"/>
          </p:cNvSpPr>
          <p:nvPr>
            <p:ph type="title"/>
          </p:nvPr>
        </p:nvSpPr>
        <p:spPr>
          <a:xfrm>
            <a:off x="471488" y="1058863"/>
            <a:ext cx="8963025" cy="823912"/>
          </a:xfrm>
        </p:spPr>
        <p:txBody>
          <a:bodyPr/>
          <a:lstStyle/>
          <a:p>
            <a:pPr marL="457200" indent="-457200" algn="ctr" eaLnBrk="1" hangingPunct="1">
              <a:lnSpc>
                <a:spcPct val="90000"/>
              </a:lnSpc>
              <a:defRPr/>
            </a:pP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Examples of </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200" b="1" u="sng" dirty="0" smtClean="0">
                <a:solidFill>
                  <a:prstClr val="black"/>
                </a:solidFill>
                <a:latin typeface="Agency FB" panose="020B0503020202020204" pitchFamily="34" charset="0"/>
                <a:ea typeface="+mn-ea"/>
                <a:cs typeface="+mn-cs"/>
                <a:sym typeface="Arial Black" panose="020B0A04020102020204" pitchFamily="34" charset="0"/>
              </a:rPr>
              <a:t>:</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200" b="1" u="sng" dirty="0">
                <a:solidFill>
                  <a:prstClr val="black"/>
                </a:solidFill>
                <a:latin typeface="Agency FB" panose="020B0503020202020204" pitchFamily="34" charset="0"/>
                <a:ea typeface="+mn-ea"/>
                <a:cs typeface="+mn-cs"/>
                <a:sym typeface="Arial Black" panose="020B0A04020102020204" pitchFamily="34" charset="0"/>
              </a:rPr>
              <a:t>fractures + </a:t>
            </a:r>
            <a:r>
              <a:rPr lang="pl-PL" altLang="pl-PL" sz="3200" b="1" u="sng" dirty="0" smtClean="0">
                <a:solidFill>
                  <a:prstClr val="black"/>
                </a:solidFill>
                <a:latin typeface="Agency FB" panose="020B0503020202020204" pitchFamily="34" charset="0"/>
                <a:ea typeface="+mn-ea"/>
                <a:cs typeface="+mn-cs"/>
                <a:sym typeface="Arial Black" panose="020B0A04020102020204" pitchFamily="34" charset="0"/>
              </a:rPr>
              <a:t>reaction：</a:t>
            </a:r>
            <a:r>
              <a:rPr lang="zh-TW" altLang="en-US" sz="3200" b="1" u="sng" dirty="0" smtClean="0"/>
              <a:t>受</a:t>
            </a:r>
            <a:r>
              <a:rPr lang="zh-TW" altLang="zh-TW" sz="3200" b="1" u="sng" dirty="0" smtClean="0"/>
              <a:t>傷</a:t>
            </a:r>
            <a:r>
              <a:rPr lang="zh-TW" altLang="en-US" sz="3200" b="1" u="sng" dirty="0" smtClean="0"/>
              <a:t>案</a:t>
            </a:r>
            <a:r>
              <a:rPr lang="zh-TW" altLang="zh-TW" sz="3200" b="1" u="sng" dirty="0" smtClean="0"/>
              <a:t>例</a:t>
            </a:r>
            <a:r>
              <a:rPr lang="zh-TW" altLang="en-US" sz="3200" b="1" u="sng" dirty="0" smtClean="0"/>
              <a:t>：</a:t>
            </a:r>
            <a:r>
              <a:rPr lang="zh-TW" altLang="zh-TW" sz="3200" b="1" u="sng" dirty="0" smtClean="0"/>
              <a:t>骨折</a:t>
            </a:r>
            <a:r>
              <a:rPr lang="zh-TW" altLang="zh-TW" sz="3200" b="1" u="sng" dirty="0"/>
              <a:t>+</a:t>
            </a:r>
            <a:r>
              <a:rPr lang="zh-TW" altLang="en-US" sz="3200" b="1" u="sng" dirty="0" smtClean="0"/>
              <a:t>因</a:t>
            </a:r>
            <a:r>
              <a:rPr lang="zh-TW" altLang="zh-TW" sz="3200" b="1" u="sng" dirty="0" smtClean="0"/>
              <a:t>應</a:t>
            </a:r>
            <a:r>
              <a:rPr lang="zh-TW" altLang="en-US" sz="3200" b="1" u="sng" dirty="0" smtClean="0"/>
              <a:t>：</a:t>
            </a:r>
            <a:endParaRPr lang="pl-PL" altLang="pl-PL" sz="32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352259" name="Symbol zastępczy zawartości 2"/>
          <p:cNvSpPr>
            <a:spLocks noGrp="1"/>
          </p:cNvSpPr>
          <p:nvPr>
            <p:ph idx="1"/>
          </p:nvPr>
        </p:nvSpPr>
        <p:spPr>
          <a:xfrm>
            <a:off x="471488" y="1882775"/>
            <a:ext cx="8963025" cy="2787650"/>
          </a:xfrm>
        </p:spPr>
        <p:txBody>
          <a:bodyPr/>
          <a:lstStyle/>
          <a:p>
            <a:pPr eaLnBrk="1" hangingPunct="1"/>
            <a:r>
              <a:rPr lang="pl-PL" altLang="pl-PL" sz="1200" dirty="0"/>
              <a:t>In boxing the most typical fr</a:t>
            </a:r>
            <a:r>
              <a:rPr lang="en-US" altLang="pl-PL" sz="1200" dirty="0"/>
              <a:t>a</a:t>
            </a:r>
            <a:r>
              <a:rPr lang="pl-PL" altLang="pl-PL" sz="1200" dirty="0"/>
              <a:t>cture </a:t>
            </a:r>
            <a:r>
              <a:rPr lang="pl-PL" altLang="pl-PL" sz="1200" dirty="0" smtClean="0"/>
              <a:t>are： </a:t>
            </a:r>
            <a:r>
              <a:rPr lang="pl-PL" altLang="pl-PL" sz="1200" dirty="0"/>
              <a:t>face</a:t>
            </a:r>
            <a:r>
              <a:rPr lang="en-US" altLang="pl-PL" sz="1200" dirty="0"/>
              <a:t>,</a:t>
            </a:r>
            <a:r>
              <a:rPr lang="pl-PL" altLang="pl-PL" sz="1200" dirty="0"/>
              <a:t> hand and torso fracture</a:t>
            </a:r>
            <a:r>
              <a:rPr lang="en-US" altLang="pl-PL" sz="1200" dirty="0"/>
              <a:t>s</a:t>
            </a:r>
            <a:r>
              <a:rPr lang="pl-PL" altLang="pl-PL" sz="1200" dirty="0"/>
              <a:t>,</a:t>
            </a:r>
            <a:r>
              <a:rPr lang="zh-TW" altLang="zh-TW" sz="1200" dirty="0"/>
              <a:t>在拳擊中，最典型的骨折</a:t>
            </a:r>
            <a:r>
              <a:rPr lang="zh-TW" altLang="zh-TW" sz="1200" dirty="0" smtClean="0"/>
              <a:t>是</a:t>
            </a:r>
            <a:r>
              <a:rPr lang="zh-TW" altLang="en-US" sz="1200" dirty="0" smtClean="0"/>
              <a:t>：臉</a:t>
            </a:r>
            <a:r>
              <a:rPr lang="zh-TW" altLang="zh-TW" sz="1200" dirty="0" smtClean="0"/>
              <a:t>部</a:t>
            </a:r>
            <a:r>
              <a:rPr lang="zh-TW" altLang="en-US" sz="1200" dirty="0">
                <a:latin typeface="新細明體" panose="02020500000000000000" pitchFamily="18" charset="-120"/>
                <a:ea typeface="新細明體" panose="02020500000000000000" pitchFamily="18" charset="-120"/>
              </a:rPr>
              <a:t>、</a:t>
            </a:r>
            <a:r>
              <a:rPr lang="zh-TW" altLang="zh-TW" sz="1200" dirty="0"/>
              <a:t>手部和軀幹骨折，</a:t>
            </a:r>
            <a:endParaRPr lang="pl-PL" altLang="pl-PL" sz="1200" dirty="0"/>
          </a:p>
          <a:p>
            <a:pPr eaLnBrk="1" hangingPunct="1"/>
            <a:r>
              <a:rPr lang="pl-PL" altLang="pl-PL" sz="1200" dirty="0"/>
              <a:t>This is a termination of continuity of osseous tissue during the pressure,</a:t>
            </a:r>
            <a:r>
              <a:rPr lang="zh-TW" altLang="zh-TW" sz="1200" dirty="0"/>
              <a:t>這是在壓力期間終止骨</a:t>
            </a:r>
            <a:r>
              <a:rPr lang="zh-TW" altLang="en-US" sz="1200" dirty="0"/>
              <a:t>質</a:t>
            </a:r>
            <a:r>
              <a:rPr lang="zh-TW" altLang="zh-TW" sz="1200" dirty="0"/>
              <a:t>組織的連續性，</a:t>
            </a:r>
            <a:endParaRPr lang="pl-PL" altLang="pl-PL" sz="1200" dirty="0"/>
          </a:p>
          <a:p>
            <a:pPr eaLnBrk="1" hangingPunct="1"/>
            <a:r>
              <a:rPr lang="pl-PL" altLang="pl-PL" sz="1200" dirty="0"/>
              <a:t>In a consequence of fracture strong bleeding can appear, big inner sw</a:t>
            </a:r>
            <a:r>
              <a:rPr lang="en-US" altLang="pl-PL" sz="1200" dirty="0"/>
              <a:t>e</a:t>
            </a:r>
            <a:r>
              <a:rPr lang="pl-PL" altLang="pl-PL" sz="1200" dirty="0"/>
              <a:t>lling, pain and visible osseous replacement,</a:t>
            </a:r>
            <a:r>
              <a:rPr lang="zh-TW" altLang="zh-TW" sz="1200" dirty="0"/>
              <a:t>骨折</a:t>
            </a:r>
            <a:r>
              <a:rPr lang="zh-TW" altLang="en-US" sz="1200" dirty="0"/>
              <a:t>的</a:t>
            </a:r>
            <a:r>
              <a:rPr lang="zh-TW" altLang="zh-TW" sz="1200" dirty="0"/>
              <a:t>發生可</a:t>
            </a:r>
            <a:r>
              <a:rPr lang="zh-TW" altLang="en-US" sz="1200" dirty="0"/>
              <a:t>能</a:t>
            </a:r>
            <a:r>
              <a:rPr lang="zh-TW" altLang="zh-TW" sz="1200" dirty="0"/>
              <a:t>出現</a:t>
            </a:r>
            <a:r>
              <a:rPr lang="zh-TW" altLang="en-US" sz="1200" dirty="0"/>
              <a:t>大</a:t>
            </a:r>
            <a:r>
              <a:rPr lang="zh-TW" altLang="zh-TW" sz="1200" dirty="0"/>
              <a:t>出血</a:t>
            </a:r>
            <a:r>
              <a:rPr lang="zh-TW" altLang="en-US" sz="1200" dirty="0">
                <a:latin typeface="新細明體" panose="02020500000000000000" pitchFamily="18" charset="-120"/>
                <a:ea typeface="新細明體" panose="02020500000000000000" pitchFamily="18" charset="-120"/>
              </a:rPr>
              <a:t>、</a:t>
            </a:r>
            <a:r>
              <a:rPr lang="zh-TW" altLang="zh-TW" sz="1200" dirty="0"/>
              <a:t>大內腫脹</a:t>
            </a:r>
            <a:r>
              <a:rPr lang="zh-TW" altLang="en-US" sz="1200" dirty="0">
                <a:latin typeface="新細明體" panose="02020500000000000000" pitchFamily="18" charset="-120"/>
                <a:ea typeface="新細明體" panose="02020500000000000000" pitchFamily="18" charset="-120"/>
              </a:rPr>
              <a:t>、</a:t>
            </a:r>
            <a:r>
              <a:rPr lang="zh-TW" altLang="zh-TW" sz="1200" dirty="0"/>
              <a:t>疼痛及可見骨質置換，</a:t>
            </a:r>
            <a:endParaRPr lang="pl-PL" altLang="pl-PL" sz="1200" dirty="0"/>
          </a:p>
          <a:p>
            <a:pPr eaLnBrk="1" hangingPunct="1"/>
            <a:r>
              <a:rPr lang="pl-PL" altLang="pl-PL" sz="1200" dirty="0"/>
              <a:t>Every single fracture is dangerous for </a:t>
            </a:r>
            <a:r>
              <a:rPr lang="en-US" altLang="pl-PL" sz="1200" dirty="0"/>
              <a:t>a boxer</a:t>
            </a:r>
            <a:r>
              <a:rPr lang="pl-PL" altLang="pl-PL" sz="1200" dirty="0"/>
              <a:t> and is classified as one of the reasons terminatin</a:t>
            </a:r>
            <a:r>
              <a:rPr lang="en-US" altLang="pl-PL" sz="1200" dirty="0"/>
              <a:t>g a bout</a:t>
            </a:r>
            <a:r>
              <a:rPr lang="pl-PL" altLang="pl-PL" sz="1200" dirty="0"/>
              <a:t>,</a:t>
            </a:r>
            <a:r>
              <a:rPr lang="zh-TW" altLang="zh-TW" sz="1200" dirty="0"/>
              <a:t>每</a:t>
            </a:r>
            <a:r>
              <a:rPr lang="zh-TW" altLang="en-US" sz="1200" dirty="0"/>
              <a:t>次</a:t>
            </a:r>
            <a:r>
              <a:rPr lang="zh-TW" altLang="zh-TW" sz="1200" dirty="0"/>
              <a:t>骨折對於拳擊手</a:t>
            </a:r>
            <a:r>
              <a:rPr lang="zh-TW" altLang="en-US" sz="1200" dirty="0"/>
              <a:t>都</a:t>
            </a:r>
            <a:r>
              <a:rPr lang="zh-TW" altLang="zh-TW" sz="1200" dirty="0"/>
              <a:t>是</a:t>
            </a:r>
            <a:r>
              <a:rPr lang="zh-TW" altLang="en-US" sz="1200" dirty="0"/>
              <a:t>很</a:t>
            </a:r>
            <a:r>
              <a:rPr lang="zh-TW" altLang="zh-TW" sz="1200" dirty="0"/>
              <a:t>危險的，並</a:t>
            </a:r>
            <a:r>
              <a:rPr lang="zh-TW" altLang="en-US" sz="1200" dirty="0"/>
              <a:t>且</a:t>
            </a:r>
            <a:r>
              <a:rPr lang="zh-TW" altLang="zh-TW" sz="1200" dirty="0"/>
              <a:t>被歸類為終止</a:t>
            </a:r>
            <a:r>
              <a:rPr lang="zh-TW" altLang="en-US" sz="1200" dirty="0"/>
              <a:t>比賽</a:t>
            </a:r>
            <a:r>
              <a:rPr lang="zh-TW" altLang="zh-TW" sz="1200" dirty="0"/>
              <a:t>的原因之一，</a:t>
            </a:r>
            <a:endParaRPr lang="pl-PL" altLang="pl-PL" sz="1200" dirty="0"/>
          </a:p>
          <a:p>
            <a:pPr eaLnBrk="1" hangingPunct="1"/>
            <a:r>
              <a:rPr lang="pl-PL" altLang="pl-PL" sz="1200" dirty="0"/>
              <a:t>The fractures are often unrecognizable, the obesrvation and physical examination is recommended,</a:t>
            </a:r>
            <a:r>
              <a:rPr lang="zh-TW" altLang="zh-TW" sz="1200" dirty="0"/>
              <a:t> 通常是無法識別骨折，</a:t>
            </a:r>
            <a:r>
              <a:rPr lang="zh-TW" altLang="en-US" sz="1200" dirty="0"/>
              <a:t>建議進行觀察</a:t>
            </a:r>
            <a:r>
              <a:rPr lang="zh-TW" altLang="zh-TW" sz="1200" dirty="0"/>
              <a:t>和體檢，</a:t>
            </a:r>
            <a:endParaRPr lang="pl-PL" altLang="pl-PL" sz="1200" dirty="0"/>
          </a:p>
          <a:p>
            <a:pPr eaLnBrk="1" hangingPunct="1"/>
            <a:r>
              <a:rPr lang="pl-PL" altLang="pl-PL" sz="1200" dirty="0"/>
              <a:t>First aid in those kind</a:t>
            </a:r>
            <a:r>
              <a:rPr lang="en-US" altLang="pl-PL" sz="1200" dirty="0"/>
              <a:t>s</a:t>
            </a:r>
            <a:r>
              <a:rPr lang="pl-PL" altLang="pl-PL" sz="1200" dirty="0"/>
              <a:t> of cases, if we cannot recognize the</a:t>
            </a:r>
            <a:r>
              <a:rPr lang="en-US" altLang="pl-PL" sz="1200" dirty="0"/>
              <a:t>n if should be treated</a:t>
            </a:r>
            <a:r>
              <a:rPr lang="pl-PL" altLang="pl-PL" sz="1200" dirty="0"/>
              <a:t> based on kriotherapy prevention – it helps in case of pa</a:t>
            </a:r>
            <a:r>
              <a:rPr lang="en-US" altLang="pl-PL" sz="1200" dirty="0"/>
              <a:t>in, </a:t>
            </a:r>
            <a:r>
              <a:rPr lang="pl-PL" altLang="pl-PL" sz="1200" dirty="0"/>
              <a:t>sw</a:t>
            </a:r>
            <a:r>
              <a:rPr lang="en-US" altLang="pl-PL" sz="1200" dirty="0"/>
              <a:t>e</a:t>
            </a:r>
            <a:r>
              <a:rPr lang="pl-PL" altLang="pl-PL" sz="1200" dirty="0"/>
              <a:t>lling and anti-inflammatory reaction</a:t>
            </a:r>
            <a:r>
              <a:rPr lang="zh-TW" altLang="zh-TW" sz="1200" dirty="0"/>
              <a:t>在這</a:t>
            </a:r>
            <a:r>
              <a:rPr lang="zh-TW" altLang="en-US" sz="1200" dirty="0"/>
              <a:t>些</a:t>
            </a:r>
            <a:r>
              <a:rPr lang="zh-TW" altLang="zh-TW" sz="1200" dirty="0"/>
              <a:t>情況下的急救，如果我們</a:t>
            </a:r>
            <a:r>
              <a:rPr lang="zh-TW" altLang="en-US" sz="1200" dirty="0"/>
              <a:t>無法</a:t>
            </a:r>
            <a:r>
              <a:rPr lang="zh-TW" altLang="zh-TW" sz="1200" dirty="0"/>
              <a:t>確認是否應根據</a:t>
            </a:r>
            <a:r>
              <a:rPr lang="zh-TW" altLang="en-US" sz="1200" dirty="0"/>
              <a:t>冷凍療法</a:t>
            </a:r>
            <a:r>
              <a:rPr lang="zh-TW" altLang="zh-TW" sz="1200" dirty="0"/>
              <a:t>預防</a:t>
            </a:r>
            <a:r>
              <a:rPr lang="zh-TW" altLang="en-US" sz="1200" dirty="0"/>
              <a:t>進行</a:t>
            </a:r>
            <a:r>
              <a:rPr lang="zh-TW" altLang="zh-TW" sz="1200" dirty="0"/>
              <a:t>治療 - 這</a:t>
            </a:r>
            <a:r>
              <a:rPr lang="zh-TW" altLang="en-US" sz="1200" dirty="0"/>
              <a:t>對</a:t>
            </a:r>
            <a:r>
              <a:rPr lang="zh-TW" altLang="zh-TW" sz="1200" dirty="0"/>
              <a:t>於疼痛</a:t>
            </a:r>
            <a:r>
              <a:rPr lang="zh-TW" altLang="en-US" sz="1200" dirty="0">
                <a:latin typeface="新細明體" panose="02020500000000000000" pitchFamily="18" charset="-120"/>
                <a:ea typeface="新細明體" panose="02020500000000000000" pitchFamily="18" charset="-120"/>
              </a:rPr>
              <a:t>、</a:t>
            </a:r>
            <a:r>
              <a:rPr lang="zh-TW" altLang="zh-TW" sz="1200" dirty="0"/>
              <a:t>腫脹和抗炎反應</a:t>
            </a:r>
            <a:r>
              <a:rPr lang="zh-TW" altLang="en-US" sz="1200" dirty="0"/>
              <a:t>有所幫助</a:t>
            </a:r>
            <a:endParaRPr lang="en-US" altLang="pl-PL" sz="1200" dirty="0"/>
          </a:p>
          <a:p>
            <a:pPr eaLnBrk="1" hangingPunct="1"/>
            <a:r>
              <a:rPr lang="en-US" altLang="pl-PL" sz="1200" dirty="0"/>
              <a:t>Always recommended to see a doctor immediately</a:t>
            </a:r>
            <a:r>
              <a:rPr lang="zh-TW" altLang="en-US" sz="1200" dirty="0"/>
              <a:t>始終</a:t>
            </a:r>
            <a:r>
              <a:rPr lang="zh-TW" altLang="zh-TW" sz="1200" dirty="0"/>
              <a:t>建議立即</a:t>
            </a:r>
            <a:r>
              <a:rPr lang="zh-TW" altLang="en-US" sz="1200" dirty="0"/>
              <a:t>就</a:t>
            </a:r>
            <a:r>
              <a:rPr lang="zh-TW" altLang="zh-TW" sz="1200" dirty="0"/>
              <a:t>醫</a:t>
            </a:r>
            <a:r>
              <a:rPr lang="en-US" altLang="pl-PL" sz="1200" dirty="0"/>
              <a:t> </a:t>
            </a:r>
          </a:p>
          <a:p>
            <a:pPr marL="0" indent="0" eaLnBrk="1" hangingPunct="1">
              <a:buNone/>
            </a:pPr>
            <a:r>
              <a:rPr lang="zh-TW" altLang="zh-TW" sz="1400" dirty="0"/>
              <a:t/>
            </a:r>
            <a:br>
              <a:rPr lang="zh-TW" altLang="zh-TW" sz="1400" dirty="0"/>
            </a:br>
            <a:endParaRPr lang="pl-PL" altLang="pl-PL" sz="1300" dirty="0"/>
          </a:p>
        </p:txBody>
      </p:sp>
      <p:sp>
        <p:nvSpPr>
          <p:cNvPr id="4" name="Symbol zastępczy tekstu 3"/>
          <p:cNvSpPr txBox="1">
            <a:spLocks/>
          </p:cNvSpPr>
          <p:nvPr/>
        </p:nvSpPr>
        <p:spPr bwMode="auto">
          <a:xfrm>
            <a:off x="898525" y="5111750"/>
            <a:ext cx="3959225" cy="1557610"/>
          </a:xfrm>
          <a:prstGeom prst="rect">
            <a:avLst/>
          </a:prstGeom>
          <a:noFill/>
          <a:ln>
            <a:noFill/>
          </a:ln>
          <a:extLst/>
        </p:spPr>
        <p:txBody>
          <a:bodyPr anchor="ct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eaLnBrk="1" hangingPunct="1">
              <a:buClr>
                <a:srgbClr val="4590B8"/>
              </a:buClr>
              <a:defRPr/>
            </a:pPr>
            <a:r>
              <a:rPr lang="pl-PL" sz="1600" b="1" u="sng" dirty="0">
                <a:solidFill>
                  <a:prstClr val="black"/>
                </a:solidFill>
              </a:rPr>
              <a:t>Able to </a:t>
            </a:r>
            <a:r>
              <a:rPr lang="en-US" sz="1600" b="1" u="sng" dirty="0" smtClean="0">
                <a:solidFill>
                  <a:prstClr val="black"/>
                </a:solidFill>
              </a:rPr>
              <a:t>box</a:t>
            </a:r>
            <a:r>
              <a:rPr lang="pl-PL" sz="1600" b="1" u="sng" dirty="0" smtClean="0">
                <a:solidFill>
                  <a:prstClr val="black"/>
                </a:solidFill>
              </a:rPr>
              <a:t>：</a:t>
            </a:r>
            <a:r>
              <a:rPr lang="zh-TW" altLang="en-US" sz="1600" b="1" u="sng" dirty="0" smtClean="0"/>
              <a:t>能夠</a:t>
            </a:r>
            <a:r>
              <a:rPr lang="zh-TW" altLang="en-US" sz="1600" b="1" u="sng" dirty="0"/>
              <a:t>進行拳擊</a:t>
            </a:r>
            <a:r>
              <a:rPr lang="zh-TW" altLang="en-US" sz="1600" b="1" u="sng" dirty="0" smtClean="0"/>
              <a:t>比賽：</a:t>
            </a:r>
            <a:endParaRPr lang="pl-PL" altLang="zh-TW" sz="1600" b="1" u="sng" dirty="0">
              <a:solidFill>
                <a:prstClr val="black"/>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Unrecognizable fracture – </a:t>
            </a:r>
            <a:r>
              <a:rPr lang="pl-PL" sz="1400" dirty="0">
                <a:solidFill>
                  <a:srgbClr val="FF0000"/>
                </a:solidFill>
              </a:rPr>
              <a:t>with no final confirmation of fracture</a:t>
            </a:r>
            <a:r>
              <a:rPr lang="zh-TW" altLang="zh-TW" sz="1400" dirty="0"/>
              <a:t>無法識別的骨折 - </a:t>
            </a:r>
            <a:r>
              <a:rPr lang="zh-TW" altLang="en-US" sz="1400" dirty="0">
                <a:solidFill>
                  <a:srgbClr val="FF0000"/>
                </a:solidFill>
              </a:rPr>
              <a:t>未</a:t>
            </a:r>
            <a:r>
              <a:rPr lang="zh-TW" altLang="zh-TW" sz="1400" dirty="0">
                <a:solidFill>
                  <a:srgbClr val="FF0000"/>
                </a:solidFill>
              </a:rPr>
              <a:t>最終確認骨折</a:t>
            </a:r>
            <a:endParaRPr lang="pl-PL" sz="1400" dirty="0">
              <a:solidFill>
                <a:srgbClr val="FF0000"/>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No st</a:t>
            </a:r>
            <a:r>
              <a:rPr lang="en-US" sz="1400" dirty="0">
                <a:solidFill>
                  <a:srgbClr val="3D3D3D"/>
                </a:solidFill>
              </a:rPr>
              <a:t>r</a:t>
            </a:r>
            <a:r>
              <a:rPr lang="pl-PL" sz="1400" dirty="0">
                <a:solidFill>
                  <a:srgbClr val="3D3D3D"/>
                </a:solidFill>
              </a:rPr>
              <a:t>ong bleeding </a:t>
            </a:r>
            <a:r>
              <a:rPr lang="pl-PL" sz="1400" dirty="0">
                <a:solidFill>
                  <a:srgbClr val="FF0000"/>
                </a:solidFill>
              </a:rPr>
              <a:t>(nose)</a:t>
            </a:r>
            <a:r>
              <a:rPr lang="zh-TW" altLang="zh-TW" sz="1400" dirty="0"/>
              <a:t>沒有</a:t>
            </a:r>
            <a:r>
              <a:rPr lang="zh-TW" altLang="en-US" sz="1400" dirty="0"/>
              <a:t>大</a:t>
            </a:r>
            <a:r>
              <a:rPr lang="zh-TW" altLang="zh-TW" sz="1400" dirty="0"/>
              <a:t>出血</a:t>
            </a:r>
            <a:r>
              <a:rPr lang="zh-TW" altLang="zh-TW" sz="1400" dirty="0">
                <a:solidFill>
                  <a:srgbClr val="FF0000"/>
                </a:solidFill>
              </a:rPr>
              <a:t>（鼻子）</a:t>
            </a:r>
            <a:endParaRPr lang="pl-PL" sz="1400" dirty="0">
              <a:solidFill>
                <a:srgbClr val="FF0000"/>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Doctor’s agreement </a:t>
            </a:r>
            <a:r>
              <a:rPr lang="pl-PL" sz="1400" dirty="0">
                <a:solidFill>
                  <a:srgbClr val="FF0000"/>
                </a:solidFill>
              </a:rPr>
              <a:t>to let boxer fight</a:t>
            </a:r>
            <a:r>
              <a:rPr lang="zh-TW" altLang="zh-TW" sz="1400" dirty="0"/>
              <a:t>醫生同意讓拳擊手</a:t>
            </a:r>
            <a:r>
              <a:rPr lang="zh-TW" altLang="en-US" sz="1400" dirty="0"/>
              <a:t>搏鬥</a:t>
            </a:r>
            <a:endParaRPr lang="pl-PL" sz="1400" dirty="0">
              <a:solidFill>
                <a:srgbClr val="FF0000"/>
              </a:solidFill>
            </a:endParaRPr>
          </a:p>
          <a:p>
            <a:pPr marL="278606" indent="-278606" algn="ctr" eaLnBrk="1" hangingPunct="1">
              <a:buClr>
                <a:srgbClr val="4590B8"/>
              </a:buClr>
              <a:buFont typeface="Arial" panose="020B0604020202020204" pitchFamily="34" charset="0"/>
              <a:buChar char="•"/>
              <a:defRPr/>
            </a:pPr>
            <a:endParaRPr lang="pl-PL" sz="1463" dirty="0">
              <a:solidFill>
                <a:srgbClr val="3D3D3D"/>
              </a:solidFill>
            </a:endParaRPr>
          </a:p>
        </p:txBody>
      </p:sp>
      <p:sp>
        <p:nvSpPr>
          <p:cNvPr id="5" name="Symbol zastępczy tekstu 3"/>
          <p:cNvSpPr txBox="1">
            <a:spLocks/>
          </p:cNvSpPr>
          <p:nvPr/>
        </p:nvSpPr>
        <p:spPr bwMode="auto">
          <a:xfrm>
            <a:off x="4953000" y="5111750"/>
            <a:ext cx="3959225" cy="1054100"/>
          </a:xfrm>
          <a:prstGeom prst="rect">
            <a:avLst/>
          </a:prstGeom>
          <a:noFill/>
          <a:ln>
            <a:noFill/>
          </a:ln>
          <a:extLst/>
        </p:spPr>
        <p:txBody>
          <a:bodyPr anchor="ct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eaLnBrk="1" hangingPunct="1">
              <a:buClr>
                <a:srgbClr val="4590B8"/>
              </a:buClr>
              <a:defRPr/>
            </a:pPr>
            <a:r>
              <a:rPr lang="pl-PL" sz="1600" b="1" u="sng" dirty="0">
                <a:solidFill>
                  <a:prstClr val="black"/>
                </a:solidFill>
              </a:rPr>
              <a:t>Unable to</a:t>
            </a:r>
            <a:r>
              <a:rPr lang="en-US" sz="1600" b="1" u="sng" dirty="0">
                <a:solidFill>
                  <a:prstClr val="black"/>
                </a:solidFill>
              </a:rPr>
              <a:t> </a:t>
            </a:r>
            <a:r>
              <a:rPr lang="en-US" sz="1600" b="1" u="sng" dirty="0" smtClean="0">
                <a:solidFill>
                  <a:prstClr val="black"/>
                </a:solidFill>
              </a:rPr>
              <a:t>box</a:t>
            </a:r>
            <a:r>
              <a:rPr lang="pl-PL" sz="1600" b="1" u="sng" dirty="0" smtClean="0">
                <a:solidFill>
                  <a:prstClr val="black"/>
                </a:solidFill>
              </a:rPr>
              <a:t>：</a:t>
            </a:r>
            <a:r>
              <a:rPr lang="zh-TW" altLang="en-US" sz="1600" b="1" u="sng" dirty="0" smtClean="0">
                <a:solidFill>
                  <a:prstClr val="black"/>
                </a:solidFill>
              </a:rPr>
              <a:t>無法</a:t>
            </a:r>
            <a:r>
              <a:rPr lang="zh-TW" altLang="en-US" sz="1600" b="1" u="sng" dirty="0"/>
              <a:t>進行拳擊</a:t>
            </a:r>
            <a:r>
              <a:rPr lang="zh-TW" altLang="en-US" sz="1600" b="1" u="sng" dirty="0" smtClean="0"/>
              <a:t>比賽：</a:t>
            </a:r>
            <a:endParaRPr lang="pl-PL" sz="1600" b="1" u="sng" dirty="0">
              <a:solidFill>
                <a:prstClr val="black"/>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Visible bone fracture,</a:t>
            </a:r>
            <a:r>
              <a:rPr lang="zh-TW" altLang="zh-TW" sz="1400" dirty="0"/>
              <a:t>可見骨折，</a:t>
            </a:r>
            <a:endParaRPr lang="pl-PL" sz="1400" dirty="0">
              <a:solidFill>
                <a:srgbClr val="3D3D3D"/>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Strong bleeding </a:t>
            </a:r>
            <a:r>
              <a:rPr lang="pl-PL" sz="1400" dirty="0">
                <a:solidFill>
                  <a:srgbClr val="FF0000"/>
                </a:solidFill>
              </a:rPr>
              <a:t>(nose)</a:t>
            </a:r>
            <a:r>
              <a:rPr lang="zh-TW" altLang="en-US" sz="1400" dirty="0"/>
              <a:t>大</a:t>
            </a:r>
            <a:r>
              <a:rPr lang="zh-TW" altLang="zh-TW" sz="1400" dirty="0"/>
              <a:t>出血</a:t>
            </a:r>
            <a:r>
              <a:rPr lang="zh-TW" altLang="zh-TW" sz="1400" dirty="0">
                <a:solidFill>
                  <a:srgbClr val="FF0000"/>
                </a:solidFill>
              </a:rPr>
              <a:t>（鼻子）</a:t>
            </a:r>
            <a:endParaRPr lang="pl-PL" sz="1400" dirty="0">
              <a:solidFill>
                <a:srgbClr val="FF0000"/>
              </a:solidFill>
            </a:endParaRPr>
          </a:p>
          <a:p>
            <a:pPr marL="278606" indent="-278606" algn="ctr" eaLnBrk="1" hangingPunct="1">
              <a:buClr>
                <a:srgbClr val="4590B8"/>
              </a:buClr>
              <a:buFont typeface="Arial" panose="020B0604020202020204" pitchFamily="34" charset="0"/>
              <a:buChar char="•"/>
              <a:defRPr/>
            </a:pPr>
            <a:r>
              <a:rPr lang="pl-PL" sz="1400" dirty="0">
                <a:solidFill>
                  <a:srgbClr val="3D3D3D"/>
                </a:solidFill>
              </a:rPr>
              <a:t>Specific sw</a:t>
            </a:r>
            <a:r>
              <a:rPr lang="en-US" sz="1400" dirty="0">
                <a:solidFill>
                  <a:srgbClr val="3D3D3D"/>
                </a:solidFill>
              </a:rPr>
              <a:t>e</a:t>
            </a:r>
            <a:r>
              <a:rPr lang="pl-PL" sz="1400" dirty="0">
                <a:solidFill>
                  <a:srgbClr val="3D3D3D"/>
                </a:solidFill>
              </a:rPr>
              <a:t>lling – </a:t>
            </a:r>
            <a:r>
              <a:rPr lang="pl-PL" sz="1400" dirty="0">
                <a:solidFill>
                  <a:srgbClr val="FF0000"/>
                </a:solidFill>
              </a:rPr>
              <a:t>e.g.blood effusion under the skin after face fracture</a:t>
            </a:r>
            <a:r>
              <a:rPr lang="zh-TW" altLang="zh-TW" sz="1400" dirty="0"/>
              <a:t>特異性腫脹 - </a:t>
            </a:r>
            <a:r>
              <a:rPr lang="zh-TW" altLang="zh-TW" sz="1400" dirty="0">
                <a:solidFill>
                  <a:srgbClr val="C00000"/>
                </a:solidFill>
              </a:rPr>
              <a:t>例如</a:t>
            </a:r>
            <a:r>
              <a:rPr lang="zh-TW" altLang="en-US" sz="1400" dirty="0">
                <a:solidFill>
                  <a:srgbClr val="C00000"/>
                </a:solidFill>
              </a:rPr>
              <a:t>臉</a:t>
            </a:r>
            <a:r>
              <a:rPr lang="zh-TW" altLang="zh-TW" sz="1400" dirty="0">
                <a:solidFill>
                  <a:srgbClr val="C00000"/>
                </a:solidFill>
              </a:rPr>
              <a:t>部骨折後皮</a:t>
            </a:r>
            <a:r>
              <a:rPr lang="zh-TW" altLang="en-US" sz="1400" dirty="0">
                <a:solidFill>
                  <a:srgbClr val="C00000"/>
                </a:solidFill>
              </a:rPr>
              <a:t>下</a:t>
            </a:r>
            <a:r>
              <a:rPr lang="zh-TW" altLang="zh-TW" sz="1400" dirty="0">
                <a:solidFill>
                  <a:srgbClr val="C00000"/>
                </a:solidFill>
              </a:rPr>
              <a:t>血液滲出</a:t>
            </a:r>
            <a:endParaRPr lang="pl-PL" sz="1400" dirty="0">
              <a:solidFill>
                <a:srgbClr val="C00000"/>
              </a:solidFill>
            </a:endParaRPr>
          </a:p>
          <a:p>
            <a:pPr marL="278606" indent="-278606" algn="ctr" eaLnBrk="1" hangingPunct="1">
              <a:buClr>
                <a:srgbClr val="4590B8"/>
              </a:buClr>
              <a:buFont typeface="Arial" panose="020B0604020202020204" pitchFamily="34" charset="0"/>
              <a:buChar char="•"/>
              <a:defRPr/>
            </a:pPr>
            <a:endParaRPr lang="pl-PL" sz="1463" dirty="0">
              <a:solidFill>
                <a:srgbClr val="3D3D3D"/>
              </a:solidFill>
            </a:endParaRPr>
          </a:p>
        </p:txBody>
      </p:sp>
      <p:sp>
        <p:nvSpPr>
          <p:cNvPr id="35226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C86537A-5E48-41A7-AF37-D5F415251076}" type="slidenum">
              <a:rPr lang="en-US" altLang="pl-PL" sz="1200" smtClean="0">
                <a:solidFill>
                  <a:srgbClr val="FFFFFF"/>
                </a:solidFill>
                <a:latin typeface="Arial Black" panose="020B0A04020102090204" pitchFamily="34" charset="0"/>
                <a:sym typeface="Arial Black" panose="020B0A04020102090204" pitchFamily="34" charset="0"/>
              </a:rPr>
              <a:pPr/>
              <a:t>233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2975" y="981075"/>
            <a:ext cx="8963025" cy="823913"/>
          </a:xfrm>
        </p:spPr>
        <p:txBody>
          <a:bodyPr/>
          <a:lstStyle/>
          <a:p>
            <a:pPr marL="457200" indent="-457200" algn="ctr" eaLnBrk="1" hangingPunct="1">
              <a:lnSpc>
                <a:spcPct val="90000"/>
              </a:lnSpc>
              <a:defRPr/>
            </a:pP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Examples of </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injuries</a:t>
            </a:r>
            <a:r>
              <a:rPr lang="en-US" altLang="zh-TW" sz="3800" b="1" u="sng" dirty="0" smtClean="0">
                <a:solidFill>
                  <a:prstClr val="black"/>
                </a:solidFill>
                <a:latin typeface="Agency FB" panose="020B0503020202020204" pitchFamily="34" charset="0"/>
                <a:ea typeface="+mn-ea"/>
                <a:cs typeface="+mn-cs"/>
                <a:sym typeface="Arial Black" panose="020B0A04020102020204" pitchFamily="34" charset="0"/>
              </a:rPr>
              <a:t>:</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 </a:t>
            </a:r>
            <a:r>
              <a:rPr lang="pl-PL" altLang="pl-PL" sz="3800" b="1" u="sng" dirty="0">
                <a:solidFill>
                  <a:prstClr val="black"/>
                </a:solidFill>
                <a:latin typeface="Agency FB" panose="020B0503020202020204" pitchFamily="34" charset="0"/>
                <a:ea typeface="+mn-ea"/>
                <a:cs typeface="+mn-cs"/>
                <a:sym typeface="Arial Black" panose="020B0A04020102020204" pitchFamily="34" charset="0"/>
              </a:rPr>
              <a:t>fractures + </a:t>
            </a:r>
            <a:r>
              <a:rPr lang="pl-PL" altLang="pl-PL" sz="3800" b="1" u="sng" dirty="0" smtClean="0">
                <a:solidFill>
                  <a:prstClr val="black"/>
                </a:solidFill>
                <a:latin typeface="Agency FB" panose="020B0503020202020204" pitchFamily="34" charset="0"/>
                <a:ea typeface="+mn-ea"/>
                <a:cs typeface="+mn-cs"/>
                <a:sym typeface="Arial Black" panose="020B0A04020102020204" pitchFamily="34" charset="0"/>
              </a:rPr>
              <a:t>reaction：</a:t>
            </a:r>
            <a:r>
              <a:rPr lang="zh-TW" altLang="en-US" sz="3600" b="1" u="sng" dirty="0" smtClean="0"/>
              <a:t>受</a:t>
            </a:r>
            <a:r>
              <a:rPr lang="zh-TW" altLang="zh-TW" sz="3600" b="1" u="sng" dirty="0" smtClean="0"/>
              <a:t>傷</a:t>
            </a:r>
            <a:r>
              <a:rPr lang="zh-TW" altLang="en-US" sz="3600" b="1" u="sng" dirty="0" smtClean="0"/>
              <a:t>案</a:t>
            </a:r>
            <a:r>
              <a:rPr lang="zh-TW" altLang="zh-TW" sz="3600" b="1" u="sng" dirty="0" smtClean="0"/>
              <a:t>例</a:t>
            </a:r>
            <a:r>
              <a:rPr lang="zh-TW" altLang="en-US" sz="3600" b="1" u="sng" dirty="0" smtClean="0"/>
              <a:t>：</a:t>
            </a:r>
            <a:r>
              <a:rPr lang="zh-TW" altLang="zh-TW" sz="3600" b="1" u="sng" dirty="0" smtClean="0"/>
              <a:t>骨折</a:t>
            </a:r>
            <a:r>
              <a:rPr lang="zh-TW" altLang="zh-TW" sz="3600" b="1" u="sng" dirty="0"/>
              <a:t>+</a:t>
            </a:r>
            <a:r>
              <a:rPr lang="zh-TW" altLang="en-US" sz="3600" b="1" u="sng" dirty="0"/>
              <a:t>因</a:t>
            </a:r>
            <a:r>
              <a:rPr lang="zh-TW" altLang="zh-TW" sz="3600" b="1" u="sng" dirty="0"/>
              <a:t>應</a:t>
            </a:r>
            <a:endParaRPr 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4" name="Symbol zastępczy zawartości 3"/>
          <p:cNvPicPr>
            <a:picLocks noGrp="1" noChangeAspect="1"/>
          </p:cNvPicPr>
          <p:nvPr>
            <p:ph idx="1"/>
          </p:nvPr>
        </p:nvPicPr>
        <p:blipFill>
          <a:blip r:embed="rId2" cstate="email">
            <a:extLst/>
          </a:blip>
          <a:stretch>
            <a:fillRect/>
          </a:stretch>
        </p:blipFill>
        <p:spPr>
          <a:xfrm>
            <a:off x="476819" y="2387036"/>
            <a:ext cx="2648432" cy="176313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5" name="Obraz 4"/>
          <p:cNvPicPr>
            <a:picLocks noChangeAspect="1"/>
          </p:cNvPicPr>
          <p:nvPr/>
        </p:nvPicPr>
        <p:blipFill>
          <a:blip r:embed="rId3" cstate="email">
            <a:extLst/>
          </a:blip>
          <a:stretch>
            <a:fillRect/>
          </a:stretch>
        </p:blipFill>
        <p:spPr>
          <a:xfrm>
            <a:off x="6439282" y="4396383"/>
            <a:ext cx="2588355" cy="1682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0766" y="2317743"/>
            <a:ext cx="2239734" cy="1866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p:cNvPicPr>
            <a:picLocks noChangeAspect="1"/>
          </p:cNvPicPr>
          <p:nvPr/>
        </p:nvPicPr>
        <p:blipFill>
          <a:blip r:embed="rId5" cstate="email">
            <a:extLst/>
          </a:blip>
          <a:stretch>
            <a:fillRect/>
          </a:stretch>
        </p:blipFill>
        <p:spPr>
          <a:xfrm>
            <a:off x="476818" y="4396383"/>
            <a:ext cx="2200775" cy="16425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Obraz 8"/>
          <p:cNvPicPr>
            <a:picLocks noChangeAspect="1"/>
          </p:cNvPicPr>
          <p:nvPr/>
        </p:nvPicPr>
        <p:blipFill>
          <a:blip r:embed="rId6" cstate="email">
            <a:extLst/>
          </a:blip>
          <a:stretch>
            <a:fillRect/>
          </a:stretch>
        </p:blipFill>
        <p:spPr>
          <a:xfrm>
            <a:off x="3125250" y="4396383"/>
            <a:ext cx="2894640" cy="16258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Obraz 2"/>
          <p:cNvPicPr>
            <a:picLocks noChangeAspect="1"/>
          </p:cNvPicPr>
          <p:nvPr/>
        </p:nvPicPr>
        <p:blipFill>
          <a:blip r:embed="rId7" cstate="email">
            <a:extLst/>
          </a:blip>
          <a:stretch>
            <a:fillRect/>
          </a:stretch>
        </p:blipFill>
        <p:spPr>
          <a:xfrm>
            <a:off x="6513650" y="2317743"/>
            <a:ext cx="2513988" cy="1866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3289" name="Symbol zastępczy numeru slajdu 7"/>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60E82BF-B9D4-4962-B58F-8C77A4D4F1B9}" type="slidenum">
              <a:rPr lang="en-US" altLang="pl-PL" sz="1200" smtClean="0">
                <a:solidFill>
                  <a:srgbClr val="FFFFFF"/>
                </a:solidFill>
                <a:latin typeface="Arial Black" panose="020B0A04020102090204" pitchFamily="34" charset="0"/>
                <a:sym typeface="Arial Black" panose="020B0A04020102090204" pitchFamily="34" charset="0"/>
              </a:rPr>
              <a:pPr/>
              <a:t>234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4713" y="549275"/>
            <a:ext cx="8732837" cy="801688"/>
          </a:xfrm>
        </p:spPr>
        <p:txBody>
          <a:bodyPr>
            <a:noAutofit/>
          </a:bodyPr>
          <a:lstStyle/>
          <a:p>
            <a:pPr marL="457200" indent="-457200" algn="ctr" eaLnBrk="1" hangingPunct="1">
              <a:lnSpc>
                <a:spcPct val="90000"/>
              </a:lnSpc>
              <a:defRPr/>
            </a:pPr>
            <a:r>
              <a:rPr lang="pl-PL" sz="3800" b="1" u="sng" dirty="0">
                <a:solidFill>
                  <a:prstClr val="black"/>
                </a:solidFill>
                <a:latin typeface="Agency FB" panose="020B0503020202020204" pitchFamily="34" charset="0"/>
                <a:ea typeface="+mn-ea"/>
                <a:cs typeface="+mn-cs"/>
                <a:sym typeface="Arial Black" panose="020B0A04020102020204" pitchFamily="34" charset="0"/>
              </a:rPr>
              <a:t>Sport Evolution</a:t>
            </a:r>
            <a:r>
              <a:rPr lang="zh-TW" altLang="en-US" sz="3800" b="1" u="sng" dirty="0">
                <a:solidFill>
                  <a:prstClr val="black"/>
                </a:solidFill>
                <a:latin typeface="Agency FB" panose="020B0503020202020204" pitchFamily="34" charset="0"/>
                <a:ea typeface="+mn-ea"/>
                <a:cs typeface="+mn-cs"/>
                <a:sym typeface="Arial Black" panose="020B0A04020102020204" pitchFamily="34" charset="0"/>
              </a:rPr>
              <a:t>運動演進</a:t>
            </a:r>
            <a:endParaRPr 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4" name="Symbol zastępczy zawartości 3"/>
          <p:cNvPicPr>
            <a:picLocks noGrp="1" noChangeAspect="1"/>
          </p:cNvPicPr>
          <p:nvPr>
            <p:ph sz="half" idx="1"/>
          </p:nvPr>
        </p:nvPicPr>
        <p:blipFill>
          <a:blip r:embed="rId2" cstate="print">
            <a:extLst/>
          </a:blip>
          <a:stretch>
            <a:fillRect/>
          </a:stretch>
        </p:blipFill>
        <p:spPr>
          <a:xfrm>
            <a:off x="632520" y="1844824"/>
            <a:ext cx="3032848" cy="406770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31748" name="Symbol zastępczy zawartości 4"/>
          <p:cNvSpPr>
            <a:spLocks noGrp="1"/>
          </p:cNvSpPr>
          <p:nvPr>
            <p:ph sz="half" idx="2"/>
          </p:nvPr>
        </p:nvSpPr>
        <p:spPr>
          <a:xfrm>
            <a:off x="3952875" y="1933575"/>
            <a:ext cx="5662613" cy="4502150"/>
          </a:xfrm>
        </p:spPr>
        <p:txBody>
          <a:bodyPr/>
          <a:lstStyle/>
          <a:p>
            <a:pPr eaLnBrk="1" hangingPunct="1">
              <a:defRPr/>
            </a:pPr>
            <a:r>
              <a:rPr lang="en-US" altLang="pl-PL" sz="1600" dirty="0"/>
              <a:t>It took many years for the sport which is Boxing has reached the fairness of the competition and secure witnessed the fight we are now. Evolution becomes normal when we raise our requirements and strive for perfection in sport</a:t>
            </a:r>
            <a:r>
              <a:rPr lang="zh-TW" altLang="zh-TW" sz="1600" dirty="0"/>
              <a:t>拳擊</a:t>
            </a:r>
            <a:r>
              <a:rPr lang="zh-TW" altLang="en-US" sz="1600" dirty="0"/>
              <a:t>經過</a:t>
            </a:r>
            <a:r>
              <a:rPr lang="zh-TW" altLang="zh-TW" sz="1600" dirty="0"/>
              <a:t>很多年的時間</a:t>
            </a:r>
            <a:r>
              <a:rPr lang="zh-TW" altLang="en-US" sz="1600" dirty="0"/>
              <a:t>才</a:t>
            </a:r>
            <a:r>
              <a:rPr lang="zh-TW" altLang="zh-TW" sz="1600" dirty="0"/>
              <a:t>達到競爭的公平</a:t>
            </a:r>
            <a:r>
              <a:rPr lang="zh-TW" altLang="en-US" sz="1600" dirty="0"/>
              <a:t>性</a:t>
            </a:r>
            <a:r>
              <a:rPr lang="zh-TW" altLang="zh-TW" sz="1600" dirty="0"/>
              <a:t>，</a:t>
            </a:r>
            <a:r>
              <a:rPr lang="zh-TW" altLang="en-US" sz="1600" dirty="0"/>
              <a:t>並</a:t>
            </a:r>
            <a:r>
              <a:rPr lang="zh-TW" altLang="zh-TW" sz="1600" dirty="0"/>
              <a:t>確保我們現在</a:t>
            </a:r>
            <a:r>
              <a:rPr lang="zh-TW" altLang="en-US" sz="1600" dirty="0"/>
              <a:t>看到</a:t>
            </a:r>
            <a:r>
              <a:rPr lang="zh-TW" altLang="zh-TW" sz="1600" dirty="0"/>
              <a:t>的</a:t>
            </a:r>
            <a:r>
              <a:rPr lang="zh-TW" altLang="en-US" sz="1600" dirty="0"/>
              <a:t>搏</a:t>
            </a:r>
            <a:r>
              <a:rPr lang="zh-TW" altLang="zh-TW" sz="1600" dirty="0"/>
              <a:t>鬥爭。當我們提出要求並努力</a:t>
            </a:r>
            <a:r>
              <a:rPr lang="zh-TW" altLang="en-US" sz="1600" dirty="0"/>
              <a:t>精進</a:t>
            </a:r>
            <a:r>
              <a:rPr lang="zh-TW" altLang="zh-TW" sz="1600" dirty="0"/>
              <a:t>運動，進化就</a:t>
            </a:r>
            <a:r>
              <a:rPr lang="zh-TW" altLang="en-US" sz="1600" dirty="0"/>
              <a:t>成為</a:t>
            </a:r>
            <a:r>
              <a:rPr lang="zh-TW" altLang="zh-TW" sz="1600" dirty="0"/>
              <a:t>常</a:t>
            </a:r>
            <a:r>
              <a:rPr lang="zh-TW" altLang="en-US" sz="1600" dirty="0"/>
              <a:t>態。</a:t>
            </a:r>
            <a:endParaRPr lang="pl-PL" altLang="pl-PL" sz="1600" dirty="0"/>
          </a:p>
          <a:p>
            <a:pPr eaLnBrk="1" hangingPunct="1">
              <a:defRPr/>
            </a:pPr>
            <a:r>
              <a:rPr lang="en-US" altLang="pl-PL" sz="1600" dirty="0"/>
              <a:t>Debated a lot about the safety of boxers during the bout. Minimize injuries by increasing the size of the gloves, the introduction of mandatory </a:t>
            </a:r>
            <a:r>
              <a:rPr lang="en-US" altLang="pl-PL" sz="1600" dirty="0" err="1"/>
              <a:t>headguard</a:t>
            </a:r>
            <a:r>
              <a:rPr lang="en-US" altLang="pl-PL" sz="1600" dirty="0"/>
              <a:t> during the Olympic Games or the presence of a neutral </a:t>
            </a:r>
            <a:r>
              <a:rPr lang="en-US" altLang="pl-PL" sz="1600" dirty="0" err="1"/>
              <a:t>cutm</a:t>
            </a:r>
            <a:r>
              <a:rPr lang="pl-PL" altLang="pl-PL" sz="1600" dirty="0"/>
              <a:t>an</a:t>
            </a:r>
            <a:r>
              <a:rPr lang="en-US" altLang="pl-PL" sz="1600" dirty="0"/>
              <a:t>, which will give a certain result.</a:t>
            </a:r>
            <a:r>
              <a:rPr lang="zh-TW" altLang="zh-TW" sz="1600" dirty="0"/>
              <a:t> 辯論拳擊手在比賽中的安全性。</a:t>
            </a:r>
            <a:r>
              <a:rPr lang="zh-TW" altLang="en-US" sz="1600" dirty="0"/>
              <a:t>藉由</a:t>
            </a:r>
            <a:r>
              <a:rPr lang="zh-TW" altLang="zh-TW" sz="1600" dirty="0"/>
              <a:t>加</a:t>
            </a:r>
            <a:r>
              <a:rPr lang="zh-TW" altLang="en-US" sz="1600" dirty="0"/>
              <a:t>大</a:t>
            </a:r>
            <a:r>
              <a:rPr lang="zh-TW" altLang="zh-TW" sz="1600" dirty="0"/>
              <a:t>手套的</a:t>
            </a:r>
            <a:r>
              <a:rPr lang="zh-TW" altLang="en-US" sz="1600" dirty="0"/>
              <a:t>尺寸</a:t>
            </a:r>
            <a:r>
              <a:rPr lang="zh-TW" altLang="en-US" sz="1600" dirty="0">
                <a:latin typeface="新細明體" panose="02020500000000000000" pitchFamily="18" charset="-120"/>
                <a:ea typeface="新細明體" panose="02020500000000000000" pitchFamily="18" charset="-120"/>
              </a:rPr>
              <a:t>、</a:t>
            </a:r>
            <a:r>
              <a:rPr lang="zh-TW" altLang="zh-TW" sz="1600" dirty="0"/>
              <a:t>在奧運期間引進強制性頭盔或中</a:t>
            </a:r>
            <a:r>
              <a:rPr lang="zh-TW" altLang="en-US" sz="1600" dirty="0"/>
              <a:t>性傷口處理師</a:t>
            </a:r>
            <a:r>
              <a:rPr lang="zh-TW" altLang="zh-TW" sz="1600" dirty="0"/>
              <a:t>的出現，</a:t>
            </a:r>
            <a:r>
              <a:rPr lang="zh-TW" altLang="en-US" sz="1600" dirty="0"/>
              <a:t>都將</a:t>
            </a:r>
            <a:r>
              <a:rPr lang="zh-TW" altLang="zh-TW" sz="1600" dirty="0"/>
              <a:t>傷害</a:t>
            </a:r>
            <a:r>
              <a:rPr lang="zh-TW" altLang="en-US" sz="1600" dirty="0"/>
              <a:t>降至最低</a:t>
            </a:r>
            <a:r>
              <a:rPr lang="zh-TW" altLang="zh-TW" sz="1600" dirty="0"/>
              <a:t>，這</a:t>
            </a:r>
            <a:r>
              <a:rPr lang="zh-TW" altLang="en-US" sz="1600" dirty="0"/>
              <a:t>帶來</a:t>
            </a:r>
            <a:r>
              <a:rPr lang="zh-TW" altLang="zh-TW" sz="1600" dirty="0"/>
              <a:t>一定的效果。</a:t>
            </a:r>
            <a:endParaRPr lang="pl-PL" altLang="pl-PL" sz="1600" dirty="0"/>
          </a:p>
          <a:p>
            <a:pPr eaLnBrk="1" hangingPunct="1">
              <a:defRPr/>
            </a:pPr>
            <a:r>
              <a:rPr lang="en-US" altLang="pl-PL" sz="1600" dirty="0"/>
              <a:t>You should also consult the opinion of the coaches and boxers for whom this event is created</a:t>
            </a:r>
            <a:r>
              <a:rPr lang="pl-PL" altLang="pl-PL" sz="1600" dirty="0"/>
              <a:t>.</a:t>
            </a:r>
            <a:r>
              <a:rPr lang="zh-TW" altLang="en-US" sz="1600" dirty="0"/>
              <a:t>此外，必須</a:t>
            </a:r>
            <a:r>
              <a:rPr lang="zh-TW" altLang="zh-TW" sz="1600" dirty="0"/>
              <a:t>諮詢教練和拳擊手的意見</a:t>
            </a:r>
            <a:r>
              <a:rPr lang="zh-TW" altLang="en-US" sz="1600" dirty="0"/>
              <a:t>，因為賽事是為他們創設的</a:t>
            </a:r>
            <a:r>
              <a:rPr lang="zh-TW" altLang="zh-TW" sz="1600" dirty="0"/>
              <a:t>。</a:t>
            </a:r>
            <a:endParaRPr lang="pl-PL" altLang="pl-PL" sz="1600" dirty="0"/>
          </a:p>
        </p:txBody>
      </p:sp>
      <p:sp>
        <p:nvSpPr>
          <p:cNvPr id="354309"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26B63F6-03A1-4D2D-B790-D3235DE64FFD}" type="slidenum">
              <a:rPr lang="en-US" altLang="pl-PL" sz="1200" smtClean="0">
                <a:solidFill>
                  <a:srgbClr val="FFFFFF"/>
                </a:solidFill>
                <a:latin typeface="Arial Black" panose="020B0A04020102090204" pitchFamily="34" charset="0"/>
                <a:sym typeface="Arial Black" panose="020B0A04020102090204" pitchFamily="34" charset="0"/>
              </a:rPr>
              <a:pPr/>
              <a:t>235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8450" y="692150"/>
            <a:ext cx="8774113" cy="801688"/>
          </a:xfrm>
        </p:spPr>
        <p:txBody>
          <a:bodyPr>
            <a:noAutofit/>
          </a:bodyPr>
          <a:lstStyle/>
          <a:p>
            <a:pPr marL="457200" indent="-457200" algn="ctr" eaLnBrk="1" hangingPunct="1">
              <a:lnSpc>
                <a:spcPct val="90000"/>
              </a:lnSpc>
              <a:defRPr/>
            </a:pPr>
            <a:r>
              <a:rPr lang="pl-PL" sz="3800" b="1" u="sng" dirty="0">
                <a:solidFill>
                  <a:prstClr val="black"/>
                </a:solidFill>
                <a:latin typeface="Agency FB" panose="020B0503020202020204" pitchFamily="34" charset="0"/>
                <a:ea typeface="+mn-ea"/>
                <a:cs typeface="+mn-cs"/>
                <a:sym typeface="Arial Black" panose="020B0A04020102020204" pitchFamily="34" charset="0"/>
              </a:rPr>
              <a:t>Sport Evolution</a:t>
            </a:r>
            <a:r>
              <a:rPr lang="zh-TW" altLang="en-US" sz="3800" b="1" u="sng" dirty="0">
                <a:solidFill>
                  <a:prstClr val="black"/>
                </a:solidFill>
                <a:latin typeface="Agency FB" panose="020B0503020202020204" pitchFamily="34" charset="0"/>
                <a:ea typeface="+mn-ea"/>
                <a:cs typeface="+mn-cs"/>
                <a:sym typeface="Arial Black" panose="020B0A04020102020204" pitchFamily="34" charset="0"/>
              </a:rPr>
              <a:t>運動演進</a:t>
            </a:r>
            <a:endParaRPr 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pic>
        <p:nvPicPr>
          <p:cNvPr id="4" name="Symbol zastępczy zawartości 3"/>
          <p:cNvPicPr>
            <a:picLocks noGrp="1" noChangeAspect="1"/>
          </p:cNvPicPr>
          <p:nvPr>
            <p:ph sz="half" idx="1"/>
          </p:nvPr>
        </p:nvPicPr>
        <p:blipFill>
          <a:blip r:embed="rId2" cstate="print">
            <a:extLst/>
          </a:blip>
          <a:stretch>
            <a:fillRect/>
          </a:stretch>
        </p:blipFill>
        <p:spPr>
          <a:xfrm>
            <a:off x="653796" y="1456207"/>
            <a:ext cx="3032848" cy="406770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32772" name="Symbol zastępczy zawartości 4"/>
          <p:cNvSpPr>
            <a:spLocks noGrp="1"/>
          </p:cNvSpPr>
          <p:nvPr>
            <p:ph sz="half" idx="2"/>
          </p:nvPr>
        </p:nvSpPr>
        <p:spPr>
          <a:xfrm>
            <a:off x="4127500" y="2452688"/>
            <a:ext cx="5307013" cy="3505200"/>
          </a:xfrm>
        </p:spPr>
        <p:txBody>
          <a:bodyPr/>
          <a:lstStyle/>
          <a:p>
            <a:pPr eaLnBrk="1" hangingPunct="1">
              <a:defRPr/>
            </a:pPr>
            <a:r>
              <a:rPr lang="en-US" altLang="pl-PL" sz="1625" dirty="0"/>
              <a:t>Unification of the rules adopted by AIBA for all international events facilitate the preparation of coaches, athletes and competition organizers.</a:t>
            </a:r>
            <a:r>
              <a:rPr lang="zh-TW" altLang="en-US" sz="1625" dirty="0"/>
              <a:t> </a:t>
            </a:r>
            <a:r>
              <a:rPr lang="zh-TW" altLang="zh-TW" sz="1600" dirty="0"/>
              <a:t> AIBA</a:t>
            </a:r>
            <a:r>
              <a:rPr lang="zh-TW" altLang="en-US" sz="1600" dirty="0"/>
              <a:t>對於</a:t>
            </a:r>
            <a:r>
              <a:rPr lang="zh-TW" altLang="zh-TW" sz="1600" dirty="0"/>
              <a:t>所有國際</a:t>
            </a:r>
            <a:r>
              <a:rPr lang="zh-TW" altLang="en-US" sz="1600" dirty="0"/>
              <a:t>賽</a:t>
            </a:r>
            <a:r>
              <a:rPr lang="zh-TW" altLang="zh-TW" sz="1600" dirty="0"/>
              <a:t>採用統一的規則，有助於教練</a:t>
            </a:r>
            <a:r>
              <a:rPr lang="zh-TW" altLang="en-US" sz="1600" dirty="0">
                <a:latin typeface="新細明體" panose="02020500000000000000" pitchFamily="18" charset="-120"/>
                <a:ea typeface="新細明體" panose="02020500000000000000" pitchFamily="18" charset="-120"/>
              </a:rPr>
              <a:t>、</a:t>
            </a:r>
            <a:r>
              <a:rPr lang="zh-TW" altLang="zh-TW" sz="1600" dirty="0"/>
              <a:t>運動員和比賽組織者的籌備工作。</a:t>
            </a:r>
            <a:endParaRPr lang="pl-PL" altLang="pl-PL" sz="1625" dirty="0"/>
          </a:p>
          <a:p>
            <a:pPr eaLnBrk="1" hangingPunct="1">
              <a:defRPr/>
            </a:pPr>
            <a:r>
              <a:rPr lang="en-US" altLang="pl-PL" sz="1625" dirty="0"/>
              <a:t>The experience of constantly working at such events certainly affect the development of events on a global level.</a:t>
            </a:r>
            <a:r>
              <a:rPr lang="zh-TW" altLang="zh-TW" sz="1600" dirty="0"/>
              <a:t>在這</a:t>
            </a:r>
            <a:r>
              <a:rPr lang="zh-TW" altLang="en-US" sz="1600" dirty="0"/>
              <a:t>些賽</a:t>
            </a:r>
            <a:r>
              <a:rPr lang="zh-TW" altLang="zh-TW" sz="1600" dirty="0"/>
              <a:t>事中</a:t>
            </a:r>
            <a:r>
              <a:rPr lang="zh-TW" altLang="en-US" sz="1600" dirty="0"/>
              <a:t>持續運</a:t>
            </a:r>
            <a:r>
              <a:rPr lang="zh-TW" altLang="zh-TW" sz="1600" dirty="0"/>
              <a:t>作的經驗</a:t>
            </a:r>
            <a:r>
              <a:rPr lang="zh-TW" altLang="en-US" sz="1600" dirty="0"/>
              <a:t>，</a:t>
            </a:r>
            <a:r>
              <a:rPr lang="zh-TW" altLang="zh-TW" sz="1600" dirty="0"/>
              <a:t>肯定會影響全球</a:t>
            </a:r>
            <a:r>
              <a:rPr lang="zh-TW" altLang="en-US" sz="1600" dirty="0"/>
              <a:t>層</a:t>
            </a:r>
            <a:r>
              <a:rPr lang="zh-TW" altLang="zh-TW" sz="1600" dirty="0"/>
              <a:t>級的</a:t>
            </a:r>
            <a:r>
              <a:rPr lang="zh-TW" altLang="en-US" sz="1600" dirty="0"/>
              <a:t>賽</a:t>
            </a:r>
            <a:r>
              <a:rPr lang="zh-TW" altLang="zh-TW" sz="1600" dirty="0"/>
              <a:t>事發展。</a:t>
            </a:r>
            <a:endParaRPr lang="pl-PL" altLang="pl-PL" sz="1625" dirty="0"/>
          </a:p>
          <a:p>
            <a:pPr eaLnBrk="1" hangingPunct="1">
              <a:defRPr/>
            </a:pPr>
            <a:r>
              <a:rPr lang="en-US" altLang="pl-PL" sz="1625" dirty="0"/>
              <a:t>The next step in the evolution of sport will be to increase awareness among coaches, the seconds and participants in the prestigious competition.</a:t>
            </a:r>
            <a:r>
              <a:rPr lang="zh-TW" altLang="en-US" sz="1800" dirty="0"/>
              <a:t>運動</a:t>
            </a:r>
            <a:r>
              <a:rPr lang="zh-TW" altLang="zh-TW" sz="1800" dirty="0"/>
              <a:t>演變的下一步將是</a:t>
            </a:r>
            <a:r>
              <a:rPr lang="zh-TW" altLang="en-US" sz="1800" dirty="0"/>
              <a:t>在具</a:t>
            </a:r>
            <a:r>
              <a:rPr lang="zh-TW" altLang="zh-TW" sz="1800" dirty="0"/>
              <a:t>聲望</a:t>
            </a:r>
            <a:r>
              <a:rPr lang="zh-TW" altLang="en-US" sz="1800" dirty="0"/>
              <a:t>的競爭中</a:t>
            </a:r>
            <a:r>
              <a:rPr lang="zh-TW" altLang="zh-TW" sz="1800" dirty="0"/>
              <a:t>提</a:t>
            </a:r>
            <a:r>
              <a:rPr lang="zh-TW" altLang="en-US" sz="1800" dirty="0"/>
              <a:t>升</a:t>
            </a:r>
            <a:r>
              <a:rPr lang="zh-TW" altLang="zh-TW" sz="1800" dirty="0"/>
              <a:t>教練</a:t>
            </a:r>
            <a:r>
              <a:rPr lang="zh-TW" altLang="en-US" sz="1800" dirty="0">
                <a:latin typeface="新細明體" panose="02020500000000000000" pitchFamily="18" charset="-120"/>
                <a:ea typeface="新細明體" panose="02020500000000000000" pitchFamily="18" charset="-120"/>
              </a:rPr>
              <a:t>、</a:t>
            </a:r>
            <a:r>
              <a:rPr lang="zh-TW" altLang="en-US" sz="1800" dirty="0"/>
              <a:t>助手</a:t>
            </a:r>
            <a:r>
              <a:rPr lang="zh-TW" altLang="zh-TW" sz="1800" dirty="0"/>
              <a:t>和參與者的</a:t>
            </a:r>
            <a:r>
              <a:rPr lang="zh-TW" altLang="en-US" sz="1800" dirty="0"/>
              <a:t>認知</a:t>
            </a:r>
            <a:r>
              <a:rPr lang="zh-TW" altLang="zh-TW" sz="1800" dirty="0"/>
              <a:t>。</a:t>
            </a:r>
            <a:endParaRPr lang="pl-PL" altLang="pl-PL" sz="1625" dirty="0"/>
          </a:p>
        </p:txBody>
      </p:sp>
      <p:sp>
        <p:nvSpPr>
          <p:cNvPr id="355333"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0E50042-560B-4E22-8540-8D15EEE58930}" type="slidenum">
              <a:rPr lang="en-US" altLang="pl-PL" sz="1200" smtClean="0">
                <a:solidFill>
                  <a:srgbClr val="FFFFFF"/>
                </a:solidFill>
                <a:latin typeface="Arial Black" panose="020B0A04020102090204" pitchFamily="34" charset="0"/>
                <a:sym typeface="Arial Black" panose="020B0A04020102090204" pitchFamily="34" charset="0"/>
              </a:rPr>
              <a:pPr/>
              <a:t>236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8950" y="1196975"/>
            <a:ext cx="8963025" cy="823913"/>
          </a:xfrm>
        </p:spPr>
        <p:txBody>
          <a:bodyPr>
            <a:normAutofit/>
          </a:bodyPr>
          <a:lstStyle/>
          <a:p>
            <a:pPr marL="457200" indent="-457200" algn="ctr" eaLnBrk="1" hangingPunct="1">
              <a:lnSpc>
                <a:spcPct val="90000"/>
              </a:lnSpc>
              <a:defRPr/>
            </a:pPr>
            <a:r>
              <a:rPr lang="pl-PL" sz="3800" b="1" u="sng" dirty="0">
                <a:solidFill>
                  <a:prstClr val="black"/>
                </a:solidFill>
                <a:latin typeface="Agency FB" panose="020B0503020202020204" pitchFamily="34" charset="0"/>
                <a:ea typeface="+mn-ea"/>
                <a:cs typeface="+mn-cs"/>
                <a:sym typeface="Arial Black" panose="020B0A04020102020204" pitchFamily="34" charset="0"/>
              </a:rPr>
              <a:t>changes</a:t>
            </a:r>
            <a:r>
              <a:rPr lang="zh-TW" altLang="en-US" sz="3800" b="1" u="sng" dirty="0">
                <a:solidFill>
                  <a:prstClr val="black"/>
                </a:solidFill>
                <a:latin typeface="Agency FB" panose="020B0503020202020204" pitchFamily="34" charset="0"/>
                <a:ea typeface="+mn-ea"/>
                <a:cs typeface="+mn-cs"/>
                <a:sym typeface="Arial Black" panose="020B0A04020102020204" pitchFamily="34" charset="0"/>
              </a:rPr>
              <a:t>改變</a:t>
            </a:r>
            <a:endParaRPr lang="pl-PL" sz="3800" b="1" u="sng" dirty="0">
              <a:solidFill>
                <a:prstClr val="black"/>
              </a:solidFill>
              <a:latin typeface="Agency FB" panose="020B0503020202020204" pitchFamily="34" charset="0"/>
              <a:ea typeface="+mn-ea"/>
              <a:cs typeface="+mn-cs"/>
              <a:sym typeface="Arial Black" panose="020B0A04020102020204" pitchFamily="34" charset="0"/>
            </a:endParaRPr>
          </a:p>
        </p:txBody>
      </p:sp>
      <p:sp>
        <p:nvSpPr>
          <p:cNvPr id="33795" name="Symbol zastępczy zawartości 2"/>
          <p:cNvSpPr>
            <a:spLocks noGrp="1"/>
          </p:cNvSpPr>
          <p:nvPr>
            <p:ph idx="1"/>
          </p:nvPr>
        </p:nvSpPr>
        <p:spPr>
          <a:xfrm>
            <a:off x="471488" y="2797175"/>
            <a:ext cx="8963025" cy="3087688"/>
          </a:xfrm>
        </p:spPr>
        <p:txBody>
          <a:bodyPr/>
          <a:lstStyle/>
          <a:p>
            <a:pPr marL="278606" indent="-278606" eaLnBrk="1" hangingPunct="1">
              <a:buFont typeface="Gill Sans MT" panose="020B0502020104020203" pitchFamily="34" charset="-18"/>
              <a:buAutoNum type="arabicPeriod"/>
              <a:defRPr/>
            </a:pPr>
            <a:r>
              <a:rPr lang="en-US" altLang="pl-PL" sz="2275" dirty="0"/>
              <a:t>Start training in first aid among the seconds - effective work </a:t>
            </a:r>
            <a:r>
              <a:rPr lang="pl-PL" altLang="pl-PL" sz="2275" dirty="0"/>
              <a:t>with</a:t>
            </a:r>
            <a:r>
              <a:rPr lang="en-US" altLang="pl-PL" sz="2275" dirty="0"/>
              <a:t> boxers</a:t>
            </a:r>
            <a:r>
              <a:rPr lang="pl-PL" altLang="pl-PL" sz="2275" dirty="0"/>
              <a:t> </a:t>
            </a:r>
            <a:r>
              <a:rPr lang="en-US" altLang="pl-PL" sz="2275" dirty="0"/>
              <a:t>during the 1 minute rest period.</a:t>
            </a:r>
            <a:r>
              <a:rPr lang="zh-TW" altLang="zh-TW" sz="2000" dirty="0"/>
              <a:t>開始</a:t>
            </a:r>
            <a:r>
              <a:rPr lang="zh-TW" altLang="en-US" sz="2000" dirty="0"/>
              <a:t>進行助手間的</a:t>
            </a:r>
            <a:r>
              <a:rPr lang="zh-TW" altLang="zh-TW" sz="2000" dirty="0"/>
              <a:t>急救訓練</a:t>
            </a:r>
            <a:r>
              <a:rPr lang="en-US" altLang="zh-TW" sz="2000" dirty="0"/>
              <a:t>-</a:t>
            </a:r>
            <a:r>
              <a:rPr lang="zh-TW" altLang="zh-TW" sz="2000" dirty="0"/>
              <a:t>在1分鐘的休息時間內，與拳擊手進行有效的工作。</a:t>
            </a:r>
            <a:endParaRPr lang="en-US" altLang="pl-PL" sz="2275" dirty="0"/>
          </a:p>
          <a:p>
            <a:pPr marL="278606" indent="-278606" eaLnBrk="1" hangingPunct="1">
              <a:buFont typeface="Gill Sans MT" panose="020B0502020104020203" pitchFamily="34" charset="-18"/>
              <a:buAutoNum type="arabicPeriod"/>
              <a:defRPr/>
            </a:pPr>
            <a:r>
              <a:rPr lang="en-US" altLang="pl-PL" sz="2275" dirty="0"/>
              <a:t>The introduction of the second's starter package with basic equipment used by </a:t>
            </a:r>
            <a:r>
              <a:rPr lang="en-US" altLang="pl-PL" sz="2275" dirty="0" err="1"/>
              <a:t>cutm</a:t>
            </a:r>
            <a:r>
              <a:rPr lang="pl-PL" altLang="pl-PL" sz="2275" dirty="0"/>
              <a:t>an</a:t>
            </a:r>
            <a:r>
              <a:rPr lang="en-US" altLang="pl-PL" sz="2275" dirty="0"/>
              <a:t>.</a:t>
            </a:r>
            <a:r>
              <a:rPr lang="zh-TW" altLang="zh-TW" sz="2000" dirty="0"/>
              <a:t>引進</a:t>
            </a:r>
            <a:r>
              <a:rPr lang="zh-TW" altLang="en-US" sz="2000" dirty="0"/>
              <a:t>助手的入門</a:t>
            </a:r>
            <a:r>
              <a:rPr lang="zh-TW" altLang="zh-TW" sz="2000" dirty="0"/>
              <a:t>包，</a:t>
            </a:r>
            <a:r>
              <a:rPr lang="zh-TW" altLang="en-US" sz="2000" dirty="0"/>
              <a:t>包含傷口處理師</a:t>
            </a:r>
            <a:r>
              <a:rPr lang="zh-TW" altLang="zh-TW" sz="2000" dirty="0"/>
              <a:t>使用的基本</a:t>
            </a:r>
            <a:r>
              <a:rPr lang="zh-TW" altLang="en-US" sz="2000" dirty="0"/>
              <a:t>裝備</a:t>
            </a:r>
            <a:r>
              <a:rPr lang="zh-TW" altLang="zh-TW" sz="2000" dirty="0"/>
              <a:t>。</a:t>
            </a:r>
            <a:endParaRPr lang="en-US" altLang="pl-PL" sz="2275" dirty="0"/>
          </a:p>
          <a:p>
            <a:pPr marL="278606" indent="-278606" eaLnBrk="1" hangingPunct="1">
              <a:buFont typeface="Gill Sans MT" panose="020B0502020104020203" pitchFamily="34" charset="-18"/>
              <a:buAutoNum type="arabicPeriod"/>
              <a:defRPr/>
            </a:pPr>
            <a:r>
              <a:rPr lang="en-US" altLang="pl-PL" sz="2275" dirty="0"/>
              <a:t>Cancellation of </a:t>
            </a:r>
            <a:r>
              <a:rPr lang="pl-PL" altLang="pl-PL" sz="2275" dirty="0"/>
              <a:t>head</a:t>
            </a:r>
            <a:r>
              <a:rPr lang="en-US" altLang="pl-PL" sz="2275" dirty="0"/>
              <a:t>guards </a:t>
            </a:r>
            <a:r>
              <a:rPr lang="sv-SE" altLang="pl-PL" sz="2275" dirty="0"/>
              <a:t>for Elite Men</a:t>
            </a:r>
            <a:r>
              <a:rPr lang="en-US" altLang="pl-PL" sz="2275" dirty="0"/>
              <a:t>.</a:t>
            </a:r>
            <a:r>
              <a:rPr lang="zh-TW" altLang="zh-TW" sz="2000" dirty="0"/>
              <a:t>取消</a:t>
            </a:r>
            <a:r>
              <a:rPr lang="zh-TW" altLang="en-US" sz="2000" dirty="0"/>
              <a:t>成年</a:t>
            </a:r>
            <a:r>
              <a:rPr lang="zh-TW" altLang="zh-TW" sz="2000" dirty="0"/>
              <a:t>男子的頭盔。</a:t>
            </a:r>
            <a:endParaRPr lang="en-US" altLang="pl-PL" sz="2275" dirty="0"/>
          </a:p>
        </p:txBody>
      </p:sp>
      <p:sp>
        <p:nvSpPr>
          <p:cNvPr id="356356"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1DE7627-E60E-43AC-ACEE-E6EA61F7D7CA}" type="slidenum">
              <a:rPr lang="en-US" altLang="pl-PL" sz="1200" smtClean="0">
                <a:solidFill>
                  <a:srgbClr val="FFFFFF"/>
                </a:solidFill>
                <a:latin typeface="Arial Black" panose="020B0A04020102090204" pitchFamily="34" charset="0"/>
                <a:sym typeface="Arial Black" panose="020B0A04020102090204" pitchFamily="34" charset="0"/>
              </a:rPr>
              <a:pPr/>
              <a:t>237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8544" y="1236663"/>
            <a:ext cx="8585969" cy="824185"/>
          </a:xfrm>
        </p:spPr>
        <p:txBody>
          <a:bodyPr>
            <a:normAutofit/>
          </a:bodyPr>
          <a:lstStyle/>
          <a:p>
            <a:pPr algn="ctr" eaLnBrk="1" fontAlgn="auto" hangingPunct="1">
              <a:spcAft>
                <a:spcPts val="0"/>
              </a:spcAft>
              <a:defRPr/>
            </a:pPr>
            <a:r>
              <a:rPr lang="pl-PL" sz="3000" b="1" u="sng" dirty="0">
                <a:latin typeface="Agency FB" panose="020B0503020202020204" pitchFamily="34" charset="0"/>
                <a:sym typeface="Arial Black" panose="020B0A04020102020204" pitchFamily="34" charset="0"/>
              </a:rPr>
              <a:t>For and against</a:t>
            </a:r>
            <a:r>
              <a:rPr lang="zh-TW" altLang="en-US" sz="3000" b="1" u="sng" dirty="0">
                <a:latin typeface="Agency FB" panose="020B0503020202020204" pitchFamily="34" charset="0"/>
                <a:sym typeface="Arial Black" panose="020B0A04020102020204" pitchFamily="34" charset="0"/>
              </a:rPr>
              <a:t>贊成與反對</a:t>
            </a:r>
            <a:endParaRPr lang="pl-PL" sz="3000" b="1" u="sng" dirty="0">
              <a:latin typeface="Agency FB" panose="020B0503020202020204" pitchFamily="34" charset="0"/>
              <a:sym typeface="Arial Black" panose="020B0A04020102020204" pitchFamily="34" charset="0"/>
            </a:endParaRPr>
          </a:p>
        </p:txBody>
      </p:sp>
      <p:sp>
        <p:nvSpPr>
          <p:cNvPr id="357379" name="Symbol zastępczy tekstu 8"/>
          <p:cNvSpPr>
            <a:spLocks noGrp="1"/>
          </p:cNvSpPr>
          <p:nvPr>
            <p:ph type="body" idx="1"/>
          </p:nvPr>
        </p:nvSpPr>
        <p:spPr>
          <a:xfrm>
            <a:off x="720725" y="2471738"/>
            <a:ext cx="4132263" cy="436562"/>
          </a:xfrm>
        </p:spPr>
        <p:txBody>
          <a:bodyPr/>
          <a:lstStyle/>
          <a:p>
            <a:pPr algn="ctr" eaLnBrk="1" hangingPunct="1"/>
            <a:r>
              <a:rPr lang="pl-PL" altLang="pl-PL" dirty="0"/>
              <a:t>FOR</a:t>
            </a:r>
            <a:r>
              <a:rPr lang="zh-TW" altLang="en-US" dirty="0"/>
              <a:t>贊成</a:t>
            </a:r>
            <a:endParaRPr lang="pl-PL" altLang="pl-PL" dirty="0"/>
          </a:p>
        </p:txBody>
      </p:sp>
      <p:sp>
        <p:nvSpPr>
          <p:cNvPr id="357380" name="Symbol zastępczy zawartości 2"/>
          <p:cNvSpPr>
            <a:spLocks noGrp="1"/>
          </p:cNvSpPr>
          <p:nvPr>
            <p:ph sz="half" idx="2"/>
          </p:nvPr>
        </p:nvSpPr>
        <p:spPr>
          <a:xfrm>
            <a:off x="471488" y="2810003"/>
            <a:ext cx="4381500" cy="3312985"/>
          </a:xfrm>
        </p:spPr>
        <p:txBody>
          <a:bodyPr/>
          <a:lstStyle/>
          <a:p>
            <a:pPr marL="247650" indent="-247650" eaLnBrk="1" hangingPunct="1"/>
            <a:r>
              <a:rPr lang="en-US" altLang="en-US" sz="1400" dirty="0"/>
              <a:t>The evolution of gloves and size reduces the traumatism,</a:t>
            </a:r>
            <a:r>
              <a:rPr lang="zh-TW" altLang="zh-TW" sz="1400" dirty="0"/>
              <a:t>手套和</a:t>
            </a:r>
            <a:r>
              <a:rPr lang="zh-TW" altLang="en-US" sz="1400" dirty="0"/>
              <a:t>尺寸</a:t>
            </a:r>
            <a:r>
              <a:rPr lang="zh-TW" altLang="zh-TW" sz="1400" dirty="0"/>
              <a:t>的演變減輕了創傷，</a:t>
            </a:r>
            <a:endParaRPr lang="en-US" altLang="en-US" sz="1400" dirty="0"/>
          </a:p>
          <a:p>
            <a:pPr marL="247650" indent="-247650" eaLnBrk="1" hangingPunct="1"/>
            <a:r>
              <a:rPr lang="en-US" altLang="en-US" sz="1400" dirty="0"/>
              <a:t>To hold a referendum among the coaches on the removal of </a:t>
            </a:r>
            <a:r>
              <a:rPr lang="pl-PL" altLang="en-US" sz="1400" dirty="0"/>
              <a:t>head</a:t>
            </a:r>
            <a:r>
              <a:rPr lang="en-US" altLang="en-US" sz="1400" dirty="0"/>
              <a:t>guards</a:t>
            </a:r>
            <a:r>
              <a:rPr lang="pl-PL" altLang="en-US" sz="1400" dirty="0"/>
              <a:t>,</a:t>
            </a:r>
            <a:r>
              <a:rPr lang="zh-TW" altLang="zh-TW" sz="1400" dirty="0"/>
              <a:t>舉行教練之間</a:t>
            </a:r>
            <a:r>
              <a:rPr lang="zh-TW" altLang="en-US" sz="1400" dirty="0"/>
              <a:t>針對撤除頭盔的</a:t>
            </a:r>
            <a:r>
              <a:rPr lang="zh-TW" altLang="zh-TW" sz="1400" dirty="0"/>
              <a:t>公民投票，</a:t>
            </a:r>
            <a:endParaRPr lang="en-US" altLang="en-US" sz="1400" dirty="0"/>
          </a:p>
          <a:p>
            <a:pPr marL="247650" indent="-247650" eaLnBrk="1" hangingPunct="1"/>
            <a:r>
              <a:rPr lang="en-US" altLang="en-US" sz="1400" dirty="0"/>
              <a:t>Training for the seconds in first aid,</a:t>
            </a:r>
            <a:r>
              <a:rPr lang="zh-TW" altLang="en-US" sz="1400" dirty="0"/>
              <a:t>助手的</a:t>
            </a:r>
            <a:r>
              <a:rPr lang="zh-TW" altLang="zh-TW" sz="1400" dirty="0"/>
              <a:t>急救</a:t>
            </a:r>
            <a:r>
              <a:rPr lang="zh-TW" altLang="en-US" sz="1400" dirty="0"/>
              <a:t>訓練</a:t>
            </a:r>
            <a:r>
              <a:rPr lang="zh-TW" altLang="zh-TW" sz="1400" dirty="0"/>
              <a:t>，</a:t>
            </a:r>
            <a:endParaRPr lang="en-US" altLang="en-US" sz="1400" dirty="0"/>
          </a:p>
          <a:p>
            <a:pPr marL="247650" indent="-247650" eaLnBrk="1" hangingPunct="1"/>
            <a:r>
              <a:rPr lang="en-US" altLang="en-US" sz="1400" dirty="0" err="1"/>
              <a:t>Cutm</a:t>
            </a:r>
            <a:r>
              <a:rPr lang="pl-PL" altLang="en-US" sz="1400" dirty="0"/>
              <a:t>a</a:t>
            </a:r>
            <a:r>
              <a:rPr lang="en-US" altLang="en-US" sz="1400" dirty="0"/>
              <a:t>n replacing the second's when</a:t>
            </a:r>
            <a:r>
              <a:rPr lang="pl-PL" altLang="en-US" sz="1400" dirty="0"/>
              <a:t> he/she has</a:t>
            </a:r>
            <a:r>
              <a:rPr lang="en-US" altLang="en-US" sz="1400" dirty="0"/>
              <a:t> injuries</a:t>
            </a:r>
            <a:r>
              <a:rPr lang="pl-PL" altLang="en-US" sz="1400" dirty="0"/>
              <a:t>,</a:t>
            </a:r>
            <a:r>
              <a:rPr lang="zh-TW" altLang="zh-TW" sz="1400" dirty="0"/>
              <a:t>當他/她受傷時，</a:t>
            </a:r>
            <a:r>
              <a:rPr lang="zh-TW" altLang="en-US" sz="1400" dirty="0"/>
              <a:t>由傷口處理師</a:t>
            </a:r>
            <a:r>
              <a:rPr lang="zh-TW" altLang="zh-TW" sz="1400" dirty="0"/>
              <a:t>取代</a:t>
            </a:r>
            <a:r>
              <a:rPr lang="zh-TW" altLang="en-US" sz="1400" dirty="0"/>
              <a:t>助手</a:t>
            </a:r>
            <a:r>
              <a:rPr lang="zh-TW" altLang="zh-TW" sz="1400" dirty="0"/>
              <a:t>，</a:t>
            </a:r>
            <a:endParaRPr lang="en-US" altLang="en-US" sz="1400" dirty="0"/>
          </a:p>
          <a:p>
            <a:pPr marL="247650" indent="-247650" eaLnBrk="1" hangingPunct="1"/>
            <a:r>
              <a:rPr lang="en-US" altLang="en-US" sz="1400" dirty="0"/>
              <a:t>The use of </a:t>
            </a:r>
            <a:r>
              <a:rPr lang="pl-PL" altLang="en-US" sz="1400" dirty="0"/>
              <a:t>head</a:t>
            </a:r>
            <a:r>
              <a:rPr lang="en-US" altLang="en-US" sz="1400" dirty="0"/>
              <a:t>guards during training to avoid injuries until the start of competition</a:t>
            </a:r>
            <a:r>
              <a:rPr lang="zh-TW" altLang="zh-TW" sz="1400" dirty="0"/>
              <a:t>直到比賽開始</a:t>
            </a:r>
            <a:r>
              <a:rPr lang="zh-TW" altLang="en-US" sz="1400" dirty="0"/>
              <a:t>前</a:t>
            </a:r>
            <a:r>
              <a:rPr lang="zh-TW" altLang="zh-TW" sz="1400" dirty="0"/>
              <a:t>在訓練期間使用頭盔</a:t>
            </a:r>
            <a:r>
              <a:rPr lang="zh-TW" altLang="en-US" sz="1400" dirty="0"/>
              <a:t>以</a:t>
            </a:r>
            <a:r>
              <a:rPr lang="zh-TW" altLang="zh-TW" sz="1400" dirty="0"/>
              <a:t>避免受傷</a:t>
            </a:r>
            <a:endParaRPr lang="en-US" altLang="zh-TW" sz="1400" dirty="0"/>
          </a:p>
          <a:p>
            <a:pPr marL="247650" indent="-247650" eaLnBrk="1" hangingPunct="1"/>
            <a:r>
              <a:rPr lang="en-US" altLang="en-US" sz="1400" dirty="0"/>
              <a:t>Professional equipment for the seconds</a:t>
            </a:r>
            <a:r>
              <a:rPr lang="pl-PL" altLang="en-US" sz="1400" dirty="0"/>
              <a:t> and </a:t>
            </a:r>
            <a:r>
              <a:rPr lang="pl-PL" altLang="en-US" sz="1400" dirty="0">
                <a:solidFill>
                  <a:srgbClr val="FF0000"/>
                </a:solidFill>
              </a:rPr>
              <a:t>cutmen</a:t>
            </a:r>
            <a:r>
              <a:rPr lang="zh-TW" altLang="en-US" sz="1400" dirty="0"/>
              <a:t>助手</a:t>
            </a:r>
            <a:r>
              <a:rPr lang="zh-TW" altLang="zh-TW" sz="1400" dirty="0"/>
              <a:t>和</a:t>
            </a:r>
            <a:r>
              <a:rPr lang="zh-TW" altLang="en-US" sz="1400" dirty="0">
                <a:solidFill>
                  <a:srgbClr val="FF0000"/>
                </a:solidFill>
              </a:rPr>
              <a:t>傷口處理師</a:t>
            </a:r>
            <a:r>
              <a:rPr lang="zh-TW" altLang="en-US" sz="1400" dirty="0"/>
              <a:t>的</a:t>
            </a:r>
            <a:r>
              <a:rPr lang="zh-TW" altLang="zh-TW" sz="1400" dirty="0"/>
              <a:t>專業</a:t>
            </a:r>
            <a:r>
              <a:rPr lang="zh-TW" altLang="en-US" sz="1400" dirty="0"/>
              <a:t>裝</a:t>
            </a:r>
            <a:r>
              <a:rPr lang="zh-TW" altLang="zh-TW" sz="1400" dirty="0"/>
              <a:t>備</a:t>
            </a:r>
            <a:endParaRPr lang="en-US" altLang="en-US" sz="1400" dirty="0">
              <a:solidFill>
                <a:srgbClr val="FF0000"/>
              </a:solidFill>
            </a:endParaRPr>
          </a:p>
          <a:p>
            <a:pPr marL="247650" indent="-247650" eaLnBrk="1" hangingPunct="1"/>
            <a:r>
              <a:rPr lang="en-US" altLang="en-US" sz="1400" dirty="0"/>
              <a:t>Larger internal injuries when using </a:t>
            </a:r>
            <a:r>
              <a:rPr lang="pl-PL" altLang="en-US" sz="1400" dirty="0"/>
              <a:t>head</a:t>
            </a:r>
            <a:r>
              <a:rPr lang="en-US" altLang="en-US" sz="1400" dirty="0"/>
              <a:t>guards (transmitted vibrations)</a:t>
            </a:r>
            <a:r>
              <a:rPr lang="pl-PL" altLang="en-US" sz="1400" dirty="0"/>
              <a:t>,</a:t>
            </a:r>
            <a:r>
              <a:rPr lang="zh-TW" altLang="zh-TW" sz="1400" dirty="0"/>
              <a:t>使用頭盔（傳</a:t>
            </a:r>
            <a:r>
              <a:rPr lang="zh-TW" altLang="en-US" sz="1400" dirty="0"/>
              <a:t>送</a:t>
            </a:r>
            <a:r>
              <a:rPr lang="zh-TW" altLang="zh-TW" sz="1400" dirty="0"/>
              <a:t>振動）時</a:t>
            </a:r>
            <a:r>
              <a:rPr lang="zh-TW" altLang="en-US" sz="1400" dirty="0"/>
              <a:t>更</a:t>
            </a:r>
            <a:r>
              <a:rPr lang="zh-TW" altLang="zh-TW" sz="1400" dirty="0"/>
              <a:t>大</a:t>
            </a:r>
            <a:r>
              <a:rPr lang="zh-TW" altLang="en-US" sz="1400" dirty="0"/>
              <a:t>的</a:t>
            </a:r>
            <a:r>
              <a:rPr lang="zh-TW" altLang="zh-TW" sz="1400" dirty="0"/>
              <a:t>內傷，</a:t>
            </a:r>
            <a:endParaRPr lang="en-US" altLang="en-US" sz="1400" dirty="0"/>
          </a:p>
          <a:p>
            <a:pPr marL="247650" indent="-247650" eaLnBrk="1" hangingPunct="1"/>
            <a:r>
              <a:rPr lang="en-US" altLang="en-US" sz="1400" dirty="0"/>
              <a:t>“Heads Up””</a:t>
            </a:r>
            <a:r>
              <a:rPr lang="zh-TW" altLang="en-US" sz="1400" dirty="0"/>
              <a:t>抬起頭打</a:t>
            </a:r>
            <a:r>
              <a:rPr lang="en-US" altLang="en-US" sz="1400" dirty="0"/>
              <a:t>”</a:t>
            </a:r>
            <a:endParaRPr lang="pl-PL" altLang="en-US" sz="1400" dirty="0"/>
          </a:p>
        </p:txBody>
      </p:sp>
      <p:sp>
        <p:nvSpPr>
          <p:cNvPr id="357381" name="Symbol zastępczy tekstu 9"/>
          <p:cNvSpPr>
            <a:spLocks noGrp="1"/>
          </p:cNvSpPr>
          <p:nvPr>
            <p:ph type="body" sz="quarter" idx="3"/>
          </p:nvPr>
        </p:nvSpPr>
        <p:spPr>
          <a:xfrm>
            <a:off x="5300663" y="2471738"/>
            <a:ext cx="4133850" cy="449262"/>
          </a:xfrm>
        </p:spPr>
        <p:txBody>
          <a:bodyPr/>
          <a:lstStyle/>
          <a:p>
            <a:pPr eaLnBrk="1" hangingPunct="1"/>
            <a:r>
              <a:rPr lang="pl-PL" altLang="pl-PL" dirty="0"/>
              <a:t>               AGAINST</a:t>
            </a:r>
            <a:r>
              <a:rPr lang="zh-TW" altLang="en-US" dirty="0"/>
              <a:t>反對</a:t>
            </a:r>
            <a:endParaRPr lang="pl-PL" altLang="pl-PL" dirty="0"/>
          </a:p>
        </p:txBody>
      </p:sp>
      <p:pic>
        <p:nvPicPr>
          <p:cNvPr id="13" name="Obraz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576" y="1242803"/>
            <a:ext cx="1416798" cy="1156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7383" name="Symbol zastępczy zawartości 3"/>
          <p:cNvSpPr>
            <a:spLocks noGrp="1"/>
          </p:cNvSpPr>
          <p:nvPr>
            <p:ph sz="quarter" idx="4"/>
          </p:nvPr>
        </p:nvSpPr>
        <p:spPr>
          <a:xfrm>
            <a:off x="5053013" y="3019425"/>
            <a:ext cx="4381500" cy="2386013"/>
          </a:xfrm>
        </p:spPr>
        <p:txBody>
          <a:bodyPr/>
          <a:lstStyle/>
          <a:p>
            <a:pPr marL="247650" indent="-247650" eaLnBrk="1" hangingPunct="1">
              <a:lnSpc>
                <a:spcPct val="80000"/>
              </a:lnSpc>
            </a:pPr>
            <a:r>
              <a:rPr lang="en-US" altLang="pl-PL" sz="1400" dirty="0"/>
              <a:t>Injuries on the face,</a:t>
            </a:r>
            <a:r>
              <a:rPr lang="zh-TW" altLang="zh-TW" sz="1400" dirty="0"/>
              <a:t>臉</a:t>
            </a:r>
            <a:r>
              <a:rPr lang="zh-TW" altLang="en-US" sz="1400" dirty="0"/>
              <a:t>部</a:t>
            </a:r>
            <a:r>
              <a:rPr lang="zh-TW" altLang="zh-TW" sz="1400" dirty="0"/>
              <a:t>受傷，</a:t>
            </a:r>
            <a:endParaRPr lang="en-US" altLang="pl-PL" sz="1400" dirty="0"/>
          </a:p>
          <a:p>
            <a:pPr marL="247650" indent="-247650" eaLnBrk="1" hangingPunct="1">
              <a:lnSpc>
                <a:spcPct val="80000"/>
              </a:lnSpc>
            </a:pPr>
            <a:r>
              <a:rPr lang="en-US" altLang="pl-PL" sz="1400" dirty="0"/>
              <a:t>Public misconception,</a:t>
            </a:r>
            <a:r>
              <a:rPr lang="zh-TW" altLang="zh-TW" sz="1400" dirty="0"/>
              <a:t>公眾誤解，</a:t>
            </a:r>
            <a:endParaRPr lang="en-US" altLang="pl-PL" sz="1400" dirty="0"/>
          </a:p>
          <a:p>
            <a:pPr marL="247650" indent="-247650" eaLnBrk="1" hangingPunct="1">
              <a:lnSpc>
                <a:spcPct val="80000"/>
              </a:lnSpc>
            </a:pPr>
            <a:r>
              <a:rPr lang="en-US" altLang="pl-PL" sz="1400" dirty="0"/>
              <a:t>The comparison with other profession organizations</a:t>
            </a:r>
          </a:p>
          <a:p>
            <a:pPr marL="0" indent="0" eaLnBrk="1" hangingPunct="1">
              <a:lnSpc>
                <a:spcPct val="80000"/>
              </a:lnSpc>
              <a:buNone/>
            </a:pPr>
            <a:r>
              <a:rPr lang="zh-TW" altLang="zh-TW" sz="1400" dirty="0"/>
              <a:t>與其他專業組織的比較</a:t>
            </a:r>
            <a:endParaRPr lang="pl-PL" altLang="pl-PL" sz="1400" dirty="0"/>
          </a:p>
        </p:txBody>
      </p:sp>
      <p:pic>
        <p:nvPicPr>
          <p:cNvPr id="11" name="Symbol zastępczy zawartości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939" y="1196752"/>
            <a:ext cx="1456819" cy="1188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7385"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DCF51C9-EB81-4CCB-9839-48C1205E738F}" type="slidenum">
              <a:rPr lang="en-US" altLang="pl-PL" sz="1200" smtClean="0">
                <a:solidFill>
                  <a:srgbClr val="FFFFFF"/>
                </a:solidFill>
                <a:latin typeface="Arial Black" panose="020B0A04020102090204" pitchFamily="34" charset="0"/>
                <a:sym typeface="Arial Black" panose="020B0A04020102090204" pitchFamily="34" charset="0"/>
              </a:rPr>
              <a:pPr/>
              <a:t>238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Autofit/>
          </a:bodyPr>
          <a:lstStyle/>
          <a:p>
            <a:pPr algn="ctr" eaLnBrk="1" fontAlgn="auto" hangingPunct="1">
              <a:spcAft>
                <a:spcPts val="0"/>
              </a:spcAft>
              <a:defRPr/>
            </a:pPr>
            <a:r>
              <a:rPr lang="pl-PL" sz="4875" b="1" dirty="0">
                <a:latin typeface="Agency FB" panose="020B0503020202020204" pitchFamily="34" charset="0"/>
                <a:sym typeface="Arial Black" panose="020B0A04020102020204" pitchFamily="34" charset="0"/>
              </a:rPr>
              <a:t>answer</a:t>
            </a:r>
            <a:r>
              <a:rPr lang="zh-TW" altLang="en-US" sz="4875" b="1" dirty="0">
                <a:latin typeface="Agency FB" panose="020B0503020202020204" pitchFamily="34" charset="0"/>
                <a:sym typeface="Arial Black" panose="020B0A04020102020204" pitchFamily="34" charset="0"/>
              </a:rPr>
              <a:t>答案</a:t>
            </a:r>
            <a:r>
              <a:rPr lang="pl-PL" sz="4875" b="1" dirty="0">
                <a:sym typeface="Arial Black" panose="020B0A04020102020204" pitchFamily="34" charset="0"/>
              </a:rPr>
              <a:t> </a:t>
            </a:r>
          </a:p>
        </p:txBody>
      </p:sp>
      <p:sp>
        <p:nvSpPr>
          <p:cNvPr id="358403" name="Symbol zastępczy zawartości 6"/>
          <p:cNvSpPr>
            <a:spLocks noGrp="1"/>
          </p:cNvSpPr>
          <p:nvPr>
            <p:ph idx="1"/>
          </p:nvPr>
        </p:nvSpPr>
        <p:spPr>
          <a:xfrm>
            <a:off x="471488" y="2414588"/>
            <a:ext cx="8963025" cy="3800475"/>
          </a:xfrm>
        </p:spPr>
        <p:txBody>
          <a:bodyPr/>
          <a:lstStyle/>
          <a:p>
            <a:pPr eaLnBrk="1" hangingPunct="1"/>
            <a:r>
              <a:rPr lang="en-US" altLang="pl-PL" sz="2600" dirty="0"/>
              <a:t>Cancellation of h</a:t>
            </a:r>
            <a:r>
              <a:rPr lang="pl-PL" altLang="pl-PL" sz="2600" dirty="0"/>
              <a:t>ead</a:t>
            </a:r>
            <a:r>
              <a:rPr lang="en-US" altLang="pl-PL" sz="2600" dirty="0"/>
              <a:t>guards will positively affect the dynamics of boxing in AIBA, increasing the level of head control, increasing the level of care for the boxer from the seconds</a:t>
            </a:r>
            <a:r>
              <a:rPr lang="pl-PL" altLang="pl-PL" sz="2600" dirty="0"/>
              <a:t> </a:t>
            </a:r>
            <a:r>
              <a:rPr lang="en-US" altLang="pl-PL" sz="2600" dirty="0"/>
              <a:t>and AIBA </a:t>
            </a:r>
            <a:r>
              <a:rPr lang="en-US" altLang="pl-PL" sz="2600" dirty="0" err="1"/>
              <a:t>cutm</a:t>
            </a:r>
            <a:r>
              <a:rPr lang="pl-PL" altLang="pl-PL" sz="2600" dirty="0"/>
              <a:t>an</a:t>
            </a:r>
            <a:r>
              <a:rPr lang="en-US" altLang="pl-PL" sz="2600" dirty="0"/>
              <a:t>, reducing internal injuries of the head for superficial skin injuries,</a:t>
            </a:r>
            <a:r>
              <a:rPr lang="zh-TW" altLang="zh-TW" sz="2800" dirty="0"/>
              <a:t> 取消頭盔對</a:t>
            </a:r>
            <a:r>
              <a:rPr lang="zh-TW" altLang="en-US" sz="2800" dirty="0"/>
              <a:t>於</a:t>
            </a:r>
            <a:r>
              <a:rPr lang="zh-TW" altLang="zh-TW" sz="2800" dirty="0"/>
              <a:t>AIBA的拳擊動力</a:t>
            </a:r>
            <a:r>
              <a:rPr lang="zh-TW" altLang="en-US" sz="2800" dirty="0"/>
              <a:t>將</a:t>
            </a:r>
            <a:r>
              <a:rPr lang="zh-TW" altLang="zh-TW" sz="2800" dirty="0"/>
              <a:t>產生積極的影響</a:t>
            </a:r>
            <a:r>
              <a:rPr lang="zh-TW" altLang="en-US" sz="2800" dirty="0">
                <a:latin typeface="新細明體" panose="02020500000000000000" pitchFamily="18" charset="-120"/>
                <a:ea typeface="新細明體" panose="02020500000000000000" pitchFamily="18" charset="-120"/>
              </a:rPr>
              <a:t>、</a:t>
            </a:r>
            <a:r>
              <a:rPr lang="zh-TW" altLang="zh-TW" sz="2800" dirty="0"/>
              <a:t>提高頭部控制</a:t>
            </a:r>
            <a:r>
              <a:rPr lang="zh-TW" altLang="en-US" sz="2800" dirty="0"/>
              <a:t>程度</a:t>
            </a:r>
            <a:r>
              <a:rPr lang="zh-TW" altLang="en-US" sz="2800" dirty="0">
                <a:latin typeface="新細明體" panose="02020500000000000000" pitchFamily="18" charset="-120"/>
                <a:ea typeface="新細明體" panose="02020500000000000000" pitchFamily="18" charset="-120"/>
              </a:rPr>
              <a:t>、</a:t>
            </a:r>
            <a:r>
              <a:rPr lang="zh-TW" altLang="zh-TW" sz="2800" dirty="0"/>
              <a:t>提高拳擊手從</a:t>
            </a:r>
            <a:r>
              <a:rPr lang="zh-TW" altLang="en-US" sz="2800" dirty="0"/>
              <a:t>助手</a:t>
            </a:r>
            <a:r>
              <a:rPr lang="zh-TW" altLang="zh-TW" sz="2800" dirty="0"/>
              <a:t>和AIBA</a:t>
            </a:r>
            <a:r>
              <a:rPr lang="zh-TW" altLang="en-US" sz="2800" dirty="0"/>
              <a:t>傷口處理師獲得</a:t>
            </a:r>
            <a:r>
              <a:rPr lang="zh-TW" altLang="zh-TW" sz="2800" dirty="0"/>
              <a:t>的護理水</a:t>
            </a:r>
            <a:r>
              <a:rPr lang="zh-TW" altLang="en-US" sz="2800" dirty="0"/>
              <a:t>準</a:t>
            </a:r>
            <a:r>
              <a:rPr lang="zh-TW" altLang="en-US" sz="2800" dirty="0">
                <a:latin typeface="新細明體" panose="02020500000000000000" pitchFamily="18" charset="-120"/>
                <a:ea typeface="新細明體" panose="02020500000000000000" pitchFamily="18" charset="-120"/>
              </a:rPr>
              <a:t>、</a:t>
            </a:r>
            <a:r>
              <a:rPr lang="zh-TW" altLang="zh-TW" sz="2800" dirty="0"/>
              <a:t>減少</a:t>
            </a:r>
            <a:r>
              <a:rPr lang="zh-TW" altLang="en-US" sz="2800" dirty="0"/>
              <a:t>表面</a:t>
            </a:r>
            <a:r>
              <a:rPr lang="zh-TW" altLang="zh-TW" sz="2800" dirty="0"/>
              <a:t>皮膚損傷的頭部內傷，</a:t>
            </a:r>
            <a:endParaRPr lang="pl-PL" altLang="pl-PL" sz="2600" dirty="0"/>
          </a:p>
        </p:txBody>
      </p:sp>
      <p:sp>
        <p:nvSpPr>
          <p:cNvPr id="358404"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44993E2-F274-472A-BBA7-565565E06846}" type="slidenum">
              <a:rPr lang="en-US" altLang="pl-PL" sz="1200" smtClean="0">
                <a:solidFill>
                  <a:srgbClr val="FFFFFF"/>
                </a:solidFill>
                <a:latin typeface="Arial Black" panose="020B0A04020102090204" pitchFamily="34" charset="0"/>
                <a:sym typeface="Arial Black" panose="020B0A04020102090204" pitchFamily="34" charset="0"/>
              </a:rPr>
              <a:pPr/>
              <a:t>239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a:t>
            </a:r>
            <a:r>
              <a:rPr lang="pl-PL" altLang="en-US" b="1" dirty="0"/>
              <a:t> 5</a:t>
            </a:r>
            <a:r>
              <a:rPr lang="zh-TW" altLang="en-US" b="1" dirty="0"/>
              <a:t>第</a:t>
            </a:r>
            <a:r>
              <a:rPr lang="en-US" altLang="zh-TW" b="1" dirty="0"/>
              <a:t>5</a:t>
            </a:r>
            <a:r>
              <a:rPr lang="zh-TW" altLang="en-US" b="1" dirty="0"/>
              <a:t>天</a:t>
            </a:r>
            <a:endParaRPr lang="en-US" altLang="en-US" b="1" dirty="0">
              <a:ea typeface="ヒラギノ角ゴ ProN W6" charset="0"/>
              <a:cs typeface="ヒラギノ角ゴ ProN W6" charset="0"/>
            </a:endParaRPr>
          </a:p>
        </p:txBody>
      </p:sp>
      <p:sp>
        <p:nvSpPr>
          <p:cNvPr id="126979"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1202091197"/>
              </p:ext>
            </p:extLst>
          </p:nvPr>
        </p:nvGraphicFramePr>
        <p:xfrm>
          <a:off x="344488" y="1768475"/>
          <a:ext cx="9170987" cy="1441451"/>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66088">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rgbClr val="000000"/>
                          </a:solidFill>
                          <a:latin typeface="+mn-lt"/>
                        </a:rPr>
                        <a:t>09：00 </a:t>
                      </a:r>
                      <a:r>
                        <a:rPr lang="en-US" sz="1200" b="0" i="0" u="none" strike="noStrike" baseline="0" dirty="0">
                          <a:solidFill>
                            <a:srgbClr val="000000"/>
                          </a:solidFill>
                          <a:latin typeface="+mn-lt"/>
                        </a:rPr>
                        <a:t>- </a:t>
                      </a:r>
                      <a:r>
                        <a:rPr lang="en-US" sz="1200" b="0" i="0" u="none" strike="noStrike" baseline="0" dirty="0" smtClean="0">
                          <a:solidFill>
                            <a:srgbClr val="000000"/>
                          </a:solidFill>
                          <a:latin typeface="+mn-lt"/>
                        </a:rPr>
                        <a:t>10：30</a:t>
                      </a:r>
                      <a:r>
                        <a:rPr lang="en-US" sz="1200" b="0" i="0" u="none" strike="noStrike" baseline="0" dirty="0">
                          <a:solidFill>
                            <a:srgbClr val="000000"/>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r>
                        <a:rPr lang="en-US" sz="1200" b="0" i="0" u="none" strike="noStrike" baseline="0" dirty="0">
                          <a:solidFill>
                            <a:srgbClr val="000000"/>
                          </a:solidFill>
                          <a:latin typeface="Arial"/>
                        </a:rPr>
                        <a:t>Practice </a:t>
                      </a:r>
                      <a:r>
                        <a:rPr lang="en-US" sz="1200" b="0" i="0" u="none" strike="noStrike" baseline="0" dirty="0" smtClean="0">
                          <a:solidFill>
                            <a:srgbClr val="000000"/>
                          </a:solidFill>
                          <a:latin typeface="Arial"/>
                        </a:rPr>
                        <a:t>examination： </a:t>
                      </a:r>
                      <a:r>
                        <a:rPr lang="en-US" sz="1200" b="0" i="0" u="none" strike="noStrike" baseline="0" dirty="0">
                          <a:solidFill>
                            <a:srgbClr val="000000"/>
                          </a:solidFill>
                          <a:latin typeface="Arial"/>
                        </a:rPr>
                        <a:t>Athlete's general preparation and training - training elements presentation</a:t>
                      </a:r>
                      <a:r>
                        <a:rPr lang="zh-TW" altLang="en-US" sz="1200" dirty="0"/>
                        <a:t>實務</a:t>
                      </a:r>
                      <a:r>
                        <a:rPr lang="zh-TW" altLang="en-US" sz="1200" dirty="0" smtClean="0"/>
                        <a:t>測試</a:t>
                      </a:r>
                      <a:r>
                        <a:rPr lang="zh-TW" altLang="en-US" sz="1200" dirty="0" smtClean="0">
                          <a:solidFill>
                            <a:srgbClr val="FF0000"/>
                          </a:solidFill>
                        </a:rPr>
                        <a:t>：</a:t>
                      </a:r>
                      <a:r>
                        <a:rPr lang="zh-TW" altLang="zh-TW" sz="1200" dirty="0" smtClean="0"/>
                        <a:t>運動員</a:t>
                      </a:r>
                      <a:r>
                        <a:rPr lang="zh-TW" altLang="zh-TW" sz="1200" dirty="0"/>
                        <a:t>的一般準備和訓練 - 培訓要素</a:t>
                      </a:r>
                      <a:r>
                        <a:rPr lang="zh-TW" altLang="en-US" sz="1200" dirty="0"/>
                        <a:t>報告</a:t>
                      </a:r>
                      <a:endParaRPr lang="en-US" sz="1200" b="0" i="0" u="none" strike="noStrike" baseline="0" dirty="0">
                        <a:solidFill>
                          <a:srgbClr val="000000"/>
                        </a:solidFill>
                        <a:latin typeface="Arial"/>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pl-PL" altLang="en-US" sz="1200" b="0" i="0" u="none" strike="noStrike" kern="1200" baseline="0" dirty="0">
                          <a:solidFill>
                            <a:srgbClr val="000000"/>
                          </a:solidFill>
                          <a:latin typeface="+mn-lt"/>
                          <a:ea typeface="ヒラギノ角ゴ ProN W3" charset="0"/>
                          <a:cs typeface="ヒラギノ角ゴ ProN W3" charset="0"/>
                          <a:sym typeface="Arial" charset="0"/>
                        </a:rPr>
                        <a:t>Gym</a:t>
                      </a:r>
                      <a:r>
                        <a:rPr lang="zh-TW" altLang="en-US" sz="1200" b="0" i="0" u="none" strike="noStrike" kern="1200" baseline="0" dirty="0">
                          <a:solidFill>
                            <a:srgbClr val="000000"/>
                          </a:solidFill>
                          <a:latin typeface="+mn-lt"/>
                          <a:ea typeface="ヒラギノ角ゴ ProN W3" charset="0"/>
                          <a:cs typeface="ヒラギノ角ゴ ProN W3" charset="0"/>
                          <a:sym typeface="Arial" charset="0"/>
                        </a:rPr>
                        <a:t>體育館</a:t>
                      </a:r>
                      <a:endParaRPr lang="en-US" altLang="en-US" sz="1200" b="0" i="0" u="none" strike="noStrike" kern="1200" baseline="0" dirty="0">
                        <a:solidFill>
                          <a:srgbClr val="000000"/>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8912">
                <a:tc>
                  <a:txBody>
                    <a:bodyPr/>
                    <a:lstStyle/>
                    <a:p>
                      <a:pPr algn="ctr">
                        <a:spcBef>
                          <a:spcPts val="0"/>
                        </a:spcBef>
                        <a:spcAft>
                          <a:spcPts val="0"/>
                        </a:spcAft>
                      </a:pPr>
                      <a:r>
                        <a:rPr lang="en-US" sz="1200" b="0" i="0" u="none" strike="noStrike" kern="1200" baseline="0" dirty="0" smtClean="0">
                          <a:solidFill>
                            <a:srgbClr val="000000"/>
                          </a:solidFill>
                          <a:latin typeface="+mn-lt"/>
                          <a:ea typeface="+mn-ea"/>
                          <a:cs typeface="+mn-cs"/>
                        </a:rPr>
                        <a:t>12：45 </a:t>
                      </a:r>
                      <a:r>
                        <a:rPr lang="en-US" sz="1200" b="0" i="0" u="none" strike="noStrike" kern="1200" baseline="0" dirty="0">
                          <a:solidFill>
                            <a:srgbClr val="000000"/>
                          </a:solidFill>
                          <a:latin typeface="+mn-lt"/>
                          <a:ea typeface="+mn-ea"/>
                          <a:cs typeface="+mn-cs"/>
                        </a:rPr>
                        <a:t>– </a:t>
                      </a:r>
                      <a:r>
                        <a:rPr lang="en-US" sz="1200" b="0" i="0" u="none" strike="noStrike" kern="1200" baseline="0" dirty="0" smtClean="0">
                          <a:solidFill>
                            <a:srgbClr val="000000"/>
                          </a:solidFill>
                          <a:latin typeface="+mn-lt"/>
                          <a:ea typeface="+mn-ea"/>
                          <a:cs typeface="+mn-cs"/>
                        </a:rPr>
                        <a:t>14：</a:t>
                      </a:r>
                      <a:r>
                        <a:rPr lang="pl-PL" sz="1200" b="0" i="0" u="none" strike="noStrike" kern="1200" baseline="0" dirty="0" smtClean="0">
                          <a:solidFill>
                            <a:srgbClr val="000000"/>
                          </a:solidFill>
                          <a:latin typeface="+mn-lt"/>
                          <a:ea typeface="+mn-ea"/>
                          <a:cs typeface="+mn-cs"/>
                        </a:rPr>
                        <a:t>00</a:t>
                      </a:r>
                      <a:r>
                        <a:rPr lang="en-US" sz="1200" b="0" i="0" u="none" strike="noStrike" kern="1200" baseline="0" dirty="0" smtClean="0">
                          <a:solidFill>
                            <a:srgbClr val="000000"/>
                          </a:solidFill>
                          <a:latin typeface="+mn-lt"/>
                          <a:ea typeface="+mn-ea"/>
                          <a:cs typeface="+mn-cs"/>
                        </a:rPr>
                        <a:t> </a:t>
                      </a:r>
                      <a:endParaRPr lang="en-US" sz="1200" b="0" i="0" u="none" strike="noStrike" kern="1200" baseline="0" dirty="0">
                        <a:solidFill>
                          <a:srgbClr val="000000"/>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rgbClr val="000000"/>
                          </a:solidFill>
                          <a:effectLst/>
                          <a:uLnTx/>
                          <a:uFillTx/>
                          <a:latin typeface="+mn-lt"/>
                        </a:rPr>
                        <a:t> </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66088">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rgbClr val="000000"/>
                          </a:solidFill>
                          <a:latin typeface="+mn-lt"/>
                          <a:ea typeface="+mn-ea"/>
                          <a:cs typeface="+mn-cs"/>
                          <a:sym typeface="Arial" charset="0"/>
                        </a:rPr>
                        <a:t>14：00-1</a:t>
                      </a:r>
                      <a:r>
                        <a:rPr lang="pl-PL" altLang="en-US" sz="1200" b="0" i="0" u="none" strike="noStrike" kern="1200" baseline="0" dirty="0" smtClean="0">
                          <a:solidFill>
                            <a:srgbClr val="000000"/>
                          </a:solidFill>
                          <a:latin typeface="+mn-lt"/>
                          <a:ea typeface="+mn-ea"/>
                          <a:cs typeface="+mn-cs"/>
                          <a:sym typeface="Arial" charset="0"/>
                        </a:rPr>
                        <a:t>7</a:t>
                      </a:r>
                      <a:r>
                        <a:rPr lang="en-US" altLang="en-US" sz="1200" b="0" i="0" u="none" strike="noStrike" kern="1200" baseline="0" dirty="0" smtClean="0">
                          <a:solidFill>
                            <a:srgbClr val="000000"/>
                          </a:solidFill>
                          <a:latin typeface="+mn-lt"/>
                          <a:ea typeface="+mn-ea"/>
                          <a:cs typeface="+mn-cs"/>
                          <a:sym typeface="Arial" charset="0"/>
                        </a:rPr>
                        <a:t>：</a:t>
                      </a:r>
                      <a:r>
                        <a:rPr lang="pl-PL" altLang="en-US" sz="1200" b="0" i="0" u="none" strike="noStrike" kern="1200" baseline="0" dirty="0" smtClean="0">
                          <a:solidFill>
                            <a:srgbClr val="000000"/>
                          </a:solidFill>
                          <a:latin typeface="+mn-lt"/>
                          <a:ea typeface="+mn-ea"/>
                          <a:cs typeface="+mn-cs"/>
                          <a:sym typeface="Arial" charset="0"/>
                        </a:rPr>
                        <a:t>45</a:t>
                      </a:r>
                      <a:endParaRPr lang="en-US" altLang="en-US" sz="1200" b="0" i="0" u="none" strike="noStrike" kern="1200" baseline="0" dirty="0">
                        <a:solidFill>
                          <a:srgbClr val="000000"/>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rgbClr val="000000"/>
                          </a:solidFill>
                          <a:latin typeface="+mn-lt"/>
                        </a:rPr>
                        <a:t>Practice </a:t>
                      </a:r>
                      <a:r>
                        <a:rPr lang="en-US" sz="1200" b="0" i="0" u="none" strike="noStrike" baseline="0" dirty="0" smtClean="0">
                          <a:solidFill>
                            <a:srgbClr val="000000"/>
                          </a:solidFill>
                          <a:latin typeface="+mn-lt"/>
                        </a:rPr>
                        <a:t>examination： </a:t>
                      </a:r>
                      <a:r>
                        <a:rPr lang="en-US" sz="1200" b="0" i="0" u="none" strike="noStrike" baseline="0" dirty="0">
                          <a:solidFill>
                            <a:srgbClr val="000000"/>
                          </a:solidFill>
                          <a:latin typeface="+mn-lt"/>
                        </a:rPr>
                        <a:t>Athlete's general preparation and training - training elements presentation</a:t>
                      </a:r>
                      <a:r>
                        <a:rPr lang="zh-TW" altLang="en-US" sz="1200" dirty="0"/>
                        <a:t>實務</a:t>
                      </a:r>
                      <a:r>
                        <a:rPr lang="zh-TW" altLang="en-US" sz="1200" dirty="0" smtClean="0"/>
                        <a:t>測試</a:t>
                      </a:r>
                      <a:r>
                        <a:rPr lang="zh-TW" altLang="en-US" sz="1200" dirty="0" smtClean="0">
                          <a:solidFill>
                            <a:srgbClr val="FF0000"/>
                          </a:solidFill>
                        </a:rPr>
                        <a:t>：</a:t>
                      </a:r>
                      <a:r>
                        <a:rPr lang="zh-TW" altLang="zh-TW" sz="1200" dirty="0" smtClean="0"/>
                        <a:t>運動員</a:t>
                      </a:r>
                      <a:r>
                        <a:rPr lang="zh-TW" altLang="zh-TW" sz="1200" dirty="0"/>
                        <a:t>的一般準備和訓練 - 培訓要素</a:t>
                      </a:r>
                      <a:r>
                        <a:rPr lang="zh-TW" altLang="en-US" sz="1200" dirty="0"/>
                        <a:t>報告</a:t>
                      </a:r>
                      <a:endParaRPr lang="en-US" sz="1200" b="0" i="0" u="none" strike="noStrike" baseline="0" dirty="0">
                        <a:solidFill>
                          <a:srgbClr val="000000"/>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0363">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rgbClr val="000000"/>
                          </a:solidFill>
                          <a:latin typeface="+mn-lt"/>
                          <a:ea typeface="+mn-ea"/>
                          <a:cs typeface="+mn-cs"/>
                          <a:sym typeface="Arial" charset="0"/>
                        </a:rPr>
                        <a:t>17：45 </a:t>
                      </a:r>
                      <a:r>
                        <a:rPr lang="en-US" altLang="en-US" sz="1200" b="0" i="0" u="none" strike="noStrike" kern="1200" baseline="0" dirty="0">
                          <a:solidFill>
                            <a:srgbClr val="000000"/>
                          </a:solidFill>
                          <a:latin typeface="+mn-lt"/>
                          <a:ea typeface="+mn-ea"/>
                          <a:cs typeface="+mn-cs"/>
                          <a:sym typeface="Arial" charset="0"/>
                        </a:rPr>
                        <a:t>– 2</a:t>
                      </a:r>
                      <a:r>
                        <a:rPr lang="pl-PL" altLang="en-US" sz="1200" b="0" i="0" u="none" strike="noStrike" kern="1200" baseline="0" dirty="0" smtClean="0">
                          <a:solidFill>
                            <a:srgbClr val="000000"/>
                          </a:solidFill>
                          <a:latin typeface="+mn-lt"/>
                          <a:ea typeface="+mn-ea"/>
                          <a:cs typeface="+mn-cs"/>
                          <a:sym typeface="Arial" charset="0"/>
                        </a:rPr>
                        <a:t>1</a:t>
                      </a:r>
                      <a:r>
                        <a:rPr lang="en-US" altLang="en-US" sz="1200" b="0" i="0" u="none" strike="noStrike" kern="1200" baseline="0" dirty="0" smtClean="0">
                          <a:solidFill>
                            <a:srgbClr val="000000"/>
                          </a:solidFill>
                          <a:latin typeface="+mn-lt"/>
                          <a:ea typeface="+mn-ea"/>
                          <a:cs typeface="+mn-cs"/>
                          <a:sym typeface="Arial" charset="0"/>
                        </a:rPr>
                        <a:t>：00</a:t>
                      </a:r>
                      <a:endParaRPr lang="en-US" altLang="en-US" sz="1200" b="0" i="0" u="none" strike="noStrike" kern="1200" baseline="0" dirty="0">
                        <a:solidFill>
                          <a:srgbClr val="000000"/>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rgbClr val="000000"/>
                          </a:solidFill>
                          <a:effectLst/>
                          <a:uLnTx/>
                          <a:uFillTx/>
                          <a:latin typeface="+mn-lt"/>
                        </a:rPr>
                        <a:t> </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rmAutofit fontScale="90000"/>
          </a:bodyPr>
          <a:lstStyle/>
          <a:p>
            <a:pPr algn="ctr" eaLnBrk="1" fontAlgn="auto" hangingPunct="1">
              <a:spcAft>
                <a:spcPts val="0"/>
              </a:spcAft>
              <a:defRPr/>
            </a:pPr>
            <a:r>
              <a:rPr lang="pl-PL" sz="4875" b="1" u="sng" dirty="0">
                <a:latin typeface="Agency FB" panose="020B0503020202020204" pitchFamily="34" charset="0"/>
                <a:sym typeface="Arial Black" panose="020B0A04020102020204" pitchFamily="34" charset="0"/>
              </a:rPr>
              <a:t>Cutman</a:t>
            </a:r>
            <a:r>
              <a:rPr lang="en-US" sz="4875" b="1" u="sng" dirty="0">
                <a:latin typeface="Agency FB" panose="020B0503020202020204" pitchFamily="34" charset="0"/>
                <a:sym typeface="Arial Black" panose="020B0A04020102020204" pitchFamily="34" charset="0"/>
              </a:rPr>
              <a:t> Knowledge for Seconds</a:t>
            </a:r>
            <a:r>
              <a:rPr lang="zh-TW" altLang="en-US" sz="4875" b="1" u="sng" dirty="0">
                <a:latin typeface="Agency FB" panose="020B0503020202020204" pitchFamily="34" charset="0"/>
                <a:sym typeface="Arial Black" panose="020B0A04020102020204" pitchFamily="34" charset="0"/>
              </a:rPr>
              <a:t>助手的傷口處理師經驗</a:t>
            </a:r>
            <a:endParaRPr lang="pl-PL" sz="4875" b="1" u="sng" dirty="0">
              <a:latin typeface="Agency FB" panose="020B0503020202020204" pitchFamily="34" charset="0"/>
              <a:sym typeface="Arial Black" panose="020B0A04020102020204" pitchFamily="34" charset="0"/>
            </a:endParaRPr>
          </a:p>
        </p:txBody>
      </p:sp>
      <p:sp>
        <p:nvSpPr>
          <p:cNvPr id="37891" name="Symbol zastępczy zawartości 2"/>
          <p:cNvSpPr>
            <a:spLocks noGrp="1"/>
          </p:cNvSpPr>
          <p:nvPr>
            <p:ph idx="1"/>
          </p:nvPr>
        </p:nvSpPr>
        <p:spPr>
          <a:xfrm>
            <a:off x="5156200" y="2616200"/>
            <a:ext cx="4456113" cy="2989263"/>
          </a:xfrm>
        </p:spPr>
        <p:txBody>
          <a:bodyPr/>
          <a:lstStyle/>
          <a:p>
            <a:pPr eaLnBrk="1" hangingPunct="1">
              <a:defRPr/>
            </a:pPr>
            <a:r>
              <a:rPr lang="en-US" altLang="pl-PL" sz="1600" dirty="0"/>
              <a:t>Hygiene,</a:t>
            </a:r>
            <a:r>
              <a:rPr lang="pl-PL" altLang="pl-PL" sz="1600" dirty="0">
                <a:solidFill>
                  <a:srgbClr val="FF0000"/>
                </a:solidFill>
              </a:rPr>
              <a:t>sterileness, disposable items</a:t>
            </a:r>
            <a:r>
              <a:rPr lang="zh-TW" altLang="zh-TW" sz="1600" dirty="0"/>
              <a:t>衛生</a:t>
            </a:r>
            <a:r>
              <a:rPr lang="zh-TW" altLang="en-US" sz="1600" dirty="0"/>
              <a:t>、</a:t>
            </a:r>
            <a:r>
              <a:rPr lang="zh-TW" altLang="zh-TW" sz="1600" dirty="0">
                <a:solidFill>
                  <a:srgbClr val="FF0000"/>
                </a:solidFill>
              </a:rPr>
              <a:t>消毒</a:t>
            </a:r>
            <a:r>
              <a:rPr lang="zh-TW" altLang="en-US" sz="1600" dirty="0">
                <a:solidFill>
                  <a:srgbClr val="FF0000"/>
                </a:solidFill>
              </a:rPr>
              <a:t>、</a:t>
            </a:r>
            <a:r>
              <a:rPr lang="zh-TW" altLang="zh-TW" sz="1600" dirty="0">
                <a:solidFill>
                  <a:srgbClr val="FF0000"/>
                </a:solidFill>
              </a:rPr>
              <a:t>一次性物品</a:t>
            </a:r>
            <a:endParaRPr lang="en-US" altLang="pl-PL" sz="1600" dirty="0">
              <a:solidFill>
                <a:srgbClr val="FF0000"/>
              </a:solidFill>
            </a:endParaRPr>
          </a:p>
          <a:p>
            <a:pPr eaLnBrk="1" hangingPunct="1">
              <a:defRPr/>
            </a:pPr>
            <a:r>
              <a:rPr lang="en-US" altLang="pl-PL" sz="1600" dirty="0"/>
              <a:t>Effectively stop bleeding</a:t>
            </a:r>
            <a:r>
              <a:rPr lang="pl-PL" altLang="pl-PL" sz="1600" dirty="0"/>
              <a:t> </a:t>
            </a:r>
            <a:r>
              <a:rPr lang="pl-PL" altLang="pl-PL" sz="1600" dirty="0">
                <a:solidFill>
                  <a:srgbClr val="FF0000"/>
                </a:solidFill>
              </a:rPr>
              <a:t>by using different medicines</a:t>
            </a:r>
            <a:r>
              <a:rPr lang="zh-TW" altLang="en-US" sz="1600" dirty="0">
                <a:solidFill>
                  <a:srgbClr val="FF0000"/>
                </a:solidFill>
              </a:rPr>
              <a:t>藉由</a:t>
            </a:r>
            <a:r>
              <a:rPr lang="zh-TW" altLang="zh-TW" sz="1600" dirty="0">
                <a:solidFill>
                  <a:srgbClr val="FF0000"/>
                </a:solidFill>
              </a:rPr>
              <a:t>使用不同的藥物</a:t>
            </a:r>
            <a:r>
              <a:rPr lang="zh-TW" altLang="en-US" sz="1600" dirty="0"/>
              <a:t>而</a:t>
            </a:r>
            <a:r>
              <a:rPr lang="zh-TW" altLang="zh-TW" sz="1600" dirty="0"/>
              <a:t>有效地止血</a:t>
            </a:r>
            <a:endParaRPr lang="en-US" altLang="pl-PL" sz="1600" dirty="0">
              <a:solidFill>
                <a:srgbClr val="FF0000"/>
              </a:solidFill>
            </a:endParaRPr>
          </a:p>
          <a:p>
            <a:pPr eaLnBrk="1" hangingPunct="1">
              <a:defRPr/>
            </a:pPr>
            <a:r>
              <a:rPr lang="en-US" altLang="pl-PL" sz="1600" dirty="0"/>
              <a:t>Reduction of swelling,</a:t>
            </a:r>
            <a:r>
              <a:rPr lang="zh-TW" altLang="zh-TW" sz="1600" dirty="0"/>
              <a:t>減少腫脹，</a:t>
            </a:r>
            <a:endParaRPr lang="en-US" altLang="pl-PL" sz="1600" dirty="0"/>
          </a:p>
          <a:p>
            <a:pPr eaLnBrk="1" hangingPunct="1">
              <a:defRPr/>
            </a:pPr>
            <a:r>
              <a:rPr lang="en-US" altLang="pl-PL" sz="1600" dirty="0"/>
              <a:t>Working with a boxer before, during and after bouts.</a:t>
            </a:r>
            <a:r>
              <a:rPr lang="pl-PL" altLang="pl-PL" sz="1600" dirty="0"/>
              <a:t> </a:t>
            </a:r>
            <a:r>
              <a:rPr lang="pl-PL" altLang="pl-PL" sz="1600" dirty="0">
                <a:solidFill>
                  <a:srgbClr val="FF0000"/>
                </a:solidFill>
              </a:rPr>
              <a:t>Massage, trainings</a:t>
            </a:r>
            <a:r>
              <a:rPr lang="zh-TW" altLang="zh-TW" sz="1600" dirty="0"/>
              <a:t>在開賽前</a:t>
            </a:r>
            <a:r>
              <a:rPr lang="zh-TW" altLang="en-US" sz="1600" dirty="0"/>
              <a:t>、比賽時</a:t>
            </a:r>
            <a:r>
              <a:rPr lang="zh-TW" altLang="zh-TW" sz="1600" dirty="0"/>
              <a:t>和之後與一名拳擊手合作。 </a:t>
            </a:r>
            <a:r>
              <a:rPr lang="zh-TW" altLang="zh-TW" sz="1600" dirty="0">
                <a:solidFill>
                  <a:srgbClr val="FF0000"/>
                </a:solidFill>
              </a:rPr>
              <a:t>按摩</a:t>
            </a:r>
            <a:r>
              <a:rPr lang="zh-TW" altLang="en-US" sz="1600" dirty="0">
                <a:solidFill>
                  <a:srgbClr val="FF0000"/>
                </a:solidFill>
              </a:rPr>
              <a:t>、</a:t>
            </a:r>
            <a:r>
              <a:rPr lang="zh-TW" altLang="zh-TW" sz="1600" dirty="0">
                <a:solidFill>
                  <a:srgbClr val="FF0000"/>
                </a:solidFill>
              </a:rPr>
              <a:t>訓練</a:t>
            </a:r>
            <a:endParaRPr lang="en-US" altLang="pl-PL" sz="1600" dirty="0">
              <a:solidFill>
                <a:srgbClr val="FF0000"/>
              </a:solidFill>
            </a:endParaRPr>
          </a:p>
          <a:p>
            <a:pPr eaLnBrk="1" hangingPunct="1">
              <a:defRPr/>
            </a:pPr>
            <a:r>
              <a:rPr lang="en-US" altLang="pl-PL" sz="1600" dirty="0"/>
              <a:t>Recognition of injuries,</a:t>
            </a:r>
            <a:r>
              <a:rPr lang="pl-PL" altLang="pl-PL" sz="1600" dirty="0"/>
              <a:t> </a:t>
            </a:r>
            <a:r>
              <a:rPr lang="pl-PL" altLang="pl-PL" sz="1600" dirty="0">
                <a:solidFill>
                  <a:srgbClr val="FF0000"/>
                </a:solidFill>
              </a:rPr>
              <a:t>meeting with doctors to resolve doubts</a:t>
            </a:r>
            <a:r>
              <a:rPr lang="zh-TW" altLang="en-US" sz="1600" dirty="0"/>
              <a:t>確</a:t>
            </a:r>
            <a:r>
              <a:rPr lang="zh-TW" altLang="zh-TW" sz="1600" dirty="0"/>
              <a:t>認受傷，</a:t>
            </a:r>
            <a:r>
              <a:rPr lang="zh-TW" altLang="en-US" sz="1600" dirty="0">
                <a:solidFill>
                  <a:srgbClr val="FF0000"/>
                </a:solidFill>
              </a:rPr>
              <a:t>就</a:t>
            </a:r>
            <a:r>
              <a:rPr lang="zh-TW" altLang="zh-TW" sz="1600" dirty="0">
                <a:solidFill>
                  <a:srgbClr val="FF0000"/>
                </a:solidFill>
              </a:rPr>
              <a:t>醫解決疑慮</a:t>
            </a:r>
            <a:endParaRPr lang="en-US" altLang="pl-PL" sz="1600" dirty="0">
              <a:solidFill>
                <a:srgbClr val="FF0000"/>
              </a:solidFill>
            </a:endParaRPr>
          </a:p>
          <a:p>
            <a:pPr eaLnBrk="1" hangingPunct="1">
              <a:defRPr/>
            </a:pPr>
            <a:r>
              <a:rPr lang="pl-PL" altLang="pl-PL" sz="1600" dirty="0"/>
              <a:t>Learning</a:t>
            </a:r>
            <a:r>
              <a:rPr lang="en-US" altLang="pl-PL" sz="1600" dirty="0"/>
              <a:t> to use professional equipment</a:t>
            </a:r>
            <a:r>
              <a:rPr lang="pl-PL" altLang="pl-PL" sz="1600" dirty="0"/>
              <a:t>,</a:t>
            </a:r>
            <a:r>
              <a:rPr lang="zh-TW" altLang="zh-TW" sz="1600" dirty="0"/>
              <a:t>學習使用專業</a:t>
            </a:r>
            <a:r>
              <a:rPr lang="zh-TW" altLang="en-US" sz="1600" dirty="0"/>
              <a:t>裝</a:t>
            </a:r>
            <a:r>
              <a:rPr lang="zh-TW" altLang="zh-TW" sz="1600" dirty="0"/>
              <a:t>備，</a:t>
            </a:r>
            <a:endParaRPr lang="en-US" altLang="pl-PL" sz="1600" dirty="0"/>
          </a:p>
          <a:p>
            <a:pPr eaLnBrk="1" hangingPunct="1">
              <a:defRPr/>
            </a:pPr>
            <a:endParaRPr lang="en-US" altLang="pl-PL" sz="1625" dirty="0"/>
          </a:p>
          <a:p>
            <a:pPr eaLnBrk="1" hangingPunct="1">
              <a:defRPr/>
            </a:pPr>
            <a:endParaRPr lang="en-US" altLang="pl-PL" sz="1625" dirty="0"/>
          </a:p>
          <a:p>
            <a:pPr marL="0" indent="0" eaLnBrk="1" hangingPunct="1">
              <a:buNone/>
              <a:defRPr/>
            </a:pPr>
            <a:endParaRPr lang="pl-PL" altLang="pl-PL" dirty="0"/>
          </a:p>
        </p:txBody>
      </p:sp>
      <p:pic>
        <p:nvPicPr>
          <p:cNvPr id="5" name="Symbol zastępczy zawartości 3"/>
          <p:cNvPicPr>
            <a:picLocks noChangeAspect="1"/>
          </p:cNvPicPr>
          <p:nvPr/>
        </p:nvPicPr>
        <p:blipFill>
          <a:blip r:embed="rId2" cstate="email">
            <a:extLst/>
          </a:blip>
          <a:stretch>
            <a:fillRect/>
          </a:stretch>
        </p:blipFill>
        <p:spPr>
          <a:xfrm>
            <a:off x="309562" y="2949687"/>
            <a:ext cx="4643438" cy="2321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9429"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C45432F-220C-43A3-973B-00D89D33E3DB}" type="slidenum">
              <a:rPr lang="en-US" altLang="pl-PL" sz="1200" smtClean="0">
                <a:solidFill>
                  <a:srgbClr val="FFFFFF"/>
                </a:solidFill>
                <a:latin typeface="Arial Black" panose="020B0A04020102090204" pitchFamily="34" charset="0"/>
                <a:sym typeface="Arial Black" panose="020B0A04020102090204" pitchFamily="34" charset="0"/>
              </a:rPr>
              <a:pPr/>
              <a:t>240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Autofit/>
          </a:bodyPr>
          <a:lstStyle/>
          <a:p>
            <a:pPr eaLnBrk="1" fontAlgn="auto" hangingPunct="1">
              <a:spcAft>
                <a:spcPts val="0"/>
              </a:spcAft>
              <a:defRPr/>
            </a:pPr>
            <a:r>
              <a:rPr lang="pl-PL" sz="3200" b="1" u="sng" dirty="0">
                <a:latin typeface="Agency FB" panose="020B0503020202020204" pitchFamily="34" charset="0"/>
                <a:sym typeface="Arial Black" panose="020B0A04020102020204" pitchFamily="34" charset="0"/>
              </a:rPr>
              <a:t>Cutman</a:t>
            </a:r>
            <a:r>
              <a:rPr lang="en-US" sz="3200" b="1" u="sng" dirty="0">
                <a:latin typeface="Agency FB" panose="020B0503020202020204" pitchFamily="34" charset="0"/>
                <a:sym typeface="Arial Black" panose="020B0A04020102020204" pitchFamily="34" charset="0"/>
              </a:rPr>
              <a:t> Knowledge for Seconds</a:t>
            </a:r>
            <a:r>
              <a:rPr lang="zh-TW" altLang="en-US" sz="3200" b="1" u="sng" dirty="0">
                <a:latin typeface="Agency FB" panose="020B0503020202020204" pitchFamily="34" charset="0"/>
                <a:sym typeface="Arial Black" panose="020B0A04020102020204" pitchFamily="34" charset="0"/>
              </a:rPr>
              <a:t>助手的傷口處理師經驗</a:t>
            </a:r>
            <a:endParaRPr lang="pl-PL" sz="3200" dirty="0">
              <a:sym typeface="Arial Black" panose="020B0A04020102020204" pitchFamily="34" charset="0"/>
            </a:endParaRPr>
          </a:p>
        </p:txBody>
      </p:sp>
      <p:sp>
        <p:nvSpPr>
          <p:cNvPr id="38915" name="Symbol zastępczy zawartości 2"/>
          <p:cNvSpPr>
            <a:spLocks noGrp="1"/>
          </p:cNvSpPr>
          <p:nvPr>
            <p:ph idx="1"/>
          </p:nvPr>
        </p:nvSpPr>
        <p:spPr>
          <a:xfrm>
            <a:off x="471488" y="2414588"/>
            <a:ext cx="8963025" cy="2989262"/>
          </a:xfrm>
        </p:spPr>
        <p:txBody>
          <a:bodyPr/>
          <a:lstStyle/>
          <a:p>
            <a:pPr eaLnBrk="1" hangingPunct="1">
              <a:defRPr/>
            </a:pPr>
            <a:r>
              <a:rPr lang="en-US" altLang="pl-PL" sz="1625" dirty="0"/>
              <a:t>Seconds will be asked to take care of hygiene of boxer and himself by using sterile and disposable equipment.</a:t>
            </a:r>
            <a:r>
              <a:rPr lang="zh-TW" altLang="en-US" sz="1600" dirty="0"/>
              <a:t>助手</a:t>
            </a:r>
            <a:r>
              <a:rPr lang="zh-TW" altLang="zh-TW" sz="1600" dirty="0"/>
              <a:t>將被要求使用無菌和一次性</a:t>
            </a:r>
            <a:r>
              <a:rPr lang="zh-TW" altLang="en-US" sz="1600" dirty="0"/>
              <a:t>裝</a:t>
            </a:r>
            <a:r>
              <a:rPr lang="zh-TW" altLang="zh-TW" sz="1600" dirty="0"/>
              <a:t>備</a:t>
            </a:r>
            <a:r>
              <a:rPr lang="zh-TW" altLang="en-US" sz="1600" dirty="0"/>
              <a:t>來</a:t>
            </a:r>
            <a:r>
              <a:rPr lang="zh-TW" altLang="zh-TW" sz="1600" dirty="0"/>
              <a:t>照</a:t>
            </a:r>
            <a:r>
              <a:rPr lang="zh-TW" altLang="en-US" sz="1600" dirty="0"/>
              <a:t>護</a:t>
            </a:r>
            <a:r>
              <a:rPr lang="zh-TW" altLang="zh-TW" sz="1600" dirty="0"/>
              <a:t>拳擊手和</a:t>
            </a:r>
            <a:r>
              <a:rPr lang="zh-TW" altLang="en-US" sz="1600" dirty="0"/>
              <a:t>本身</a:t>
            </a:r>
            <a:r>
              <a:rPr lang="zh-TW" altLang="zh-TW" sz="1600" dirty="0"/>
              <a:t>的衛生。</a:t>
            </a:r>
            <a:endParaRPr lang="en-US" altLang="pl-PL" sz="1625" dirty="0"/>
          </a:p>
          <a:p>
            <a:pPr eaLnBrk="1" hangingPunct="1">
              <a:defRPr/>
            </a:pPr>
            <a:r>
              <a:rPr lang="en-US" altLang="pl-PL" sz="1625" dirty="0"/>
              <a:t>After the theoretical and practical training, the seconds will have the knowledge to work effectively with a boxer,</a:t>
            </a:r>
            <a:r>
              <a:rPr lang="zh-TW" altLang="zh-TW" sz="1600" dirty="0"/>
              <a:t>經過理論與實</a:t>
            </a:r>
            <a:r>
              <a:rPr lang="zh-TW" altLang="en-US" sz="1600" dirty="0"/>
              <a:t>務</a:t>
            </a:r>
            <a:r>
              <a:rPr lang="zh-TW" altLang="zh-TW" sz="1600" dirty="0"/>
              <a:t>訓練</a:t>
            </a:r>
            <a:r>
              <a:rPr lang="zh-TW" altLang="en-US" sz="1600" dirty="0"/>
              <a:t>後</a:t>
            </a:r>
            <a:r>
              <a:rPr lang="zh-TW" altLang="zh-TW" sz="1600" dirty="0"/>
              <a:t>，</a:t>
            </a:r>
            <a:r>
              <a:rPr lang="zh-TW" altLang="en-US" sz="1600" dirty="0"/>
              <a:t>助手</a:t>
            </a:r>
            <a:r>
              <a:rPr lang="zh-TW" altLang="zh-TW" sz="1600" dirty="0"/>
              <a:t>將</a:t>
            </a:r>
            <a:r>
              <a:rPr lang="zh-TW" altLang="en-US" sz="1600" dirty="0"/>
              <a:t>具備</a:t>
            </a:r>
            <a:r>
              <a:rPr lang="zh-TW" altLang="zh-TW" sz="1600" dirty="0"/>
              <a:t>與拳擊手有效合作</a:t>
            </a:r>
            <a:r>
              <a:rPr lang="zh-TW" altLang="en-US" sz="1600" dirty="0"/>
              <a:t>的</a:t>
            </a:r>
            <a:r>
              <a:rPr lang="zh-TW" altLang="zh-TW" sz="1600" dirty="0"/>
              <a:t>知識，</a:t>
            </a:r>
            <a:endParaRPr lang="en-US" altLang="pl-PL" sz="1625" dirty="0"/>
          </a:p>
          <a:p>
            <a:pPr eaLnBrk="1" hangingPunct="1">
              <a:defRPr/>
            </a:pPr>
            <a:r>
              <a:rPr lang="en-US" altLang="pl-PL" sz="1625" dirty="0"/>
              <a:t>The seconds should avoid bad habits while working with a boxer (use dirty towel, no use of sterile gloves, </a:t>
            </a:r>
            <a:r>
              <a:rPr lang="en-US" altLang="pl-PL" sz="1625" dirty="0" err="1"/>
              <a:t>etc</a:t>
            </a:r>
            <a:r>
              <a:rPr lang="en-US" altLang="pl-PL" sz="1625" dirty="0"/>
              <a:t>),</a:t>
            </a:r>
            <a:r>
              <a:rPr lang="zh-TW" altLang="en-US" sz="1800" dirty="0"/>
              <a:t>助手</a:t>
            </a:r>
            <a:r>
              <a:rPr lang="zh-TW" altLang="zh-TW" sz="1800" dirty="0"/>
              <a:t>在</a:t>
            </a:r>
            <a:r>
              <a:rPr lang="zh-TW" altLang="en-US" sz="1800" dirty="0"/>
              <a:t>與</a:t>
            </a:r>
            <a:r>
              <a:rPr lang="zh-TW" altLang="zh-TW" sz="1800" dirty="0"/>
              <a:t>拳擊手</a:t>
            </a:r>
            <a:r>
              <a:rPr lang="zh-TW" altLang="en-US" sz="1800" dirty="0"/>
              <a:t>合作</a:t>
            </a:r>
            <a:r>
              <a:rPr lang="zh-TW" altLang="zh-TW" sz="1800" dirty="0"/>
              <a:t>時應避免不良習慣</a:t>
            </a:r>
            <a:r>
              <a:rPr lang="zh-TW" altLang="zh-TW" sz="1800"/>
              <a:t>（</a:t>
            </a:r>
            <a:r>
              <a:rPr lang="zh-TW" altLang="zh-TW" sz="1800" smtClean="0"/>
              <a:t>使用</a:t>
            </a:r>
            <a:r>
              <a:rPr lang="zh-TW" altLang="en-US" sz="1800" smtClean="0"/>
              <a:t>髒</a:t>
            </a:r>
            <a:r>
              <a:rPr lang="zh-TW" altLang="zh-TW" sz="1800" smtClean="0"/>
              <a:t>毛巾</a:t>
            </a:r>
            <a:r>
              <a:rPr lang="zh-TW" altLang="en-US" sz="1800" dirty="0"/>
              <a:t>、</a:t>
            </a:r>
            <a:r>
              <a:rPr lang="zh-TW" altLang="zh-TW" sz="1800" dirty="0"/>
              <a:t>不使用無菌手套等），</a:t>
            </a:r>
            <a:endParaRPr lang="en-US" altLang="pl-PL" sz="1625" dirty="0"/>
          </a:p>
        </p:txBody>
      </p:sp>
      <p:sp>
        <p:nvSpPr>
          <p:cNvPr id="360452"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9EE6FC6-140E-4608-9897-44BC742778D6}" type="slidenum">
              <a:rPr lang="en-US" altLang="pl-PL" sz="1200" smtClean="0">
                <a:solidFill>
                  <a:srgbClr val="FFFFFF"/>
                </a:solidFill>
                <a:latin typeface="Arial Black" panose="020B0A04020102090204" pitchFamily="34" charset="0"/>
                <a:sym typeface="Arial Black" panose="020B0A04020102090204" pitchFamily="34" charset="0"/>
              </a:rPr>
              <a:pPr/>
              <a:t>241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8950" y="404813"/>
            <a:ext cx="8963025" cy="823912"/>
          </a:xfrm>
        </p:spPr>
        <p:txBody>
          <a:bodyPr>
            <a:normAutofit/>
          </a:bodyPr>
          <a:lstStyle/>
          <a:p>
            <a:pPr eaLnBrk="1" fontAlgn="auto" hangingPunct="1">
              <a:spcAft>
                <a:spcPts val="0"/>
              </a:spcAft>
              <a:defRPr/>
            </a:pPr>
            <a:r>
              <a:rPr lang="pl-PL" sz="4875" b="1" u="sng" dirty="0">
                <a:latin typeface="Agency FB" panose="020B0503020202020204" pitchFamily="34" charset="0"/>
                <a:sym typeface="Arial Black" panose="020B0A04020102020204" pitchFamily="34" charset="0"/>
              </a:rPr>
              <a:t>Experience</a:t>
            </a:r>
            <a:r>
              <a:rPr lang="zh-TW" altLang="en-US" sz="4875" b="1" u="sng" dirty="0">
                <a:latin typeface="Agency FB" panose="020B0503020202020204" pitchFamily="34" charset="0"/>
                <a:sym typeface="Arial Black" panose="020B0A04020102020204" pitchFamily="34" charset="0"/>
              </a:rPr>
              <a:t>經驗</a:t>
            </a:r>
            <a:endParaRPr lang="pl-PL" sz="4875" b="1" u="sng" dirty="0">
              <a:latin typeface="Agency FB" panose="020B0503020202020204" pitchFamily="34" charset="0"/>
              <a:sym typeface="Arial Black" panose="020B0A04020102020204" pitchFamily="34" charset="0"/>
            </a:endParaRPr>
          </a:p>
        </p:txBody>
      </p:sp>
      <p:sp>
        <p:nvSpPr>
          <p:cNvPr id="39939" name="Symbol zastępczy zawartości 2"/>
          <p:cNvSpPr>
            <a:spLocks noGrp="1"/>
          </p:cNvSpPr>
          <p:nvPr>
            <p:ph idx="1"/>
          </p:nvPr>
        </p:nvSpPr>
        <p:spPr>
          <a:xfrm>
            <a:off x="471488" y="2414588"/>
            <a:ext cx="4410075" cy="2989262"/>
          </a:xfrm>
        </p:spPr>
        <p:txBody>
          <a:bodyPr/>
          <a:lstStyle/>
          <a:p>
            <a:pPr eaLnBrk="1" hangingPunct="1">
              <a:defRPr/>
            </a:pPr>
            <a:r>
              <a:rPr lang="en-US" altLang="pl-PL" sz="1625" dirty="0"/>
              <a:t>The practice of constantly working at such events, which see different situations is certainly necessary to carry out such steps.</a:t>
            </a:r>
            <a:r>
              <a:rPr lang="zh-TW" altLang="zh-TW" sz="1600" dirty="0"/>
              <a:t>在這</a:t>
            </a:r>
            <a:r>
              <a:rPr lang="zh-TW" altLang="en-US" sz="1600" dirty="0"/>
              <a:t>些賽事</a:t>
            </a:r>
            <a:r>
              <a:rPr lang="zh-TW" altLang="zh-TW" sz="1600" dirty="0"/>
              <a:t>不斷</a:t>
            </a:r>
            <a:r>
              <a:rPr lang="zh-TW" altLang="en-US" sz="1600" dirty="0"/>
              <a:t>合</a:t>
            </a:r>
            <a:r>
              <a:rPr lang="zh-TW" altLang="zh-TW" sz="1600" dirty="0"/>
              <a:t>作的做法</a:t>
            </a:r>
            <a:r>
              <a:rPr lang="zh-TW" altLang="en-US" sz="1600" dirty="0"/>
              <a:t>，其中看到不同的狀況</a:t>
            </a:r>
            <a:r>
              <a:rPr lang="zh-TW" altLang="zh-TW" sz="1600" dirty="0"/>
              <a:t>當然</a:t>
            </a:r>
            <a:r>
              <a:rPr lang="zh-TW" altLang="en-US" sz="1600" dirty="0"/>
              <a:t>有</a:t>
            </a:r>
            <a:r>
              <a:rPr lang="zh-TW" altLang="zh-TW" sz="1600" dirty="0"/>
              <a:t>必要</a:t>
            </a:r>
            <a:r>
              <a:rPr lang="zh-TW" altLang="en-US" sz="1600" dirty="0"/>
              <a:t>進行這些步驟</a:t>
            </a:r>
            <a:r>
              <a:rPr lang="zh-TW" altLang="zh-TW" sz="1600" dirty="0"/>
              <a:t>。</a:t>
            </a:r>
            <a:endParaRPr lang="en-US" altLang="pl-PL" sz="1625" dirty="0"/>
          </a:p>
          <a:p>
            <a:pPr eaLnBrk="1" hangingPunct="1">
              <a:defRPr/>
            </a:pPr>
            <a:r>
              <a:rPr lang="en-US" altLang="pl-PL" sz="1625" dirty="0"/>
              <a:t>Choosing the right people and equipment is the key to standardize the rules.</a:t>
            </a:r>
            <a:r>
              <a:rPr lang="pl-PL" altLang="pl-PL" sz="1625" dirty="0"/>
              <a:t> </a:t>
            </a:r>
            <a:r>
              <a:rPr lang="pl-PL" altLang="pl-PL" sz="1625" dirty="0">
                <a:solidFill>
                  <a:srgbClr val="FF0000"/>
                </a:solidFill>
              </a:rPr>
              <a:t>Experience is crucial. </a:t>
            </a:r>
            <a:r>
              <a:rPr lang="zh-TW" altLang="zh-TW" sz="1800" dirty="0"/>
              <a:t>選擇合適的人員和</a:t>
            </a:r>
            <a:r>
              <a:rPr lang="zh-TW" altLang="en-US" sz="1800" dirty="0"/>
              <a:t>裝</a:t>
            </a:r>
            <a:r>
              <a:rPr lang="zh-TW" altLang="zh-TW" sz="1800" dirty="0"/>
              <a:t>備是</a:t>
            </a:r>
            <a:r>
              <a:rPr lang="zh-TW" altLang="en-US" sz="1800" dirty="0"/>
              <a:t>將</a:t>
            </a:r>
            <a:r>
              <a:rPr lang="zh-TW" altLang="zh-TW" sz="1800" dirty="0"/>
              <a:t>規</a:t>
            </a:r>
            <a:r>
              <a:rPr lang="zh-TW" altLang="en-US" sz="1800" dirty="0"/>
              <a:t>則</a:t>
            </a:r>
            <a:r>
              <a:rPr lang="zh-TW" altLang="zh-TW" sz="1800" dirty="0"/>
              <a:t>標準</a:t>
            </a:r>
            <a:r>
              <a:rPr lang="zh-TW" altLang="en-US" sz="1800" dirty="0"/>
              <a:t>化</a:t>
            </a:r>
            <a:r>
              <a:rPr lang="zh-TW" altLang="zh-TW" sz="1800" dirty="0"/>
              <a:t>的關鍵。</a:t>
            </a:r>
            <a:r>
              <a:rPr lang="zh-TW" altLang="zh-TW" sz="1800" dirty="0">
                <a:solidFill>
                  <a:srgbClr val="FF0000"/>
                </a:solidFill>
              </a:rPr>
              <a:t>經驗至關重要。</a:t>
            </a:r>
            <a:endParaRPr lang="pl-PL" altLang="pl-PL" sz="1625" dirty="0">
              <a:solidFill>
                <a:srgbClr val="FF0000"/>
              </a:solidFill>
            </a:endParaRPr>
          </a:p>
        </p:txBody>
      </p:sp>
      <p:pic>
        <p:nvPicPr>
          <p:cNvPr id="5" name="Symbol zastępczy zawartości 3"/>
          <p:cNvPicPr>
            <a:picLocks noChangeAspect="1"/>
          </p:cNvPicPr>
          <p:nvPr/>
        </p:nvPicPr>
        <p:blipFill>
          <a:blip r:embed="rId2" cstate="email">
            <a:extLst/>
          </a:blip>
          <a:stretch>
            <a:fillRect/>
          </a:stretch>
        </p:blipFill>
        <p:spPr>
          <a:xfrm>
            <a:off x="5283901" y="1844824"/>
            <a:ext cx="4072717" cy="2546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1477"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E2B8C5E-872B-4F86-B002-56F2F9E012AE}" type="slidenum">
              <a:rPr lang="en-US" altLang="pl-PL" sz="1200" smtClean="0">
                <a:solidFill>
                  <a:srgbClr val="FFFFFF"/>
                </a:solidFill>
                <a:latin typeface="Arial Black" panose="020B0A04020102090204" pitchFamily="34" charset="0"/>
                <a:sym typeface="Arial Black" panose="020B0A04020102090204" pitchFamily="34" charset="0"/>
              </a:rPr>
              <a:pPr/>
              <a:t>242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sz="2600" b="1" dirty="0" smtClean="0"/>
              <a:t>CAVILON</a:t>
            </a:r>
            <a:r>
              <a:rPr lang="en-US" altLang="zh-TW" sz="2600" b="1" dirty="0" smtClean="0"/>
              <a:t>:</a:t>
            </a:r>
            <a:endParaRPr lang="fr-CH" altLang="en-US" sz="2600" b="1" dirty="0"/>
          </a:p>
          <a:p>
            <a:pPr>
              <a:buFont typeface="Arial" panose="020B0604020202020204" pitchFamily="34" charset="0"/>
              <a:buNone/>
            </a:pPr>
            <a:endParaRPr lang="fr-CH" altLang="en-US" sz="2600" b="1" dirty="0"/>
          </a:p>
          <a:p>
            <a:r>
              <a:rPr lang="fr-CH" altLang="en-US" sz="2600" b="1" dirty="0"/>
              <a:t>AOB Elite Men Competition</a:t>
            </a:r>
            <a:r>
              <a:rPr lang="zh-TW" altLang="en-US" sz="2600" b="1" dirty="0"/>
              <a:t> </a:t>
            </a:r>
            <a:r>
              <a:rPr lang="zh-TW" altLang="zh-TW" sz="2800" b="1" dirty="0"/>
              <a:t>AOB</a:t>
            </a:r>
            <a:r>
              <a:rPr lang="zh-TW" altLang="en-US" sz="2800" b="1" dirty="0"/>
              <a:t>成年</a:t>
            </a:r>
            <a:r>
              <a:rPr lang="zh-TW" altLang="zh-TW" sz="2800" b="1" dirty="0"/>
              <a:t>男子比賽</a:t>
            </a:r>
            <a:endParaRPr lang="fr-CH" altLang="en-US" b="1" dirty="0"/>
          </a:p>
          <a:p>
            <a:r>
              <a:rPr lang="en-US" altLang="en-US" dirty="0"/>
              <a:t>To prevent the possible cut, it is recommended that all coaches should apply AIBA approved brand cream, </a:t>
            </a:r>
            <a:r>
              <a:rPr lang="en-US" altLang="en-US" dirty="0" err="1"/>
              <a:t>Cavilon</a:t>
            </a:r>
            <a:r>
              <a:rPr lang="en-US" altLang="en-US" dirty="0"/>
              <a:t>, on the areas of boxer’s face for several layers before the competitions.</a:t>
            </a:r>
            <a:r>
              <a:rPr lang="zh-TW" altLang="zh-TW" dirty="0"/>
              <a:t>為了防止可能的</a:t>
            </a:r>
            <a:r>
              <a:rPr lang="zh-TW" altLang="en-US" dirty="0"/>
              <a:t>傷口</a:t>
            </a:r>
            <a:r>
              <a:rPr lang="zh-TW" altLang="zh-TW" dirty="0"/>
              <a:t>，建議所有教練在比賽前</a:t>
            </a:r>
            <a:r>
              <a:rPr lang="zh-TW" altLang="en-US" dirty="0"/>
              <a:t>應塗抹</a:t>
            </a:r>
            <a:r>
              <a:rPr lang="zh-TW" altLang="zh-TW" dirty="0"/>
              <a:t>AIBA批准的品牌</a:t>
            </a:r>
            <a:r>
              <a:rPr lang="zh-TW" altLang="en-US" dirty="0"/>
              <a:t>保膚霜</a:t>
            </a:r>
            <a:r>
              <a:rPr lang="zh-TW" altLang="zh-TW" dirty="0"/>
              <a:t>Cavilon</a:t>
            </a:r>
            <a:r>
              <a:rPr lang="zh-TW" altLang="en-US" dirty="0"/>
              <a:t>，在</a:t>
            </a:r>
            <a:r>
              <a:rPr lang="zh-TW" altLang="zh-TW" dirty="0"/>
              <a:t>拳擊手</a:t>
            </a:r>
            <a:r>
              <a:rPr lang="zh-TW" altLang="en-US" dirty="0"/>
              <a:t>的臉</a:t>
            </a:r>
            <a:r>
              <a:rPr lang="zh-TW" altLang="zh-TW" dirty="0"/>
              <a:t>部</a:t>
            </a:r>
            <a:r>
              <a:rPr lang="zh-TW" altLang="en-US" dirty="0"/>
              <a:t>範圍塗上</a:t>
            </a:r>
            <a:r>
              <a:rPr lang="zh-TW" altLang="zh-TW" dirty="0"/>
              <a:t>幾層。</a:t>
            </a:r>
            <a:endParaRPr lang="en-US" altLang="en-US" dirty="0"/>
          </a:p>
          <a:p>
            <a:r>
              <a:rPr lang="en-US" altLang="en-US" dirty="0" err="1"/>
              <a:t>Cavilon</a:t>
            </a:r>
            <a:r>
              <a:rPr lang="en-US" altLang="en-US" dirty="0"/>
              <a:t> is a concentrated cream that protects red and strongly irritated skin by providing a long lasting barrier</a:t>
            </a:r>
            <a:r>
              <a:rPr lang="zh-TW" altLang="en-US" dirty="0"/>
              <a:t> </a:t>
            </a:r>
            <a:r>
              <a:rPr lang="zh-TW" altLang="zh-TW" dirty="0"/>
              <a:t>Cavilon是一種濃縮</a:t>
            </a:r>
            <a:r>
              <a:rPr lang="zh-TW" altLang="en-US" dirty="0"/>
              <a:t>保膚霜</a:t>
            </a:r>
            <a:r>
              <a:rPr lang="zh-TW" altLang="zh-TW" dirty="0"/>
              <a:t>，</a:t>
            </a:r>
            <a:r>
              <a:rPr lang="zh-TW" altLang="en-US" dirty="0"/>
              <a:t>透</a:t>
            </a:r>
            <a:r>
              <a:rPr lang="zh-TW" altLang="zh-TW" dirty="0"/>
              <a:t>過提供長期的</a:t>
            </a:r>
            <a:r>
              <a:rPr lang="zh-TW" altLang="en-US" dirty="0"/>
              <a:t>面膜</a:t>
            </a:r>
            <a:r>
              <a:rPr lang="zh-TW" altLang="zh-TW" dirty="0"/>
              <a:t>來保護</a:t>
            </a:r>
            <a:r>
              <a:rPr lang="zh-TW" altLang="en-US" dirty="0"/>
              <a:t>發</a:t>
            </a:r>
            <a:r>
              <a:rPr lang="zh-TW" altLang="zh-TW" dirty="0"/>
              <a:t>紅</a:t>
            </a:r>
            <a:r>
              <a:rPr lang="zh-TW" altLang="en-US" dirty="0"/>
              <a:t>以及受</a:t>
            </a:r>
            <a:r>
              <a:rPr lang="zh-TW" altLang="zh-TW" dirty="0"/>
              <a:t>強烈刺激的皮膚</a:t>
            </a:r>
            <a:r>
              <a:rPr lang="zh-TW" altLang="en-US" dirty="0"/>
              <a:t>。</a:t>
            </a:r>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2499" name="Title 2"/>
          <p:cNvSpPr>
            <a:spLocks noGrp="1"/>
          </p:cNvSpPr>
          <p:nvPr>
            <p:ph type="title"/>
          </p:nvPr>
        </p:nvSpPr>
        <p:spPr>
          <a:xfrm>
            <a:off x="2073275" y="333375"/>
            <a:ext cx="7632700" cy="647700"/>
          </a:xfrm>
        </p:spPr>
        <p:txBody>
          <a:bodyPr lIns="91440" tIns="45720" rIns="91440" bIns="45720"/>
          <a:lstStyle/>
          <a:p>
            <a:r>
              <a:rPr lang="en-US" altLang="en-US"/>
              <a:t>CAVILON</a:t>
            </a:r>
            <a:endParaRPr lang="fr-CH" altLang="en-US"/>
          </a:p>
        </p:txBody>
      </p:sp>
      <p:sp>
        <p:nvSpPr>
          <p:cNvPr id="36250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2E4514D-6D3C-413C-91AA-FDFBCBE161CF}" type="slidenum">
              <a:rPr lang="en-US" altLang="pl-PL" sz="1200" smtClean="0">
                <a:solidFill>
                  <a:srgbClr val="FFFFFF"/>
                </a:solidFill>
                <a:latin typeface="Arial Black" panose="020B0A04020102090204" pitchFamily="34" charset="0"/>
                <a:sym typeface="Arial Black" panose="020B0A04020102090204" pitchFamily="34" charset="0"/>
              </a:rPr>
              <a:pPr/>
              <a:t>243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Content Placeholder 1"/>
          <p:cNvSpPr>
            <a:spLocks noGrp="1"/>
          </p:cNvSpPr>
          <p:nvPr>
            <p:ph idx="1"/>
          </p:nvPr>
        </p:nvSpPr>
        <p:spPr>
          <a:xfrm>
            <a:off x="704850" y="1125538"/>
            <a:ext cx="8915400" cy="4525962"/>
          </a:xfrm>
        </p:spPr>
        <p:txBody>
          <a:bodyPr lIns="91440" tIns="45720" rIns="91440" bIns="45720"/>
          <a:lstStyle/>
          <a:p>
            <a:pPr>
              <a:buNone/>
            </a:pPr>
            <a:r>
              <a:rPr lang="fr-CH" altLang="en-US" sz="2600" b="1" dirty="0"/>
              <a:t>CAVILON –  </a:t>
            </a:r>
            <a:r>
              <a:rPr lang="fr-CH" altLang="en-US" sz="2600" b="1" dirty="0" smtClean="0"/>
              <a:t>APPLICATION</a:t>
            </a:r>
            <a:r>
              <a:rPr lang="en-US" altLang="zh-TW" sz="2600" b="1" dirty="0" smtClean="0"/>
              <a:t>:</a:t>
            </a:r>
            <a:r>
              <a:rPr lang="zh-TW" altLang="en-US" sz="2600" b="1" dirty="0" smtClean="0"/>
              <a:t> </a:t>
            </a:r>
            <a:r>
              <a:rPr lang="fr-CH" altLang="en-US" sz="2600" b="1" dirty="0" smtClean="0"/>
              <a:t>CAVILON </a:t>
            </a:r>
            <a:r>
              <a:rPr lang="fr-CH" altLang="en-US" sz="2600" b="1" dirty="0"/>
              <a:t>–  </a:t>
            </a:r>
            <a:r>
              <a:rPr lang="zh-TW" altLang="en-US" sz="2600" b="1" dirty="0" smtClean="0"/>
              <a:t>塗抹</a:t>
            </a:r>
            <a:r>
              <a:rPr lang="fr-CH" altLang="en-US" sz="2600" b="1" dirty="0" smtClean="0"/>
              <a:t>：</a:t>
            </a:r>
            <a:endParaRPr lang="fr-CH" altLang="en-US" sz="2600" b="1" dirty="0"/>
          </a:p>
          <a:p>
            <a:pPr>
              <a:buFont typeface="Arial" panose="020B0604020202020204" pitchFamily="34" charset="0"/>
              <a:buNone/>
            </a:pPr>
            <a:endParaRPr lang="fr-CH" altLang="en-US" sz="1200" b="1" dirty="0"/>
          </a:p>
          <a:p>
            <a:pPr>
              <a:buFont typeface="Wingdings" panose="05000000000000000000" pitchFamily="2" charset="2"/>
              <a:buChar char="Ø"/>
            </a:pPr>
            <a:r>
              <a:rPr lang="fr-CH" altLang="en-US" dirty="0"/>
              <a:t>The Boxer’s face should be gently and thoroughly cleaned to make it dry.</a:t>
            </a:r>
            <a:r>
              <a:rPr lang="zh-TW" altLang="zh-TW" dirty="0"/>
              <a:t> 輕輕地徹底清淨拳擊手的臉部。</a:t>
            </a:r>
            <a:endParaRPr lang="fr-CH" altLang="en-US" sz="1400" dirty="0"/>
          </a:p>
          <a:p>
            <a:pPr>
              <a:buFont typeface="Wingdings" panose="05000000000000000000" pitchFamily="2" charset="2"/>
              <a:buChar char="Ø"/>
            </a:pPr>
            <a:r>
              <a:rPr lang="fr-CH" altLang="en-US" dirty="0"/>
              <a:t>When all exposed areas are covered, the layer should be made more homogenous by using a finger to cover the entire face.</a:t>
            </a:r>
            <a:r>
              <a:rPr lang="zh-TW" altLang="zh-TW" dirty="0"/>
              <a:t>當覆蓋所有暴露</a:t>
            </a:r>
            <a:r>
              <a:rPr lang="zh-TW" altLang="en-US" dirty="0"/>
              <a:t>範圍</a:t>
            </a:r>
            <a:r>
              <a:rPr lang="zh-TW" altLang="zh-TW" dirty="0"/>
              <a:t>，</a:t>
            </a:r>
            <a:r>
              <a:rPr lang="zh-TW" altLang="en-US" dirty="0"/>
              <a:t>透</a:t>
            </a:r>
            <a:r>
              <a:rPr lang="zh-TW" altLang="zh-TW" dirty="0"/>
              <a:t>過使用手指覆蓋整個臉部</a:t>
            </a:r>
            <a:r>
              <a:rPr lang="zh-TW" altLang="en-US" dirty="0"/>
              <a:t>而使得</a:t>
            </a:r>
            <a:r>
              <a:rPr lang="zh-TW" altLang="zh-TW" dirty="0"/>
              <a:t>該層</a:t>
            </a:r>
            <a:r>
              <a:rPr lang="zh-TW" altLang="en-US" dirty="0"/>
              <a:t>次</a:t>
            </a:r>
            <a:r>
              <a:rPr lang="zh-TW" altLang="zh-TW" dirty="0"/>
              <a:t>變得更均勻。</a:t>
            </a:r>
            <a:endParaRPr lang="fr-CH" altLang="en-US" sz="1400" dirty="0"/>
          </a:p>
          <a:p>
            <a:pPr>
              <a:buFont typeface="Wingdings" panose="05000000000000000000" pitchFamily="2" charset="2"/>
              <a:buChar char="Ø"/>
            </a:pPr>
            <a:r>
              <a:rPr lang="fr-CH" altLang="en-US" dirty="0"/>
              <a:t>Carefully wipe and remove the excess of Cavilon until the skin is transparent.</a:t>
            </a:r>
            <a:r>
              <a:rPr lang="zh-TW" altLang="zh-TW" dirty="0"/>
              <a:t>仔細擦拭並</a:t>
            </a:r>
            <a:r>
              <a:rPr lang="zh-TW" altLang="en-US" dirty="0"/>
              <a:t>擦掉</a:t>
            </a:r>
            <a:r>
              <a:rPr lang="zh-TW" altLang="zh-TW" dirty="0"/>
              <a:t>多餘的Cavilon，直到皮膚</a:t>
            </a:r>
            <a:r>
              <a:rPr lang="zh-TW" altLang="en-US" dirty="0"/>
              <a:t>呈現</a:t>
            </a:r>
            <a:r>
              <a:rPr lang="zh-TW" altLang="zh-TW" dirty="0"/>
              <a:t>透明。</a:t>
            </a:r>
            <a:endParaRPr lang="fr-CH" altLang="en-US" sz="1200" b="1" dirty="0"/>
          </a:p>
          <a:p>
            <a:pPr>
              <a:buFont typeface="Wingdings" panose="05000000000000000000" pitchFamily="2" charset="2"/>
              <a:buChar char="Ø"/>
            </a:pPr>
            <a:r>
              <a:rPr lang="en-US" altLang="en-US" dirty="0"/>
              <a:t>The Coach should necessarily wear examination gloves to apply </a:t>
            </a:r>
            <a:r>
              <a:rPr lang="en-US" altLang="en-US" dirty="0" err="1"/>
              <a:t>Cavilon</a:t>
            </a:r>
            <a:r>
              <a:rPr lang="en-US" altLang="en-US" dirty="0"/>
              <a:t>.</a:t>
            </a:r>
            <a:r>
              <a:rPr lang="zh-TW" altLang="zh-TW" dirty="0"/>
              <a:t>教練必須</a:t>
            </a:r>
            <a:r>
              <a:rPr lang="zh-TW" altLang="en-US" dirty="0"/>
              <a:t>配</a:t>
            </a:r>
            <a:r>
              <a:rPr lang="zh-TW" altLang="zh-TW" dirty="0"/>
              <a:t>戴</a:t>
            </a:r>
            <a:r>
              <a:rPr lang="zh-TW" altLang="en-US" dirty="0"/>
              <a:t>檢驗</a:t>
            </a:r>
            <a:r>
              <a:rPr lang="zh-TW" altLang="zh-TW" dirty="0"/>
              <a:t>手套才能</a:t>
            </a:r>
            <a:r>
              <a:rPr lang="zh-TW" altLang="en-US" dirty="0"/>
              <a:t>塗抹</a:t>
            </a:r>
            <a:r>
              <a:rPr lang="zh-TW" altLang="zh-TW" dirty="0"/>
              <a:t>Cavilon。</a:t>
            </a:r>
            <a:endParaRPr lang="en-US" altLang="en-US" dirty="0"/>
          </a:p>
          <a:p>
            <a:endParaRPr lang="en-US" altLang="en-US" dirty="0"/>
          </a:p>
          <a:p>
            <a:endParaRPr lang="en-US" altLang="en-US" dirty="0"/>
          </a:p>
          <a:p>
            <a:endParaRPr lang="pt-BR" altLang="en-US" dirty="0"/>
          </a:p>
          <a:p>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3523" name="Title 2"/>
          <p:cNvSpPr>
            <a:spLocks noGrp="1"/>
          </p:cNvSpPr>
          <p:nvPr>
            <p:ph type="title"/>
          </p:nvPr>
        </p:nvSpPr>
        <p:spPr>
          <a:xfrm>
            <a:off x="2073275" y="333375"/>
            <a:ext cx="7632700" cy="647700"/>
          </a:xfrm>
        </p:spPr>
        <p:txBody>
          <a:bodyPr lIns="91440" tIns="45720" rIns="91440" bIns="45720"/>
          <a:lstStyle/>
          <a:p>
            <a:r>
              <a:rPr lang="en-US" altLang="en-US"/>
              <a:t>CAVILON</a:t>
            </a:r>
            <a:endParaRPr lang="fr-CH" altLang="en-US"/>
          </a:p>
        </p:txBody>
      </p:sp>
      <p:sp>
        <p:nvSpPr>
          <p:cNvPr id="36352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CD42499-68C0-45D0-B6FB-FEEF76161F75}" type="slidenum">
              <a:rPr lang="en-US" altLang="pl-PL" sz="1200" smtClean="0">
                <a:solidFill>
                  <a:srgbClr val="FFFFFF"/>
                </a:solidFill>
                <a:latin typeface="Arial Black" panose="020B0A04020102090204" pitchFamily="34" charset="0"/>
                <a:sym typeface="Arial Black" panose="020B0A04020102090204" pitchFamily="34" charset="0"/>
              </a:rPr>
              <a:pPr/>
              <a:t>244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Content Placeholder 1"/>
          <p:cNvSpPr>
            <a:spLocks noGrp="1"/>
          </p:cNvSpPr>
          <p:nvPr>
            <p:ph idx="1"/>
          </p:nvPr>
        </p:nvSpPr>
        <p:spPr>
          <a:xfrm>
            <a:off x="704850" y="1125538"/>
            <a:ext cx="8915400" cy="4525962"/>
          </a:xfrm>
        </p:spPr>
        <p:txBody>
          <a:bodyPr lIns="91440" tIns="45720" rIns="91440" bIns="45720"/>
          <a:lstStyle/>
          <a:p>
            <a:pPr>
              <a:buNone/>
            </a:pPr>
            <a:r>
              <a:rPr lang="fr-CH" altLang="en-US" sz="2600" b="1" dirty="0"/>
              <a:t>CAVILON –  FIRST </a:t>
            </a:r>
            <a:r>
              <a:rPr lang="fr-CH" altLang="en-US" sz="2600" b="1" dirty="0" smtClean="0"/>
              <a:t>APPLICATION</a:t>
            </a:r>
            <a:r>
              <a:rPr lang="en-US" altLang="zh-TW" sz="2600" b="1" dirty="0" smtClean="0"/>
              <a:t>:</a:t>
            </a:r>
            <a:r>
              <a:rPr lang="zh-TW" altLang="zh-TW" sz="2800" b="1" dirty="0" smtClean="0"/>
              <a:t> </a:t>
            </a:r>
            <a:r>
              <a:rPr lang="zh-TW" altLang="zh-TW" sz="2800" b="1" dirty="0"/>
              <a:t>CAVILON - 第一次</a:t>
            </a:r>
            <a:r>
              <a:rPr lang="zh-TW" altLang="en-US" sz="2800" b="1" dirty="0" smtClean="0"/>
              <a:t>塗抹：</a:t>
            </a:r>
            <a:endParaRPr lang="fr-CH" altLang="en-US" sz="2600" b="1" dirty="0"/>
          </a:p>
          <a:p>
            <a:pPr>
              <a:buFont typeface="Arial" panose="020B0604020202020204" pitchFamily="34" charset="0"/>
              <a:buNone/>
            </a:pPr>
            <a:endParaRPr lang="fr-CH" altLang="en-US" sz="1200" b="1" dirty="0"/>
          </a:p>
          <a:p>
            <a:pPr>
              <a:buNone/>
            </a:pPr>
            <a:r>
              <a:rPr lang="fr-CH" altLang="en-US" b="1" dirty="0"/>
              <a:t>AFTER THE DAILY </a:t>
            </a:r>
            <a:r>
              <a:rPr lang="fr-CH" altLang="en-US" b="1" dirty="0" smtClean="0"/>
              <a:t>WEIGH-IN：</a:t>
            </a:r>
            <a:r>
              <a:rPr lang="zh-TW" altLang="zh-TW" b="1" dirty="0" smtClean="0"/>
              <a:t>每日</a:t>
            </a:r>
            <a:r>
              <a:rPr lang="zh-TW" altLang="en-US" b="1" dirty="0" smtClean="0"/>
              <a:t>稱重</a:t>
            </a:r>
            <a:r>
              <a:rPr lang="zh-TW" altLang="zh-TW" b="1" dirty="0" smtClean="0"/>
              <a:t>之後</a:t>
            </a:r>
            <a:r>
              <a:rPr lang="zh-TW" altLang="en-US" b="1" dirty="0" smtClean="0"/>
              <a:t>：</a:t>
            </a:r>
            <a:endParaRPr lang="fr-CH" altLang="en-US" sz="1200" b="1" dirty="0"/>
          </a:p>
          <a:p>
            <a:r>
              <a:rPr lang="en-US" altLang="en-US" dirty="0"/>
              <a:t>A two grams single dose pack will be given to each Boxer’s Coach for an immediate application on the Boxer’s face.</a:t>
            </a:r>
            <a:r>
              <a:rPr lang="zh-TW" altLang="zh-TW" dirty="0"/>
              <a:t>將兩</a:t>
            </a:r>
            <a:r>
              <a:rPr lang="zh-TW" altLang="en-US" dirty="0"/>
              <a:t>公</a:t>
            </a:r>
            <a:r>
              <a:rPr lang="zh-TW" altLang="zh-TW" dirty="0"/>
              <a:t>克單劑量包</a:t>
            </a:r>
            <a:r>
              <a:rPr lang="zh-TW" altLang="en-US" dirty="0"/>
              <a:t>提供給每位拳擊手的教練</a:t>
            </a:r>
            <a:r>
              <a:rPr lang="zh-TW" altLang="zh-TW" dirty="0"/>
              <a:t>，以便立即</a:t>
            </a:r>
            <a:r>
              <a:rPr lang="zh-TW" altLang="en-US" dirty="0"/>
              <a:t>塗抹</a:t>
            </a:r>
            <a:r>
              <a:rPr lang="zh-TW" altLang="zh-TW" dirty="0"/>
              <a:t>在</a:t>
            </a:r>
            <a:r>
              <a:rPr lang="zh-TW" altLang="en-US" dirty="0"/>
              <a:t>拳擊手</a:t>
            </a:r>
            <a:r>
              <a:rPr lang="zh-TW" altLang="zh-TW" dirty="0"/>
              <a:t>臉上。</a:t>
            </a:r>
            <a:endParaRPr lang="en-US" altLang="en-US" dirty="0"/>
          </a:p>
          <a:p>
            <a:r>
              <a:rPr lang="en-US" altLang="en-US" dirty="0"/>
              <a:t>After confirm this application immediately after the daily weigh-in the Boxer will receive the daily pass.</a:t>
            </a:r>
            <a:r>
              <a:rPr lang="zh-TW" altLang="zh-TW" dirty="0"/>
              <a:t>在</a:t>
            </a:r>
            <a:r>
              <a:rPr lang="zh-TW" altLang="en-US" dirty="0" smtClean="0"/>
              <a:t>每</a:t>
            </a:r>
            <a:r>
              <a:rPr lang="zh-TW" altLang="zh-TW" dirty="0" smtClean="0"/>
              <a:t>日</a:t>
            </a:r>
            <a:r>
              <a:rPr lang="zh-TW" altLang="en-US" dirty="0" smtClean="0"/>
              <a:t>稱重</a:t>
            </a:r>
            <a:r>
              <a:rPr lang="zh-TW" altLang="zh-TW" dirty="0" smtClean="0"/>
              <a:t>之後</a:t>
            </a:r>
            <a:r>
              <a:rPr lang="zh-TW" altLang="zh-TW" dirty="0"/>
              <a:t>立即確認</a:t>
            </a:r>
            <a:r>
              <a:rPr lang="zh-TW" altLang="en-US" dirty="0"/>
              <a:t>此次塗抹之後，</a:t>
            </a:r>
            <a:r>
              <a:rPr lang="zh-TW" altLang="zh-TW" dirty="0"/>
              <a:t>拳擊手將收到每日通行證。</a:t>
            </a:r>
            <a:endParaRPr lang="en-US" altLang="en-US" dirty="0"/>
          </a:p>
          <a:p>
            <a:pPr marL="0" indent="0">
              <a:buNone/>
            </a:pPr>
            <a:r>
              <a:rPr lang="zh-TW" altLang="zh-TW" dirty="0"/>
              <a:t/>
            </a:r>
            <a:br>
              <a:rPr lang="zh-TW" altLang="zh-TW" dirty="0"/>
            </a:br>
            <a:r>
              <a:rPr lang="zh-TW" altLang="zh-TW" dirty="0"/>
              <a:t/>
            </a:r>
            <a:br>
              <a:rPr lang="zh-TW" altLang="zh-TW" dirty="0"/>
            </a:br>
            <a:endParaRPr lang="en-US" altLang="en-US" dirty="0"/>
          </a:p>
          <a:p>
            <a:endParaRPr lang="en-US" altLang="en-US" dirty="0"/>
          </a:p>
          <a:p>
            <a:endParaRPr lang="pt-BR" altLang="en-US" dirty="0"/>
          </a:p>
          <a:p>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4547" name="Title 2"/>
          <p:cNvSpPr>
            <a:spLocks noGrp="1"/>
          </p:cNvSpPr>
          <p:nvPr>
            <p:ph type="title"/>
          </p:nvPr>
        </p:nvSpPr>
        <p:spPr>
          <a:xfrm>
            <a:off x="2073275" y="333375"/>
            <a:ext cx="7632700" cy="647700"/>
          </a:xfrm>
        </p:spPr>
        <p:txBody>
          <a:bodyPr lIns="91440" tIns="45720" rIns="91440" bIns="45720"/>
          <a:lstStyle/>
          <a:p>
            <a:r>
              <a:rPr lang="en-US" altLang="en-US"/>
              <a:t>CAVILON</a:t>
            </a:r>
            <a:endParaRPr lang="fr-CH" altLang="en-US"/>
          </a:p>
        </p:txBody>
      </p:sp>
      <p:sp>
        <p:nvSpPr>
          <p:cNvPr id="36454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D50E07A-97CF-4E37-8328-9092979E881E}" type="slidenum">
              <a:rPr lang="en-US" altLang="pl-PL" sz="1200" smtClean="0">
                <a:solidFill>
                  <a:srgbClr val="FFFFFF"/>
                </a:solidFill>
                <a:latin typeface="Arial Black" panose="020B0A04020102090204" pitchFamily="34" charset="0"/>
                <a:sym typeface="Arial Black" panose="020B0A04020102090204" pitchFamily="34" charset="0"/>
              </a:rPr>
              <a:pPr/>
              <a:t>245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Content Placeholder 1"/>
          <p:cNvSpPr>
            <a:spLocks noGrp="1"/>
          </p:cNvSpPr>
          <p:nvPr>
            <p:ph idx="1"/>
          </p:nvPr>
        </p:nvSpPr>
        <p:spPr>
          <a:xfrm>
            <a:off x="704850" y="1125538"/>
            <a:ext cx="8915400" cy="4525962"/>
          </a:xfrm>
        </p:spPr>
        <p:txBody>
          <a:bodyPr lIns="91440" tIns="45720" rIns="91440" bIns="45720"/>
          <a:lstStyle/>
          <a:p>
            <a:pPr>
              <a:buNone/>
            </a:pPr>
            <a:r>
              <a:rPr lang="fr-CH" altLang="en-US" sz="2600" b="1" dirty="0"/>
              <a:t>CAVILON – SECOND </a:t>
            </a:r>
            <a:r>
              <a:rPr lang="fr-CH" altLang="en-US" sz="2600" b="1" dirty="0" smtClean="0"/>
              <a:t>APPLICATION</a:t>
            </a:r>
            <a:r>
              <a:rPr lang="en-US" altLang="zh-TW" sz="2600" b="1" dirty="0" smtClean="0"/>
              <a:t>:</a:t>
            </a:r>
            <a:r>
              <a:rPr lang="zh-TW" altLang="zh-TW" sz="2800" dirty="0" smtClean="0"/>
              <a:t> </a:t>
            </a:r>
            <a:r>
              <a:rPr lang="zh-TW" altLang="zh-TW" sz="2800" b="1" dirty="0"/>
              <a:t>CAVILON - 第二</a:t>
            </a:r>
            <a:r>
              <a:rPr lang="zh-TW" altLang="en-US" sz="2800" b="1" dirty="0"/>
              <a:t>次</a:t>
            </a:r>
            <a:r>
              <a:rPr lang="zh-TW" altLang="en-US" sz="2800" b="1" dirty="0" smtClean="0"/>
              <a:t>塗抹：</a:t>
            </a:r>
            <a:endParaRPr lang="fr-CH" altLang="en-US" sz="2600" b="1" dirty="0"/>
          </a:p>
          <a:p>
            <a:pPr>
              <a:buFont typeface="Arial" panose="020B0604020202020204" pitchFamily="34" charset="0"/>
              <a:buNone/>
            </a:pPr>
            <a:endParaRPr lang="fr-CH" altLang="en-US" sz="1200" b="1" dirty="0"/>
          </a:p>
          <a:p>
            <a:pPr>
              <a:buNone/>
            </a:pPr>
            <a:r>
              <a:rPr lang="fr-CH" altLang="en-US" b="1" dirty="0"/>
              <a:t>HALF AN HOUR BEFORE THE BOUT</a:t>
            </a:r>
            <a:r>
              <a:rPr lang="zh-TW" altLang="en-US" b="1" dirty="0"/>
              <a:t>比賽</a:t>
            </a:r>
            <a:r>
              <a:rPr lang="zh-TW" altLang="zh-TW" b="1" dirty="0"/>
              <a:t>之前的</a:t>
            </a:r>
            <a:r>
              <a:rPr lang="zh-TW" altLang="en-US" b="1" dirty="0"/>
              <a:t>半</a:t>
            </a:r>
            <a:r>
              <a:rPr lang="zh-TW" altLang="zh-TW" b="1" dirty="0"/>
              <a:t>小時</a:t>
            </a:r>
            <a:endParaRPr lang="fr-CH" altLang="en-US" b="1" dirty="0"/>
          </a:p>
          <a:p>
            <a:pPr>
              <a:buFont typeface="Arial" panose="020B0604020202020204" pitchFamily="34" charset="0"/>
              <a:buNone/>
            </a:pPr>
            <a:endParaRPr lang="fr-CH" altLang="en-US" sz="1200" b="1" dirty="0"/>
          </a:p>
          <a:p>
            <a:r>
              <a:rPr lang="en-US" altLang="en-US" dirty="0"/>
              <a:t>The Coach must go to the Equipment Manager who will provide him/her with a single use dose pack.</a:t>
            </a:r>
            <a:r>
              <a:rPr lang="zh-TW" altLang="zh-TW" dirty="0"/>
              <a:t>教練必須</a:t>
            </a:r>
            <a:r>
              <a:rPr lang="zh-TW" altLang="en-US" dirty="0"/>
              <a:t>向</a:t>
            </a:r>
            <a:r>
              <a:rPr lang="zh-TW" altLang="zh-TW" dirty="0"/>
              <a:t>設備經理</a:t>
            </a:r>
            <a:r>
              <a:rPr lang="zh-TW" altLang="en-US" dirty="0"/>
              <a:t>報到</a:t>
            </a:r>
            <a:r>
              <a:rPr lang="zh-TW" altLang="zh-TW" dirty="0"/>
              <a:t>，他將為他/她提供單次使用劑量包。</a:t>
            </a:r>
            <a:endParaRPr lang="en-US" altLang="en-US" dirty="0"/>
          </a:p>
          <a:p>
            <a:r>
              <a:rPr lang="en-US" altLang="en-US" dirty="0"/>
              <a:t>After confirm this application, the Equipment Manager will give the Coach the boxing equipment as required.</a:t>
            </a:r>
            <a:r>
              <a:rPr lang="zh-TW" altLang="zh-TW" dirty="0"/>
              <a:t>確認本</a:t>
            </a:r>
            <a:r>
              <a:rPr lang="zh-TW" altLang="en-US" dirty="0"/>
              <a:t>次塗抹之</a:t>
            </a:r>
            <a:r>
              <a:rPr lang="zh-TW" altLang="zh-TW" dirty="0"/>
              <a:t>後，設備經理</a:t>
            </a:r>
            <a:r>
              <a:rPr lang="zh-TW" altLang="en-US" dirty="0"/>
              <a:t>會</a:t>
            </a:r>
            <a:r>
              <a:rPr lang="zh-TW" altLang="zh-TW" dirty="0"/>
              <a:t>將需要</a:t>
            </a:r>
            <a:r>
              <a:rPr lang="zh-TW" altLang="en-US" dirty="0"/>
              <a:t>的</a:t>
            </a:r>
            <a:r>
              <a:rPr lang="zh-TW" altLang="zh-TW" dirty="0"/>
              <a:t>拳擊設備</a:t>
            </a:r>
            <a:r>
              <a:rPr lang="zh-TW" altLang="en-US" dirty="0"/>
              <a:t>提供</a:t>
            </a:r>
            <a:r>
              <a:rPr lang="zh-TW" altLang="zh-TW" dirty="0"/>
              <a:t>給教練。</a:t>
            </a:r>
            <a:endParaRPr lang="en-US" altLang="en-US" dirty="0"/>
          </a:p>
          <a:p>
            <a:endParaRPr lang="pt-BR" altLang="en-US" dirty="0"/>
          </a:p>
          <a:p>
            <a:endParaRPr lang="pt-BR" altLang="en-US" dirty="0"/>
          </a:p>
          <a:p>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5571" name="Title 2"/>
          <p:cNvSpPr>
            <a:spLocks noGrp="1"/>
          </p:cNvSpPr>
          <p:nvPr>
            <p:ph type="title"/>
          </p:nvPr>
        </p:nvSpPr>
        <p:spPr>
          <a:xfrm>
            <a:off x="2073275" y="333375"/>
            <a:ext cx="7632700" cy="647700"/>
          </a:xfrm>
        </p:spPr>
        <p:txBody>
          <a:bodyPr lIns="91440" tIns="45720" rIns="91440" bIns="45720"/>
          <a:lstStyle/>
          <a:p>
            <a:r>
              <a:rPr lang="en-US" altLang="en-US"/>
              <a:t>CAVILON</a:t>
            </a:r>
            <a:endParaRPr lang="fr-CH" altLang="en-US"/>
          </a:p>
        </p:txBody>
      </p:sp>
      <p:sp>
        <p:nvSpPr>
          <p:cNvPr id="36557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D2DEB2A-6682-4272-B6C4-E07DBD5E0A8F}" type="slidenum">
              <a:rPr lang="en-US" altLang="pl-PL" sz="1200" smtClean="0">
                <a:solidFill>
                  <a:srgbClr val="FFFFFF"/>
                </a:solidFill>
                <a:latin typeface="Arial Black" panose="020B0A04020102090204" pitchFamily="34" charset="0"/>
                <a:sym typeface="Arial Black" panose="020B0A04020102090204" pitchFamily="34" charset="0"/>
              </a:rPr>
              <a:pPr/>
              <a:t>246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Content Placeholder 1"/>
          <p:cNvSpPr>
            <a:spLocks noGrp="1"/>
          </p:cNvSpPr>
          <p:nvPr>
            <p:ph idx="1"/>
          </p:nvPr>
        </p:nvSpPr>
        <p:spPr>
          <a:xfrm>
            <a:off x="704850" y="1125538"/>
            <a:ext cx="8915400" cy="4525962"/>
          </a:xfrm>
        </p:spPr>
        <p:txBody>
          <a:bodyPr lIns="91440" tIns="45720" rIns="91440" bIns="45720"/>
          <a:lstStyle/>
          <a:p>
            <a:pPr>
              <a:buNone/>
            </a:pPr>
            <a:r>
              <a:rPr lang="fr-CH" altLang="en-US" sz="2600" b="1" dirty="0"/>
              <a:t>CAVILON – </a:t>
            </a:r>
            <a:r>
              <a:rPr lang="fr-CH" altLang="en-US" sz="2600" b="1" dirty="0" smtClean="0"/>
              <a:t>APPLICATION</a:t>
            </a:r>
            <a:r>
              <a:rPr lang="en-US" altLang="zh-TW" sz="2600" b="1" dirty="0" smtClean="0"/>
              <a:t>:</a:t>
            </a:r>
            <a:r>
              <a:rPr lang="zh-TW" altLang="zh-TW" sz="2800" dirty="0" smtClean="0"/>
              <a:t> </a:t>
            </a:r>
            <a:r>
              <a:rPr lang="zh-TW" altLang="zh-TW" sz="2800" b="1" dirty="0"/>
              <a:t>CAVILON - </a:t>
            </a:r>
            <a:r>
              <a:rPr lang="zh-TW" altLang="en-US" sz="2800" b="1" dirty="0" smtClean="0"/>
              <a:t>塗抹：</a:t>
            </a:r>
            <a:endParaRPr lang="fr-CH" altLang="en-US" b="1" dirty="0"/>
          </a:p>
          <a:p>
            <a:r>
              <a:rPr lang="en-US" altLang="en-US" dirty="0"/>
              <a:t>Apply the cream sparingly to cover each exposed areas as indicated below of the Boxer’s </a:t>
            </a:r>
            <a:r>
              <a:rPr lang="en-US" altLang="en-US" dirty="0" smtClean="0"/>
              <a:t>face：</a:t>
            </a:r>
            <a:r>
              <a:rPr lang="zh-TW" altLang="zh-TW" dirty="0" smtClean="0"/>
              <a:t>按照</a:t>
            </a:r>
            <a:r>
              <a:rPr lang="zh-TW" altLang="zh-TW" dirty="0"/>
              <a:t>以下拳擊手的臉部，小心地塗抹</a:t>
            </a:r>
            <a:r>
              <a:rPr lang="zh-TW" altLang="en-US" dirty="0"/>
              <a:t>護膚霜</a:t>
            </a:r>
            <a:r>
              <a:rPr lang="zh-TW" altLang="zh-TW" dirty="0"/>
              <a:t>以覆蓋</a:t>
            </a:r>
            <a:r>
              <a:rPr lang="zh-TW" altLang="en-US" dirty="0"/>
              <a:t>分別</a:t>
            </a:r>
            <a:r>
              <a:rPr lang="zh-TW" altLang="zh-TW" dirty="0"/>
              <a:t>暴露</a:t>
            </a:r>
            <a:r>
              <a:rPr lang="zh-TW" altLang="en-US" dirty="0" smtClean="0"/>
              <a:t>部位：</a:t>
            </a:r>
            <a:endParaRPr lang="pt-BR" altLang="en-US" dirty="0"/>
          </a:p>
          <a:p>
            <a:pPr lvl="1">
              <a:buNone/>
            </a:pPr>
            <a:r>
              <a:rPr lang="pt-BR" altLang="en-US" sz="2400" dirty="0"/>
              <a:t>1 - Over eyebrows</a:t>
            </a:r>
            <a:r>
              <a:rPr lang="zh-TW" altLang="zh-TW" sz="2400" dirty="0"/>
              <a:t>眉毛</a:t>
            </a:r>
            <a:endParaRPr lang="pt-BR" altLang="en-US" sz="2400" dirty="0"/>
          </a:p>
          <a:p>
            <a:pPr lvl="1">
              <a:buNone/>
            </a:pPr>
            <a:r>
              <a:rPr lang="en-US" altLang="en-US" sz="2400" dirty="0"/>
              <a:t>2 - Infra orbital area and malar bone</a:t>
            </a:r>
            <a:r>
              <a:rPr lang="zh-TW" altLang="en-US" sz="2400" dirty="0"/>
              <a:t>內</a:t>
            </a:r>
            <a:r>
              <a:rPr lang="zh-TW" altLang="zh-TW" sz="2400" dirty="0"/>
              <a:t>眼</a:t>
            </a:r>
            <a:r>
              <a:rPr lang="zh-TW" altLang="en-US" sz="2400" dirty="0"/>
              <a:t>窩部位</a:t>
            </a:r>
            <a:r>
              <a:rPr lang="zh-TW" altLang="zh-TW" sz="2400" dirty="0"/>
              <a:t>和</a:t>
            </a:r>
            <a:r>
              <a:rPr lang="zh-TW" altLang="en-US" sz="2400" dirty="0"/>
              <a:t>顴骨</a:t>
            </a:r>
            <a:endParaRPr lang="pt-BR" altLang="en-US" sz="2400" dirty="0"/>
          </a:p>
          <a:p>
            <a:pPr lvl="1">
              <a:buNone/>
            </a:pPr>
            <a:r>
              <a:rPr lang="pt-BR" altLang="en-US" sz="2400" dirty="0"/>
              <a:t>3 - Front and supra orbital area</a:t>
            </a:r>
            <a:r>
              <a:rPr lang="zh-TW" altLang="zh-TW" sz="2400" dirty="0"/>
              <a:t>前方和上眼</a:t>
            </a:r>
            <a:r>
              <a:rPr lang="zh-TW" altLang="en-US" sz="2400" dirty="0"/>
              <a:t>窩部位</a:t>
            </a:r>
            <a:endParaRPr lang="pt-BR" altLang="en-US" sz="2400" dirty="0"/>
          </a:p>
          <a:p>
            <a:pPr lvl="1">
              <a:buNone/>
            </a:pPr>
            <a:r>
              <a:rPr lang="en-US" altLang="en-US" sz="2400" dirty="0"/>
              <a:t>4 - Under eyebrow (but avoiding the inside of the eyes)</a:t>
            </a:r>
            <a:r>
              <a:rPr lang="zh-TW" altLang="zh-TW" sz="2400" dirty="0"/>
              <a:t>眉毛下方（但避</a:t>
            </a:r>
            <a:r>
              <a:rPr lang="zh-TW" altLang="en-US" sz="2400" dirty="0"/>
              <a:t>開</a:t>
            </a:r>
            <a:r>
              <a:rPr lang="zh-TW" altLang="zh-TW" sz="2400" dirty="0"/>
              <a:t>眼睛內側）</a:t>
            </a:r>
            <a:endParaRPr lang="pt-BR" altLang="en-US" sz="2400" dirty="0"/>
          </a:p>
          <a:p>
            <a:pPr lvl="1">
              <a:buNone/>
            </a:pPr>
            <a:r>
              <a:rPr lang="pt-BR" altLang="en-US" sz="2400" dirty="0"/>
              <a:t>5 - Nose bridge</a:t>
            </a:r>
            <a:r>
              <a:rPr lang="zh-TW" altLang="zh-TW" sz="2400" dirty="0"/>
              <a:t>鼻樑</a:t>
            </a:r>
            <a:endParaRPr lang="pt-BR" altLang="en-US" sz="2400" dirty="0"/>
          </a:p>
          <a:p>
            <a:pPr lvl="1">
              <a:buNone/>
            </a:pPr>
            <a:r>
              <a:rPr lang="pt-BR" altLang="en-US" sz="2400" dirty="0"/>
              <a:t>6 - All the face and scalp</a:t>
            </a:r>
            <a:r>
              <a:rPr lang="zh-TW" altLang="en-US" sz="2400" dirty="0"/>
              <a:t>全</a:t>
            </a:r>
            <a:r>
              <a:rPr lang="zh-TW" altLang="zh-TW" sz="2400" dirty="0"/>
              <a:t>臉和頭皮</a:t>
            </a:r>
            <a:endParaRPr lang="pt-BR" altLang="en-US" sz="2400" dirty="0"/>
          </a:p>
          <a:p>
            <a:endParaRPr lang="pt-BR" altLang="en-US" dirty="0"/>
          </a:p>
          <a:p>
            <a:endParaRPr lang="pt-BR" altLang="en-US" dirty="0"/>
          </a:p>
          <a:p>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6595" name="Title 2"/>
          <p:cNvSpPr>
            <a:spLocks noGrp="1"/>
          </p:cNvSpPr>
          <p:nvPr>
            <p:ph type="title"/>
          </p:nvPr>
        </p:nvSpPr>
        <p:spPr>
          <a:xfrm>
            <a:off x="2073275" y="333375"/>
            <a:ext cx="7632700" cy="647700"/>
          </a:xfrm>
        </p:spPr>
        <p:txBody>
          <a:bodyPr lIns="91440" tIns="45720" rIns="91440" bIns="45720"/>
          <a:lstStyle/>
          <a:p>
            <a:r>
              <a:rPr lang="en-US" altLang="en-US"/>
              <a:t>CAVILON</a:t>
            </a:r>
            <a:endParaRPr lang="fr-CH" altLang="en-US"/>
          </a:p>
        </p:txBody>
      </p:sp>
      <p:sp>
        <p:nvSpPr>
          <p:cNvPr id="36659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46A01B8-4B42-4E53-9D9D-3C1AC08A8089}" type="slidenum">
              <a:rPr lang="en-US" altLang="pl-PL" sz="1200" smtClean="0">
                <a:solidFill>
                  <a:srgbClr val="FFFFFF"/>
                </a:solidFill>
                <a:latin typeface="Arial Black" panose="020B0A04020102090204" pitchFamily="34" charset="0"/>
                <a:sym typeface="Arial Black" panose="020B0A04020102090204" pitchFamily="34" charset="0"/>
              </a:rPr>
              <a:pPr/>
              <a:t>247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Content Placeholder 1"/>
          <p:cNvSpPr>
            <a:spLocks noGrp="1"/>
          </p:cNvSpPr>
          <p:nvPr>
            <p:ph idx="1"/>
          </p:nvPr>
        </p:nvSpPr>
        <p:spPr>
          <a:xfrm>
            <a:off x="704850" y="1125538"/>
            <a:ext cx="8915400" cy="4525962"/>
          </a:xfrm>
        </p:spPr>
        <p:txBody>
          <a:bodyPr lIns="91440" tIns="45720" rIns="91440" bIns="45720"/>
          <a:lstStyle/>
          <a:p>
            <a:pPr>
              <a:buNone/>
            </a:pPr>
            <a:r>
              <a:rPr lang="fr-CH" altLang="en-US" sz="2600" b="1" dirty="0"/>
              <a:t>CAVILON – </a:t>
            </a:r>
            <a:r>
              <a:rPr lang="fr-CH" altLang="en-US" sz="2600" b="1" dirty="0" smtClean="0"/>
              <a:t>APPLICATION</a:t>
            </a:r>
            <a:r>
              <a:rPr lang="en-US" altLang="zh-TW" sz="2600" b="1" dirty="0" smtClean="0"/>
              <a:t>:</a:t>
            </a:r>
            <a:r>
              <a:rPr lang="zh-TW" altLang="en-US" sz="2600" b="1" dirty="0" smtClean="0"/>
              <a:t> </a:t>
            </a:r>
            <a:r>
              <a:rPr lang="zh-TW" altLang="zh-TW" sz="2800" b="1" dirty="0"/>
              <a:t>CAVILON - </a:t>
            </a:r>
            <a:r>
              <a:rPr lang="zh-TW" altLang="en-US" sz="2800" b="1" dirty="0" smtClean="0"/>
              <a:t>塗抹：</a:t>
            </a:r>
            <a:endParaRPr lang="fr-CH" altLang="en-US" sz="2600" b="1" dirty="0"/>
          </a:p>
          <a:p>
            <a:pPr>
              <a:buFont typeface="Arial" panose="020B0604020202020204" pitchFamily="34" charset="0"/>
              <a:buNone/>
            </a:pPr>
            <a:endParaRPr lang="fr-CH" altLang="en-US" b="1" dirty="0"/>
          </a:p>
          <a:p>
            <a:endParaRPr lang="en-US" altLang="en-US" dirty="0"/>
          </a:p>
          <a:p>
            <a:endParaRPr lang="pt-BR" altLang="en-US" dirty="0"/>
          </a:p>
          <a:p>
            <a:endParaRPr lang="pt-BR" altLang="en-US" dirty="0"/>
          </a:p>
          <a:p>
            <a:endParaRPr lang="en-US" altLang="en-US" dirty="0"/>
          </a:p>
          <a:p>
            <a:endParaRPr lang="en-US" altLang="en-US" dirty="0"/>
          </a:p>
          <a:p>
            <a:endParaRPr lang="pt-BR" altLang="en-US" dirty="0"/>
          </a:p>
          <a:p>
            <a:endParaRPr lang="en-US" altLang="en-US" dirty="0"/>
          </a:p>
          <a:p>
            <a:endParaRPr lang="en-US" altLang="en-US" sz="2600" b="1" dirty="0"/>
          </a:p>
          <a:p>
            <a:endParaRPr lang="fr-CH" altLang="en-US" sz="2600" b="1" dirty="0"/>
          </a:p>
          <a:p>
            <a:endParaRPr lang="fr-CH" altLang="en-US" dirty="0"/>
          </a:p>
          <a:p>
            <a:endParaRPr lang="fr-CH" altLang="en-US" dirty="0"/>
          </a:p>
          <a:p>
            <a:endParaRPr lang="fr-CH" altLang="en-US" dirty="0"/>
          </a:p>
          <a:p>
            <a:pPr algn="just"/>
            <a:endParaRPr lang="en-US" altLang="en-US" dirty="0"/>
          </a:p>
        </p:txBody>
      </p:sp>
      <p:sp>
        <p:nvSpPr>
          <p:cNvPr id="367619" name="Title 2"/>
          <p:cNvSpPr>
            <a:spLocks noGrp="1"/>
          </p:cNvSpPr>
          <p:nvPr>
            <p:ph type="title"/>
          </p:nvPr>
        </p:nvSpPr>
        <p:spPr>
          <a:xfrm>
            <a:off x="2073275" y="333375"/>
            <a:ext cx="7632700" cy="647700"/>
          </a:xfrm>
        </p:spPr>
        <p:txBody>
          <a:bodyPr lIns="91440" tIns="45720" rIns="91440" bIns="45720"/>
          <a:lstStyle/>
          <a:p>
            <a:r>
              <a:rPr lang="en-US" altLang="en-US" dirty="0" smtClean="0"/>
              <a:t>CAVILON</a:t>
            </a:r>
            <a:r>
              <a:rPr lang="zh-TW" altLang="en-US" dirty="0" smtClean="0"/>
              <a:t>塗抹</a:t>
            </a:r>
            <a:endParaRPr lang="fr-CH" altLang="en-US" dirty="0"/>
          </a:p>
        </p:txBody>
      </p:sp>
      <p:pic>
        <p:nvPicPr>
          <p:cNvPr id="3676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6400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BAEFEF5-B39D-450E-9A6C-10AA130343F8}" type="slidenum">
              <a:rPr lang="en-US" altLang="pl-PL" sz="1200" smtClean="0">
                <a:solidFill>
                  <a:srgbClr val="FFFFFF"/>
                </a:solidFill>
                <a:latin typeface="Arial Black" panose="020B0A04020102090204" pitchFamily="34" charset="0"/>
                <a:sym typeface="Arial Black" panose="020B0A04020102090204" pitchFamily="34" charset="0"/>
              </a:rPr>
              <a:pPr/>
              <a:t>248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rmAutofit/>
          </a:bodyPr>
          <a:lstStyle/>
          <a:p>
            <a:pPr eaLnBrk="1" fontAlgn="auto" hangingPunct="1">
              <a:spcAft>
                <a:spcPts val="0"/>
              </a:spcAft>
              <a:defRPr/>
            </a:pPr>
            <a:r>
              <a:rPr lang="pl-PL" sz="4875" b="1" u="sng" dirty="0">
                <a:latin typeface="Agency FB" panose="020B0503020202020204" pitchFamily="34" charset="0"/>
                <a:sym typeface="Arial Black" panose="020B0A04020102020204" pitchFamily="34" charset="0"/>
              </a:rPr>
              <a:t>Video </a:t>
            </a:r>
            <a:r>
              <a:rPr lang="pl-PL" sz="4875" b="1" u="sng" dirty="0" smtClean="0">
                <a:latin typeface="Agency FB" panose="020B0503020202020204" pitchFamily="34" charset="0"/>
                <a:sym typeface="Arial Black" panose="020B0A04020102020204" pitchFamily="34" charset="0"/>
              </a:rPr>
              <a:t>presentation</a:t>
            </a:r>
            <a:r>
              <a:rPr lang="zh-TW" altLang="en-US" sz="4875" b="1" u="sng" dirty="0" smtClean="0">
                <a:latin typeface="Agency FB" panose="020B0503020202020204" pitchFamily="34" charset="0"/>
                <a:sym typeface="Arial Black" panose="020B0A04020102020204" pitchFamily="34" charset="0"/>
              </a:rPr>
              <a:t>影片報告</a:t>
            </a:r>
            <a:endParaRPr lang="pl-PL" sz="2275" b="1" dirty="0">
              <a:latin typeface="Agency FB" panose="020B0503020202020204" pitchFamily="34" charset="0"/>
              <a:sym typeface="Arial Black" panose="020B0A04020102020204" pitchFamily="34" charset="0"/>
            </a:endParaRPr>
          </a:p>
        </p:txBody>
      </p:sp>
      <p:sp>
        <p:nvSpPr>
          <p:cNvPr id="368643" name="Symbol zastępczy zawartości 2"/>
          <p:cNvSpPr>
            <a:spLocks noGrp="1"/>
          </p:cNvSpPr>
          <p:nvPr>
            <p:ph idx="1"/>
          </p:nvPr>
        </p:nvSpPr>
        <p:spPr>
          <a:xfrm>
            <a:off x="471488" y="2414588"/>
            <a:ext cx="8585200" cy="2989262"/>
          </a:xfrm>
        </p:spPr>
        <p:txBody>
          <a:bodyPr/>
          <a:lstStyle/>
          <a:p>
            <a:pPr marL="0" indent="0" algn="ctr" eaLnBrk="1" hangingPunct="1">
              <a:buFont typeface="Wingdings 2" panose="05020102010507070707" pitchFamily="18" charset="2"/>
              <a:buNone/>
            </a:pPr>
            <a:r>
              <a:rPr lang="pl-PL" altLang="pl-PL" sz="6600" b="1" dirty="0"/>
              <a:t>15 WORST BOXING INJURIES</a:t>
            </a:r>
            <a:endParaRPr lang="en-US" altLang="pl-PL" sz="6600" b="1" dirty="0"/>
          </a:p>
          <a:p>
            <a:pPr marL="0" indent="0" algn="ctr" eaLnBrk="1" hangingPunct="1">
              <a:buFont typeface="Wingdings 2" panose="05020102010507070707" pitchFamily="18" charset="2"/>
              <a:buNone/>
            </a:pPr>
            <a:r>
              <a:rPr lang="zh-TW" altLang="zh-TW" sz="6000" b="1" dirty="0"/>
              <a:t>15</a:t>
            </a:r>
            <a:r>
              <a:rPr lang="zh-TW" altLang="en-US" sz="6000" b="1" dirty="0"/>
              <a:t>種</a:t>
            </a:r>
            <a:r>
              <a:rPr lang="zh-TW" altLang="zh-TW" sz="6000" b="1" dirty="0"/>
              <a:t>最</a:t>
            </a:r>
            <a:r>
              <a:rPr lang="zh-TW" altLang="en-US" sz="6000" b="1" dirty="0"/>
              <a:t>嚴</a:t>
            </a:r>
            <a:r>
              <a:rPr lang="zh-TW" altLang="zh-TW" sz="6000" b="1" dirty="0"/>
              <a:t>重的拳擊傷</a:t>
            </a:r>
            <a:r>
              <a:rPr lang="zh-TW" altLang="en-US" sz="6000" b="1" dirty="0"/>
              <a:t>害</a:t>
            </a:r>
            <a:endParaRPr lang="pl-PL" altLang="pl-PL" sz="6000" b="1" dirty="0"/>
          </a:p>
        </p:txBody>
      </p:sp>
      <p:sp>
        <p:nvSpPr>
          <p:cNvPr id="368644"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6186A75-0CE9-4854-B8E7-DEB5B86AA495}" type="slidenum">
              <a:rPr lang="en-US" altLang="pl-PL" sz="1200" smtClean="0">
                <a:solidFill>
                  <a:srgbClr val="FFFFFF"/>
                </a:solidFill>
                <a:latin typeface="Arial Black" panose="020B0A04020102090204" pitchFamily="34" charset="0"/>
                <a:sym typeface="Arial Black" panose="020B0A04020102090204" pitchFamily="34" charset="0"/>
              </a:rPr>
              <a:pPr/>
              <a:t>249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a:t>
            </a:r>
            <a:r>
              <a:rPr lang="pl-PL" altLang="en-US" b="1" dirty="0"/>
              <a:t> 6</a:t>
            </a:r>
            <a:r>
              <a:rPr lang="zh-TW" altLang="en-US" b="1" dirty="0"/>
              <a:t>第</a:t>
            </a:r>
            <a:r>
              <a:rPr lang="en-US" altLang="zh-TW" b="1" dirty="0"/>
              <a:t>6</a:t>
            </a:r>
            <a:r>
              <a:rPr lang="zh-TW" altLang="en-US" b="1" dirty="0"/>
              <a:t>天</a:t>
            </a:r>
            <a:endParaRPr lang="en-US" altLang="en-US" b="1" dirty="0">
              <a:ea typeface="ヒラギノ角ゴ ProN W6" charset="0"/>
              <a:cs typeface="ヒラギノ角ゴ ProN W6" charset="0"/>
            </a:endParaRPr>
          </a:p>
        </p:txBody>
      </p:sp>
      <p:sp>
        <p:nvSpPr>
          <p:cNvPr id="128003"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pl-PL" altLang="en-US" dirty="0"/>
              <a:t>me</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852878373"/>
              </p:ext>
            </p:extLst>
          </p:nvPr>
        </p:nvGraphicFramePr>
        <p:xfrm>
          <a:off x="344488" y="1768475"/>
          <a:ext cx="9170987" cy="1441451"/>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66088">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chemeClr val="tx1"/>
                          </a:solidFill>
                          <a:latin typeface="+mn-lt"/>
                        </a:rPr>
                        <a:t>09：00 </a:t>
                      </a:r>
                      <a:r>
                        <a:rPr lang="en-US" sz="1200" b="0" i="0" u="none" strike="noStrike" baseline="0" dirty="0">
                          <a:solidFill>
                            <a:schemeClr val="tx1"/>
                          </a:solidFill>
                          <a:latin typeface="+mn-lt"/>
                        </a:rPr>
                        <a:t>- </a:t>
                      </a:r>
                      <a:r>
                        <a:rPr lang="en-US" sz="1200" b="0" i="0" u="none" strike="noStrike" baseline="0" dirty="0" smtClean="0">
                          <a:solidFill>
                            <a:schemeClr val="tx1"/>
                          </a:solidFill>
                          <a:latin typeface="+mn-lt"/>
                        </a:rPr>
                        <a:t>10：30</a:t>
                      </a:r>
                      <a:r>
                        <a:rPr lang="en-US" sz="1200" b="0" i="0" u="none" strike="noStrike" baseline="0" dirty="0">
                          <a:solidFill>
                            <a:schemeClr val="tx1"/>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r>
                        <a:rPr lang="en-US" sz="1200" b="0" i="0" u="none" strike="noStrike" baseline="0" dirty="0">
                          <a:solidFill>
                            <a:schemeClr val="tx1"/>
                          </a:solidFill>
                          <a:latin typeface="Arial"/>
                        </a:rPr>
                        <a:t>Practice </a:t>
                      </a:r>
                      <a:r>
                        <a:rPr lang="en-US" sz="1200" b="0" i="0" u="none" strike="noStrike" baseline="0" dirty="0" smtClean="0">
                          <a:solidFill>
                            <a:schemeClr val="tx1"/>
                          </a:solidFill>
                          <a:latin typeface="Arial"/>
                        </a:rPr>
                        <a:t>examination： </a:t>
                      </a:r>
                      <a:r>
                        <a:rPr lang="en-US" sz="1200" b="0" i="0" u="none" strike="noStrike" baseline="0" dirty="0">
                          <a:solidFill>
                            <a:schemeClr val="tx1"/>
                          </a:solidFill>
                          <a:latin typeface="Arial"/>
                        </a:rPr>
                        <a:t>Athlete's technical preparation and training - training elements presentation</a:t>
                      </a:r>
                      <a:r>
                        <a:rPr lang="zh-TW" altLang="en-US" sz="1200" dirty="0">
                          <a:solidFill>
                            <a:schemeClr val="tx1"/>
                          </a:solidFill>
                        </a:rPr>
                        <a:t>實務</a:t>
                      </a:r>
                      <a:r>
                        <a:rPr lang="zh-TW" altLang="en-US" sz="1200" dirty="0" smtClean="0">
                          <a:solidFill>
                            <a:schemeClr val="tx1"/>
                          </a:solidFill>
                        </a:rPr>
                        <a:t>測試：</a:t>
                      </a:r>
                      <a:r>
                        <a:rPr lang="zh-TW" altLang="zh-TW" sz="1200" dirty="0" smtClean="0">
                          <a:solidFill>
                            <a:schemeClr val="tx1"/>
                          </a:solidFill>
                        </a:rPr>
                        <a:t>運動員的</a:t>
                      </a:r>
                      <a:r>
                        <a:rPr lang="zh-TW" altLang="en-US" sz="1200" dirty="0" smtClean="0">
                          <a:solidFill>
                            <a:schemeClr val="tx1"/>
                          </a:solidFill>
                        </a:rPr>
                        <a:t>技術</a:t>
                      </a:r>
                      <a:r>
                        <a:rPr lang="zh-TW" altLang="zh-TW" sz="1200" dirty="0" smtClean="0">
                          <a:solidFill>
                            <a:schemeClr val="tx1"/>
                          </a:solidFill>
                        </a:rPr>
                        <a:t>準備</a:t>
                      </a:r>
                      <a:r>
                        <a:rPr lang="zh-TW" altLang="zh-TW" sz="1200" dirty="0">
                          <a:solidFill>
                            <a:schemeClr val="tx1"/>
                          </a:solidFill>
                        </a:rPr>
                        <a:t>和訓練 - 培訓要素</a:t>
                      </a:r>
                      <a:r>
                        <a:rPr lang="zh-TW" altLang="en-US" sz="1200" dirty="0">
                          <a:solidFill>
                            <a:schemeClr val="tx1"/>
                          </a:solidFill>
                        </a:rPr>
                        <a:t>報告</a:t>
                      </a:r>
                      <a:endParaRPr lang="en-US" sz="1200" b="0" i="0" u="none" strike="noStrike" baseline="0" dirty="0">
                        <a:solidFill>
                          <a:schemeClr val="tx1"/>
                        </a:solidFill>
                        <a:latin typeface="Arial"/>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pl-PL" altLang="en-US" sz="1200" b="0" i="0" u="none" strike="noStrike" kern="1200" baseline="0" dirty="0">
                          <a:solidFill>
                            <a:schemeClr val="tx1"/>
                          </a:solidFill>
                          <a:latin typeface="+mn-lt"/>
                          <a:ea typeface="ヒラギノ角ゴ ProN W3" charset="0"/>
                          <a:cs typeface="ヒラギノ角ゴ ProN W3" charset="0"/>
                          <a:sym typeface="Arial" charset="0"/>
                        </a:rPr>
                        <a:t>Gym</a:t>
                      </a:r>
                      <a:r>
                        <a:rPr lang="zh-TW" altLang="en-US" sz="1200" b="0" i="0" u="none" strike="noStrike" kern="1200" baseline="0" dirty="0">
                          <a:solidFill>
                            <a:schemeClr val="tx1"/>
                          </a:solidFill>
                          <a:latin typeface="+mn-lt"/>
                          <a:ea typeface="ヒラギノ角ゴ ProN W3" charset="0"/>
                          <a:cs typeface="ヒラギノ角ゴ ProN W3" charset="0"/>
                          <a:sym typeface="Arial" charset="0"/>
                        </a:rPr>
                        <a:t>體育館</a:t>
                      </a:r>
                      <a:endParaRPr lang="en-US" altLang="en-US" sz="1200" b="0" i="0" u="none" strike="noStrike" kern="1200" baseline="0" dirty="0">
                        <a:solidFill>
                          <a:schemeClr val="tx1"/>
                        </a:solidFill>
                        <a:latin typeface="+mn-lt"/>
                        <a:ea typeface="ヒラギノ角ゴ ProN W3" charset="0"/>
                        <a:cs typeface="ヒラギノ角ゴ ProN W3" charset="0"/>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8912">
                <a:tc>
                  <a:txBody>
                    <a:bodyPr/>
                    <a:lstStyle/>
                    <a:p>
                      <a:pPr algn="ctr">
                        <a:spcBef>
                          <a:spcPts val="0"/>
                        </a:spcBef>
                        <a:spcAft>
                          <a:spcPts val="0"/>
                        </a:spcAft>
                      </a:pPr>
                      <a:r>
                        <a:rPr lang="en-US" sz="1200" b="0" i="0" u="none" strike="noStrike" kern="1200" baseline="0" dirty="0" smtClean="0">
                          <a:solidFill>
                            <a:schemeClr val="tx1"/>
                          </a:solidFill>
                          <a:latin typeface="+mn-lt"/>
                          <a:ea typeface="+mn-ea"/>
                          <a:cs typeface="+mn-cs"/>
                        </a:rPr>
                        <a:t>12：45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14：</a:t>
                      </a:r>
                      <a:r>
                        <a:rPr lang="pl-PL" sz="1200" b="0" i="0" u="none" strike="noStrike" kern="1200" baseline="0" dirty="0" smtClean="0">
                          <a:solidFill>
                            <a:schemeClr val="tx1"/>
                          </a:solidFill>
                          <a:latin typeface="+mn-lt"/>
                          <a:ea typeface="+mn-ea"/>
                          <a:cs typeface="+mn-cs"/>
                        </a:rPr>
                        <a:t>00</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66088">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14：00-1</a:t>
                      </a:r>
                      <a:r>
                        <a:rPr lang="pl-PL" altLang="en-US" sz="1200" b="0" i="0" u="none" strike="noStrike" kern="1200" baseline="0" dirty="0" smtClean="0">
                          <a:solidFill>
                            <a:schemeClr val="tx1"/>
                          </a:solidFill>
                          <a:latin typeface="+mn-lt"/>
                          <a:ea typeface="+mn-ea"/>
                          <a:cs typeface="+mn-cs"/>
                          <a:sym typeface="Arial" charset="0"/>
                        </a:rPr>
                        <a:t>7</a:t>
                      </a:r>
                      <a:r>
                        <a:rPr lang="en-US" altLang="en-US" sz="1200" b="0" i="0" u="none" strike="noStrike" kern="1200" baseline="0" dirty="0" smtClean="0">
                          <a:solidFill>
                            <a:schemeClr val="tx1"/>
                          </a:solidFill>
                          <a:latin typeface="+mn-lt"/>
                          <a:ea typeface="+mn-ea"/>
                          <a:cs typeface="+mn-cs"/>
                          <a:sym typeface="Arial" charset="0"/>
                        </a:rPr>
                        <a:t>：</a:t>
                      </a:r>
                      <a:r>
                        <a:rPr lang="pl-PL" altLang="en-US" sz="1200" b="0" i="0" u="none" strike="noStrike" kern="1200" baseline="0" dirty="0" smtClean="0">
                          <a:solidFill>
                            <a:schemeClr val="tx1"/>
                          </a:solidFill>
                          <a:latin typeface="+mn-lt"/>
                          <a:ea typeface="+mn-ea"/>
                          <a:cs typeface="+mn-cs"/>
                          <a:sym typeface="Arial" charset="0"/>
                        </a:rPr>
                        <a:t>45</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chemeClr val="tx1"/>
                          </a:solidFill>
                          <a:latin typeface="+mn-lt"/>
                        </a:rPr>
                        <a:t>Practice </a:t>
                      </a:r>
                      <a:r>
                        <a:rPr lang="en-US" sz="1200" b="0" i="0" u="none" strike="noStrike" baseline="0" dirty="0" smtClean="0">
                          <a:solidFill>
                            <a:schemeClr val="tx1"/>
                          </a:solidFill>
                          <a:latin typeface="+mn-lt"/>
                        </a:rPr>
                        <a:t>examination： </a:t>
                      </a:r>
                      <a:r>
                        <a:rPr lang="en-US" sz="1200" b="0" i="0" u="none" strike="noStrike" baseline="0" dirty="0">
                          <a:solidFill>
                            <a:schemeClr val="tx1"/>
                          </a:solidFill>
                          <a:latin typeface="+mn-lt"/>
                        </a:rPr>
                        <a:t>Athlete's technical preparation and training - training elements presentation</a:t>
                      </a:r>
                      <a:r>
                        <a:rPr lang="zh-TW" altLang="en-US" sz="1200" dirty="0">
                          <a:solidFill>
                            <a:schemeClr val="tx1"/>
                          </a:solidFill>
                        </a:rPr>
                        <a:t>實務</a:t>
                      </a:r>
                      <a:r>
                        <a:rPr lang="zh-TW" altLang="en-US" sz="1200" dirty="0" smtClean="0">
                          <a:solidFill>
                            <a:schemeClr val="tx1"/>
                          </a:solidFill>
                        </a:rPr>
                        <a:t>測試：</a:t>
                      </a:r>
                      <a:r>
                        <a:rPr lang="zh-TW" altLang="zh-TW" sz="1200" dirty="0" smtClean="0">
                          <a:solidFill>
                            <a:schemeClr val="tx1"/>
                          </a:solidFill>
                        </a:rPr>
                        <a:t>運動員的</a:t>
                      </a:r>
                      <a:r>
                        <a:rPr lang="zh-TW" altLang="en-US" sz="1200" dirty="0" smtClean="0">
                          <a:solidFill>
                            <a:schemeClr val="tx1"/>
                          </a:solidFill>
                        </a:rPr>
                        <a:t>技術</a:t>
                      </a:r>
                      <a:r>
                        <a:rPr lang="zh-TW" altLang="zh-TW" sz="1200" dirty="0" smtClean="0">
                          <a:solidFill>
                            <a:schemeClr val="tx1"/>
                          </a:solidFill>
                        </a:rPr>
                        <a:t>準備</a:t>
                      </a:r>
                      <a:r>
                        <a:rPr lang="zh-TW" altLang="zh-TW" sz="1200" dirty="0">
                          <a:solidFill>
                            <a:schemeClr val="tx1"/>
                          </a:solidFill>
                        </a:rPr>
                        <a:t>和訓練 - 培訓要素</a:t>
                      </a:r>
                      <a:r>
                        <a:rPr lang="zh-TW" altLang="en-US" sz="1200" dirty="0">
                          <a:solidFill>
                            <a:schemeClr val="tx1"/>
                          </a:solidFill>
                        </a:rPr>
                        <a:t>報告</a:t>
                      </a:r>
                      <a:endParaRPr lang="en-US" sz="1200" b="0" i="0" u="none" strike="noStrike" baseline="0" dirty="0">
                        <a:solidFill>
                          <a:schemeClr val="tx1"/>
                        </a:solidFill>
                        <a:latin typeface="+mn-lt"/>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pl-PL"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Gym</a:t>
                      </a:r>
                      <a:r>
                        <a:rPr kumimoji="0" lang="zh-TW" alt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rPr>
                        <a:t>體育館</a:t>
                      </a:r>
                      <a:endParaRPr kumimoji="0" lang="en-US" sz="1200" b="0" i="0"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60363">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smtClean="0">
                          <a:solidFill>
                            <a:schemeClr val="tx1"/>
                          </a:solidFill>
                          <a:latin typeface="+mn-lt"/>
                          <a:ea typeface="+mn-ea"/>
                          <a:cs typeface="+mn-cs"/>
                          <a:sym typeface="Arial" charset="0"/>
                        </a:rPr>
                        <a:t>17：45 </a:t>
                      </a:r>
                      <a:r>
                        <a:rPr lang="en-US" altLang="en-US" sz="1200" b="0" i="0" u="none" strike="noStrike" kern="1200" baseline="0" dirty="0">
                          <a:solidFill>
                            <a:schemeClr val="tx1"/>
                          </a:solidFill>
                          <a:latin typeface="+mn-lt"/>
                          <a:ea typeface="+mn-ea"/>
                          <a:cs typeface="+mn-cs"/>
                          <a:sym typeface="Arial" charset="0"/>
                        </a:rPr>
                        <a:t>– 2</a:t>
                      </a:r>
                      <a:r>
                        <a:rPr lang="pl-PL" altLang="en-US" sz="1200" b="0" i="0" u="none" strike="noStrike" kern="1200" baseline="0" dirty="0" smtClean="0">
                          <a:solidFill>
                            <a:schemeClr val="tx1"/>
                          </a:solidFill>
                          <a:latin typeface="+mn-lt"/>
                          <a:ea typeface="+mn-ea"/>
                          <a:cs typeface="+mn-cs"/>
                          <a:sym typeface="Arial" charset="0"/>
                        </a:rPr>
                        <a:t>1</a:t>
                      </a:r>
                      <a:r>
                        <a:rPr lang="en-US" altLang="en-US" sz="1200" b="0" i="0" u="none" strike="noStrike" kern="1200" baseline="0" dirty="0" smtClean="0">
                          <a:solidFill>
                            <a:schemeClr val="tx1"/>
                          </a:solidFill>
                          <a:latin typeface="+mn-lt"/>
                          <a:ea typeface="+mn-ea"/>
                          <a:cs typeface="+mn-cs"/>
                          <a:sym typeface="Arial" charset="0"/>
                        </a:rPr>
                        <a:t>：00</a:t>
                      </a:r>
                      <a:endParaRPr lang="en-US" altLang="en-US" sz="1200" b="0" i="0" u="none" strike="noStrike" kern="1200" baseline="0" dirty="0">
                        <a:solidFill>
                          <a:schemeClr val="tx1"/>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chemeClr val="tx1"/>
                          </a:solidFill>
                          <a:effectLst/>
                          <a:uLnTx/>
                          <a:uFillTx/>
                          <a:latin typeface="+mn-lt"/>
                        </a:rPr>
                        <a:t> </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chemeClr val="tx1"/>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3"/>
          <p:cNvSpPr>
            <a:spLocks noGrp="1"/>
          </p:cNvSpPr>
          <p:nvPr>
            <p:ph type="ctrTitle"/>
          </p:nvPr>
        </p:nvSpPr>
        <p:spPr/>
        <p:txBody>
          <a:bodyPr/>
          <a:lstStyle/>
          <a:p>
            <a:pPr algn="ctr"/>
            <a:r>
              <a:rPr lang="pl-PL" altLang="en-US" b="1" dirty="0"/>
              <a:t>HAND WRAPPPING TO A</a:t>
            </a:r>
            <a:r>
              <a:rPr lang="sv-SE" altLang="en-US" b="1" dirty="0"/>
              <a:t>O</a:t>
            </a:r>
            <a:r>
              <a:rPr lang="pl-PL" altLang="en-US" b="1" dirty="0"/>
              <a:t>B/WSB EVENTS</a:t>
            </a:r>
            <a:r>
              <a:rPr lang="en-US" altLang="en-US" b="1" dirty="0"/>
              <a:t/>
            </a:r>
            <a:br>
              <a:rPr lang="en-US" altLang="en-US" b="1" dirty="0"/>
            </a:br>
            <a:r>
              <a:rPr lang="zh-TW" altLang="zh-TW" dirty="0" smtClean="0"/>
              <a:t>AOB </a:t>
            </a:r>
            <a:r>
              <a:rPr lang="zh-TW" altLang="zh-TW" dirty="0"/>
              <a:t>/ WSB</a:t>
            </a:r>
            <a:r>
              <a:rPr lang="zh-TW" altLang="en-US" b="1" dirty="0"/>
              <a:t>賽事手部包紮</a:t>
            </a:r>
            <a:endParaRPr lang="en-US" altLang="en-US" b="1" dirty="0"/>
          </a:p>
        </p:txBody>
      </p:sp>
      <p:sp>
        <p:nvSpPr>
          <p:cNvPr id="36966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061E18E-2FAF-48CA-AC7A-20A9D7C0F62C}" type="slidenum">
              <a:rPr lang="en-US" altLang="pl-PL" sz="1200" smtClean="0">
                <a:solidFill>
                  <a:srgbClr val="FFFFFF"/>
                </a:solidFill>
                <a:latin typeface="Arial Black" panose="020B0A04020102090204" pitchFamily="34" charset="0"/>
                <a:sym typeface="Arial Black" panose="020B0A04020102090204" pitchFamily="34" charset="0"/>
              </a:rPr>
              <a:pPr/>
              <a:t>250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3"/>
          <p:cNvSpPr>
            <a:spLocks noGrp="1"/>
          </p:cNvSpPr>
          <p:nvPr>
            <p:ph type="ctrTitle"/>
          </p:nvPr>
        </p:nvSpPr>
        <p:spPr/>
        <p:txBody>
          <a:bodyPr/>
          <a:lstStyle/>
          <a:p>
            <a:pPr algn="ctr"/>
            <a:r>
              <a:rPr lang="pl-PL" altLang="en-US" b="1" dirty="0"/>
              <a:t>HAND WRAPPING – PRACTICE TRAINING</a:t>
            </a:r>
            <a:r>
              <a:rPr lang="en-US" altLang="en-US" b="1" dirty="0"/>
              <a:t/>
            </a:r>
            <a:br>
              <a:rPr lang="en-US" altLang="en-US" b="1" dirty="0"/>
            </a:br>
            <a:r>
              <a:rPr lang="zh-TW" altLang="zh-TW" b="1" dirty="0"/>
              <a:t>手</a:t>
            </a:r>
            <a:r>
              <a:rPr lang="zh-TW" altLang="en-US" b="1" dirty="0"/>
              <a:t>部</a:t>
            </a:r>
            <a:r>
              <a:rPr lang="zh-TW" altLang="zh-TW" b="1" dirty="0"/>
              <a:t>包</a:t>
            </a:r>
            <a:r>
              <a:rPr lang="zh-TW" altLang="en-US" b="1" dirty="0"/>
              <a:t>紮</a:t>
            </a:r>
            <a:r>
              <a:rPr lang="zh-TW" altLang="zh-TW" b="1" dirty="0"/>
              <a:t> - 實</a:t>
            </a:r>
            <a:r>
              <a:rPr lang="zh-TW" altLang="en-US" b="1" dirty="0"/>
              <a:t>務</a:t>
            </a:r>
            <a:r>
              <a:rPr lang="zh-TW" altLang="zh-TW" b="1" dirty="0"/>
              <a:t>訓</a:t>
            </a:r>
            <a:r>
              <a:rPr lang="zh-TW" altLang="en-US" b="1" dirty="0"/>
              <a:t>練</a:t>
            </a:r>
            <a:endParaRPr lang="en-US" altLang="en-US" b="1" dirty="0"/>
          </a:p>
        </p:txBody>
      </p:sp>
      <p:sp>
        <p:nvSpPr>
          <p:cNvPr id="37171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1005F55-C466-4447-879F-3E82AA322850}" type="slidenum">
              <a:rPr lang="en-US" altLang="pl-PL" sz="1200" smtClean="0">
                <a:solidFill>
                  <a:srgbClr val="FFFFFF"/>
                </a:solidFill>
                <a:latin typeface="Arial Black" panose="020B0A04020102090204" pitchFamily="34" charset="0"/>
                <a:sym typeface="Arial Black" panose="020B0A04020102090204" pitchFamily="34" charset="0"/>
              </a:rPr>
              <a:pPr/>
              <a:t>251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04850" y="1125538"/>
            <a:ext cx="8915400" cy="4525962"/>
          </a:xfrm>
        </p:spPr>
        <p:txBody>
          <a:bodyPr/>
          <a:lstStyle/>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buFont typeface="Arial" panose="020B0604020202020204" pitchFamily="34" charset="0"/>
              <a:buNone/>
              <a:defRPr/>
            </a:pPr>
            <a:endParaRPr lang="pl-PL" dirty="0"/>
          </a:p>
          <a:p>
            <a:pPr marL="0" indent="0" algn="ctr">
              <a:buFont typeface="Arial" panose="020B0604020202020204" pitchFamily="34" charset="0"/>
              <a:buNone/>
              <a:defRPr/>
            </a:pPr>
            <a:r>
              <a:rPr lang="pl-PL" sz="4800" dirty="0">
                <a:latin typeface="+mj-lt"/>
              </a:rPr>
              <a:t>DAY 3</a:t>
            </a:r>
            <a:r>
              <a:rPr lang="zh-TW" altLang="en-US" sz="4800" b="1" dirty="0">
                <a:latin typeface="+mj-lt"/>
              </a:rPr>
              <a:t>第</a:t>
            </a:r>
            <a:r>
              <a:rPr lang="en-US" altLang="zh-TW" sz="4800" dirty="0">
                <a:latin typeface="+mj-lt"/>
              </a:rPr>
              <a:t>3</a:t>
            </a:r>
            <a:r>
              <a:rPr lang="zh-TW" altLang="en-US" sz="4800" b="1" dirty="0">
                <a:latin typeface="+mj-lt"/>
              </a:rPr>
              <a:t>天</a:t>
            </a:r>
            <a:endParaRPr lang="pl-PL" sz="4800" b="1" dirty="0">
              <a:latin typeface="+mj-lt"/>
            </a:endParaRPr>
          </a:p>
        </p:txBody>
      </p:sp>
      <p:sp>
        <p:nvSpPr>
          <p:cNvPr id="373763" name="Tytuł 2"/>
          <p:cNvSpPr>
            <a:spLocks noGrp="1"/>
          </p:cNvSpPr>
          <p:nvPr>
            <p:ph type="title"/>
          </p:nvPr>
        </p:nvSpPr>
        <p:spPr>
          <a:xfrm>
            <a:off x="2073275" y="333375"/>
            <a:ext cx="7632700" cy="647700"/>
          </a:xfrm>
        </p:spPr>
        <p:txBody>
          <a:bodyPr/>
          <a:lstStyle/>
          <a:p>
            <a:endParaRPr lang="pl-PL" altLang="en-US"/>
          </a:p>
        </p:txBody>
      </p:sp>
      <p:sp>
        <p:nvSpPr>
          <p:cNvPr id="37376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B663F26-33A6-4588-94CF-06CD0949FD35}" type="slidenum">
              <a:rPr lang="en-US" altLang="en-US" sz="1200" smtClean="0">
                <a:solidFill>
                  <a:srgbClr val="FFFFFF"/>
                </a:solidFill>
                <a:latin typeface="Arial Black" panose="020B0A04020102090204" pitchFamily="34" charset="0"/>
                <a:sym typeface="Arial Black" panose="020B0A04020102090204" pitchFamily="34" charset="0"/>
              </a:rPr>
              <a:pPr/>
              <a:t>252</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itle 3"/>
          <p:cNvSpPr>
            <a:spLocks noGrp="1"/>
          </p:cNvSpPr>
          <p:nvPr>
            <p:ph type="ctrTitle"/>
          </p:nvPr>
        </p:nvSpPr>
        <p:spPr/>
        <p:txBody>
          <a:bodyPr/>
          <a:lstStyle/>
          <a:p>
            <a:pPr algn="ctr"/>
            <a:r>
              <a:rPr lang="pl-PL" altLang="en-US" b="1" dirty="0"/>
              <a:t>HEADS-UP CAMPAIGN</a:t>
            </a:r>
            <a:r>
              <a:rPr lang="en-US" altLang="en-US" b="1" dirty="0"/>
              <a:t/>
            </a:r>
            <a:br>
              <a:rPr lang="en-US" altLang="en-US" b="1" dirty="0"/>
            </a:br>
            <a:r>
              <a:rPr lang="zh-TW" altLang="en-US" b="1" dirty="0"/>
              <a:t>抬起頭打行動</a:t>
            </a:r>
            <a:endParaRPr lang="en-US" altLang="en-US" dirty="0"/>
          </a:p>
        </p:txBody>
      </p:sp>
      <p:sp>
        <p:nvSpPr>
          <p:cNvPr id="37478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11AD3E1-1715-4DBC-9699-07C6403CCB80}" type="slidenum">
              <a:rPr lang="en-US" altLang="pl-PL" sz="1200" smtClean="0">
                <a:solidFill>
                  <a:srgbClr val="FFFFFF"/>
                </a:solidFill>
                <a:latin typeface="Arial Black" panose="020B0A04020102090204" pitchFamily="34" charset="0"/>
                <a:sym typeface="Arial Black" panose="020B0A04020102090204" pitchFamily="34" charset="0"/>
              </a:rPr>
              <a:pPr/>
              <a:t>253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itle 3"/>
          <p:cNvSpPr txBox="1">
            <a:spLocks noGrp="1"/>
          </p:cNvSpPr>
          <p:nvPr>
            <p:ph type="title"/>
          </p:nvPr>
        </p:nvSpPr>
        <p:spPr>
          <a:xfrm>
            <a:off x="446088" y="273050"/>
            <a:ext cx="9045575" cy="900113"/>
          </a:xfrm>
        </p:spPr>
        <p:txBody>
          <a:bodyPr/>
          <a:lstStyle/>
          <a:p>
            <a:pPr eaLnBrk="1" hangingPunct="1"/>
            <a:r>
              <a:rPr lang="en-GB" altLang="en-US" dirty="0">
                <a:latin typeface="HelveticaNeueLT Std Med"/>
              </a:rPr>
              <a:t>#</a:t>
            </a:r>
            <a:r>
              <a:rPr lang="en-GB" altLang="en-US" dirty="0" err="1">
                <a:latin typeface="HelveticaNeueLT Std Med"/>
              </a:rPr>
              <a:t>HeadsUp</a:t>
            </a:r>
            <a:r>
              <a:rPr lang="en-GB" altLang="en-US" dirty="0">
                <a:latin typeface="HelveticaNeueLT Std Med"/>
              </a:rPr>
              <a:t>!</a:t>
            </a:r>
            <a:r>
              <a:rPr lang="zh-TW" altLang="en-US" dirty="0">
                <a:latin typeface="HelveticaNeueLT Std Med"/>
              </a:rPr>
              <a:t>抬起頭打</a:t>
            </a:r>
            <a:r>
              <a:rPr lang="en-US" altLang="zh-TW" dirty="0">
                <a:latin typeface="HelveticaNeueLT Std Med"/>
              </a:rPr>
              <a:t>!</a:t>
            </a:r>
            <a:endParaRPr lang="en-GB" altLang="en-US" dirty="0">
              <a:latin typeface="HelveticaNeueLT Std Med"/>
            </a:endParaRPr>
          </a:p>
        </p:txBody>
      </p:sp>
      <p:grpSp>
        <p:nvGrpSpPr>
          <p:cNvPr id="376835" name="Diagram 3"/>
          <p:cNvGrpSpPr>
            <a:grpSpLocks/>
          </p:cNvGrpSpPr>
          <p:nvPr/>
        </p:nvGrpSpPr>
        <p:grpSpPr bwMode="auto">
          <a:xfrm>
            <a:off x="-2892425" y="311150"/>
            <a:ext cx="10028238" cy="6335713"/>
            <a:chOff x="-3559759" y="310402"/>
            <a:chExt cx="12341957" cy="6336471"/>
          </a:xfrm>
        </p:grpSpPr>
        <p:sp>
          <p:nvSpPr>
            <p:cNvPr id="4" name="Freeform 3"/>
            <p:cNvSpPr/>
            <p:nvPr/>
          </p:nvSpPr>
          <p:spPr>
            <a:xfrm>
              <a:off x="-3559759" y="310402"/>
              <a:ext cx="6336072" cy="633647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25"/>
                <a:gd name="f11" fmla="val 315"/>
                <a:gd name="f12" fmla="val 341"/>
                <a:gd name="f13" fmla="+- 0 0 -315"/>
                <a:gd name="f14" fmla="+- 0 0 -225"/>
                <a:gd name="f15" fmla="+- 0 0 -270"/>
                <a:gd name="f16" fmla="abs f4"/>
                <a:gd name="f17" fmla="abs f5"/>
                <a:gd name="f18" fmla="abs f6"/>
                <a:gd name="f19" fmla="+- 0 0 f10"/>
                <a:gd name="f20" fmla="+- 0 0 f11"/>
                <a:gd name="f21" fmla="*/ f13 f0 1"/>
                <a:gd name="f22" fmla="*/ f14 f0 1"/>
                <a:gd name="f23" fmla="*/ f15 f0 1"/>
                <a:gd name="f24" fmla="?: f16 f4 1"/>
                <a:gd name="f25" fmla="?: f17 f5 1"/>
                <a:gd name="f26" fmla="?: f18 f6 1"/>
                <a:gd name="f27" fmla="*/ f19 f0 1"/>
                <a:gd name="f28" fmla="*/ f20 f0 1"/>
                <a:gd name="f29" fmla="*/ f21 1 f3"/>
                <a:gd name="f30" fmla="*/ f22 1 f3"/>
                <a:gd name="f31" fmla="*/ f23 1 f3"/>
                <a:gd name="f32" fmla="*/ f24 1 21600"/>
                <a:gd name="f33" fmla="*/ f25 1 21600"/>
                <a:gd name="f34" fmla="*/ 21600 f24 1"/>
                <a:gd name="f35" fmla="*/ 21600 f25 1"/>
                <a:gd name="f36" fmla="*/ f27 1 f3"/>
                <a:gd name="f37" fmla="*/ f28 1 f3"/>
                <a:gd name="f38" fmla="+- f29 0 f1"/>
                <a:gd name="f39" fmla="+- f30 0 f1"/>
                <a:gd name="f40" fmla="+- f31 0 f1"/>
                <a:gd name="f41" fmla="min f33 f32"/>
                <a:gd name="f42" fmla="*/ f34 1 f26"/>
                <a:gd name="f43" fmla="*/ f35 1 f26"/>
                <a:gd name="f44" fmla="+- f36 0 f1"/>
                <a:gd name="f45" fmla="+- f37 0 f1"/>
                <a:gd name="f46" fmla="val f42"/>
                <a:gd name="f47" fmla="val f43"/>
                <a:gd name="f48" fmla="+- 0 0 f44"/>
                <a:gd name="f49" fmla="+- 0 0 f45"/>
                <a:gd name="f50" fmla="+- f47 0 f7"/>
                <a:gd name="f51" fmla="+- f46 0 f7"/>
                <a:gd name="f52" fmla="+- f49 0 f48"/>
                <a:gd name="f53" fmla="+- f48 f1 0"/>
                <a:gd name="f54" fmla="+- f49 f1 0"/>
                <a:gd name="f55" fmla="+- 21600000 0 f48"/>
                <a:gd name="f56" fmla="+- f1 0 f48"/>
                <a:gd name="f57" fmla="+- 27000000 0 f48"/>
                <a:gd name="f58" fmla="+- f0 0 f48"/>
                <a:gd name="f59" fmla="+- 32400000 0 f48"/>
                <a:gd name="f60" fmla="+- f2 0 f48"/>
                <a:gd name="f61" fmla="+- 37800000 0 f48"/>
                <a:gd name="f62" fmla="*/ f50 1 2"/>
                <a:gd name="f63" fmla="*/ f51 1 2"/>
                <a:gd name="f64" fmla="min f51 f50"/>
                <a:gd name="f65" fmla="+- f52 21600000 0"/>
                <a:gd name="f66" fmla="?: f56 f56 f57"/>
                <a:gd name="f67" fmla="?: f58 f58 f59"/>
                <a:gd name="f68" fmla="?: f60 f60 f61"/>
                <a:gd name="f69" fmla="*/ f53 f8 1"/>
                <a:gd name="f70" fmla="*/ f54 f8 1"/>
                <a:gd name="f71" fmla="+- f7 f62 0"/>
                <a:gd name="f72" fmla="+- f7 f63 0"/>
                <a:gd name="f73" fmla="*/ f64 f12 1"/>
                <a:gd name="f74" fmla="?: f52 f52 f65"/>
                <a:gd name="f75" fmla="*/ f69 1 f0"/>
                <a:gd name="f76" fmla="*/ f70 1 f0"/>
                <a:gd name="f77" fmla="*/ f63 f41 1"/>
                <a:gd name="f78" fmla="*/ f62 f41 1"/>
                <a:gd name="f79" fmla="*/ f73 1 100000"/>
                <a:gd name="f80" fmla="+- 0 0 f74"/>
                <a:gd name="f81" fmla="+- f74 0 f55"/>
                <a:gd name="f82" fmla="+- f74 0 f66"/>
                <a:gd name="f83" fmla="+- f74 0 f67"/>
                <a:gd name="f84" fmla="+- f74 0 f68"/>
                <a:gd name="f85" fmla="+- 0 0 f75"/>
                <a:gd name="f86" fmla="+- 0 0 f76"/>
                <a:gd name="f87" fmla="*/ f72 f41 1"/>
                <a:gd name="f88" fmla="*/ f71 f41 1"/>
                <a:gd name="f89" fmla="+- f63 0 f79"/>
                <a:gd name="f90" fmla="+- f62 0 f79"/>
                <a:gd name="f91" fmla="+- 0 0 f85"/>
                <a:gd name="f92" fmla="+- 0 0 f86"/>
                <a:gd name="f93" fmla="*/ f91 f0 1"/>
                <a:gd name="f94" fmla="*/ f92 f0 1"/>
                <a:gd name="f95" fmla="*/ f89 f41 1"/>
                <a:gd name="f96" fmla="*/ f90 f41 1"/>
                <a:gd name="f97" fmla="*/ f93 1 f8"/>
                <a:gd name="f98" fmla="*/ f94 1 f8"/>
                <a:gd name="f99" fmla="+- f97 0 f1"/>
                <a:gd name="f100" fmla="+- f98 0 f1"/>
                <a:gd name="f101" fmla="sin 1 f99"/>
                <a:gd name="f102" fmla="cos 1 f99"/>
                <a:gd name="f103" fmla="sin 1 f100"/>
                <a:gd name="f104" fmla="cos 1 f100"/>
                <a:gd name="f105" fmla="+- 0 0 f101"/>
                <a:gd name="f106" fmla="+- 0 0 f102"/>
                <a:gd name="f107" fmla="+- 0 0 f103"/>
                <a:gd name="f108" fmla="+- 0 0 f104"/>
                <a:gd name="f109" fmla="+- 0 0 f105"/>
                <a:gd name="f110" fmla="+- 0 0 f106"/>
                <a:gd name="f111" fmla="+- 0 0 f107"/>
                <a:gd name="f112" fmla="+- 0 0 f108"/>
                <a:gd name="f113" fmla="val f109"/>
                <a:gd name="f114" fmla="val f110"/>
                <a:gd name="f115" fmla="val f111"/>
                <a:gd name="f116" fmla="val f112"/>
                <a:gd name="f117" fmla="*/ f113 f63 1"/>
                <a:gd name="f118" fmla="*/ f114 f62 1"/>
                <a:gd name="f119" fmla="*/ f115 f63 1"/>
                <a:gd name="f120" fmla="*/ f116 f62 1"/>
                <a:gd name="f121" fmla="*/ f115 f89 1"/>
                <a:gd name="f122" fmla="*/ f116 f90 1"/>
                <a:gd name="f123" fmla="*/ f113 f89 1"/>
                <a:gd name="f124" fmla="*/ f114 f90 1"/>
                <a:gd name="f125" fmla="+- 0 0 f118"/>
                <a:gd name="f126" fmla="+- 0 0 f117"/>
                <a:gd name="f127" fmla="+- 0 0 f120"/>
                <a:gd name="f128" fmla="+- 0 0 f119"/>
                <a:gd name="f129" fmla="+- 0 0 f122"/>
                <a:gd name="f130" fmla="+- 0 0 f121"/>
                <a:gd name="f131" fmla="+- 0 0 f124"/>
                <a:gd name="f132" fmla="+- 0 0 f123"/>
                <a:gd name="f133" fmla="+- 0 0 f125"/>
                <a:gd name="f134" fmla="+- 0 0 f126"/>
                <a:gd name="f135" fmla="+- 0 0 f127"/>
                <a:gd name="f136" fmla="+- 0 0 f128"/>
                <a:gd name="f137" fmla="+- 0 0 f129"/>
                <a:gd name="f138" fmla="+- 0 0 f130"/>
                <a:gd name="f139" fmla="+- 0 0 f131"/>
                <a:gd name="f140" fmla="+- 0 0 f132"/>
                <a:gd name="f141" fmla="at2 f133 f134"/>
                <a:gd name="f142" fmla="at2 f135 f136"/>
                <a:gd name="f143" fmla="at2 f137 f138"/>
                <a:gd name="f144" fmla="at2 f139 f140"/>
                <a:gd name="f145" fmla="+- f141 f1 0"/>
                <a:gd name="f146" fmla="+- f142 f1 0"/>
                <a:gd name="f147" fmla="+- f143 f1 0"/>
                <a:gd name="f148" fmla="+- f144 f1 0"/>
                <a:gd name="f149" fmla="*/ f145 f8 1"/>
                <a:gd name="f150" fmla="*/ f146 f8 1"/>
                <a:gd name="f151" fmla="*/ f147 f8 1"/>
                <a:gd name="f152" fmla="*/ f148 f8 1"/>
                <a:gd name="f153" fmla="*/ f149 1 f0"/>
                <a:gd name="f154" fmla="*/ f150 1 f0"/>
                <a:gd name="f155" fmla="*/ f151 1 f0"/>
                <a:gd name="f156" fmla="*/ f152 1 f0"/>
                <a:gd name="f157" fmla="+- 0 0 f153"/>
                <a:gd name="f158" fmla="+- 0 0 f154"/>
                <a:gd name="f159" fmla="+- 0 0 f155"/>
                <a:gd name="f160" fmla="+- 0 0 f156"/>
                <a:gd name="f161" fmla="val f157"/>
                <a:gd name="f162" fmla="val f158"/>
                <a:gd name="f163" fmla="val f159"/>
                <a:gd name="f164" fmla="val f160"/>
                <a:gd name="f165" fmla="+- 0 0 f161"/>
                <a:gd name="f166" fmla="+- 0 0 f162"/>
                <a:gd name="f167" fmla="+- 0 0 f163"/>
                <a:gd name="f168" fmla="+- 0 0 f164"/>
                <a:gd name="f169" fmla="*/ f165 f0 1"/>
                <a:gd name="f170" fmla="*/ f166 f0 1"/>
                <a:gd name="f171" fmla="*/ f167 f0 1"/>
                <a:gd name="f172" fmla="*/ f168 f0 1"/>
                <a:gd name="f173" fmla="*/ f169 1 f8"/>
                <a:gd name="f174" fmla="*/ f170 1 f8"/>
                <a:gd name="f175" fmla="*/ f171 1 f8"/>
                <a:gd name="f176" fmla="*/ f172 1 f8"/>
                <a:gd name="f177" fmla="+- f173 0 f1"/>
                <a:gd name="f178" fmla="+- f174 0 f1"/>
                <a:gd name="f179" fmla="+- f175 0 f1"/>
                <a:gd name="f180" fmla="+- f176 0 f1"/>
                <a:gd name="f181" fmla="+- f177 f1 0"/>
                <a:gd name="f182" fmla="+- f178 f1 0"/>
                <a:gd name="f183" fmla="+- f179 f1 0"/>
                <a:gd name="f184" fmla="+- f180 f1 0"/>
                <a:gd name="f185" fmla="*/ f181 f8 1"/>
                <a:gd name="f186" fmla="*/ f182 f8 1"/>
                <a:gd name="f187" fmla="*/ f183 f8 1"/>
                <a:gd name="f188" fmla="*/ f184 f8 1"/>
                <a:gd name="f189" fmla="*/ f185 1 f0"/>
                <a:gd name="f190" fmla="*/ f186 1 f0"/>
                <a:gd name="f191" fmla="*/ f187 1 f0"/>
                <a:gd name="f192" fmla="*/ f188 1 f0"/>
                <a:gd name="f193" fmla="+- 0 0 f189"/>
                <a:gd name="f194" fmla="+- 0 0 f190"/>
                <a:gd name="f195" fmla="+- 0 0 f191"/>
                <a:gd name="f196" fmla="+- 0 0 f192"/>
                <a:gd name="f197" fmla="+- 0 0 f193"/>
                <a:gd name="f198" fmla="+- 0 0 f194"/>
                <a:gd name="f199" fmla="+- 0 0 f195"/>
                <a:gd name="f200" fmla="+- 0 0 f196"/>
                <a:gd name="f201" fmla="*/ f197 f0 1"/>
                <a:gd name="f202" fmla="*/ f198 f0 1"/>
                <a:gd name="f203" fmla="*/ f199 f0 1"/>
                <a:gd name="f204" fmla="*/ f200 f0 1"/>
                <a:gd name="f205" fmla="*/ f201 1 f8"/>
                <a:gd name="f206" fmla="*/ f202 1 f8"/>
                <a:gd name="f207" fmla="*/ f203 1 f8"/>
                <a:gd name="f208" fmla="*/ f204 1 f8"/>
                <a:gd name="f209" fmla="+- f205 0 f1"/>
                <a:gd name="f210" fmla="+- f206 0 f1"/>
                <a:gd name="f211" fmla="+- f207 0 f1"/>
                <a:gd name="f212" fmla="+- f208 0 f1"/>
                <a:gd name="f213" fmla="cos 1 f209"/>
                <a:gd name="f214" fmla="sin 1 f209"/>
                <a:gd name="f215" fmla="cos 1 f210"/>
                <a:gd name="f216" fmla="sin 1 f210"/>
                <a:gd name="f217" fmla="cos 1 f211"/>
                <a:gd name="f218" fmla="sin 1 f211"/>
                <a:gd name="f219" fmla="cos 1 f212"/>
                <a:gd name="f220" fmla="sin 1 f212"/>
                <a:gd name="f221" fmla="+- 0 0 f213"/>
                <a:gd name="f222" fmla="+- 0 0 f214"/>
                <a:gd name="f223" fmla="+- 0 0 f215"/>
                <a:gd name="f224" fmla="+- 0 0 f216"/>
                <a:gd name="f225" fmla="+- 0 0 f217"/>
                <a:gd name="f226" fmla="+- 0 0 f218"/>
                <a:gd name="f227" fmla="+- 0 0 f219"/>
                <a:gd name="f228" fmla="+- 0 0 f220"/>
                <a:gd name="f229" fmla="+- 0 0 f221"/>
                <a:gd name="f230" fmla="+- 0 0 f222"/>
                <a:gd name="f231" fmla="+- 0 0 f223"/>
                <a:gd name="f232" fmla="+- 0 0 f224"/>
                <a:gd name="f233" fmla="+- 0 0 f225"/>
                <a:gd name="f234" fmla="+- 0 0 f226"/>
                <a:gd name="f235" fmla="+- 0 0 f227"/>
                <a:gd name="f236" fmla="+- 0 0 f228"/>
                <a:gd name="f237" fmla="val f229"/>
                <a:gd name="f238" fmla="val f230"/>
                <a:gd name="f239" fmla="val f231"/>
                <a:gd name="f240" fmla="val f232"/>
                <a:gd name="f241" fmla="val f233"/>
                <a:gd name="f242" fmla="val f234"/>
                <a:gd name="f243" fmla="val f235"/>
                <a:gd name="f244" fmla="val f236"/>
                <a:gd name="f245" fmla="+- 0 0 f237"/>
                <a:gd name="f246" fmla="+- 0 0 f238"/>
                <a:gd name="f247" fmla="+- 0 0 f239"/>
                <a:gd name="f248" fmla="+- 0 0 f240"/>
                <a:gd name="f249" fmla="+- 0 0 f241"/>
                <a:gd name="f250" fmla="+- 0 0 f242"/>
                <a:gd name="f251" fmla="+- 0 0 f243"/>
                <a:gd name="f252" fmla="+- 0 0 f244"/>
                <a:gd name="f253" fmla="*/ f9 f245 1"/>
                <a:gd name="f254" fmla="*/ f9 f246 1"/>
                <a:gd name="f255" fmla="*/ f9 f247 1"/>
                <a:gd name="f256" fmla="*/ f9 f248 1"/>
                <a:gd name="f257" fmla="*/ f9 f249 1"/>
                <a:gd name="f258" fmla="*/ f9 f250 1"/>
                <a:gd name="f259" fmla="*/ f9 f251 1"/>
                <a:gd name="f260" fmla="*/ f9 f252 1"/>
                <a:gd name="f261" fmla="*/ f253 f63 1"/>
                <a:gd name="f262" fmla="*/ f254 f62 1"/>
                <a:gd name="f263" fmla="*/ f255 f63 1"/>
                <a:gd name="f264" fmla="*/ f256 f62 1"/>
                <a:gd name="f265" fmla="*/ f257 f89 1"/>
                <a:gd name="f266" fmla="*/ f258 f90 1"/>
                <a:gd name="f267" fmla="*/ f259 f89 1"/>
                <a:gd name="f268" fmla="*/ f260 f90 1"/>
                <a:gd name="f269" fmla="+- f72 f261 0"/>
                <a:gd name="f270" fmla="+- f71 f262 0"/>
                <a:gd name="f271" fmla="+- f72 f263 0"/>
                <a:gd name="f272" fmla="+- f71 f264 0"/>
                <a:gd name="f273" fmla="+- f72 f265 0"/>
                <a:gd name="f274" fmla="+- f71 f266 0"/>
                <a:gd name="f275" fmla="+- f72 f267 0"/>
                <a:gd name="f276" fmla="+- f71 f268 0"/>
                <a:gd name="f277" fmla="max f269 f273"/>
                <a:gd name="f278" fmla="max f271 f275"/>
                <a:gd name="f279" fmla="max f270 f274"/>
                <a:gd name="f280" fmla="max f272 f276"/>
                <a:gd name="f281" fmla="min f269 f273"/>
                <a:gd name="f282" fmla="min f271 f275"/>
                <a:gd name="f283" fmla="min f270 f274"/>
                <a:gd name="f284" fmla="min f272 f276"/>
                <a:gd name="f285" fmla="+- f269 f275 0"/>
                <a:gd name="f286" fmla="+- f270 f276 0"/>
                <a:gd name="f287" fmla="+- f271 f273 0"/>
                <a:gd name="f288" fmla="+- f272 f274 0"/>
                <a:gd name="f289" fmla="*/ f269 f41 1"/>
                <a:gd name="f290" fmla="*/ f270 f41 1"/>
                <a:gd name="f291" fmla="*/ f273 f41 1"/>
                <a:gd name="f292" fmla="*/ f274 f41 1"/>
                <a:gd name="f293" fmla="max f277 f278"/>
                <a:gd name="f294" fmla="max f279 f280"/>
                <a:gd name="f295" fmla="min f281 f282"/>
                <a:gd name="f296" fmla="min f283 f284"/>
                <a:gd name="f297" fmla="*/ f285 1 2"/>
                <a:gd name="f298" fmla="*/ f286 1 2"/>
                <a:gd name="f299" fmla="*/ f287 1 2"/>
                <a:gd name="f300" fmla="*/ f288 1 2"/>
                <a:gd name="f301" fmla="?: f81 f46 f293"/>
                <a:gd name="f302" fmla="?: f82 f47 f294"/>
                <a:gd name="f303" fmla="?: f83 f7 f295"/>
                <a:gd name="f304" fmla="?: f84 f7 f296"/>
                <a:gd name="f305" fmla="*/ f297 f41 1"/>
                <a:gd name="f306" fmla="*/ f298 f41 1"/>
                <a:gd name="f307" fmla="*/ f299 f41 1"/>
                <a:gd name="f308" fmla="*/ f300 f41 1"/>
                <a:gd name="f309" fmla="*/ f303 f41 1"/>
                <a:gd name="f310" fmla="*/ f304 f41 1"/>
                <a:gd name="f311" fmla="*/ f301 f41 1"/>
                <a:gd name="f312" fmla="*/ f302 f41 1"/>
              </a:gdLst>
              <a:ahLst/>
              <a:cxnLst>
                <a:cxn ang="3cd4">
                  <a:pos x="hc" y="t"/>
                </a:cxn>
                <a:cxn ang="0">
                  <a:pos x="r" y="vc"/>
                </a:cxn>
                <a:cxn ang="cd4">
                  <a:pos x="hc" y="b"/>
                </a:cxn>
                <a:cxn ang="cd2">
                  <a:pos x="l" y="vc"/>
                </a:cxn>
                <a:cxn ang="f38">
                  <a:pos x="f305" y="f306"/>
                </a:cxn>
                <a:cxn ang="f39">
                  <a:pos x="f307" y="f308"/>
                </a:cxn>
                <a:cxn ang="f40">
                  <a:pos x="f87" y="f88"/>
                </a:cxn>
              </a:cxnLst>
              <a:rect l="f309" t="f310" r="f311" b="f312"/>
              <a:pathLst>
                <a:path>
                  <a:moveTo>
                    <a:pt x="f289" y="f290"/>
                  </a:moveTo>
                  <a:arcTo wR="f77" hR="f78" stAng="f48" swAng="f74"/>
                  <a:lnTo>
                    <a:pt x="f291" y="f292"/>
                  </a:lnTo>
                  <a:arcTo wR="f95" hR="f96" stAng="f49" swAng="f80"/>
                  <a:close/>
                </a:path>
              </a:pathLst>
            </a:custGeom>
            <a:no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5" name="Freeform 4"/>
            <p:cNvSpPr/>
            <p:nvPr/>
          </p:nvSpPr>
          <p:spPr>
            <a:xfrm>
              <a:off x="2088587" y="1339225"/>
              <a:ext cx="6631091" cy="427089"/>
            </a:xfrm>
            <a:custGeom>
              <a:avLst/>
              <a:gdLst>
                <a:gd name="f0" fmla="val 10800000"/>
                <a:gd name="f1" fmla="val 5400000"/>
                <a:gd name="f2" fmla="val 180"/>
                <a:gd name="f3" fmla="val w"/>
                <a:gd name="f4" fmla="val h"/>
                <a:gd name="f5" fmla="val 0"/>
                <a:gd name="f6" fmla="val 6630097"/>
                <a:gd name="f7" fmla="val 427736"/>
                <a:gd name="f8" fmla="+- 0 0 -90"/>
                <a:gd name="f9" fmla="*/ f3 1 6630097"/>
                <a:gd name="f10" fmla="*/ f4 1 427736"/>
                <a:gd name="f11" fmla="+- f7 0 f5"/>
                <a:gd name="f12" fmla="+- f6 0 f5"/>
                <a:gd name="f13" fmla="*/ f8 f0 1"/>
                <a:gd name="f14" fmla="*/ f12 1 6630097"/>
                <a:gd name="f15" fmla="*/ f11 1 427736"/>
                <a:gd name="f16" fmla="*/ 0 f12 1"/>
                <a:gd name="f17" fmla="*/ 0 f11 1"/>
                <a:gd name="f18" fmla="*/ 6630097 f12 1"/>
                <a:gd name="f19" fmla="*/ 427736 f11 1"/>
                <a:gd name="f20" fmla="*/ f13 1 f2"/>
                <a:gd name="f21" fmla="*/ f16 1 6630097"/>
                <a:gd name="f22" fmla="*/ f17 1 427736"/>
                <a:gd name="f23" fmla="*/ f18 1 6630097"/>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630097"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US" sz="2200" kern="0" dirty="0">
                  <a:solidFill>
                    <a:srgbClr val="FFFFFF"/>
                  </a:solidFill>
                  <a:latin typeface="Arial" pitchFamily="34"/>
                  <a:ea typeface="+mn-ea"/>
                  <a:cs typeface="Arial" pitchFamily="34"/>
                </a:rPr>
                <a:t>THE MISSION</a:t>
              </a:r>
              <a:r>
                <a:rPr lang="zh-TW" altLang="en-US" sz="2200" kern="0" dirty="0">
                  <a:solidFill>
                    <a:srgbClr val="FFFFFF"/>
                  </a:solidFill>
                  <a:latin typeface="Arial" pitchFamily="34"/>
                  <a:ea typeface="+mn-ea"/>
                  <a:cs typeface="Arial" pitchFamily="34"/>
                </a:rPr>
                <a:t>使命</a:t>
              </a:r>
              <a:endParaRPr lang="fr-CH" sz="2200" kern="0" dirty="0">
                <a:solidFill>
                  <a:srgbClr val="FFFFFF"/>
                </a:solidFill>
                <a:latin typeface="Calibri"/>
                <a:ea typeface="+mn-ea"/>
                <a:cs typeface="+mn-cs"/>
              </a:endParaRPr>
            </a:p>
          </p:txBody>
        </p:sp>
        <p:sp>
          <p:nvSpPr>
            <p:cNvPr id="6" name="Freeform 5"/>
            <p:cNvSpPr/>
            <p:nvPr/>
          </p:nvSpPr>
          <p:spPr>
            <a:xfrm>
              <a:off x="1822874" y="1285244"/>
              <a:ext cx="533378" cy="5350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7" name="Freeform 6"/>
            <p:cNvSpPr/>
            <p:nvPr/>
          </p:nvSpPr>
          <p:spPr>
            <a:xfrm>
              <a:off x="2477386" y="1980652"/>
              <a:ext cx="6242291" cy="428676"/>
            </a:xfrm>
            <a:custGeom>
              <a:avLst/>
              <a:gdLst>
                <a:gd name="f0" fmla="val 10800000"/>
                <a:gd name="f1" fmla="val 5400000"/>
                <a:gd name="f2" fmla="val 180"/>
                <a:gd name="f3" fmla="val w"/>
                <a:gd name="f4" fmla="val h"/>
                <a:gd name="f5" fmla="val 0"/>
                <a:gd name="f6" fmla="val 6242744"/>
                <a:gd name="f7" fmla="val 427736"/>
                <a:gd name="f8" fmla="+- 0 0 -90"/>
                <a:gd name="f9" fmla="*/ f3 1 6242744"/>
                <a:gd name="f10" fmla="*/ f4 1 427736"/>
                <a:gd name="f11" fmla="+- f7 0 f5"/>
                <a:gd name="f12" fmla="+- f6 0 f5"/>
                <a:gd name="f13" fmla="*/ f8 f0 1"/>
                <a:gd name="f14" fmla="*/ f12 1 6242744"/>
                <a:gd name="f15" fmla="*/ f11 1 427736"/>
                <a:gd name="f16" fmla="*/ 0 f12 1"/>
                <a:gd name="f17" fmla="*/ 0 f11 1"/>
                <a:gd name="f18" fmla="*/ 6242744 f12 1"/>
                <a:gd name="f19" fmla="*/ 427736 f11 1"/>
                <a:gd name="f20" fmla="*/ f13 1 f2"/>
                <a:gd name="f21" fmla="*/ f16 1 6242744"/>
                <a:gd name="f22" fmla="*/ f17 1 427736"/>
                <a:gd name="f23" fmla="*/ f18 1 6242744"/>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42744"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US" sz="1600" kern="0" dirty="0">
                  <a:solidFill>
                    <a:srgbClr val="FFFFFF"/>
                  </a:solidFill>
                  <a:latin typeface="Arial" pitchFamily="34"/>
                  <a:ea typeface="+mn-ea"/>
                  <a:cs typeface="Arial" pitchFamily="34"/>
                </a:rPr>
                <a:t>HEADSUP! UNIQUE PRHEADSUPITION </a:t>
              </a:r>
              <a:r>
                <a:rPr lang="zh-TW" altLang="en-US" sz="1600" kern="0" dirty="0">
                  <a:solidFill>
                    <a:srgbClr val="FFFFFF"/>
                  </a:solidFill>
                  <a:latin typeface="Arial" pitchFamily="34"/>
                  <a:ea typeface="+mn-ea"/>
                  <a:cs typeface="Arial" pitchFamily="34"/>
                </a:rPr>
                <a:t>抬起頭打</a:t>
              </a:r>
              <a:r>
                <a:rPr lang="en-US" altLang="zh-TW" sz="1600" kern="0" dirty="0">
                  <a:solidFill>
                    <a:srgbClr val="FFFFFF"/>
                  </a:solidFill>
                  <a:latin typeface="Arial" pitchFamily="34"/>
                  <a:ea typeface="+mn-ea"/>
                  <a:cs typeface="Arial" pitchFamily="34"/>
                </a:rPr>
                <a:t>!</a:t>
              </a:r>
              <a:r>
                <a:rPr lang="zh-TW" altLang="en-US" sz="1600" kern="0" dirty="0">
                  <a:solidFill>
                    <a:srgbClr val="FFFFFF"/>
                  </a:solidFill>
                  <a:latin typeface="Arial" pitchFamily="34"/>
                  <a:ea typeface="+mn-ea"/>
                  <a:cs typeface="Arial" pitchFamily="34"/>
                </a:rPr>
                <a:t>獨特的主張</a:t>
              </a:r>
              <a:endParaRPr lang="fr-CH" sz="1600" kern="0" dirty="0">
                <a:solidFill>
                  <a:srgbClr val="FFFFFF"/>
                </a:solidFill>
                <a:latin typeface="Calibri"/>
                <a:ea typeface="+mn-ea"/>
                <a:cs typeface="+mn-cs"/>
              </a:endParaRPr>
            </a:p>
          </p:txBody>
        </p:sp>
        <p:sp>
          <p:nvSpPr>
            <p:cNvPr id="8" name="Freeform 7"/>
            <p:cNvSpPr/>
            <p:nvPr/>
          </p:nvSpPr>
          <p:spPr>
            <a:xfrm>
              <a:off x="2209720" y="1928259"/>
              <a:ext cx="533378" cy="5334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9" name="Freeform 8"/>
            <p:cNvSpPr/>
            <p:nvPr/>
          </p:nvSpPr>
          <p:spPr>
            <a:xfrm>
              <a:off x="2688393" y="2622079"/>
              <a:ext cx="6031284" cy="428676"/>
            </a:xfrm>
            <a:custGeom>
              <a:avLst/>
              <a:gdLst>
                <a:gd name="f0" fmla="val 10800000"/>
                <a:gd name="f1" fmla="val 5400000"/>
                <a:gd name="f2" fmla="val 180"/>
                <a:gd name="f3" fmla="val w"/>
                <a:gd name="f4" fmla="val h"/>
                <a:gd name="f5" fmla="val 0"/>
                <a:gd name="f6" fmla="val 6030476"/>
                <a:gd name="f7" fmla="val 427736"/>
                <a:gd name="f8" fmla="+- 0 0 -90"/>
                <a:gd name="f9" fmla="*/ f3 1 6030476"/>
                <a:gd name="f10" fmla="*/ f4 1 427736"/>
                <a:gd name="f11" fmla="+- f7 0 f5"/>
                <a:gd name="f12" fmla="+- f6 0 f5"/>
                <a:gd name="f13" fmla="*/ f8 f0 1"/>
                <a:gd name="f14" fmla="*/ f12 1 6030476"/>
                <a:gd name="f15" fmla="*/ f11 1 427736"/>
                <a:gd name="f16" fmla="*/ 0 f12 1"/>
                <a:gd name="f17" fmla="*/ 0 f11 1"/>
                <a:gd name="f18" fmla="*/ 6030476 f12 1"/>
                <a:gd name="f19" fmla="*/ 427736 f11 1"/>
                <a:gd name="f20" fmla="*/ f13 1 f2"/>
                <a:gd name="f21" fmla="*/ f16 1 6030476"/>
                <a:gd name="f22" fmla="*/ f17 1 427736"/>
                <a:gd name="f23" fmla="*/ f18 1 6030476"/>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030476"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US" sz="1600" kern="0" dirty="0">
                  <a:solidFill>
                    <a:srgbClr val="FFFFFF"/>
                  </a:solidFill>
                  <a:latin typeface="Arial" pitchFamily="34"/>
                  <a:ea typeface="+mn-ea"/>
                  <a:cs typeface="Arial" pitchFamily="34"/>
                </a:rPr>
                <a:t>HEADSUP! STRUCTURE</a:t>
              </a:r>
              <a:r>
                <a:rPr lang="zh-TW" altLang="en-US" sz="1600" kern="0" dirty="0">
                  <a:solidFill>
                    <a:srgbClr val="FFFFFF"/>
                  </a:solidFill>
                  <a:latin typeface="Arial" pitchFamily="34"/>
                  <a:ea typeface="+mn-ea"/>
                  <a:cs typeface="Arial" pitchFamily="34"/>
                </a:rPr>
                <a:t>抬起頭打</a:t>
              </a:r>
              <a:r>
                <a:rPr lang="en-US" altLang="zh-TW" sz="1600" kern="0" dirty="0">
                  <a:solidFill>
                    <a:srgbClr val="FFFFFF"/>
                  </a:solidFill>
                  <a:latin typeface="Arial" pitchFamily="34"/>
                  <a:ea typeface="+mn-ea"/>
                  <a:cs typeface="Arial" pitchFamily="34"/>
                </a:rPr>
                <a:t>!</a:t>
              </a:r>
              <a:r>
                <a:rPr lang="zh-TW" altLang="en-US" sz="1600" kern="0" dirty="0">
                  <a:solidFill>
                    <a:srgbClr val="FFFFFF"/>
                  </a:solidFill>
                  <a:latin typeface="Arial" pitchFamily="34"/>
                  <a:ea typeface="+mn-ea"/>
                  <a:cs typeface="Arial" pitchFamily="34"/>
                </a:rPr>
                <a:t>組織</a:t>
              </a:r>
              <a:endParaRPr lang="en-US" sz="1600" kern="0" dirty="0">
                <a:solidFill>
                  <a:srgbClr val="FFFFFF"/>
                </a:solidFill>
                <a:latin typeface="Arial" pitchFamily="34"/>
                <a:ea typeface="+mn-ea"/>
                <a:cs typeface="Arial" pitchFamily="34"/>
              </a:endParaRPr>
            </a:p>
          </p:txBody>
        </p:sp>
        <p:sp>
          <p:nvSpPr>
            <p:cNvPr id="10" name="Freeform 9"/>
            <p:cNvSpPr/>
            <p:nvPr/>
          </p:nvSpPr>
          <p:spPr>
            <a:xfrm>
              <a:off x="2420727" y="2569685"/>
              <a:ext cx="535333" cy="5350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11" name="Freeform 10"/>
            <p:cNvSpPr/>
            <p:nvPr/>
          </p:nvSpPr>
          <p:spPr>
            <a:xfrm>
              <a:off x="2819296" y="3239690"/>
              <a:ext cx="5962902" cy="428676"/>
            </a:xfrm>
            <a:custGeom>
              <a:avLst/>
              <a:gdLst>
                <a:gd name="f0" fmla="val 10800000"/>
                <a:gd name="f1" fmla="val 5400000"/>
                <a:gd name="f2" fmla="val 180"/>
                <a:gd name="f3" fmla="val w"/>
                <a:gd name="f4" fmla="val h"/>
                <a:gd name="f5" fmla="val 0"/>
                <a:gd name="f6" fmla="val 5962701"/>
                <a:gd name="f7" fmla="val 427736"/>
                <a:gd name="f8" fmla="+- 0 0 -90"/>
                <a:gd name="f9" fmla="*/ f3 1 5962701"/>
                <a:gd name="f10" fmla="*/ f4 1 427736"/>
                <a:gd name="f11" fmla="+- f7 0 f5"/>
                <a:gd name="f12" fmla="+- f6 0 f5"/>
                <a:gd name="f13" fmla="*/ f8 f0 1"/>
                <a:gd name="f14" fmla="*/ f12 1 5962701"/>
                <a:gd name="f15" fmla="*/ f11 1 427736"/>
                <a:gd name="f16" fmla="*/ 0 f12 1"/>
                <a:gd name="f17" fmla="*/ 0 f11 1"/>
                <a:gd name="f18" fmla="*/ 5962701 f12 1"/>
                <a:gd name="f19" fmla="*/ 427736 f11 1"/>
                <a:gd name="f20" fmla="*/ f13 1 f2"/>
                <a:gd name="f21" fmla="*/ f16 1 5962701"/>
                <a:gd name="f22" fmla="*/ f17 1 427736"/>
                <a:gd name="f23" fmla="*/ f18 1 5962701"/>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962701"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US" sz="2200" kern="0" dirty="0">
                  <a:solidFill>
                    <a:srgbClr val="FFFFFF"/>
                  </a:solidFill>
                  <a:latin typeface="Arial" pitchFamily="34"/>
                  <a:ea typeface="+mn-ea"/>
                  <a:cs typeface="Arial" pitchFamily="34"/>
                </a:rPr>
                <a:t>KEY ACHIEVEMENTS</a:t>
              </a:r>
              <a:r>
                <a:rPr lang="zh-TW" altLang="en-US" sz="2200" kern="0" dirty="0">
                  <a:solidFill>
                    <a:srgbClr val="FFFFFF"/>
                  </a:solidFill>
                  <a:latin typeface="Arial" pitchFamily="34"/>
                  <a:ea typeface="+mn-ea"/>
                  <a:cs typeface="Arial" pitchFamily="34"/>
                </a:rPr>
                <a:t>主要成就</a:t>
              </a:r>
              <a:endParaRPr lang="en-US" sz="2200" kern="0" dirty="0">
                <a:solidFill>
                  <a:srgbClr val="FFFFFF"/>
                </a:solidFill>
                <a:latin typeface="Arial" pitchFamily="34"/>
                <a:ea typeface="+mn-ea"/>
                <a:cs typeface="Arial" pitchFamily="34"/>
              </a:endParaRPr>
            </a:p>
          </p:txBody>
        </p:sp>
        <p:sp>
          <p:nvSpPr>
            <p:cNvPr id="12" name="Freeform 11"/>
            <p:cNvSpPr/>
            <p:nvPr/>
          </p:nvSpPr>
          <p:spPr>
            <a:xfrm>
              <a:off x="2489109" y="3211112"/>
              <a:ext cx="535333" cy="5350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13" name="Freeform 12"/>
            <p:cNvSpPr/>
            <p:nvPr/>
          </p:nvSpPr>
          <p:spPr>
            <a:xfrm>
              <a:off x="2688393" y="3906520"/>
              <a:ext cx="6031284" cy="428676"/>
            </a:xfrm>
            <a:custGeom>
              <a:avLst/>
              <a:gdLst>
                <a:gd name="f0" fmla="val 10800000"/>
                <a:gd name="f1" fmla="val 5400000"/>
                <a:gd name="f2" fmla="val 180"/>
                <a:gd name="f3" fmla="val w"/>
                <a:gd name="f4" fmla="val h"/>
                <a:gd name="f5" fmla="val 0"/>
                <a:gd name="f6" fmla="val 6030476"/>
                <a:gd name="f7" fmla="val 427736"/>
                <a:gd name="f8" fmla="+- 0 0 -90"/>
                <a:gd name="f9" fmla="*/ f3 1 6030476"/>
                <a:gd name="f10" fmla="*/ f4 1 427736"/>
                <a:gd name="f11" fmla="+- f7 0 f5"/>
                <a:gd name="f12" fmla="+- f6 0 f5"/>
                <a:gd name="f13" fmla="*/ f8 f0 1"/>
                <a:gd name="f14" fmla="*/ f12 1 6030476"/>
                <a:gd name="f15" fmla="*/ f11 1 427736"/>
                <a:gd name="f16" fmla="*/ 0 f12 1"/>
                <a:gd name="f17" fmla="*/ 0 f11 1"/>
                <a:gd name="f18" fmla="*/ 6030476 f12 1"/>
                <a:gd name="f19" fmla="*/ 427736 f11 1"/>
                <a:gd name="f20" fmla="*/ f13 1 f2"/>
                <a:gd name="f21" fmla="*/ f16 1 6030476"/>
                <a:gd name="f22" fmla="*/ f17 1 427736"/>
                <a:gd name="f23" fmla="*/ f18 1 6030476"/>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030476"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IE" sz="1600" kern="0" dirty="0">
                  <a:solidFill>
                    <a:srgbClr val="FFFFFF"/>
                  </a:solidFill>
                  <a:latin typeface="Arial" pitchFamily="34"/>
                  <a:ea typeface="+mn-ea"/>
                  <a:cs typeface="Arial" pitchFamily="34"/>
                </a:rPr>
                <a:t>HEADSUP! CHARTER</a:t>
              </a:r>
              <a:r>
                <a:rPr lang="zh-TW" altLang="en-US" sz="1600" kern="0" dirty="0">
                  <a:solidFill>
                    <a:srgbClr val="FFFFFF"/>
                  </a:solidFill>
                  <a:latin typeface="Arial" pitchFamily="34"/>
                  <a:ea typeface="+mn-ea"/>
                  <a:cs typeface="Arial" pitchFamily="34"/>
                </a:rPr>
                <a:t>抬起頭打</a:t>
              </a:r>
              <a:r>
                <a:rPr lang="en-US" altLang="zh-TW" sz="1600" kern="0" dirty="0">
                  <a:solidFill>
                    <a:srgbClr val="FFFFFF"/>
                  </a:solidFill>
                  <a:latin typeface="Arial" pitchFamily="34"/>
                  <a:ea typeface="+mn-ea"/>
                  <a:cs typeface="Arial" pitchFamily="34"/>
                </a:rPr>
                <a:t>!</a:t>
              </a:r>
              <a:r>
                <a:rPr lang="zh-TW" altLang="en-US" sz="1600" kern="0" dirty="0">
                  <a:solidFill>
                    <a:srgbClr val="FFFFFF"/>
                  </a:solidFill>
                  <a:latin typeface="Arial" pitchFamily="34"/>
                  <a:ea typeface="+mn-ea"/>
                  <a:cs typeface="Arial" pitchFamily="34"/>
                </a:rPr>
                <a:t>憲章</a:t>
              </a:r>
              <a:endParaRPr lang="en-IE" sz="1600" kern="0" dirty="0">
                <a:solidFill>
                  <a:srgbClr val="FFFFFF"/>
                </a:solidFill>
                <a:latin typeface="Arial" pitchFamily="34"/>
                <a:ea typeface="+mn-ea"/>
                <a:cs typeface="Arial" pitchFamily="34"/>
              </a:endParaRPr>
            </a:p>
          </p:txBody>
        </p:sp>
        <p:sp>
          <p:nvSpPr>
            <p:cNvPr id="14" name="Freeform 13"/>
            <p:cNvSpPr/>
            <p:nvPr/>
          </p:nvSpPr>
          <p:spPr>
            <a:xfrm>
              <a:off x="2420727" y="3852539"/>
              <a:ext cx="535333" cy="5350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15" name="Freeform 14"/>
            <p:cNvSpPr/>
            <p:nvPr/>
          </p:nvSpPr>
          <p:spPr>
            <a:xfrm>
              <a:off x="2477386" y="4547947"/>
              <a:ext cx="6242291" cy="428676"/>
            </a:xfrm>
            <a:custGeom>
              <a:avLst/>
              <a:gdLst>
                <a:gd name="f0" fmla="val 10800000"/>
                <a:gd name="f1" fmla="val 5400000"/>
                <a:gd name="f2" fmla="val 180"/>
                <a:gd name="f3" fmla="val w"/>
                <a:gd name="f4" fmla="val h"/>
                <a:gd name="f5" fmla="val 0"/>
                <a:gd name="f6" fmla="val 6242744"/>
                <a:gd name="f7" fmla="val 427736"/>
                <a:gd name="f8" fmla="+- 0 0 -90"/>
                <a:gd name="f9" fmla="*/ f3 1 6242744"/>
                <a:gd name="f10" fmla="*/ f4 1 427736"/>
                <a:gd name="f11" fmla="+- f7 0 f5"/>
                <a:gd name="f12" fmla="+- f6 0 f5"/>
                <a:gd name="f13" fmla="*/ f8 f0 1"/>
                <a:gd name="f14" fmla="*/ f12 1 6242744"/>
                <a:gd name="f15" fmla="*/ f11 1 427736"/>
                <a:gd name="f16" fmla="*/ 0 f12 1"/>
                <a:gd name="f17" fmla="*/ 0 f11 1"/>
                <a:gd name="f18" fmla="*/ 6242744 f12 1"/>
                <a:gd name="f19" fmla="*/ 427736 f11 1"/>
                <a:gd name="f20" fmla="*/ f13 1 f2"/>
                <a:gd name="f21" fmla="*/ f16 1 6242744"/>
                <a:gd name="f22" fmla="*/ f17 1 427736"/>
                <a:gd name="f23" fmla="*/ f18 1 6242744"/>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42744"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IE" sz="1600" kern="0" dirty="0">
                  <a:solidFill>
                    <a:srgbClr val="FFFFFF"/>
                  </a:solidFill>
                  <a:latin typeface="Arial" pitchFamily="34"/>
                  <a:ea typeface="+mn-ea"/>
                  <a:cs typeface="Arial" pitchFamily="34"/>
                </a:rPr>
                <a:t>HEADSUP! ROLL OUT</a:t>
              </a:r>
              <a:r>
                <a:rPr lang="zh-TW" altLang="en-US" sz="1600" kern="0" dirty="0">
                  <a:solidFill>
                    <a:srgbClr val="FFFFFF"/>
                  </a:solidFill>
                  <a:latin typeface="Arial" pitchFamily="34"/>
                  <a:ea typeface="+mn-ea"/>
                  <a:cs typeface="Arial" pitchFamily="34"/>
                </a:rPr>
                <a:t>抬起頭打</a:t>
              </a:r>
              <a:r>
                <a:rPr lang="en-US" altLang="zh-TW" sz="1600" kern="0" dirty="0">
                  <a:solidFill>
                    <a:srgbClr val="FFFFFF"/>
                  </a:solidFill>
                  <a:latin typeface="Arial" pitchFamily="34"/>
                  <a:ea typeface="+mn-ea"/>
                  <a:cs typeface="Arial" pitchFamily="34"/>
                </a:rPr>
                <a:t>!</a:t>
              </a:r>
              <a:r>
                <a:rPr lang="zh-TW" altLang="en-US" sz="1600" kern="0" dirty="0">
                  <a:solidFill>
                    <a:srgbClr val="FFFFFF"/>
                  </a:solidFill>
                  <a:latin typeface="Arial" pitchFamily="34"/>
                  <a:ea typeface="+mn-ea"/>
                  <a:cs typeface="Arial" pitchFamily="34"/>
                </a:rPr>
                <a:t>展開</a:t>
              </a:r>
              <a:endParaRPr lang="en-IE" sz="1600" kern="0" dirty="0">
                <a:solidFill>
                  <a:srgbClr val="FFFFFF"/>
                </a:solidFill>
                <a:latin typeface="Arial" pitchFamily="34"/>
                <a:ea typeface="+mn-ea"/>
                <a:cs typeface="Arial" pitchFamily="34"/>
              </a:endParaRPr>
            </a:p>
          </p:txBody>
        </p:sp>
        <p:sp>
          <p:nvSpPr>
            <p:cNvPr id="16" name="Freeform 15"/>
            <p:cNvSpPr/>
            <p:nvPr/>
          </p:nvSpPr>
          <p:spPr>
            <a:xfrm>
              <a:off x="2209720" y="4495553"/>
              <a:ext cx="533378" cy="5334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sp>
          <p:nvSpPr>
            <p:cNvPr id="17" name="Freeform 16"/>
            <p:cNvSpPr/>
            <p:nvPr/>
          </p:nvSpPr>
          <p:spPr>
            <a:xfrm>
              <a:off x="2088587" y="5190961"/>
              <a:ext cx="6631091" cy="427089"/>
            </a:xfrm>
            <a:custGeom>
              <a:avLst/>
              <a:gdLst>
                <a:gd name="f0" fmla="val 10800000"/>
                <a:gd name="f1" fmla="val 5400000"/>
                <a:gd name="f2" fmla="val 180"/>
                <a:gd name="f3" fmla="val w"/>
                <a:gd name="f4" fmla="val h"/>
                <a:gd name="f5" fmla="val 0"/>
                <a:gd name="f6" fmla="val 6630097"/>
                <a:gd name="f7" fmla="val 427736"/>
                <a:gd name="f8" fmla="+- 0 0 -90"/>
                <a:gd name="f9" fmla="*/ f3 1 6630097"/>
                <a:gd name="f10" fmla="*/ f4 1 427736"/>
                <a:gd name="f11" fmla="+- f7 0 f5"/>
                <a:gd name="f12" fmla="+- f6 0 f5"/>
                <a:gd name="f13" fmla="*/ f8 f0 1"/>
                <a:gd name="f14" fmla="*/ f12 1 6630097"/>
                <a:gd name="f15" fmla="*/ f11 1 427736"/>
                <a:gd name="f16" fmla="*/ 0 f12 1"/>
                <a:gd name="f17" fmla="*/ 0 f11 1"/>
                <a:gd name="f18" fmla="*/ 6630097 f12 1"/>
                <a:gd name="f19" fmla="*/ 427736 f11 1"/>
                <a:gd name="f20" fmla="*/ f13 1 f2"/>
                <a:gd name="f21" fmla="*/ f16 1 6630097"/>
                <a:gd name="f22" fmla="*/ f17 1 427736"/>
                <a:gd name="f23" fmla="*/ f18 1 6630097"/>
                <a:gd name="f24" fmla="*/ f19 1 4277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630097" h="427736">
                  <a:moveTo>
                    <a:pt x="f5" y="f5"/>
                  </a:moveTo>
                  <a:lnTo>
                    <a:pt x="f6" y="f5"/>
                  </a:lnTo>
                  <a:lnTo>
                    <a:pt x="f6" y="f7"/>
                  </a:lnTo>
                  <a:lnTo>
                    <a:pt x="f5" y="f7"/>
                  </a:lnTo>
                  <a:lnTo>
                    <a:pt x="f5" y="f5"/>
                  </a:lnTo>
                  <a:close/>
                </a:path>
              </a:pathLst>
            </a:custGeom>
            <a:solidFill>
              <a:srgbClr val="2E75B6"/>
            </a:solidFill>
            <a:ln w="12701">
              <a:solidFill>
                <a:srgbClr val="44546A"/>
              </a:solidFill>
              <a:prstDash val="solid"/>
              <a:miter/>
            </a:ln>
          </p:spPr>
          <p:txBody>
            <a:bodyPr lIns="339516" tIns="55878" rIns="55878" bIns="55878" anchor="ctr"/>
            <a:lstStyle/>
            <a:p>
              <a:pPr defTabSz="977895" eaLnBrk="1" fontAlgn="auto" hangingPunct="1">
                <a:lnSpc>
                  <a:spcPct val="90000"/>
                </a:lnSpc>
                <a:spcBef>
                  <a:spcPts val="0"/>
                </a:spcBef>
                <a:spcAft>
                  <a:spcPts val="900"/>
                </a:spcAft>
                <a:defRPr sz="1800" b="0" i="0" u="none" strike="noStrike" kern="0" cap="none" spc="0" baseline="0">
                  <a:solidFill>
                    <a:srgbClr val="000000"/>
                  </a:solidFill>
                  <a:uFillTx/>
                </a:defRPr>
              </a:pPr>
              <a:r>
                <a:rPr lang="en-IE" sz="1600" kern="0" dirty="0">
                  <a:solidFill>
                    <a:srgbClr val="FFFFFF"/>
                  </a:solidFill>
                  <a:latin typeface="Arial" pitchFamily="34"/>
                  <a:ea typeface="+mn-ea"/>
                  <a:cs typeface="Arial" pitchFamily="34"/>
                </a:rPr>
                <a:t>HEADSUP! ON THE ROAD TO RIO</a:t>
              </a:r>
              <a:r>
                <a:rPr lang="zh-TW" altLang="en-US" sz="1600" kern="0" dirty="0">
                  <a:solidFill>
                    <a:srgbClr val="FFFFFF"/>
                  </a:solidFill>
                  <a:latin typeface="Arial" pitchFamily="34"/>
                  <a:ea typeface="+mn-ea"/>
                  <a:cs typeface="Arial" pitchFamily="34"/>
                </a:rPr>
                <a:t>抬起頭打</a:t>
              </a:r>
              <a:r>
                <a:rPr lang="en-US" altLang="zh-TW" sz="1600" kern="0" dirty="0">
                  <a:solidFill>
                    <a:srgbClr val="FFFFFF"/>
                  </a:solidFill>
                  <a:latin typeface="Arial" pitchFamily="34"/>
                  <a:ea typeface="+mn-ea"/>
                  <a:cs typeface="Arial" pitchFamily="34"/>
                </a:rPr>
                <a:t>!</a:t>
              </a:r>
              <a:r>
                <a:rPr lang="zh-TW" altLang="en-US" sz="1600" kern="0" dirty="0">
                  <a:solidFill>
                    <a:srgbClr val="FFFFFF"/>
                  </a:solidFill>
                  <a:latin typeface="Arial" pitchFamily="34"/>
                  <a:ea typeface="+mn-ea"/>
                  <a:cs typeface="Arial" pitchFamily="34"/>
                </a:rPr>
                <a:t>邁向里約</a:t>
              </a:r>
              <a:endParaRPr lang="en-IE" sz="1600" kern="0" dirty="0">
                <a:solidFill>
                  <a:srgbClr val="FFFFFF"/>
                </a:solidFill>
                <a:latin typeface="Arial" pitchFamily="34"/>
                <a:ea typeface="+mn-ea"/>
                <a:cs typeface="Arial" pitchFamily="34"/>
              </a:endParaRPr>
            </a:p>
          </p:txBody>
        </p:sp>
        <p:sp>
          <p:nvSpPr>
            <p:cNvPr id="18" name="Freeform 17"/>
            <p:cNvSpPr/>
            <p:nvPr/>
          </p:nvSpPr>
          <p:spPr>
            <a:xfrm>
              <a:off x="1822874" y="5136979"/>
              <a:ext cx="533378" cy="5350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grpSp>
      <p:sp>
        <p:nvSpPr>
          <p:cNvPr id="19" name="TextBox 4"/>
          <p:cNvSpPr txBox="1"/>
          <p:nvPr/>
        </p:nvSpPr>
        <p:spPr>
          <a:xfrm>
            <a:off x="1512888" y="1323975"/>
            <a:ext cx="406400" cy="460375"/>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1</a:t>
            </a:r>
            <a:endParaRPr lang="en-US" sz="2400" kern="0">
              <a:solidFill>
                <a:srgbClr val="44546A"/>
              </a:solidFill>
              <a:latin typeface="HelveticaNeueLT Std"/>
              <a:ea typeface="+mn-ea"/>
              <a:cs typeface="+mn-cs"/>
            </a:endParaRPr>
          </a:p>
        </p:txBody>
      </p:sp>
      <p:sp>
        <p:nvSpPr>
          <p:cNvPr id="20" name="TextBox 5"/>
          <p:cNvSpPr txBox="1"/>
          <p:nvPr/>
        </p:nvSpPr>
        <p:spPr>
          <a:xfrm>
            <a:off x="1806575" y="1968500"/>
            <a:ext cx="406400" cy="460375"/>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2</a:t>
            </a:r>
            <a:endParaRPr lang="en-US" sz="2400" kern="0">
              <a:solidFill>
                <a:srgbClr val="44546A"/>
              </a:solidFill>
              <a:latin typeface="HelveticaNeueLT Std"/>
              <a:ea typeface="+mn-ea"/>
              <a:cs typeface="+mn-cs"/>
            </a:endParaRPr>
          </a:p>
        </p:txBody>
      </p:sp>
      <p:sp>
        <p:nvSpPr>
          <p:cNvPr id="21" name="TextBox 6"/>
          <p:cNvSpPr txBox="1"/>
          <p:nvPr/>
        </p:nvSpPr>
        <p:spPr>
          <a:xfrm>
            <a:off x="2057400" y="3260725"/>
            <a:ext cx="406400" cy="460375"/>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4</a:t>
            </a:r>
            <a:endParaRPr lang="en-US" sz="2400" kern="0">
              <a:solidFill>
                <a:srgbClr val="44546A"/>
              </a:solidFill>
              <a:latin typeface="HelveticaNeueLT Std"/>
              <a:ea typeface="+mn-ea"/>
              <a:cs typeface="+mn-cs"/>
            </a:endParaRPr>
          </a:p>
        </p:txBody>
      </p:sp>
      <p:sp>
        <p:nvSpPr>
          <p:cNvPr id="22" name="TextBox 7"/>
          <p:cNvSpPr txBox="1"/>
          <p:nvPr/>
        </p:nvSpPr>
        <p:spPr>
          <a:xfrm>
            <a:off x="1806575" y="4541838"/>
            <a:ext cx="406400" cy="461962"/>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6</a:t>
            </a:r>
            <a:endParaRPr lang="en-US" sz="2400" kern="0">
              <a:solidFill>
                <a:srgbClr val="44546A"/>
              </a:solidFill>
              <a:latin typeface="HelveticaNeueLT Std"/>
              <a:ea typeface="+mn-ea"/>
              <a:cs typeface="+mn-cs"/>
            </a:endParaRPr>
          </a:p>
        </p:txBody>
      </p:sp>
      <p:sp>
        <p:nvSpPr>
          <p:cNvPr id="23" name="TextBox 8"/>
          <p:cNvSpPr txBox="1"/>
          <p:nvPr/>
        </p:nvSpPr>
        <p:spPr>
          <a:xfrm>
            <a:off x="1990725" y="3902075"/>
            <a:ext cx="406400" cy="461963"/>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5</a:t>
            </a:r>
            <a:endParaRPr lang="en-US" sz="2400" kern="0">
              <a:solidFill>
                <a:srgbClr val="44546A"/>
              </a:solidFill>
              <a:latin typeface="HelveticaNeueLT Std"/>
              <a:ea typeface="+mn-ea"/>
              <a:cs typeface="+mn-cs"/>
            </a:endParaRPr>
          </a:p>
        </p:txBody>
      </p:sp>
      <p:sp>
        <p:nvSpPr>
          <p:cNvPr id="24" name="TextBox 9"/>
          <p:cNvSpPr txBox="1"/>
          <p:nvPr/>
        </p:nvSpPr>
        <p:spPr>
          <a:xfrm>
            <a:off x="1982788" y="2635250"/>
            <a:ext cx="404812" cy="461963"/>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3</a:t>
            </a:r>
            <a:endParaRPr lang="en-US" sz="2400" kern="0">
              <a:solidFill>
                <a:srgbClr val="44546A"/>
              </a:solidFill>
              <a:latin typeface="HelveticaNeueLT Std"/>
              <a:ea typeface="+mn-ea"/>
              <a:cs typeface="+mn-cs"/>
            </a:endParaRPr>
          </a:p>
        </p:txBody>
      </p:sp>
      <p:sp>
        <p:nvSpPr>
          <p:cNvPr id="25" name="TextBox 10"/>
          <p:cNvSpPr txBox="1"/>
          <p:nvPr/>
        </p:nvSpPr>
        <p:spPr>
          <a:xfrm>
            <a:off x="1512888" y="5187950"/>
            <a:ext cx="406400" cy="460375"/>
          </a:xfrm>
          <a:prstGeom prst="rect">
            <a:avLst/>
          </a:prstGeom>
          <a:noFill/>
          <a:ln>
            <a:noFill/>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CH" sz="2400" kern="0">
                <a:solidFill>
                  <a:srgbClr val="44546A"/>
                </a:solidFill>
                <a:latin typeface="HelveticaNeueLT Std"/>
                <a:ea typeface="+mn-ea"/>
                <a:cs typeface="+mn-cs"/>
              </a:rPr>
              <a:t>7</a:t>
            </a:r>
            <a:endParaRPr lang="en-US" sz="2400" kern="0">
              <a:solidFill>
                <a:srgbClr val="44546A"/>
              </a:solidFill>
              <a:latin typeface="HelveticaNeueLT Std"/>
              <a:ea typeface="+mn-ea"/>
              <a:cs typeface="+mn-cs"/>
            </a:endParaRPr>
          </a:p>
        </p:txBody>
      </p:sp>
    </p:spTree>
  </p:cSld>
  <p:clrMapOvr>
    <a:masterClrMapping/>
  </p:clrMapOvr>
  <p:transition spd="slow"/>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3"/>
          <p:cNvSpPr txBox="1">
            <a:spLocks noGrp="1"/>
          </p:cNvSpPr>
          <p:nvPr>
            <p:ph type="title"/>
          </p:nvPr>
        </p:nvSpPr>
        <p:spPr>
          <a:xfrm>
            <a:off x="446088" y="273050"/>
            <a:ext cx="9045575" cy="900113"/>
          </a:xfrm>
        </p:spPr>
        <p:txBody>
          <a:bodyPr/>
          <a:lstStyle/>
          <a:p>
            <a:pPr eaLnBrk="1" hangingPunct="1"/>
            <a:r>
              <a:rPr lang="fr-CH" altLang="en-US" dirty="0">
                <a:latin typeface="HelveticaNeueLT Std Med"/>
              </a:rPr>
              <a:t>1. THE MISSION</a:t>
            </a:r>
            <a:r>
              <a:rPr lang="zh-TW" altLang="en-US" dirty="0">
                <a:latin typeface="HelveticaNeueLT Std Med"/>
              </a:rPr>
              <a:t>使命</a:t>
            </a:r>
            <a:endParaRPr lang="en-GB" altLang="en-US" dirty="0">
              <a:latin typeface="HelveticaNeueLT Std Med"/>
            </a:endParaRPr>
          </a:p>
        </p:txBody>
      </p:sp>
      <p:sp>
        <p:nvSpPr>
          <p:cNvPr id="3" name="Content Placeholder 4"/>
          <p:cNvSpPr txBox="1">
            <a:spLocks noGrp="1"/>
          </p:cNvSpPr>
          <p:nvPr>
            <p:ph idx="1"/>
          </p:nvPr>
        </p:nvSpPr>
        <p:spPr>
          <a:xfrm>
            <a:off x="446088" y="1217613"/>
            <a:ext cx="9045575" cy="4506912"/>
          </a:xfrm>
        </p:spPr>
        <p:txBody>
          <a:bodyPr/>
          <a:lstStyle/>
          <a:p>
            <a:pPr marL="0" indent="0" eaLnBrk="1" fontAlgn="auto" hangingPunct="1">
              <a:spcAft>
                <a:spcPts val="0"/>
              </a:spcAft>
              <a:buFont typeface="Arial" pitchFamily="34"/>
              <a:buNone/>
              <a:defRPr/>
            </a:pPr>
            <a:r>
              <a:rPr sz="1800" dirty="0" err="1">
                <a:latin typeface="HelveticaNeueLT Std"/>
                <a:cs typeface="Arial" pitchFamily="34"/>
              </a:rPr>
              <a:t>HeadsUp</a:t>
            </a:r>
            <a:r>
              <a:rPr sz="1800" dirty="0">
                <a:latin typeface="HelveticaNeueLT Std"/>
                <a:cs typeface="Arial" pitchFamily="34"/>
              </a:rPr>
              <a:t>! is a global program developed by AIBA to promote the values of boxing and its community worldwide. It will foster all AIBA initiatives aiming at changing the perception of Boxing.</a:t>
            </a:r>
            <a:r>
              <a:rPr lang="zh-TW" altLang="en-US" sz="1800" dirty="0">
                <a:latin typeface="HelveticaNeueLT Std Med"/>
              </a:rPr>
              <a:t>抬起頭打</a:t>
            </a:r>
            <a:r>
              <a:rPr lang="en-US" altLang="zh-TW" sz="1800" dirty="0">
                <a:latin typeface="HelveticaNeueLT Std Med"/>
              </a:rPr>
              <a:t>! </a:t>
            </a:r>
            <a:r>
              <a:rPr lang="zh-TW" altLang="zh-TW" sz="1800" dirty="0"/>
              <a:t> 是AIBA</a:t>
            </a:r>
            <a:r>
              <a:rPr lang="zh-TW" altLang="en-US" sz="1800" dirty="0"/>
              <a:t>為了提升</a:t>
            </a:r>
            <a:r>
              <a:rPr lang="zh-TW" altLang="zh-TW" sz="1800" dirty="0"/>
              <a:t>拳擊及</a:t>
            </a:r>
            <a:r>
              <a:rPr lang="zh-TW" altLang="en-US" sz="1800" dirty="0"/>
              <a:t>全球</a:t>
            </a:r>
            <a:r>
              <a:rPr lang="zh-TW" altLang="zh-TW" sz="1800" dirty="0"/>
              <a:t>社</a:t>
            </a:r>
            <a:r>
              <a:rPr lang="zh-TW" altLang="en-US" sz="1800" dirty="0"/>
              <a:t>群</a:t>
            </a:r>
            <a:r>
              <a:rPr lang="zh-TW" altLang="zh-TW" sz="1800" dirty="0"/>
              <a:t>的價值</a:t>
            </a:r>
            <a:r>
              <a:rPr lang="zh-TW" altLang="en-US" sz="1800" dirty="0"/>
              <a:t>而制定</a:t>
            </a:r>
            <a:r>
              <a:rPr lang="zh-TW" altLang="zh-TW" sz="1800" dirty="0"/>
              <a:t>的全球計劃， </a:t>
            </a:r>
            <a:r>
              <a:rPr lang="zh-TW" altLang="en-US" sz="1800" dirty="0"/>
              <a:t>並將瞄準</a:t>
            </a:r>
            <a:r>
              <a:rPr lang="zh-TW" altLang="zh-TW" sz="1800" dirty="0"/>
              <a:t>改變拳擊</a:t>
            </a:r>
            <a:r>
              <a:rPr lang="zh-TW" altLang="en-US" sz="1800" dirty="0"/>
              <a:t>的</a:t>
            </a:r>
            <a:r>
              <a:rPr lang="zh-TW" altLang="zh-TW" sz="1800" dirty="0"/>
              <a:t>觀念</a:t>
            </a:r>
            <a:r>
              <a:rPr lang="zh-TW" altLang="en-US" sz="1800" dirty="0"/>
              <a:t>以</a:t>
            </a:r>
            <a:r>
              <a:rPr lang="zh-TW" altLang="zh-TW" sz="1800" dirty="0"/>
              <a:t>促進所有AIBA</a:t>
            </a:r>
            <a:r>
              <a:rPr lang="zh-TW" altLang="en-US" sz="1800" dirty="0"/>
              <a:t>行動</a:t>
            </a:r>
            <a:r>
              <a:rPr lang="zh-TW" altLang="zh-TW" sz="1800" dirty="0"/>
              <a:t>。</a:t>
            </a:r>
            <a:endParaRPr sz="1800" dirty="0">
              <a:latin typeface="HelveticaNeueLT Std"/>
              <a:cs typeface="Arial" pitchFamily="34"/>
            </a:endParaRPr>
          </a:p>
          <a:p>
            <a:pPr marL="0" indent="0" eaLnBrk="1" fontAlgn="auto" hangingPunct="1">
              <a:spcAft>
                <a:spcPts val="0"/>
              </a:spcAft>
              <a:buFont typeface="Arial" pitchFamily="34"/>
              <a:buNone/>
              <a:defRPr/>
            </a:pPr>
            <a:r>
              <a:rPr lang="fr-CH" sz="1800" dirty="0">
                <a:latin typeface="HelveticaNeueLT Std"/>
                <a:cs typeface="Arial" pitchFamily="34"/>
              </a:rPr>
              <a:t>It is based around 4 core </a:t>
            </a:r>
            <a:r>
              <a:rPr lang="fr-CH" sz="1800" dirty="0" smtClean="0">
                <a:latin typeface="HelveticaNeueLT Std"/>
                <a:cs typeface="Arial" pitchFamily="34"/>
              </a:rPr>
              <a:t>pillars</a:t>
            </a:r>
            <a:r>
              <a:rPr lang="en-US" altLang="zh-TW" sz="1800" dirty="0" smtClean="0">
                <a:latin typeface="HelveticaNeueLT Std"/>
                <a:cs typeface="Arial" pitchFamily="34"/>
              </a:rPr>
              <a:t>:</a:t>
            </a:r>
            <a:r>
              <a:rPr lang="zh-TW" altLang="en-US" sz="1800" dirty="0" smtClean="0">
                <a:latin typeface="HelveticaNeueLT Std"/>
                <a:cs typeface="Arial" pitchFamily="34"/>
              </a:rPr>
              <a:t> 該</a:t>
            </a:r>
            <a:r>
              <a:rPr lang="zh-TW" altLang="en-US" sz="1800" dirty="0">
                <a:latin typeface="HelveticaNeueLT Std"/>
                <a:cs typeface="Arial" pitchFamily="34"/>
              </a:rPr>
              <a:t>計劃</a:t>
            </a:r>
            <a:r>
              <a:rPr lang="zh-TW" altLang="zh-TW" sz="1800" dirty="0"/>
              <a:t>基於4個核心</a:t>
            </a:r>
            <a:r>
              <a:rPr lang="zh-TW" altLang="zh-TW" sz="1800" dirty="0" smtClean="0"/>
              <a:t>支柱</a:t>
            </a:r>
            <a:r>
              <a:rPr lang="zh-TW" altLang="en-US" sz="1800" dirty="0" smtClean="0"/>
              <a:t>：</a:t>
            </a:r>
            <a:endParaRPr lang="fr-CH" sz="1800" dirty="0">
              <a:latin typeface="HelveticaNeueLT Std"/>
              <a:cs typeface="Arial" pitchFamily="34"/>
            </a:endParaRPr>
          </a:p>
          <a:p>
            <a:pPr eaLnBrk="1" fontAlgn="auto" hangingPunct="1">
              <a:spcAft>
                <a:spcPts val="0"/>
              </a:spcAft>
              <a:buFont typeface="Arial" pitchFamily="34"/>
              <a:buChar char="•"/>
              <a:defRPr/>
            </a:pPr>
            <a:endParaRPr lang="en-GB" sz="2000" dirty="0">
              <a:latin typeface="HelveticaNeueLT Std"/>
            </a:endParaRPr>
          </a:p>
        </p:txBody>
      </p:sp>
      <p:grpSp>
        <p:nvGrpSpPr>
          <p:cNvPr id="377860" name="Diagram 3"/>
          <p:cNvGrpSpPr>
            <a:grpSpLocks/>
          </p:cNvGrpSpPr>
          <p:nvPr/>
        </p:nvGrpSpPr>
        <p:grpSpPr bwMode="auto">
          <a:xfrm>
            <a:off x="1822450" y="2679700"/>
            <a:ext cx="5792788" cy="3465513"/>
            <a:chOff x="2243809" y="2680481"/>
            <a:chExt cx="7127876" cy="3464780"/>
          </a:xfrm>
        </p:grpSpPr>
        <p:sp>
          <p:nvSpPr>
            <p:cNvPr id="5" name="Freeform 4"/>
            <p:cNvSpPr/>
            <p:nvPr/>
          </p:nvSpPr>
          <p:spPr>
            <a:xfrm>
              <a:off x="2243809" y="2680481"/>
              <a:ext cx="7127876" cy="1039593"/>
            </a:xfrm>
            <a:custGeom>
              <a:avLst/>
              <a:gdLst>
                <a:gd name="f0" fmla="val 10800000"/>
                <a:gd name="f1" fmla="val 5400000"/>
                <a:gd name="f2" fmla="val 180"/>
                <a:gd name="f3" fmla="val w"/>
                <a:gd name="f4" fmla="val h"/>
                <a:gd name="f5" fmla="val 0"/>
                <a:gd name="f6" fmla="val 7127875"/>
                <a:gd name="f7" fmla="val 1039436"/>
                <a:gd name="f8" fmla="+- 0 0 -90"/>
                <a:gd name="f9" fmla="*/ f3 1 7127875"/>
                <a:gd name="f10" fmla="*/ f4 1 1039436"/>
                <a:gd name="f11" fmla="+- f7 0 f5"/>
                <a:gd name="f12" fmla="+- f6 0 f5"/>
                <a:gd name="f13" fmla="*/ f8 f0 1"/>
                <a:gd name="f14" fmla="*/ f12 1 7127875"/>
                <a:gd name="f15" fmla="*/ f11 1 1039436"/>
                <a:gd name="f16" fmla="*/ 0 f12 1"/>
                <a:gd name="f17" fmla="*/ 0 f11 1"/>
                <a:gd name="f18" fmla="*/ 7127875 f12 1"/>
                <a:gd name="f19" fmla="*/ 1039436 f11 1"/>
                <a:gd name="f20" fmla="*/ f13 1 f2"/>
                <a:gd name="f21" fmla="*/ f16 1 7127875"/>
                <a:gd name="f22" fmla="*/ f17 1 1039436"/>
                <a:gd name="f23" fmla="*/ f18 1 7127875"/>
                <a:gd name="f24" fmla="*/ f19 1 10394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7127875" h="1039436">
                  <a:moveTo>
                    <a:pt x="f5" y="f5"/>
                  </a:moveTo>
                  <a:lnTo>
                    <a:pt x="f6" y="f5"/>
                  </a:lnTo>
                  <a:lnTo>
                    <a:pt x="f6" y="f7"/>
                  </a:lnTo>
                  <a:lnTo>
                    <a:pt x="f5" y="f7"/>
                  </a:lnTo>
                  <a:lnTo>
                    <a:pt x="f5" y="f5"/>
                  </a:lnTo>
                  <a:close/>
                </a:path>
              </a:pathLst>
            </a:custGeom>
            <a:solidFill>
              <a:srgbClr val="FFFFFF"/>
            </a:solidFill>
            <a:ln w="9528">
              <a:solidFill>
                <a:srgbClr val="000000"/>
              </a:solidFill>
              <a:prstDash val="solid"/>
              <a:miter/>
            </a:ln>
          </p:spPr>
          <p:txBody>
            <a:bodyPr lIns="190496" tIns="190496" rIns="190496" bIns="190496" anchor="ctr" anchorCtr="1"/>
            <a:lstStyle/>
            <a:p>
              <a:pPr algn="ctr" defTabSz="2222504" eaLnBrk="1" fontAlgn="auto" hangingPunct="1">
                <a:lnSpc>
                  <a:spcPct val="90000"/>
                </a:lnSpc>
                <a:spcBef>
                  <a:spcPts val="0"/>
                </a:spcBef>
                <a:spcAft>
                  <a:spcPts val="2100"/>
                </a:spcAft>
                <a:defRPr sz="1800" b="0" i="0" u="none" strike="noStrike" kern="0" cap="none" spc="0" baseline="0">
                  <a:solidFill>
                    <a:srgbClr val="000000"/>
                  </a:solidFill>
                  <a:uFillTx/>
                </a:defRPr>
              </a:pPr>
              <a:r>
                <a:rPr lang="fr-CH" sz="5000" kern="0">
                  <a:solidFill>
                    <a:srgbClr val="FFFFFF"/>
                  </a:solidFill>
                  <a:latin typeface="Arial" pitchFamily="34"/>
                  <a:ea typeface="+mn-ea"/>
                  <a:cs typeface="Arial" pitchFamily="34"/>
                </a:rPr>
                <a:t> </a:t>
              </a:r>
              <a:endParaRPr lang="en-US" sz="5000" kern="0">
                <a:solidFill>
                  <a:srgbClr val="FFFFFF"/>
                </a:solidFill>
                <a:latin typeface="Arial" pitchFamily="34"/>
                <a:ea typeface="+mn-ea"/>
                <a:cs typeface="Arial" pitchFamily="34"/>
              </a:endParaRPr>
            </a:p>
          </p:txBody>
        </p:sp>
        <p:sp>
          <p:nvSpPr>
            <p:cNvPr id="6" name="Freeform 5"/>
            <p:cNvSpPr/>
            <p:nvPr/>
          </p:nvSpPr>
          <p:spPr>
            <a:xfrm>
              <a:off x="2243809" y="3720074"/>
              <a:ext cx="1781481" cy="2182350"/>
            </a:xfrm>
            <a:custGeom>
              <a:avLst/>
              <a:gdLst>
                <a:gd name="f0" fmla="val 10800000"/>
                <a:gd name="f1" fmla="val 5400000"/>
                <a:gd name="f2" fmla="val 180"/>
                <a:gd name="f3" fmla="val w"/>
                <a:gd name="f4" fmla="val h"/>
                <a:gd name="f5" fmla="val 0"/>
                <a:gd name="f6" fmla="val 1781968"/>
                <a:gd name="f7" fmla="val 2182816"/>
                <a:gd name="f8" fmla="+- 0 0 -90"/>
                <a:gd name="f9" fmla="*/ f3 1 1781968"/>
                <a:gd name="f10" fmla="*/ f4 1 2182816"/>
                <a:gd name="f11" fmla="+- f7 0 f5"/>
                <a:gd name="f12" fmla="+- f6 0 f5"/>
                <a:gd name="f13" fmla="*/ f8 f0 1"/>
                <a:gd name="f14" fmla="*/ f12 1 1781968"/>
                <a:gd name="f15" fmla="*/ f11 1 2182816"/>
                <a:gd name="f16" fmla="*/ 0 f12 1"/>
                <a:gd name="f17" fmla="*/ 0 f11 1"/>
                <a:gd name="f18" fmla="*/ 1781968 f12 1"/>
                <a:gd name="f19" fmla="*/ 2182816 f11 1"/>
                <a:gd name="f20" fmla="*/ f13 1 f2"/>
                <a:gd name="f21" fmla="*/ f16 1 1781968"/>
                <a:gd name="f22" fmla="*/ f17 1 2182816"/>
                <a:gd name="f23" fmla="*/ f18 1 1781968"/>
                <a:gd name="f24" fmla="*/ f19 1 218281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81968" h="2182816">
                  <a:moveTo>
                    <a:pt x="f5" y="f5"/>
                  </a:moveTo>
                  <a:lnTo>
                    <a:pt x="f6" y="f5"/>
                  </a:lnTo>
                  <a:lnTo>
                    <a:pt x="f6" y="f7"/>
                  </a:lnTo>
                  <a:lnTo>
                    <a:pt x="f5" y="f7"/>
                  </a:lnTo>
                  <a:lnTo>
                    <a:pt x="f5" y="f5"/>
                  </a:lnTo>
                  <a:close/>
                </a:path>
              </a:pathLst>
            </a:custGeom>
            <a:solidFill>
              <a:srgbClr val="2E75B6"/>
            </a:solidFill>
            <a:ln w="12701">
              <a:solidFill>
                <a:srgbClr val="000000"/>
              </a:solidFill>
              <a:prstDash val="solid"/>
              <a:miter/>
            </a:ln>
          </p:spPr>
          <p:txBody>
            <a:bodyPr lIns="80010" tIns="80010" rIns="80010" bIns="80010" anchor="ctr" anchorCtr="1"/>
            <a:lstStyle/>
            <a:p>
              <a:pPr algn="ctr" defTabSz="933446" eaLnBrk="1" fontAlgn="auto" hangingPunct="1">
                <a:lnSpc>
                  <a:spcPct val="90000"/>
                </a:lnSpc>
                <a:spcBef>
                  <a:spcPts val="0"/>
                </a:spcBef>
                <a:spcAft>
                  <a:spcPts val="900"/>
                </a:spcAft>
                <a:defRPr sz="1800" b="0" i="0" u="none" strike="noStrike" kern="0" cap="none" spc="0" baseline="0">
                  <a:solidFill>
                    <a:srgbClr val="000000"/>
                  </a:solidFill>
                  <a:uFillTx/>
                </a:defRPr>
              </a:pPr>
              <a:r>
                <a:rPr lang="fr-CH" sz="2100" kern="0" dirty="0">
                  <a:solidFill>
                    <a:srgbClr val="FFFFFF"/>
                  </a:solidFill>
                  <a:latin typeface="HelveticaNeueLT Std"/>
                  <a:ea typeface="+mn-ea"/>
                  <a:cs typeface="Arial" pitchFamily="34"/>
                </a:rPr>
                <a:t>Health</a:t>
              </a:r>
              <a:r>
                <a:rPr lang="zh-TW" altLang="en-US" sz="2100" kern="0" dirty="0">
                  <a:solidFill>
                    <a:srgbClr val="FFFFFF"/>
                  </a:solidFill>
                  <a:latin typeface="HelveticaNeueLT Std"/>
                  <a:ea typeface="+mn-ea"/>
                  <a:cs typeface="Arial" pitchFamily="34"/>
                </a:rPr>
                <a:t>健康</a:t>
              </a:r>
              <a:endParaRPr lang="en-US" sz="2100" kern="0" dirty="0">
                <a:solidFill>
                  <a:srgbClr val="FFFFFF"/>
                </a:solidFill>
                <a:latin typeface="HelveticaNeueLT Std"/>
                <a:ea typeface="+mn-ea"/>
                <a:cs typeface="Arial" pitchFamily="34"/>
              </a:endParaRPr>
            </a:p>
          </p:txBody>
        </p:sp>
        <p:sp>
          <p:nvSpPr>
            <p:cNvPr id="7" name="Freeform 6"/>
            <p:cNvSpPr/>
            <p:nvPr/>
          </p:nvSpPr>
          <p:spPr>
            <a:xfrm>
              <a:off x="4025290" y="3720074"/>
              <a:ext cx="1783434" cy="2182350"/>
            </a:xfrm>
            <a:custGeom>
              <a:avLst/>
              <a:gdLst>
                <a:gd name="f0" fmla="val 10800000"/>
                <a:gd name="f1" fmla="val 5400000"/>
                <a:gd name="f2" fmla="val 180"/>
                <a:gd name="f3" fmla="val w"/>
                <a:gd name="f4" fmla="val h"/>
                <a:gd name="f5" fmla="val 0"/>
                <a:gd name="f6" fmla="val 1781968"/>
                <a:gd name="f7" fmla="val 2182816"/>
                <a:gd name="f8" fmla="+- 0 0 -90"/>
                <a:gd name="f9" fmla="*/ f3 1 1781968"/>
                <a:gd name="f10" fmla="*/ f4 1 2182816"/>
                <a:gd name="f11" fmla="+- f7 0 f5"/>
                <a:gd name="f12" fmla="+- f6 0 f5"/>
                <a:gd name="f13" fmla="*/ f8 f0 1"/>
                <a:gd name="f14" fmla="*/ f12 1 1781968"/>
                <a:gd name="f15" fmla="*/ f11 1 2182816"/>
                <a:gd name="f16" fmla="*/ 0 f12 1"/>
                <a:gd name="f17" fmla="*/ 0 f11 1"/>
                <a:gd name="f18" fmla="*/ 1781968 f12 1"/>
                <a:gd name="f19" fmla="*/ 2182816 f11 1"/>
                <a:gd name="f20" fmla="*/ f13 1 f2"/>
                <a:gd name="f21" fmla="*/ f16 1 1781968"/>
                <a:gd name="f22" fmla="*/ f17 1 2182816"/>
                <a:gd name="f23" fmla="*/ f18 1 1781968"/>
                <a:gd name="f24" fmla="*/ f19 1 218281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81968" h="2182816">
                  <a:moveTo>
                    <a:pt x="f5" y="f5"/>
                  </a:moveTo>
                  <a:lnTo>
                    <a:pt x="f6" y="f5"/>
                  </a:lnTo>
                  <a:lnTo>
                    <a:pt x="f6" y="f7"/>
                  </a:lnTo>
                  <a:lnTo>
                    <a:pt x="f5" y="f7"/>
                  </a:lnTo>
                  <a:lnTo>
                    <a:pt x="f5" y="f5"/>
                  </a:lnTo>
                  <a:close/>
                </a:path>
              </a:pathLst>
            </a:custGeom>
            <a:solidFill>
              <a:srgbClr val="2E75B6"/>
            </a:solidFill>
            <a:ln w="12701">
              <a:solidFill>
                <a:srgbClr val="000000"/>
              </a:solidFill>
              <a:prstDash val="solid"/>
              <a:miter/>
            </a:ln>
          </p:spPr>
          <p:txBody>
            <a:bodyPr lIns="80010" tIns="80010" rIns="80010" bIns="80010" anchor="ctr" anchorCtr="1"/>
            <a:lstStyle/>
            <a:p>
              <a:pPr algn="ctr" defTabSz="933446" eaLnBrk="1" fontAlgn="auto" hangingPunct="1">
                <a:lnSpc>
                  <a:spcPct val="90000"/>
                </a:lnSpc>
                <a:spcBef>
                  <a:spcPts val="0"/>
                </a:spcBef>
                <a:spcAft>
                  <a:spcPts val="900"/>
                </a:spcAft>
                <a:defRPr sz="1800" b="0" i="0" u="none" strike="noStrike" kern="0" cap="none" spc="0" baseline="0">
                  <a:solidFill>
                    <a:srgbClr val="000000"/>
                  </a:solidFill>
                  <a:uFillTx/>
                </a:defRPr>
              </a:pPr>
              <a:r>
                <a:rPr lang="fr-CH" sz="2100" kern="0" dirty="0">
                  <a:solidFill>
                    <a:srgbClr val="FFFFFF"/>
                  </a:solidFill>
                  <a:latin typeface="HelveticaNeueLT Std"/>
                  <a:ea typeface="+mn-ea"/>
                  <a:cs typeface="Arial" pitchFamily="34"/>
                </a:rPr>
                <a:t>Sport</a:t>
              </a:r>
              <a:r>
                <a:rPr lang="zh-TW" altLang="en-US" sz="2100" kern="0" dirty="0">
                  <a:solidFill>
                    <a:srgbClr val="FFFFFF"/>
                  </a:solidFill>
                  <a:latin typeface="HelveticaNeueLT Std"/>
                  <a:ea typeface="+mn-ea"/>
                  <a:cs typeface="Arial" pitchFamily="34"/>
                </a:rPr>
                <a:t>運動</a:t>
              </a:r>
              <a:endParaRPr lang="en-US" sz="2100" kern="0" dirty="0">
                <a:solidFill>
                  <a:srgbClr val="FFFFFF"/>
                </a:solidFill>
                <a:latin typeface="HelveticaNeueLT Std"/>
                <a:ea typeface="+mn-ea"/>
                <a:cs typeface="Arial" pitchFamily="34"/>
              </a:endParaRPr>
            </a:p>
          </p:txBody>
        </p:sp>
        <p:sp>
          <p:nvSpPr>
            <p:cNvPr id="8" name="Freeform 7"/>
            <p:cNvSpPr/>
            <p:nvPr/>
          </p:nvSpPr>
          <p:spPr>
            <a:xfrm>
              <a:off x="5808724" y="3720074"/>
              <a:ext cx="1781481" cy="2182350"/>
            </a:xfrm>
            <a:custGeom>
              <a:avLst/>
              <a:gdLst>
                <a:gd name="f0" fmla="val 10800000"/>
                <a:gd name="f1" fmla="val 5400000"/>
                <a:gd name="f2" fmla="val 180"/>
                <a:gd name="f3" fmla="val w"/>
                <a:gd name="f4" fmla="val h"/>
                <a:gd name="f5" fmla="val 0"/>
                <a:gd name="f6" fmla="val 1781968"/>
                <a:gd name="f7" fmla="val 2182816"/>
                <a:gd name="f8" fmla="+- 0 0 -90"/>
                <a:gd name="f9" fmla="*/ f3 1 1781968"/>
                <a:gd name="f10" fmla="*/ f4 1 2182816"/>
                <a:gd name="f11" fmla="+- f7 0 f5"/>
                <a:gd name="f12" fmla="+- f6 0 f5"/>
                <a:gd name="f13" fmla="*/ f8 f0 1"/>
                <a:gd name="f14" fmla="*/ f12 1 1781968"/>
                <a:gd name="f15" fmla="*/ f11 1 2182816"/>
                <a:gd name="f16" fmla="*/ 0 f12 1"/>
                <a:gd name="f17" fmla="*/ 0 f11 1"/>
                <a:gd name="f18" fmla="*/ 1781968 f12 1"/>
                <a:gd name="f19" fmla="*/ 2182816 f11 1"/>
                <a:gd name="f20" fmla="*/ f13 1 f2"/>
                <a:gd name="f21" fmla="*/ f16 1 1781968"/>
                <a:gd name="f22" fmla="*/ f17 1 2182816"/>
                <a:gd name="f23" fmla="*/ f18 1 1781968"/>
                <a:gd name="f24" fmla="*/ f19 1 218281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81968" h="2182816">
                  <a:moveTo>
                    <a:pt x="f5" y="f5"/>
                  </a:moveTo>
                  <a:lnTo>
                    <a:pt x="f6" y="f5"/>
                  </a:lnTo>
                  <a:lnTo>
                    <a:pt x="f6" y="f7"/>
                  </a:lnTo>
                  <a:lnTo>
                    <a:pt x="f5" y="f7"/>
                  </a:lnTo>
                  <a:lnTo>
                    <a:pt x="f5" y="f5"/>
                  </a:lnTo>
                  <a:close/>
                </a:path>
              </a:pathLst>
            </a:custGeom>
            <a:solidFill>
              <a:srgbClr val="2E75B6"/>
            </a:solidFill>
            <a:ln w="12701">
              <a:solidFill>
                <a:srgbClr val="000000"/>
              </a:solidFill>
              <a:prstDash val="solid"/>
              <a:miter/>
            </a:ln>
          </p:spPr>
          <p:txBody>
            <a:bodyPr lIns="80010" tIns="80010" rIns="80010" bIns="80010" anchor="ctr" anchorCtr="1"/>
            <a:lstStyle/>
            <a:p>
              <a:pPr algn="ctr" defTabSz="933446" eaLnBrk="1" fontAlgn="auto" hangingPunct="1">
                <a:lnSpc>
                  <a:spcPct val="90000"/>
                </a:lnSpc>
                <a:spcBef>
                  <a:spcPts val="0"/>
                </a:spcBef>
                <a:spcAft>
                  <a:spcPts val="900"/>
                </a:spcAft>
                <a:defRPr sz="1800" b="0" i="0" u="none" strike="noStrike" kern="0" cap="none" spc="0" baseline="0">
                  <a:solidFill>
                    <a:srgbClr val="000000"/>
                  </a:solidFill>
                  <a:uFillTx/>
                </a:defRPr>
              </a:pPr>
              <a:r>
                <a:rPr lang="fr-CH" sz="2100" kern="0" dirty="0">
                  <a:solidFill>
                    <a:srgbClr val="FFFFFF"/>
                  </a:solidFill>
                  <a:latin typeface="HelveticaNeueLT Std"/>
                  <a:ea typeface="+mn-ea"/>
                  <a:cs typeface="Arial" pitchFamily="34"/>
                </a:rPr>
                <a:t>Education</a:t>
              </a:r>
              <a:r>
                <a:rPr lang="zh-TW" altLang="en-US" sz="2100" kern="0" dirty="0">
                  <a:solidFill>
                    <a:srgbClr val="FFFFFF"/>
                  </a:solidFill>
                  <a:latin typeface="HelveticaNeueLT Std"/>
                  <a:ea typeface="+mn-ea"/>
                  <a:cs typeface="Arial" pitchFamily="34"/>
                </a:rPr>
                <a:t>教育</a:t>
              </a:r>
              <a:endParaRPr lang="fr-CH" sz="2100" kern="0" dirty="0">
                <a:solidFill>
                  <a:srgbClr val="FFFFFF"/>
                </a:solidFill>
                <a:latin typeface="HelveticaNeueLT Std"/>
                <a:ea typeface="+mn-ea"/>
                <a:cs typeface="Arial" pitchFamily="34"/>
              </a:endParaRPr>
            </a:p>
          </p:txBody>
        </p:sp>
        <p:sp>
          <p:nvSpPr>
            <p:cNvPr id="9" name="Freeform 8"/>
            <p:cNvSpPr/>
            <p:nvPr/>
          </p:nvSpPr>
          <p:spPr>
            <a:xfrm>
              <a:off x="7590204" y="3720074"/>
              <a:ext cx="1781481" cy="2182350"/>
            </a:xfrm>
            <a:custGeom>
              <a:avLst/>
              <a:gdLst>
                <a:gd name="f0" fmla="val 10800000"/>
                <a:gd name="f1" fmla="val 5400000"/>
                <a:gd name="f2" fmla="val 180"/>
                <a:gd name="f3" fmla="val w"/>
                <a:gd name="f4" fmla="val h"/>
                <a:gd name="f5" fmla="val 0"/>
                <a:gd name="f6" fmla="val 1781968"/>
                <a:gd name="f7" fmla="val 2182816"/>
                <a:gd name="f8" fmla="+- 0 0 -90"/>
                <a:gd name="f9" fmla="*/ f3 1 1781968"/>
                <a:gd name="f10" fmla="*/ f4 1 2182816"/>
                <a:gd name="f11" fmla="+- f7 0 f5"/>
                <a:gd name="f12" fmla="+- f6 0 f5"/>
                <a:gd name="f13" fmla="*/ f8 f0 1"/>
                <a:gd name="f14" fmla="*/ f12 1 1781968"/>
                <a:gd name="f15" fmla="*/ f11 1 2182816"/>
                <a:gd name="f16" fmla="*/ 0 f12 1"/>
                <a:gd name="f17" fmla="*/ 0 f11 1"/>
                <a:gd name="f18" fmla="*/ 1781968 f12 1"/>
                <a:gd name="f19" fmla="*/ 2182816 f11 1"/>
                <a:gd name="f20" fmla="*/ f13 1 f2"/>
                <a:gd name="f21" fmla="*/ f16 1 1781968"/>
                <a:gd name="f22" fmla="*/ f17 1 2182816"/>
                <a:gd name="f23" fmla="*/ f18 1 1781968"/>
                <a:gd name="f24" fmla="*/ f19 1 218281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81968" h="2182816">
                  <a:moveTo>
                    <a:pt x="f5" y="f5"/>
                  </a:moveTo>
                  <a:lnTo>
                    <a:pt x="f6" y="f5"/>
                  </a:lnTo>
                  <a:lnTo>
                    <a:pt x="f6" y="f7"/>
                  </a:lnTo>
                  <a:lnTo>
                    <a:pt x="f5" y="f7"/>
                  </a:lnTo>
                  <a:lnTo>
                    <a:pt x="f5" y="f5"/>
                  </a:lnTo>
                  <a:close/>
                </a:path>
              </a:pathLst>
            </a:custGeom>
            <a:solidFill>
              <a:srgbClr val="2E75B6"/>
            </a:solidFill>
            <a:ln w="12701">
              <a:solidFill>
                <a:srgbClr val="000000"/>
              </a:solidFill>
              <a:prstDash val="solid"/>
              <a:miter/>
            </a:ln>
          </p:spPr>
          <p:txBody>
            <a:bodyPr lIns="80010" tIns="80010" rIns="80010" bIns="80010" anchor="ctr" anchorCtr="1"/>
            <a:lstStyle/>
            <a:p>
              <a:pPr algn="ctr" defTabSz="933446" eaLnBrk="1" fontAlgn="auto" hangingPunct="1">
                <a:lnSpc>
                  <a:spcPct val="90000"/>
                </a:lnSpc>
                <a:spcBef>
                  <a:spcPts val="0"/>
                </a:spcBef>
                <a:spcAft>
                  <a:spcPts val="900"/>
                </a:spcAft>
                <a:defRPr sz="1800" b="0" i="0" u="none" strike="noStrike" kern="0" cap="none" spc="0" baseline="0">
                  <a:solidFill>
                    <a:srgbClr val="000000"/>
                  </a:solidFill>
                  <a:uFillTx/>
                </a:defRPr>
              </a:pPr>
              <a:r>
                <a:rPr lang="fr-CH" sz="2100" kern="0" dirty="0">
                  <a:solidFill>
                    <a:srgbClr val="FFFFFF"/>
                  </a:solidFill>
                  <a:latin typeface="HelveticaNeueLT Std"/>
                  <a:ea typeface="+mn-ea"/>
                  <a:cs typeface="Arial" pitchFamily="34"/>
                </a:rPr>
                <a:t>Sustainability</a:t>
              </a:r>
              <a:r>
                <a:rPr lang="zh-TW" altLang="en-US" sz="2100" kern="0" dirty="0">
                  <a:solidFill>
                    <a:srgbClr val="FFFFFF"/>
                  </a:solidFill>
                  <a:latin typeface="HelveticaNeueLT Std"/>
                  <a:ea typeface="+mn-ea"/>
                  <a:cs typeface="Arial" pitchFamily="34"/>
                </a:rPr>
                <a:t>永續發展</a:t>
              </a:r>
              <a:endParaRPr lang="fr-CH" sz="2100" kern="0" dirty="0">
                <a:solidFill>
                  <a:srgbClr val="FFFFFF"/>
                </a:solidFill>
                <a:latin typeface="HelveticaNeueLT Std"/>
                <a:ea typeface="+mn-ea"/>
                <a:cs typeface="Arial" pitchFamily="34"/>
              </a:endParaRPr>
            </a:p>
          </p:txBody>
        </p:sp>
        <p:sp>
          <p:nvSpPr>
            <p:cNvPr id="10" name="Rectangle 9"/>
            <p:cNvSpPr/>
            <p:nvPr/>
          </p:nvSpPr>
          <p:spPr>
            <a:xfrm>
              <a:off x="2243809" y="5902424"/>
              <a:ext cx="7127876" cy="242837"/>
            </a:xfrm>
            <a:prstGeom prst="rect">
              <a:avLst/>
            </a:prstGeom>
            <a:solidFill>
              <a:srgbClr val="FFFFFF"/>
            </a:solidFill>
            <a:ln w="9528">
              <a:solidFill>
                <a:srgbClr val="000000"/>
              </a:solidFill>
              <a:prstDash val="solid"/>
              <a:miter/>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en-US" sz="1800" kern="0">
                <a:latin typeface="Calibri"/>
                <a:ea typeface="+mn-ea"/>
                <a:cs typeface="+mn-cs"/>
              </a:endParaRPr>
            </a:p>
          </p:txBody>
        </p:sp>
      </p:grpSp>
      <p:pic>
        <p:nvPicPr>
          <p:cNvPr id="37786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263" y="2633663"/>
            <a:ext cx="269081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le 3"/>
          <p:cNvSpPr txBox="1">
            <a:spLocks noGrp="1"/>
          </p:cNvSpPr>
          <p:nvPr>
            <p:ph type="title"/>
          </p:nvPr>
        </p:nvSpPr>
        <p:spPr>
          <a:xfrm>
            <a:off x="446088" y="273050"/>
            <a:ext cx="9045575" cy="900113"/>
          </a:xfrm>
        </p:spPr>
        <p:txBody>
          <a:bodyPr/>
          <a:lstStyle/>
          <a:p>
            <a:pPr eaLnBrk="1" hangingPunct="1"/>
            <a:r>
              <a:rPr lang="fr-CH" altLang="en-US" sz="2800" dirty="0">
                <a:latin typeface="HelveticaNeueLT Std Med"/>
              </a:rPr>
              <a:t>3.HEADSUP! UNIQUE PROPOSITION</a:t>
            </a:r>
            <a:r>
              <a:rPr lang="zh-TW" altLang="en-US" sz="2800" dirty="0">
                <a:latin typeface="HelveticaNeueLT Std Med"/>
              </a:rPr>
              <a:t>抬起頭打</a:t>
            </a:r>
            <a:r>
              <a:rPr lang="en-US" altLang="zh-TW" sz="2800" dirty="0">
                <a:latin typeface="HelveticaNeueLT Std Med"/>
              </a:rPr>
              <a:t>!</a:t>
            </a:r>
            <a:r>
              <a:rPr lang="zh-TW" altLang="en-US" sz="2800" dirty="0">
                <a:latin typeface="HelveticaNeueLT Std Med"/>
              </a:rPr>
              <a:t>獨特的主張</a:t>
            </a:r>
            <a:endParaRPr lang="en-GB" altLang="en-US" sz="2800" dirty="0">
              <a:latin typeface="HelveticaNeueLT Std Med"/>
            </a:endParaRPr>
          </a:p>
        </p:txBody>
      </p:sp>
      <p:sp>
        <p:nvSpPr>
          <p:cNvPr id="3" name="Content Placeholder 2"/>
          <p:cNvSpPr txBox="1">
            <a:spLocks noGrp="1"/>
          </p:cNvSpPr>
          <p:nvPr>
            <p:ph idx="1"/>
          </p:nvPr>
        </p:nvSpPr>
        <p:spPr>
          <a:xfrm>
            <a:off x="446088" y="1173163"/>
            <a:ext cx="9100248" cy="5372100"/>
          </a:xfrm>
        </p:spPr>
        <p:txBody>
          <a:bodyPr/>
          <a:lstStyle/>
          <a:p>
            <a:pPr marL="0" indent="0" eaLnBrk="1" fontAlgn="auto" hangingPunct="1">
              <a:spcBef>
                <a:spcPts val="0"/>
              </a:spcBef>
              <a:spcAft>
                <a:spcPts val="0"/>
              </a:spcAft>
              <a:buFont typeface="Arial" pitchFamily="34"/>
              <a:buNone/>
              <a:defRPr/>
            </a:pPr>
            <a:r>
              <a:rPr sz="2000" b="1" dirty="0">
                <a:latin typeface="HelveticaNeueLT Std"/>
                <a:cs typeface="Arial" pitchFamily="34"/>
              </a:rPr>
              <a:t>#Health</a:t>
            </a:r>
            <a:r>
              <a:rPr lang="zh-TW" altLang="en-US" sz="2000" b="1" dirty="0">
                <a:latin typeface="HelveticaNeueLT Std"/>
                <a:cs typeface="Arial" pitchFamily="34"/>
              </a:rPr>
              <a:t>健康</a:t>
            </a:r>
            <a:r>
              <a:rPr sz="2000" b="1" dirty="0">
                <a:latin typeface="HelveticaNeueLT Std"/>
                <a:cs typeface="Arial" pitchFamily="34"/>
              </a:rPr>
              <a:t> </a:t>
            </a:r>
          </a:p>
          <a:p>
            <a:pPr eaLnBrk="1" fontAlgn="auto" hangingPunct="1">
              <a:spcBef>
                <a:spcPts val="0"/>
              </a:spcBef>
              <a:spcAft>
                <a:spcPts val="0"/>
              </a:spcAft>
              <a:buFont typeface="Arial" pitchFamily="34"/>
              <a:buChar char="•"/>
              <a:defRPr/>
            </a:pPr>
            <a:r>
              <a:rPr sz="2000" dirty="0">
                <a:latin typeface="HelveticaNeueLT Std"/>
                <a:cs typeface="Arial" pitchFamily="34"/>
              </a:rPr>
              <a:t>AIBA’s main and long-standing concern is the safety of its boxers</a:t>
            </a:r>
            <a:r>
              <a:rPr lang="zh-TW" altLang="en-US" sz="2000" dirty="0">
                <a:latin typeface="HelveticaNeueLT Std"/>
                <a:cs typeface="Arial" pitchFamily="34"/>
              </a:rPr>
              <a:t> </a:t>
            </a:r>
            <a:r>
              <a:rPr lang="zh-TW" altLang="zh-TW" sz="2000" dirty="0"/>
              <a:t>AIBA主要</a:t>
            </a:r>
            <a:r>
              <a:rPr lang="zh-TW" altLang="en-US" sz="2000" dirty="0"/>
              <a:t>並</a:t>
            </a:r>
            <a:r>
              <a:rPr lang="zh-TW" altLang="zh-TW" sz="2000" dirty="0"/>
              <a:t>長期關注拳擊手的安全</a:t>
            </a:r>
            <a:r>
              <a:rPr sz="2000" dirty="0">
                <a:latin typeface="HelveticaNeueLT Std"/>
                <a:cs typeface="Arial" pitchFamily="34"/>
              </a:rPr>
              <a:t> </a:t>
            </a:r>
          </a:p>
          <a:p>
            <a:pPr eaLnBrk="1" fontAlgn="auto" hangingPunct="1">
              <a:spcBef>
                <a:spcPts val="0"/>
              </a:spcBef>
              <a:spcAft>
                <a:spcPts val="0"/>
              </a:spcAft>
              <a:buFont typeface="Arial" pitchFamily="34"/>
              <a:buChar char="•"/>
              <a:defRPr/>
            </a:pPr>
            <a:r>
              <a:rPr sz="2000" dirty="0" err="1">
                <a:latin typeface="HelveticaNeueLT Std"/>
                <a:cs typeface="Arial" pitchFamily="34"/>
              </a:rPr>
              <a:t>Headguard</a:t>
            </a:r>
            <a:r>
              <a:rPr sz="2000" dirty="0">
                <a:latin typeface="HelveticaNeueLT Std"/>
                <a:cs typeface="Arial" pitchFamily="34"/>
              </a:rPr>
              <a:t> removal for all participants at AIBA competitions</a:t>
            </a:r>
            <a:r>
              <a:rPr lang="zh-TW" altLang="en-US" sz="2000" dirty="0">
                <a:latin typeface="HelveticaNeueLT Std"/>
                <a:cs typeface="Arial" pitchFamily="34"/>
              </a:rPr>
              <a:t>所有</a:t>
            </a:r>
            <a:r>
              <a:rPr lang="zh-TW" altLang="zh-TW" sz="2000" dirty="0"/>
              <a:t>AIBA比賽</a:t>
            </a:r>
            <a:r>
              <a:rPr lang="zh-TW" altLang="en-US" sz="2000" dirty="0"/>
              <a:t>的</a:t>
            </a:r>
            <a:r>
              <a:rPr lang="zh-TW" altLang="zh-TW" sz="2000" dirty="0"/>
              <a:t>參賽者</a:t>
            </a:r>
            <a:r>
              <a:rPr lang="zh-TW" altLang="en-US" sz="2000" dirty="0"/>
              <a:t>都脫掉</a:t>
            </a:r>
            <a:r>
              <a:rPr lang="zh-TW" altLang="zh-TW" sz="2000" dirty="0"/>
              <a:t>頭盔</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Education of our officials through established professional rules and transparent data</a:t>
            </a:r>
            <a:r>
              <a:rPr lang="zh-TW" altLang="en-US" sz="2000" dirty="0"/>
              <a:t>透</a:t>
            </a:r>
            <a:r>
              <a:rPr lang="zh-TW" altLang="zh-TW" sz="2000" dirty="0"/>
              <a:t>過既定的專業規則和透明數據</a:t>
            </a:r>
            <a:r>
              <a:rPr lang="zh-TW" altLang="en-US" sz="2000" dirty="0"/>
              <a:t>來</a:t>
            </a:r>
            <a:r>
              <a:rPr lang="zh-TW" altLang="zh-TW" sz="2000" dirty="0"/>
              <a:t>教育我們的官員</a:t>
            </a:r>
            <a:endParaRPr sz="2000" dirty="0">
              <a:latin typeface="HelveticaNeueLT Std"/>
              <a:cs typeface="Arial" pitchFamily="34"/>
            </a:endParaRPr>
          </a:p>
          <a:p>
            <a:pPr marL="0" indent="0" eaLnBrk="1" fontAlgn="auto" hangingPunct="1">
              <a:spcBef>
                <a:spcPts val="0"/>
              </a:spcBef>
              <a:spcAft>
                <a:spcPts val="0"/>
              </a:spcAft>
              <a:buFont typeface="Arial" pitchFamily="34"/>
              <a:buNone/>
              <a:defRPr/>
            </a:pPr>
            <a:r>
              <a:rPr sz="2000" b="1" dirty="0">
                <a:latin typeface="HelveticaNeueLT Std"/>
                <a:cs typeface="Arial" pitchFamily="34"/>
              </a:rPr>
              <a:t>#Sports</a:t>
            </a:r>
            <a:r>
              <a:rPr lang="zh-TW" altLang="en-US" sz="2000" b="1" dirty="0">
                <a:latin typeface="HelveticaNeueLT Std"/>
                <a:cs typeface="Arial" pitchFamily="34"/>
              </a:rPr>
              <a:t>運動</a:t>
            </a:r>
            <a:r>
              <a:rPr sz="2000" b="1" dirty="0">
                <a:latin typeface="HelveticaNeueLT Std"/>
                <a:cs typeface="Arial" pitchFamily="34"/>
              </a:rPr>
              <a:t> </a:t>
            </a:r>
          </a:p>
          <a:p>
            <a:pPr eaLnBrk="1" fontAlgn="auto" hangingPunct="1">
              <a:spcBef>
                <a:spcPts val="0"/>
              </a:spcBef>
              <a:spcAft>
                <a:spcPts val="0"/>
              </a:spcAft>
              <a:buFont typeface="Arial" pitchFamily="34"/>
              <a:buChar char="•"/>
              <a:defRPr/>
            </a:pPr>
            <a:r>
              <a:rPr sz="2000" dirty="0">
                <a:latin typeface="HelveticaNeueLT Std"/>
                <a:cs typeface="Arial" pitchFamily="34"/>
              </a:rPr>
              <a:t>AIBA has its “head up” towards the future</a:t>
            </a:r>
            <a:r>
              <a:rPr lang="zh-TW" altLang="zh-TW" sz="2000" dirty="0"/>
              <a:t> AIBA</a:t>
            </a:r>
            <a:r>
              <a:rPr lang="zh-TW" altLang="en-US" sz="2000" dirty="0"/>
              <a:t>秉持</a:t>
            </a:r>
            <a:r>
              <a:rPr lang="en-US" altLang="zh-TW" sz="2000" dirty="0">
                <a:latin typeface="HelveticaNeueLT Std"/>
                <a:cs typeface="Arial" pitchFamily="34"/>
              </a:rPr>
              <a:t>“head up”</a:t>
            </a:r>
            <a:r>
              <a:rPr lang="zh-TW" altLang="en-US" sz="2000" dirty="0">
                <a:latin typeface="HelveticaNeueLT Std"/>
                <a:cs typeface="Arial" pitchFamily="34"/>
              </a:rPr>
              <a:t>邁</a:t>
            </a:r>
            <a:r>
              <a:rPr lang="zh-TW" altLang="zh-TW" sz="2000" dirty="0"/>
              <a:t>向未來</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Long term development of boxing as one of the most exciting and appealing sports in the world</a:t>
            </a:r>
            <a:r>
              <a:rPr lang="zh-TW" altLang="zh-TW" sz="2000" dirty="0"/>
              <a:t>長期發展</a:t>
            </a:r>
            <a:r>
              <a:rPr lang="zh-TW" altLang="en-US" sz="2000" dirty="0"/>
              <a:t>的拳擊</a:t>
            </a:r>
            <a:r>
              <a:rPr lang="zh-TW" altLang="zh-TW" sz="2000" dirty="0"/>
              <a:t>是世界上最令人興奮和吸引人的運動之一</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lang="en-GB" sz="2000" dirty="0">
                <a:latin typeface="HelveticaNeueLT Std"/>
                <a:cs typeface="Arial" pitchFamily="34"/>
              </a:rPr>
              <a:t>Prevent our sport from being hurt by doping and match-fixing issue</a:t>
            </a:r>
            <a:r>
              <a:rPr lang="zh-TW" altLang="zh-TW" sz="2000" dirty="0"/>
              <a:t>預防我們的運動受到興奮劑和配對問題的傷害</a:t>
            </a:r>
            <a:endParaRPr lang="en-GB"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New emerging countries</a:t>
            </a:r>
            <a:r>
              <a:rPr lang="zh-TW" altLang="zh-TW" sz="2000" dirty="0"/>
              <a:t>新興國家</a:t>
            </a:r>
            <a:endParaRPr sz="2000" dirty="0">
              <a:latin typeface="HelveticaNeueLT Std"/>
              <a:cs typeface="Arial" pitchFamily="34"/>
            </a:endParaRPr>
          </a:p>
          <a:p>
            <a:pPr marL="0" indent="0" eaLnBrk="1" fontAlgn="auto" hangingPunct="1">
              <a:spcBef>
                <a:spcPts val="0"/>
              </a:spcBef>
              <a:spcAft>
                <a:spcPts val="0"/>
              </a:spcAft>
              <a:buFont typeface="Arial" pitchFamily="34"/>
              <a:buNone/>
              <a:defRPr/>
            </a:pPr>
            <a:r>
              <a:rPr sz="2000" b="1" dirty="0">
                <a:latin typeface="HelveticaNeueLT Std"/>
                <a:cs typeface="Arial" pitchFamily="34"/>
              </a:rPr>
              <a:t>#Education</a:t>
            </a:r>
            <a:r>
              <a:rPr lang="zh-TW" altLang="en-US" sz="2000" b="1" dirty="0">
                <a:latin typeface="HelveticaNeueLT Std"/>
                <a:cs typeface="Arial" pitchFamily="34"/>
              </a:rPr>
              <a:t>教育</a:t>
            </a:r>
            <a:r>
              <a:rPr sz="2000" b="1" dirty="0">
                <a:latin typeface="HelveticaNeueLT Std"/>
                <a:cs typeface="Arial" pitchFamily="34"/>
              </a:rPr>
              <a:t> </a:t>
            </a:r>
          </a:p>
          <a:p>
            <a:pPr eaLnBrk="1" fontAlgn="auto" hangingPunct="1">
              <a:spcBef>
                <a:spcPts val="0"/>
              </a:spcBef>
              <a:spcAft>
                <a:spcPts val="0"/>
              </a:spcAft>
              <a:buFont typeface="Arial" pitchFamily="34"/>
              <a:buChar char="•"/>
              <a:defRPr/>
            </a:pPr>
            <a:r>
              <a:rPr sz="2000" dirty="0">
                <a:latin typeface="HelveticaNeueLT Std"/>
                <a:cs typeface="Arial" pitchFamily="34"/>
              </a:rPr>
              <a:t>AIBA accompanies boxers along their career path</a:t>
            </a:r>
            <a:r>
              <a:rPr lang="zh-TW" altLang="zh-TW" sz="2000" dirty="0"/>
              <a:t> AIBA伴隨著</a:t>
            </a:r>
            <a:r>
              <a:rPr lang="zh-TW" altLang="en-US" sz="2000" dirty="0"/>
              <a:t>拳擊手的</a:t>
            </a:r>
            <a:r>
              <a:rPr lang="zh-TW" altLang="zh-TW" sz="2000" dirty="0"/>
              <a:t>職業生涯</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Scholarship program / Boxing Academy / post-career opportunities</a:t>
            </a:r>
            <a:r>
              <a:rPr lang="zh-TW" altLang="zh-TW" sz="2000" dirty="0"/>
              <a:t>獎學金計劃/拳擊學院/職業</a:t>
            </a:r>
            <a:r>
              <a:rPr lang="zh-TW" altLang="en-US" sz="2000" dirty="0"/>
              <a:t>後</a:t>
            </a:r>
            <a:r>
              <a:rPr lang="zh-TW" altLang="zh-TW" sz="2000" dirty="0"/>
              <a:t>機會</a:t>
            </a: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sz="2000" dirty="0">
              <a:latin typeface="HelveticaNeueLT Std"/>
              <a:cs typeface="Arial" pitchFamily="34"/>
            </a:endParaRPr>
          </a:p>
        </p:txBody>
      </p:sp>
    </p:spTree>
  </p:cSld>
  <p:clrMapOvr>
    <a:masterClrMapping/>
  </p:clrMapOvr>
  <p:transition spd="slow"/>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le 3"/>
          <p:cNvSpPr txBox="1">
            <a:spLocks noGrp="1"/>
          </p:cNvSpPr>
          <p:nvPr>
            <p:ph type="title"/>
          </p:nvPr>
        </p:nvSpPr>
        <p:spPr>
          <a:xfrm>
            <a:off x="446088" y="273050"/>
            <a:ext cx="9045575" cy="900113"/>
          </a:xfrm>
        </p:spPr>
        <p:txBody>
          <a:bodyPr/>
          <a:lstStyle/>
          <a:p>
            <a:pPr eaLnBrk="1" hangingPunct="1"/>
            <a:r>
              <a:rPr lang="fr-CH" altLang="en-US" sz="2800" dirty="0">
                <a:latin typeface="HelveticaNeueLT Std Med"/>
              </a:rPr>
              <a:t>3.HEADSUP! UNIQUE PROPOSITION</a:t>
            </a:r>
            <a:r>
              <a:rPr lang="zh-TW" altLang="en-US" sz="2800" dirty="0">
                <a:latin typeface="HelveticaNeueLT Std Med"/>
              </a:rPr>
              <a:t>抬起頭打</a:t>
            </a:r>
            <a:r>
              <a:rPr lang="en-US" altLang="zh-TW" sz="2800" dirty="0">
                <a:latin typeface="HelveticaNeueLT Std Med"/>
              </a:rPr>
              <a:t>!</a:t>
            </a:r>
            <a:r>
              <a:rPr lang="zh-TW" altLang="en-US" sz="2800" dirty="0">
                <a:latin typeface="HelveticaNeueLT Std Med"/>
              </a:rPr>
              <a:t>獨特的主張</a:t>
            </a:r>
            <a:endParaRPr lang="en-GB" altLang="en-US" sz="2800" dirty="0">
              <a:latin typeface="HelveticaNeueLT Std Med"/>
            </a:endParaRPr>
          </a:p>
        </p:txBody>
      </p:sp>
      <p:sp>
        <p:nvSpPr>
          <p:cNvPr id="3" name="Content Placeholder 2"/>
          <p:cNvSpPr txBox="1">
            <a:spLocks noGrp="1"/>
          </p:cNvSpPr>
          <p:nvPr>
            <p:ph idx="1"/>
          </p:nvPr>
        </p:nvSpPr>
        <p:spPr>
          <a:xfrm>
            <a:off x="446088" y="1173163"/>
            <a:ext cx="7983537" cy="5372100"/>
          </a:xfrm>
        </p:spPr>
        <p:txBody>
          <a:bodyPr/>
          <a:lstStyle/>
          <a:p>
            <a:pPr marL="0" indent="0" eaLnBrk="1" fontAlgn="auto" hangingPunct="1">
              <a:spcBef>
                <a:spcPts val="0"/>
              </a:spcBef>
              <a:spcAft>
                <a:spcPts val="0"/>
              </a:spcAft>
              <a:buNone/>
              <a:defRPr/>
            </a:pPr>
            <a:r>
              <a:rPr sz="2000" b="1" dirty="0">
                <a:latin typeface="HelveticaNeueLT Std"/>
                <a:cs typeface="Arial" pitchFamily="34"/>
              </a:rPr>
              <a:t>#Sports / #Sustainability</a:t>
            </a:r>
            <a:r>
              <a:rPr lang="zh-TW" altLang="en-US" sz="2000" b="1" dirty="0">
                <a:latin typeface="HelveticaNeueLT Std"/>
                <a:cs typeface="Arial" pitchFamily="34"/>
              </a:rPr>
              <a:t> </a:t>
            </a:r>
            <a:r>
              <a:rPr lang="en-US" altLang="zh-TW" sz="2000" b="1" dirty="0">
                <a:latin typeface="HelveticaNeueLT Std"/>
                <a:cs typeface="Arial" pitchFamily="34"/>
              </a:rPr>
              <a:t>#</a:t>
            </a:r>
            <a:r>
              <a:rPr lang="zh-TW" altLang="en-US" sz="2000" b="1" dirty="0">
                <a:latin typeface="HelveticaNeueLT Std"/>
                <a:cs typeface="Arial" pitchFamily="34"/>
              </a:rPr>
              <a:t>運動</a:t>
            </a:r>
            <a:r>
              <a:rPr lang="en-US" altLang="zh-TW" sz="2000" b="1" dirty="0">
                <a:latin typeface="HelveticaNeueLT Std"/>
                <a:cs typeface="Arial" pitchFamily="34"/>
              </a:rPr>
              <a:t>/#</a:t>
            </a:r>
            <a:r>
              <a:rPr lang="zh-TW" altLang="en-US" sz="2000" b="1" kern="0" dirty="0">
                <a:latin typeface="HelveticaNeueLT Std"/>
                <a:cs typeface="Arial" pitchFamily="34"/>
              </a:rPr>
              <a:t>永續發展</a:t>
            </a:r>
            <a:r>
              <a:rPr sz="2000" b="1" dirty="0">
                <a:latin typeface="HelveticaNeueLT Std"/>
                <a:cs typeface="Arial" pitchFamily="34"/>
              </a:rPr>
              <a:t> </a:t>
            </a:r>
          </a:p>
          <a:p>
            <a:pPr eaLnBrk="1" fontAlgn="auto" hangingPunct="1">
              <a:spcBef>
                <a:spcPts val="0"/>
              </a:spcBef>
              <a:spcAft>
                <a:spcPts val="0"/>
              </a:spcAft>
              <a:buFont typeface="Arial" pitchFamily="34"/>
              <a:buChar char="•"/>
              <a:defRPr/>
            </a:pPr>
            <a:r>
              <a:rPr sz="2000" dirty="0">
                <a:latin typeface="HelveticaNeueLT Std"/>
                <a:cs typeface="Arial" pitchFamily="34"/>
              </a:rPr>
              <a:t>AIBA grows the sport of boxing and promotes gender equality</a:t>
            </a:r>
            <a:r>
              <a:rPr lang="zh-TW" altLang="zh-TW" sz="2000" dirty="0"/>
              <a:t> AIBA發展拳擊運動，</a:t>
            </a:r>
            <a:r>
              <a:rPr lang="zh-TW" altLang="en-US" sz="2000" dirty="0"/>
              <a:t>並</a:t>
            </a:r>
            <a:r>
              <a:rPr lang="zh-TW" altLang="zh-TW" sz="2000" dirty="0"/>
              <a:t>促進兩性平等</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Active promotion of women’s boxing and grass roots activities</a:t>
            </a:r>
            <a:r>
              <a:rPr lang="zh-TW" altLang="zh-TW" sz="2000" dirty="0"/>
              <a:t>積極推廣女子拳擊和基層活動</a:t>
            </a:r>
            <a:endParaRPr sz="2000" dirty="0">
              <a:latin typeface="HelveticaNeueLT Std"/>
              <a:cs typeface="Arial" pitchFamily="34"/>
            </a:endParaRPr>
          </a:p>
          <a:p>
            <a:pPr marL="0" indent="0" eaLnBrk="1" fontAlgn="auto" hangingPunct="1">
              <a:spcBef>
                <a:spcPts val="0"/>
              </a:spcBef>
              <a:spcAft>
                <a:spcPts val="0"/>
              </a:spcAft>
              <a:buFont typeface="Arial" pitchFamily="34"/>
              <a:buNone/>
              <a:defRPr/>
            </a:pPr>
            <a:endParaRPr sz="2000" b="1" dirty="0">
              <a:latin typeface="HelveticaNeueLT Std"/>
              <a:cs typeface="Arial" pitchFamily="34"/>
            </a:endParaRPr>
          </a:p>
          <a:p>
            <a:pPr marL="0" indent="0" eaLnBrk="1" fontAlgn="auto" hangingPunct="1">
              <a:spcBef>
                <a:spcPts val="0"/>
              </a:spcBef>
              <a:spcAft>
                <a:spcPts val="0"/>
              </a:spcAft>
              <a:buNone/>
              <a:defRPr/>
            </a:pPr>
            <a:r>
              <a:rPr sz="2000" b="1" dirty="0">
                <a:latin typeface="HelveticaNeueLT Std"/>
                <a:cs typeface="Arial" pitchFamily="34"/>
              </a:rPr>
              <a:t>#Sustainability</a:t>
            </a:r>
            <a:r>
              <a:rPr lang="zh-TW" altLang="en-US" sz="2000" b="1" kern="0" dirty="0">
                <a:latin typeface="HelveticaNeueLT Std"/>
                <a:cs typeface="Arial" pitchFamily="34"/>
              </a:rPr>
              <a:t>永續發展</a:t>
            </a:r>
            <a:endParaRPr lang="en-US" altLang="zh-TW" sz="2000" b="1" kern="0" dirty="0">
              <a:latin typeface="HelveticaNeueLT Std"/>
              <a:cs typeface="Arial" pitchFamily="34"/>
            </a:endParaRPr>
          </a:p>
          <a:p>
            <a:pPr marL="0" indent="0" eaLnBrk="1" fontAlgn="auto" hangingPunct="1">
              <a:spcBef>
                <a:spcPts val="0"/>
              </a:spcBef>
              <a:spcAft>
                <a:spcPts val="0"/>
              </a:spcAft>
              <a:buFont typeface="Arial" pitchFamily="34"/>
              <a:buNone/>
              <a:defRPr/>
            </a:pPr>
            <a:r>
              <a:rPr sz="2000" b="1" dirty="0">
                <a:latin typeface="HelveticaNeueLT Std"/>
                <a:cs typeface="Arial" pitchFamily="34"/>
              </a:rPr>
              <a:t> </a:t>
            </a:r>
          </a:p>
          <a:p>
            <a:pPr eaLnBrk="1" fontAlgn="auto" hangingPunct="1">
              <a:spcBef>
                <a:spcPts val="0"/>
              </a:spcBef>
              <a:spcAft>
                <a:spcPts val="0"/>
              </a:spcAft>
              <a:buFont typeface="Arial" pitchFamily="34"/>
              <a:buChar char="•"/>
              <a:defRPr/>
            </a:pPr>
            <a:r>
              <a:rPr sz="2000" dirty="0">
                <a:latin typeface="HelveticaNeueLT Std"/>
                <a:cs typeface="Arial" pitchFamily="34"/>
              </a:rPr>
              <a:t>AIBA imposes sustainable programs for its boxing events and partners</a:t>
            </a:r>
            <a:r>
              <a:rPr lang="zh-TW" altLang="zh-TW" sz="2000" dirty="0"/>
              <a:t> </a:t>
            </a:r>
            <a:r>
              <a:rPr lang="zh-TW" altLang="en-US" sz="2000" dirty="0"/>
              <a:t> </a:t>
            </a:r>
            <a:r>
              <a:rPr lang="zh-TW" altLang="zh-TW" sz="2000" dirty="0"/>
              <a:t>AIBA為其拳擊</a:t>
            </a:r>
            <a:r>
              <a:rPr lang="zh-TW" altLang="en-US" sz="2000" dirty="0"/>
              <a:t>賽</a:t>
            </a:r>
            <a:r>
              <a:rPr lang="zh-TW" altLang="zh-TW" sz="2000" dirty="0"/>
              <a:t>事和合作夥伴</a:t>
            </a:r>
            <a:r>
              <a:rPr lang="zh-TW" altLang="en-US" sz="2000" dirty="0"/>
              <a:t>而實</a:t>
            </a:r>
            <a:r>
              <a:rPr lang="zh-TW" altLang="zh-TW" sz="2000" dirty="0"/>
              <a:t>施</a:t>
            </a:r>
            <a:r>
              <a:rPr lang="zh-TW" altLang="en-US" sz="2000" dirty="0"/>
              <a:t>永</a:t>
            </a:r>
            <a:r>
              <a:rPr lang="zh-TW" altLang="zh-TW" sz="2000" dirty="0"/>
              <a:t>續</a:t>
            </a:r>
            <a:r>
              <a:rPr lang="zh-TW" altLang="en-US" sz="2000" dirty="0"/>
              <a:t>發展</a:t>
            </a:r>
            <a:r>
              <a:rPr lang="zh-TW" altLang="zh-TW" sz="2000" dirty="0"/>
              <a:t>計劃</a:t>
            </a: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Demonstrate sustainability initiatives for all our competitions and stakeholders</a:t>
            </a:r>
            <a:r>
              <a:rPr lang="zh-TW" altLang="en-US" sz="2000" dirty="0"/>
              <a:t>對於我們所有的比賽和利益相關者展現永續發展行動</a:t>
            </a:r>
            <a:r>
              <a:rPr lang="zh-TW" altLang="zh-TW" sz="2000" dirty="0"/>
              <a:t/>
            </a:r>
            <a:br>
              <a:rPr lang="zh-TW" altLang="zh-TW" sz="2000" dirty="0"/>
            </a:br>
            <a:r>
              <a:rPr lang="zh-TW" altLang="zh-TW" sz="2000" dirty="0"/>
              <a:t/>
            </a:r>
            <a:br>
              <a:rPr lang="zh-TW" altLang="zh-TW" sz="2000" dirty="0"/>
            </a:br>
            <a:endParaRPr sz="2000" dirty="0">
              <a:latin typeface="HelveticaNeueLT Std"/>
              <a:cs typeface="Arial" pitchFamily="34"/>
            </a:endParaRPr>
          </a:p>
        </p:txBody>
      </p:sp>
    </p:spTree>
  </p:cSld>
  <p:clrMapOvr>
    <a:masterClrMapping/>
  </p:clrMapOvr>
  <p:transition spd="slow"/>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3"/>
          <p:cNvSpPr txBox="1">
            <a:spLocks noGrp="1"/>
          </p:cNvSpPr>
          <p:nvPr>
            <p:ph type="title"/>
          </p:nvPr>
        </p:nvSpPr>
        <p:spPr>
          <a:xfrm>
            <a:off x="446088" y="273050"/>
            <a:ext cx="9045575" cy="900113"/>
          </a:xfrm>
        </p:spPr>
        <p:txBody>
          <a:bodyPr/>
          <a:lstStyle/>
          <a:p>
            <a:pPr eaLnBrk="1" hangingPunct="1"/>
            <a:r>
              <a:rPr lang="fr-CH" altLang="en-US" dirty="0">
                <a:latin typeface="HelveticaNeueLT Std Med"/>
              </a:rPr>
              <a:t>2. HEADSUP! STRUCTURE</a:t>
            </a:r>
            <a:r>
              <a:rPr lang="zh-TW" altLang="en-US" dirty="0">
                <a:latin typeface="HelveticaNeueLT Std Med"/>
              </a:rPr>
              <a:t>抬起頭打</a:t>
            </a:r>
            <a:r>
              <a:rPr lang="en-US" altLang="zh-TW" dirty="0">
                <a:latin typeface="HelveticaNeueLT Std Med"/>
              </a:rPr>
              <a:t>!</a:t>
            </a:r>
            <a:r>
              <a:rPr lang="zh-TW" altLang="en-US" dirty="0">
                <a:latin typeface="HelveticaNeueLT Std Med"/>
              </a:rPr>
              <a:t>組織</a:t>
            </a:r>
            <a:endParaRPr lang="en-GB" altLang="en-US" dirty="0">
              <a:latin typeface="HelveticaNeueLT Std Med"/>
            </a:endParaRPr>
          </a:p>
        </p:txBody>
      </p:sp>
      <p:sp>
        <p:nvSpPr>
          <p:cNvPr id="3" name="TextBox 3"/>
          <p:cNvSpPr txBox="1"/>
          <p:nvPr/>
        </p:nvSpPr>
        <p:spPr>
          <a:xfrm>
            <a:off x="446088" y="1223963"/>
            <a:ext cx="8634412" cy="5324535"/>
          </a:xfrm>
          <a:prstGeom prst="rect">
            <a:avLst/>
          </a:prstGeom>
          <a:noFill/>
          <a:ln>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Allowing our Association, our National Federations, our boxers, our officials, our stakeholders and our partners </a:t>
            </a:r>
            <a:r>
              <a:rPr lang="en-US" sz="2000" kern="0" dirty="0" smtClean="0">
                <a:latin typeface="HelveticaNeueLT Std"/>
                <a:ea typeface="+mn-ea"/>
                <a:cs typeface="Arial" pitchFamily="34"/>
              </a:rPr>
              <a:t>to</a:t>
            </a:r>
            <a:r>
              <a:rPr lang="en-US" altLang="zh-TW" sz="2000" kern="0" dirty="0" smtClean="0">
                <a:latin typeface="HelveticaNeueLT Std"/>
                <a:ea typeface="+mn-ea"/>
                <a:cs typeface="Arial" pitchFamily="34"/>
              </a:rPr>
              <a:t>:</a:t>
            </a:r>
            <a:r>
              <a:rPr lang="zh-TW" altLang="en-US" sz="2000" kern="0" dirty="0" smtClean="0">
                <a:latin typeface="HelveticaNeueLT Std"/>
                <a:ea typeface="+mn-ea"/>
                <a:cs typeface="Arial" pitchFamily="34"/>
              </a:rPr>
              <a:t> </a:t>
            </a:r>
            <a:r>
              <a:rPr lang="zh-TW" altLang="en-US" sz="2000" dirty="0" smtClean="0"/>
              <a:t>讓</a:t>
            </a:r>
            <a:r>
              <a:rPr lang="zh-TW" altLang="zh-TW" sz="2000" dirty="0"/>
              <a:t>我們的協會</a:t>
            </a:r>
            <a:r>
              <a:rPr lang="zh-TW" altLang="en-US" sz="2000" dirty="0"/>
              <a:t>、</a:t>
            </a:r>
            <a:r>
              <a:rPr lang="zh-TW" altLang="zh-TW" sz="2000" dirty="0"/>
              <a:t>我們的</a:t>
            </a:r>
            <a:r>
              <a:rPr lang="zh-TW" altLang="en-US" sz="2000" dirty="0"/>
              <a:t>國家協會、</a:t>
            </a:r>
            <a:r>
              <a:rPr lang="zh-TW" altLang="zh-TW" sz="2000" dirty="0"/>
              <a:t>我們的拳擊手</a:t>
            </a:r>
            <a:r>
              <a:rPr lang="zh-TW" altLang="en-US" sz="2000" dirty="0"/>
              <a:t>、</a:t>
            </a:r>
            <a:r>
              <a:rPr lang="zh-TW" altLang="zh-TW" sz="2000" dirty="0"/>
              <a:t>我們的官員</a:t>
            </a:r>
            <a:r>
              <a:rPr lang="zh-TW" altLang="en-US" sz="2000" dirty="0"/>
              <a:t>、</a:t>
            </a:r>
            <a:r>
              <a:rPr lang="zh-TW" altLang="zh-TW" sz="2000" dirty="0"/>
              <a:t>利益相關者和我們的合作夥伴</a:t>
            </a:r>
            <a:r>
              <a:rPr lang="zh-TW" altLang="en-US" sz="2000" dirty="0" smtClean="0"/>
              <a:t>能夠：</a:t>
            </a:r>
            <a:endParaRPr lang="en-US" sz="2000" kern="0" dirty="0">
              <a:latin typeface="HelveticaNeueLT Std"/>
              <a:ea typeface="+mn-ea"/>
              <a:cs typeface="Arial" pitchFamily="34"/>
            </a:endParaRPr>
          </a:p>
          <a:p>
            <a:pPr marL="800100" lvl="1"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000" b="1" kern="0" dirty="0">
                <a:latin typeface="HelveticaNeueLT Std"/>
                <a:ea typeface="+mn-ea"/>
                <a:cs typeface="Arial" pitchFamily="34"/>
              </a:rPr>
              <a:t>#Health</a:t>
            </a:r>
            <a:r>
              <a:rPr lang="zh-TW" altLang="en-US" sz="2000" b="1" kern="0" dirty="0">
                <a:latin typeface="HelveticaNeueLT Std"/>
                <a:ea typeface="+mn-ea"/>
                <a:cs typeface="Arial" pitchFamily="34"/>
              </a:rPr>
              <a:t>健康</a:t>
            </a:r>
            <a:r>
              <a:rPr lang="en-US" sz="2000" kern="0" dirty="0">
                <a:latin typeface="HelveticaNeueLT Std"/>
                <a:ea typeface="+mn-ea"/>
                <a:cs typeface="Arial" pitchFamily="34"/>
              </a:rPr>
              <a:t> </a:t>
            </a: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Support the total removal of </a:t>
            </a:r>
            <a:r>
              <a:rPr lang="en-US" sz="2000" kern="0" dirty="0" err="1">
                <a:latin typeface="HelveticaNeueLT Std"/>
                <a:ea typeface="+mn-ea"/>
                <a:cs typeface="Arial" pitchFamily="34"/>
              </a:rPr>
              <a:t>headguards</a:t>
            </a:r>
            <a:r>
              <a:rPr lang="en-US" sz="2000" kern="0" dirty="0">
                <a:latin typeface="HelveticaNeueLT Std"/>
                <a:ea typeface="+mn-ea"/>
                <a:cs typeface="Arial" pitchFamily="34"/>
              </a:rPr>
              <a:t> for all our competitions</a:t>
            </a:r>
            <a:r>
              <a:rPr lang="zh-TW" altLang="zh-TW" sz="2000" dirty="0"/>
              <a:t>支持我們所有</a:t>
            </a:r>
            <a:r>
              <a:rPr lang="zh-TW" altLang="en-US" sz="2000" dirty="0"/>
              <a:t>的</a:t>
            </a:r>
            <a:r>
              <a:rPr lang="zh-TW" altLang="zh-TW" sz="2000" dirty="0"/>
              <a:t>比賽全面</a:t>
            </a:r>
            <a:r>
              <a:rPr lang="zh-TW" altLang="en-US" sz="2000" dirty="0"/>
              <a:t>脫掉</a:t>
            </a:r>
            <a:r>
              <a:rPr lang="zh-TW" altLang="zh-TW" sz="2000" dirty="0"/>
              <a:t>頭盔</a:t>
            </a:r>
            <a:endParaRPr lang="en-US" sz="2000" kern="0" dirty="0">
              <a:latin typeface="HelveticaNeueLT Std"/>
              <a:ea typeface="+mn-ea"/>
              <a:cs typeface="Arial" pitchFamily="34"/>
            </a:endParaRPr>
          </a:p>
          <a:p>
            <a:pPr marL="800100" lvl="1"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000" b="1" kern="0" dirty="0">
                <a:latin typeface="HelveticaNeueLT Std"/>
                <a:ea typeface="+mn-ea"/>
                <a:cs typeface="Arial" pitchFamily="34"/>
              </a:rPr>
              <a:t>#Sports</a:t>
            </a:r>
            <a:r>
              <a:rPr lang="zh-TW" altLang="en-US" sz="2000" b="1" kern="0" dirty="0">
                <a:latin typeface="HelveticaNeueLT Std"/>
                <a:ea typeface="+mn-ea"/>
                <a:cs typeface="Arial" pitchFamily="34"/>
              </a:rPr>
              <a:t>運動</a:t>
            </a:r>
            <a:endParaRPr lang="en-US" sz="2000" b="1" kern="0" dirty="0">
              <a:latin typeface="HelveticaNeueLT Std"/>
              <a:ea typeface="+mn-ea"/>
              <a:cs typeface="Arial" pitchFamily="34"/>
            </a:endParaRP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Impact positively on the communication of AIBA and consequently the image of boxing at large</a:t>
            </a:r>
            <a:r>
              <a:rPr lang="zh-TW" altLang="zh-TW" sz="2000" dirty="0"/>
              <a:t>對AIBA的交流產生積極影響，從而</a:t>
            </a:r>
            <a:r>
              <a:rPr lang="zh-TW" altLang="en-US" sz="2000" dirty="0"/>
              <a:t>全面</a:t>
            </a:r>
            <a:r>
              <a:rPr lang="zh-TW" altLang="zh-TW" sz="2000" dirty="0"/>
              <a:t>影響拳擊形象</a:t>
            </a:r>
            <a:endParaRPr lang="fr-CH" sz="2000" kern="0" dirty="0">
              <a:latin typeface="HelveticaNeueLT Std"/>
              <a:ea typeface="+mn-ea"/>
              <a:cs typeface="Arial" pitchFamily="34"/>
            </a:endParaRPr>
          </a:p>
          <a:p>
            <a:pPr marL="800100" lvl="1"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000" b="1" kern="0" dirty="0">
                <a:latin typeface="HelveticaNeueLT Std"/>
                <a:ea typeface="+mn-ea"/>
                <a:cs typeface="Arial" pitchFamily="34"/>
              </a:rPr>
              <a:t>#Education</a:t>
            </a:r>
            <a:r>
              <a:rPr lang="zh-TW" altLang="en-US" sz="2000" b="1" kern="0" dirty="0">
                <a:latin typeface="HelveticaNeueLT Std"/>
                <a:ea typeface="+mn-ea"/>
                <a:cs typeface="Arial" pitchFamily="34"/>
              </a:rPr>
              <a:t>教育</a:t>
            </a:r>
            <a:r>
              <a:rPr lang="en-US" sz="2000" b="1" kern="0" dirty="0">
                <a:latin typeface="HelveticaNeueLT Std"/>
                <a:ea typeface="+mn-ea"/>
                <a:cs typeface="Arial" pitchFamily="34"/>
              </a:rPr>
              <a:t> </a:t>
            </a: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Focus on education and the development of our sport</a:t>
            </a:r>
            <a:r>
              <a:rPr lang="zh-TW" altLang="zh-TW" sz="2000" dirty="0"/>
              <a:t>重視教育</a:t>
            </a:r>
            <a:r>
              <a:rPr lang="zh-TW" altLang="en-US" sz="2000" dirty="0"/>
              <a:t>並</a:t>
            </a:r>
            <a:r>
              <a:rPr lang="zh-TW" altLang="zh-TW" sz="2000" dirty="0"/>
              <a:t>發展我們的運動</a:t>
            </a:r>
            <a:endParaRPr lang="fr-CH" sz="2000" kern="0" dirty="0">
              <a:latin typeface="HelveticaNeueLT Std"/>
              <a:ea typeface="+mn-ea"/>
              <a:cs typeface="Arial" pitchFamily="34"/>
            </a:endParaRPr>
          </a:p>
          <a:p>
            <a:pPr marL="800100" lvl="1"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000" b="1" kern="0" dirty="0">
                <a:latin typeface="HelveticaNeueLT Std"/>
                <a:ea typeface="+mn-ea"/>
                <a:cs typeface="Arial" pitchFamily="34"/>
              </a:rPr>
              <a:t>#Sustainability</a:t>
            </a:r>
            <a:r>
              <a:rPr lang="zh-TW" altLang="en-US" sz="2000" b="1" kern="0" dirty="0">
                <a:latin typeface="HelveticaNeueLT Std"/>
                <a:ea typeface="+mn-ea"/>
                <a:cs typeface="Arial" pitchFamily="34"/>
              </a:rPr>
              <a:t>永續發展</a:t>
            </a:r>
            <a:r>
              <a:rPr lang="en-US" sz="2000" b="1" kern="0" dirty="0">
                <a:latin typeface="HelveticaNeueLT Std"/>
                <a:ea typeface="+mn-ea"/>
                <a:cs typeface="Arial" pitchFamily="34"/>
              </a:rPr>
              <a:t> </a:t>
            </a: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a:t>
            </a:r>
            <a:r>
              <a:rPr lang="en-US" sz="2000" kern="0" dirty="0" err="1">
                <a:latin typeface="HelveticaNeueLT Std"/>
                <a:ea typeface="+mn-ea"/>
                <a:cs typeface="Arial" pitchFamily="34"/>
              </a:rPr>
              <a:t>Utilise</a:t>
            </a:r>
            <a:r>
              <a:rPr lang="en-US" sz="2000" kern="0" dirty="0">
                <a:latin typeface="HelveticaNeueLT Std"/>
                <a:ea typeface="+mn-ea"/>
                <a:cs typeface="Arial" pitchFamily="34"/>
              </a:rPr>
              <a:t> the power of boxing for socially responsible projects</a:t>
            </a:r>
            <a:r>
              <a:rPr lang="zh-TW" altLang="zh-TW" sz="2000" dirty="0"/>
              <a:t>為</a:t>
            </a:r>
            <a:r>
              <a:rPr lang="zh-TW" altLang="en-US" sz="2000" dirty="0"/>
              <a:t>了</a:t>
            </a:r>
            <a:r>
              <a:rPr lang="zh-TW" altLang="zh-TW" sz="2000" dirty="0"/>
              <a:t>社會責任</a:t>
            </a:r>
            <a:r>
              <a:rPr lang="zh-TW" altLang="en-US" sz="2000" dirty="0"/>
              <a:t>任務而</a:t>
            </a:r>
            <a:r>
              <a:rPr lang="zh-TW" altLang="zh-TW" sz="2000" dirty="0"/>
              <a:t>利用拳擊的力量</a:t>
            </a:r>
            <a:endParaRPr lang="en-US" altLang="zh-TW" sz="2400" kern="0" dirty="0">
              <a:latin typeface="HelveticaNeueLT Std"/>
              <a:cs typeface="Arial" pitchFamily="34"/>
            </a:endParaRPr>
          </a:p>
          <a:p>
            <a:pPr lvl="2" eaLnBrk="1" fontAlgn="auto" hangingPunct="1">
              <a:spcBef>
                <a:spcPts val="0"/>
              </a:spcBef>
              <a:spcAft>
                <a:spcPts val="0"/>
              </a:spcAft>
              <a:defRPr sz="1800" b="0" i="0" u="none" strike="noStrike" kern="0" cap="none" spc="0" baseline="0">
                <a:solidFill>
                  <a:srgbClr val="000000"/>
                </a:solidFill>
                <a:uFillTx/>
              </a:defRPr>
            </a:pPr>
            <a:endParaRPr lang="en-US" sz="2000" kern="0" dirty="0">
              <a:latin typeface="HelveticaNeueLT Std"/>
              <a:ea typeface="+mn-ea"/>
              <a:cs typeface="Arial" pitchFamily="34"/>
            </a:endParaRPr>
          </a:p>
        </p:txBody>
      </p:sp>
    </p:spTree>
  </p:cSld>
  <p:clrMapOvr>
    <a:masterClrMapping/>
  </p:clrMapOvr>
  <p:transition spd="slow"/>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le 3"/>
          <p:cNvSpPr txBox="1">
            <a:spLocks noGrp="1"/>
          </p:cNvSpPr>
          <p:nvPr>
            <p:ph type="title"/>
          </p:nvPr>
        </p:nvSpPr>
        <p:spPr>
          <a:xfrm>
            <a:off x="446088" y="273050"/>
            <a:ext cx="9045575" cy="900113"/>
          </a:xfrm>
        </p:spPr>
        <p:txBody>
          <a:bodyPr/>
          <a:lstStyle/>
          <a:p>
            <a:pPr eaLnBrk="1" hangingPunct="1"/>
            <a:r>
              <a:rPr lang="fr-CH" altLang="en-US" sz="3200" dirty="0">
                <a:latin typeface="HelveticaNeueLT Std Med"/>
              </a:rPr>
              <a:t>4. KEY ACHIEVEMENTS – GOING FORWARD</a:t>
            </a:r>
            <a:r>
              <a:rPr lang="zh-TW" altLang="zh-TW" sz="3200" dirty="0"/>
              <a:t>主要成就 - 向前邁進</a:t>
            </a:r>
            <a:endParaRPr lang="en-GB" altLang="en-US" sz="3200" dirty="0">
              <a:latin typeface="HelveticaNeueLT Std Med"/>
            </a:endParaRPr>
          </a:p>
        </p:txBody>
      </p:sp>
      <p:sp>
        <p:nvSpPr>
          <p:cNvPr id="381955" name="Content Placeholder 2"/>
          <p:cNvSpPr txBox="1">
            <a:spLocks noGrp="1"/>
          </p:cNvSpPr>
          <p:nvPr>
            <p:ph idx="1"/>
          </p:nvPr>
        </p:nvSpPr>
        <p:spPr>
          <a:xfrm>
            <a:off x="446088" y="1173163"/>
            <a:ext cx="8990520" cy="5372100"/>
          </a:xfrm>
        </p:spPr>
        <p:txBody>
          <a:bodyPr/>
          <a:lstStyle/>
          <a:p>
            <a:pPr eaLnBrk="1" hangingPunct="1">
              <a:spcBef>
                <a:spcPct val="0"/>
              </a:spcBef>
            </a:pPr>
            <a:r>
              <a:rPr altLang="en-US" sz="2000" b="1" dirty="0">
                <a:latin typeface="HelveticaNeueLT Std"/>
                <a:cs typeface="Arial" panose="020B0604020202020204" pitchFamily="34" charset="0"/>
              </a:rPr>
              <a:t>Four Pillars of Developments</a:t>
            </a:r>
            <a:r>
              <a:rPr lang="zh-TW" altLang="zh-TW" sz="2000" b="1" dirty="0"/>
              <a:t>發展的四大支柱</a:t>
            </a:r>
            <a:endParaRPr altLang="en-US" sz="2000" b="1" dirty="0">
              <a:latin typeface="HelveticaNeueLT Std"/>
              <a:cs typeface="Arial" panose="020B0604020202020204" pitchFamily="34" charset="0"/>
            </a:endParaRPr>
          </a:p>
          <a:p>
            <a:pPr eaLnBrk="1" hangingPunct="1">
              <a:spcBef>
                <a:spcPct val="0"/>
              </a:spcBef>
            </a:pPr>
            <a:endParaRPr altLang="en-US" sz="2000" dirty="0">
              <a:latin typeface="HelveticaNeueLT Std"/>
              <a:cs typeface="Arial" panose="020B0604020202020204" pitchFamily="34" charset="0"/>
            </a:endParaRPr>
          </a:p>
          <a:p>
            <a:pPr eaLnBrk="1" hangingPunct="1">
              <a:spcBef>
                <a:spcPct val="0"/>
              </a:spcBef>
            </a:pPr>
            <a:r>
              <a:rPr altLang="en-US" sz="2000" dirty="0">
                <a:latin typeface="HelveticaNeueLT Std"/>
                <a:cs typeface="Arial" panose="020B0604020202020204" pitchFamily="34" charset="0"/>
              </a:rPr>
              <a:t>Involvement of NFs for the boxing expertise, the selection of the athletes, the presence of the local R&amp;Js</a:t>
            </a:r>
            <a:r>
              <a:rPr lang="zh-TW" altLang="zh-TW" sz="2000" dirty="0"/>
              <a:t> </a:t>
            </a:r>
            <a:r>
              <a:rPr lang="zh-TW" altLang="en-US" sz="2000" dirty="0"/>
              <a:t> </a:t>
            </a:r>
            <a:r>
              <a:rPr lang="zh-TW" altLang="zh-TW" sz="2000" dirty="0"/>
              <a:t>NFs參與拳擊專長</a:t>
            </a:r>
            <a:r>
              <a:rPr lang="zh-TW" altLang="en-US" sz="2000" dirty="0"/>
              <a:t>、</a:t>
            </a:r>
            <a:r>
              <a:rPr lang="zh-TW" altLang="zh-TW" sz="2000" dirty="0"/>
              <a:t>選拔運動員</a:t>
            </a:r>
            <a:r>
              <a:rPr lang="zh-TW" altLang="en-US" sz="2000" dirty="0"/>
              <a:t>、</a:t>
            </a:r>
            <a:r>
              <a:rPr lang="zh-TW" altLang="zh-TW" sz="2000" dirty="0"/>
              <a:t>當地R＆J的出現</a:t>
            </a:r>
            <a:endParaRPr altLang="en-US" sz="2000" dirty="0">
              <a:latin typeface="HelveticaNeueLT Std"/>
              <a:cs typeface="Arial" panose="020B0604020202020204" pitchFamily="34" charset="0"/>
            </a:endParaRPr>
          </a:p>
          <a:p>
            <a:pPr eaLnBrk="1" hangingPunct="1">
              <a:spcBef>
                <a:spcPct val="0"/>
              </a:spcBef>
            </a:pPr>
            <a:r>
              <a:rPr altLang="en-US" sz="2000" dirty="0">
                <a:latin typeface="HelveticaNeueLT Std"/>
                <a:cs typeface="Arial" panose="020B0604020202020204" pitchFamily="34" charset="0"/>
              </a:rPr>
              <a:t>Partnership with Ministries of Education and Sports in key</a:t>
            </a:r>
            <a:r>
              <a:rPr lang="zh-TW" altLang="en-US" sz="2000" dirty="0">
                <a:latin typeface="HelveticaNeueLT Std"/>
                <a:cs typeface="Arial" panose="020B0604020202020204" pitchFamily="34" charset="0"/>
              </a:rPr>
              <a:t> </a:t>
            </a:r>
            <a:r>
              <a:rPr lang="en-US" altLang="en-US" sz="2000" dirty="0">
                <a:latin typeface="HelveticaNeueLT Std"/>
                <a:cs typeface="Arial" panose="020B0604020202020204" pitchFamily="34" charset="0"/>
              </a:rPr>
              <a:t>territories</a:t>
            </a:r>
            <a:r>
              <a:rPr lang="zh-TW" altLang="en-US" sz="2000" dirty="0">
                <a:latin typeface="HelveticaNeueLT Std"/>
                <a:cs typeface="Arial" panose="020B0604020202020204" pitchFamily="34" charset="0"/>
              </a:rPr>
              <a:t>就</a:t>
            </a:r>
            <a:r>
              <a:rPr lang="zh-TW" altLang="zh-TW" sz="2000" dirty="0"/>
              <a:t>重點領域</a:t>
            </a:r>
            <a:r>
              <a:rPr lang="zh-TW" altLang="en-US" sz="2000" dirty="0"/>
              <a:t>而與</a:t>
            </a:r>
            <a:r>
              <a:rPr lang="zh-TW" altLang="zh-TW" sz="2000" dirty="0"/>
              <a:t>教育體育部合作</a:t>
            </a:r>
            <a:endParaRPr lang="en-US" altLang="zh-TW" sz="2000" dirty="0"/>
          </a:p>
          <a:p>
            <a:pPr eaLnBrk="1" hangingPunct="1">
              <a:spcBef>
                <a:spcPct val="0"/>
              </a:spcBef>
            </a:pPr>
            <a:r>
              <a:rPr altLang="en-US" sz="2000" dirty="0">
                <a:latin typeface="HelveticaNeueLT Std"/>
                <a:cs typeface="Arial" panose="020B0604020202020204" pitchFamily="34" charset="0"/>
              </a:rPr>
              <a:t>Identify an existing new sports academy that can host our Academic program</a:t>
            </a:r>
            <a:r>
              <a:rPr lang="zh-TW" altLang="zh-TW" sz="2000" dirty="0"/>
              <a:t>確</a:t>
            </a:r>
            <a:r>
              <a:rPr lang="zh-TW" altLang="en-US" sz="2000" dirty="0"/>
              <a:t>認</a:t>
            </a:r>
            <a:r>
              <a:rPr lang="zh-TW" altLang="zh-TW" sz="2000" dirty="0"/>
              <a:t>現有的新體育學院，可以主辦我們的學術</a:t>
            </a:r>
            <a:r>
              <a:rPr lang="zh-TW" altLang="en-US" sz="2000" dirty="0"/>
              <a:t>計劃</a:t>
            </a:r>
            <a:endParaRPr lang="fr-CH" altLang="en-US" sz="2000" dirty="0">
              <a:latin typeface="HelveticaNeueLT Std"/>
              <a:cs typeface="Arial" panose="020B0604020202020204" pitchFamily="34" charset="0"/>
            </a:endParaRPr>
          </a:p>
          <a:p>
            <a:pPr eaLnBrk="1" hangingPunct="1">
              <a:spcBef>
                <a:spcPct val="0"/>
              </a:spcBef>
            </a:pPr>
            <a:r>
              <a:rPr altLang="en-US" sz="2000" dirty="0">
                <a:latin typeface="HelveticaNeueLT Std"/>
                <a:cs typeface="Arial" panose="020B0604020202020204" pitchFamily="34" charset="0"/>
              </a:rPr>
              <a:t>Selecting highly respected National Ambassador (former Minister of Sports, political figure, IOC family member… to guarantee the independence and the future of the program</a:t>
            </a:r>
            <a:r>
              <a:rPr lang="zh-TW" altLang="zh-TW" sz="2000" dirty="0"/>
              <a:t>選出受人尊</a:t>
            </a:r>
            <a:r>
              <a:rPr lang="zh-TW" altLang="en-US" sz="2000" dirty="0"/>
              <a:t>重</a:t>
            </a:r>
            <a:r>
              <a:rPr lang="zh-TW" altLang="zh-TW" sz="2000" dirty="0"/>
              <a:t>的國</a:t>
            </a:r>
            <a:r>
              <a:rPr lang="zh-TW" altLang="en-US" sz="2000" dirty="0"/>
              <a:t>家</a:t>
            </a:r>
            <a:r>
              <a:rPr lang="zh-TW" altLang="zh-TW" sz="2000" dirty="0"/>
              <a:t>大使（前體育部長</a:t>
            </a:r>
            <a:r>
              <a:rPr lang="zh-TW" altLang="en-US" sz="2000" dirty="0"/>
              <a:t>、</a:t>
            </a:r>
            <a:r>
              <a:rPr lang="zh-TW" altLang="zh-TW" sz="2000" dirty="0"/>
              <a:t>政治人物</a:t>
            </a:r>
            <a:r>
              <a:rPr lang="zh-TW" altLang="en-US" sz="2000" dirty="0"/>
              <a:t>、</a:t>
            </a:r>
            <a:r>
              <a:rPr lang="zh-TW" altLang="zh-TW" sz="2000" dirty="0"/>
              <a:t>國際奧委會成員...，以保證</a:t>
            </a:r>
            <a:r>
              <a:rPr lang="zh-TW" altLang="en-US" sz="2000" dirty="0"/>
              <a:t>計劃</a:t>
            </a:r>
            <a:r>
              <a:rPr lang="zh-TW" altLang="zh-TW" sz="2000" dirty="0"/>
              <a:t>的獨立性和未來</a:t>
            </a:r>
            <a:endParaRPr altLang="en-US" sz="2000" dirty="0">
              <a:latin typeface="HelveticaNeueLT Std"/>
              <a:cs typeface="Arial" panose="020B0604020202020204" pitchFamily="34" charset="0"/>
            </a:endParaRPr>
          </a:p>
          <a:p>
            <a:pPr eaLnBrk="1" hangingPunct="1">
              <a:spcBef>
                <a:spcPct val="0"/>
              </a:spcBef>
            </a:pPr>
            <a:r>
              <a:rPr altLang="en-US" sz="2000" dirty="0">
                <a:latin typeface="HelveticaNeueLT Std"/>
                <a:cs typeface="Arial" panose="020B0604020202020204" pitchFamily="34" charset="0"/>
              </a:rPr>
              <a:t>Create an Athlete Ambassador program with former Olympic or World champ for third-party endorsement and presence in the media</a:t>
            </a:r>
            <a:r>
              <a:rPr lang="zh-TW" altLang="en-US" sz="2000" dirty="0"/>
              <a:t>針對</a:t>
            </a:r>
            <a:r>
              <a:rPr lang="zh-TW" altLang="zh-TW" sz="2000" dirty="0"/>
              <a:t>第三方認可和媒體的存在</a:t>
            </a:r>
            <a:r>
              <a:rPr lang="zh-TW" altLang="en-US" sz="2000" dirty="0"/>
              <a:t>，</a:t>
            </a:r>
            <a:r>
              <a:rPr lang="zh-TW" altLang="zh-TW" sz="2000" dirty="0"/>
              <a:t>與前奧運或世界冠軍</a:t>
            </a:r>
            <a:r>
              <a:rPr lang="zh-TW" altLang="en-US" sz="2000" dirty="0"/>
              <a:t>共同</a:t>
            </a:r>
            <a:r>
              <a:rPr lang="zh-TW" altLang="zh-TW" sz="2000" dirty="0"/>
              <a:t>建</a:t>
            </a:r>
            <a:r>
              <a:rPr lang="zh-TW" altLang="en-US" sz="2000" dirty="0"/>
              <a:t>立</a:t>
            </a:r>
            <a:r>
              <a:rPr lang="zh-TW" altLang="zh-TW" sz="2000" dirty="0"/>
              <a:t>運動員大使計劃</a:t>
            </a:r>
            <a:endParaRPr altLang="en-US" sz="2000" dirty="0">
              <a:latin typeface="HelveticaNeueLT Std"/>
              <a:cs typeface="Arial" panose="020B0604020202020204" pitchFamily="34" charset="0"/>
            </a:endParaRPr>
          </a:p>
          <a:p>
            <a:pPr eaLnBrk="1" hangingPunct="1">
              <a:spcBef>
                <a:spcPct val="0"/>
              </a:spcBef>
            </a:pPr>
            <a:r>
              <a:rPr altLang="en-US" sz="2000" dirty="0">
                <a:latin typeface="HelveticaNeueLT Std"/>
                <a:cs typeface="Arial" panose="020B0604020202020204" pitchFamily="34" charset="0"/>
              </a:rPr>
              <a:t>Ensure our partners/LOC signing off the Charter</a:t>
            </a:r>
            <a:r>
              <a:rPr lang="zh-TW" altLang="zh-TW" sz="2000" dirty="0"/>
              <a:t>確</a:t>
            </a:r>
            <a:r>
              <a:rPr lang="zh-TW" altLang="en-US" sz="2000" dirty="0"/>
              <a:t>定</a:t>
            </a:r>
            <a:r>
              <a:rPr lang="zh-TW" altLang="zh-TW" sz="2000" dirty="0"/>
              <a:t>我們的合作夥伴/ LOC簽署“憲章”</a:t>
            </a:r>
            <a:endParaRPr altLang="en-US" sz="2000" dirty="0">
              <a:latin typeface="HelveticaNeueLT Std"/>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Day</a:t>
            </a:r>
            <a:r>
              <a:rPr lang="pl-PL" altLang="en-US" b="1" dirty="0"/>
              <a:t> 7</a:t>
            </a:r>
            <a:r>
              <a:rPr lang="zh-TW" altLang="en-US" b="1" dirty="0"/>
              <a:t>第</a:t>
            </a:r>
            <a:r>
              <a:rPr lang="en-US" altLang="zh-TW" b="1" dirty="0"/>
              <a:t>7</a:t>
            </a:r>
            <a:r>
              <a:rPr lang="zh-TW" altLang="en-US" b="1" dirty="0"/>
              <a:t>天</a:t>
            </a:r>
            <a:endParaRPr lang="en-US" altLang="en-US" b="1" dirty="0">
              <a:ea typeface="ヒラギノ角ゴ ProN W6" charset="0"/>
              <a:cs typeface="ヒラギノ角ゴ ProN W6" charset="0"/>
            </a:endParaRPr>
          </a:p>
        </p:txBody>
      </p:sp>
      <p:sp>
        <p:nvSpPr>
          <p:cNvPr id="129027" name="Rectangle 3"/>
          <p:cNvSpPr>
            <a:spLocks noGrp="1" noChangeArrowheads="1"/>
          </p:cNvSpPr>
          <p:nvPr>
            <p:ph type="title"/>
          </p:nvPr>
        </p:nvSpPr>
        <p:spPr>
          <a:xfrm>
            <a:off x="2073275" y="333375"/>
            <a:ext cx="7632700" cy="647700"/>
          </a:xfrm>
        </p:spPr>
        <p:txBody>
          <a:bodyPr/>
          <a:lstStyle/>
          <a:p>
            <a:pPr eaLnBrk="1" hangingPunct="1"/>
            <a:r>
              <a:rPr lang="en-US" altLang="en-US" dirty="0"/>
              <a:t>Course Program</a:t>
            </a:r>
            <a:r>
              <a:rPr lang="zh-TW" altLang="en-US" b="1" dirty="0"/>
              <a:t>課程規劃</a:t>
            </a:r>
            <a:endParaRPr lang="en-US" altLang="en-US" dirty="0"/>
          </a:p>
        </p:txBody>
      </p:sp>
      <p:graphicFrame>
        <p:nvGraphicFramePr>
          <p:cNvPr id="43012" name="Group 4"/>
          <p:cNvGraphicFramePr>
            <a:graphicFrameLocks noGrp="1"/>
          </p:cNvGraphicFramePr>
          <p:nvPr>
            <p:extLst>
              <p:ext uri="{D42A27DB-BD31-4B8C-83A1-F6EECF244321}">
                <p14:modId xmlns:p14="http://schemas.microsoft.com/office/powerpoint/2010/main" val="6638735"/>
              </p:ext>
            </p:extLst>
          </p:nvPr>
        </p:nvGraphicFramePr>
        <p:xfrm>
          <a:off x="344488" y="1768475"/>
          <a:ext cx="9170987" cy="985484"/>
        </p:xfrm>
        <a:graphic>
          <a:graphicData uri="http://schemas.openxmlformats.org/drawingml/2006/table">
            <a:tbl>
              <a:tblPr/>
              <a:tblGrid>
                <a:gridCol w="1440160">
                  <a:extLst>
                    <a:ext uri="{9D8B030D-6E8A-4147-A177-3AD203B41FA5}">
                      <a16:colId xmlns:a16="http://schemas.microsoft.com/office/drawing/2014/main" xmlns="" val="20000"/>
                    </a:ext>
                  </a:extLst>
                </a:gridCol>
                <a:gridCol w="5305068">
                  <a:extLst>
                    <a:ext uri="{9D8B030D-6E8A-4147-A177-3AD203B41FA5}">
                      <a16:colId xmlns:a16="http://schemas.microsoft.com/office/drawing/2014/main" xmlns="" val="20001"/>
                    </a:ext>
                  </a:extLst>
                </a:gridCol>
                <a:gridCol w="2425759">
                  <a:extLst>
                    <a:ext uri="{9D8B030D-6E8A-4147-A177-3AD203B41FA5}">
                      <a16:colId xmlns:a16="http://schemas.microsoft.com/office/drawing/2014/main" xmlns="" val="20002"/>
                    </a:ext>
                  </a:extLst>
                </a:gridCol>
              </a:tblGrid>
              <a:tr h="358176">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spcAft>
                          <a:spcPts val="0"/>
                        </a:spcAft>
                      </a:pPr>
                      <a:r>
                        <a:rPr lang="en-US" sz="1200" b="0" i="0" u="none" strike="noStrike" baseline="0" dirty="0" smtClean="0">
                          <a:solidFill>
                            <a:srgbClr val="000000"/>
                          </a:solidFill>
                          <a:latin typeface="+mn-lt"/>
                        </a:rPr>
                        <a:t>09：00 </a:t>
                      </a:r>
                      <a:r>
                        <a:rPr lang="en-US" sz="1200" b="0" i="0" u="none" strike="noStrike" baseline="0" dirty="0">
                          <a:solidFill>
                            <a:srgbClr val="000000"/>
                          </a:solidFill>
                          <a:latin typeface="+mn-lt"/>
                        </a:rPr>
                        <a:t>- 1</a:t>
                      </a:r>
                      <a:r>
                        <a:rPr lang="pl-PL" sz="1200" b="0" i="0" u="none" strike="noStrike" baseline="0" dirty="0" smtClean="0">
                          <a:solidFill>
                            <a:srgbClr val="000000"/>
                          </a:solidFill>
                          <a:latin typeface="+mn-lt"/>
                        </a:rPr>
                        <a:t>2</a:t>
                      </a:r>
                      <a:r>
                        <a:rPr lang="en-US" sz="1200" b="0" i="0" u="none" strike="noStrike" baseline="0" dirty="0" smtClean="0">
                          <a:solidFill>
                            <a:srgbClr val="000000"/>
                          </a:solidFill>
                          <a:latin typeface="+mn-lt"/>
                        </a:rPr>
                        <a:t>：</a:t>
                      </a:r>
                      <a:r>
                        <a:rPr lang="pl-PL" sz="1200" b="0" i="0" u="none" strike="noStrike" baseline="0" dirty="0" smtClean="0">
                          <a:solidFill>
                            <a:srgbClr val="000000"/>
                          </a:solidFill>
                          <a:latin typeface="+mn-lt"/>
                        </a:rPr>
                        <a:t>00</a:t>
                      </a:r>
                      <a:r>
                        <a:rPr lang="en-US" sz="1200" b="0" i="0" u="none" strike="noStrike" baseline="0" dirty="0">
                          <a:solidFill>
                            <a:srgbClr val="000000"/>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r>
                        <a:rPr lang="en-US" sz="1200" b="0" i="0" u="none" strike="noStrike" baseline="0" dirty="0">
                          <a:solidFill>
                            <a:srgbClr val="000000"/>
                          </a:solidFill>
                          <a:latin typeface="Arial"/>
                        </a:rPr>
                        <a:t>Written Examination</a:t>
                      </a:r>
                      <a:r>
                        <a:rPr lang="zh-TW" altLang="en-US" sz="1200" b="0" i="0" u="none" strike="noStrike" baseline="0" dirty="0">
                          <a:solidFill>
                            <a:srgbClr val="000000"/>
                          </a:solidFill>
                          <a:latin typeface="Arial"/>
                        </a:rPr>
                        <a:t>書面測驗</a:t>
                      </a:r>
                      <a:r>
                        <a:rPr lang="en-US" sz="1200" b="0" i="0" u="none" strike="noStrike" baseline="0" dirty="0">
                          <a:solidFill>
                            <a:srgbClr val="000000"/>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l">
                        <a:spcBef>
                          <a:spcPts val="800"/>
                        </a:spcBef>
                        <a:buClr>
                          <a:srgbClr val="000000"/>
                        </a:buClr>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algn="ctr">
                        <a:spcBef>
                          <a:spcPts val="0"/>
                        </a:spcBef>
                      </a:pPr>
                      <a:r>
                        <a:rPr lang="en-US" sz="1200" b="0" i="0" u="none" strike="noStrike" baseline="0" dirty="0">
                          <a:solidFill>
                            <a:srgbClr val="000000"/>
                          </a:solidFill>
                          <a:latin typeface="Arial"/>
                        </a:rPr>
                        <a:t>Examination</a:t>
                      </a:r>
                      <a:r>
                        <a:rPr lang="zh-TW" altLang="en-US" sz="1200" b="0" i="0" u="none" strike="noStrike" baseline="0" dirty="0">
                          <a:solidFill>
                            <a:srgbClr val="000000"/>
                          </a:solidFill>
                          <a:latin typeface="Arial"/>
                        </a:rPr>
                        <a:t>測驗</a:t>
                      </a:r>
                      <a:r>
                        <a:rPr lang="pl-PL" sz="1200" b="0" i="0" u="none" strike="noStrike" baseline="0" dirty="0">
                          <a:solidFill>
                            <a:srgbClr val="000000"/>
                          </a:solidFill>
                          <a:latin typeface="Arial"/>
                        </a:rPr>
                        <a:t> </a:t>
                      </a:r>
                      <a:r>
                        <a:rPr lang="en-US" sz="1200" b="0" i="0" u="none" strike="noStrike" baseline="0" dirty="0">
                          <a:solidFill>
                            <a:srgbClr val="000000"/>
                          </a:solidFill>
                          <a:latin typeface="Arial"/>
                        </a:rPr>
                        <a:t>(Classroom</a:t>
                      </a:r>
                      <a:r>
                        <a:rPr lang="zh-TW" altLang="en-US" sz="1200" b="0" i="0" u="none" strike="noStrike" baseline="0" dirty="0">
                          <a:solidFill>
                            <a:srgbClr val="000000"/>
                          </a:solidFill>
                          <a:latin typeface="Arial"/>
                        </a:rPr>
                        <a:t>教室</a:t>
                      </a:r>
                      <a:r>
                        <a:rPr lang="en-US" sz="1200" b="0" i="0" u="none" strike="noStrike" baseline="0" dirty="0">
                          <a:solidFill>
                            <a:srgbClr val="000000"/>
                          </a:solidFill>
                          <a:latin typeface="Arial"/>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8742">
                <a:tc>
                  <a:txBody>
                    <a:bodyPr/>
                    <a:lstStyle/>
                    <a:p>
                      <a:pPr algn="ctr">
                        <a:spcBef>
                          <a:spcPts val="0"/>
                        </a:spcBef>
                        <a:spcAft>
                          <a:spcPts val="0"/>
                        </a:spcAft>
                      </a:pPr>
                      <a:r>
                        <a:rPr lang="en-US" sz="1200" b="0" i="0" u="none" strike="noStrike" kern="1200" baseline="0" dirty="0" smtClean="0">
                          <a:solidFill>
                            <a:srgbClr val="000000"/>
                          </a:solidFill>
                          <a:latin typeface="+mn-lt"/>
                          <a:ea typeface="+mn-ea"/>
                          <a:cs typeface="+mn-cs"/>
                        </a:rPr>
                        <a:t>12：</a:t>
                      </a:r>
                      <a:r>
                        <a:rPr lang="pl-PL" sz="1200" b="0" i="0" u="none" strike="noStrike" kern="1200" baseline="0" dirty="0" smtClean="0">
                          <a:solidFill>
                            <a:srgbClr val="000000"/>
                          </a:solidFill>
                          <a:latin typeface="+mn-lt"/>
                          <a:ea typeface="+mn-ea"/>
                          <a:cs typeface="+mn-cs"/>
                        </a:rPr>
                        <a:t>00</a:t>
                      </a:r>
                      <a:r>
                        <a:rPr lang="en-US" sz="1200" b="0" i="0" u="none" strike="noStrike" kern="1200" baseline="0" dirty="0" smtClean="0">
                          <a:solidFill>
                            <a:srgbClr val="000000"/>
                          </a:solidFill>
                          <a:latin typeface="+mn-lt"/>
                          <a:ea typeface="+mn-ea"/>
                          <a:cs typeface="+mn-cs"/>
                        </a:rPr>
                        <a:t> </a:t>
                      </a:r>
                      <a:r>
                        <a:rPr lang="en-US" sz="1200" b="0" i="0" u="none" strike="noStrike" kern="1200" baseline="0" dirty="0">
                          <a:solidFill>
                            <a:srgbClr val="000000"/>
                          </a:solidFill>
                          <a:latin typeface="+mn-lt"/>
                          <a:ea typeface="+mn-ea"/>
                          <a:cs typeface="+mn-cs"/>
                        </a:rPr>
                        <a:t>– 1</a:t>
                      </a:r>
                      <a:r>
                        <a:rPr lang="pl-PL" sz="1200" b="0" i="0" u="none" strike="noStrike" kern="1200" baseline="0" dirty="0" smtClean="0">
                          <a:solidFill>
                            <a:srgbClr val="000000"/>
                          </a:solidFill>
                          <a:latin typeface="+mn-lt"/>
                          <a:ea typeface="+mn-ea"/>
                          <a:cs typeface="+mn-cs"/>
                        </a:rPr>
                        <a:t>2</a:t>
                      </a:r>
                      <a:r>
                        <a:rPr lang="en-US" sz="1200" b="0" i="0" u="none" strike="noStrike" kern="1200" baseline="0" dirty="0" smtClean="0">
                          <a:solidFill>
                            <a:srgbClr val="000000"/>
                          </a:solidFill>
                          <a:latin typeface="+mn-lt"/>
                          <a:ea typeface="+mn-ea"/>
                          <a:cs typeface="+mn-cs"/>
                        </a:rPr>
                        <a:t>：</a:t>
                      </a:r>
                      <a:r>
                        <a:rPr lang="pl-PL" sz="1200" b="0" i="0" u="none" strike="noStrike" kern="1200" baseline="0" dirty="0" smtClean="0">
                          <a:solidFill>
                            <a:srgbClr val="000000"/>
                          </a:solidFill>
                          <a:latin typeface="+mn-lt"/>
                          <a:ea typeface="+mn-ea"/>
                          <a:cs typeface="+mn-cs"/>
                        </a:rPr>
                        <a:t>15</a:t>
                      </a:r>
                      <a:r>
                        <a:rPr lang="en-US" sz="1200" b="0" i="0" u="none" strike="noStrike" kern="1200" baseline="0" dirty="0" smtClean="0">
                          <a:solidFill>
                            <a:srgbClr val="000000"/>
                          </a:solidFill>
                          <a:latin typeface="+mn-lt"/>
                          <a:ea typeface="+mn-ea"/>
                          <a:cs typeface="+mn-cs"/>
                        </a:rPr>
                        <a:t> </a:t>
                      </a:r>
                      <a:endParaRPr lang="en-US" sz="1200" b="0" i="0" u="none" strike="noStrike" kern="1200" baseline="0" dirty="0">
                        <a:solidFill>
                          <a:srgbClr val="000000"/>
                        </a:solidFill>
                        <a:latin typeface="+mn-lt"/>
                        <a:ea typeface="+mn-ea"/>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defRPr/>
                      </a:pPr>
                      <a:r>
                        <a:rPr kumimoji="0" lang="en-US" sz="1200" b="0" i="1" u="none" strike="noStrike" kern="1200" cap="none" spc="0" normalizeH="0" baseline="0" noProof="0" dirty="0">
                          <a:ln>
                            <a:noFill/>
                          </a:ln>
                          <a:solidFill>
                            <a:srgbClr val="000000"/>
                          </a:solidFill>
                          <a:effectLst/>
                          <a:uLnTx/>
                          <a:uFillTx/>
                          <a:latin typeface="+mn-lt"/>
                        </a:rPr>
                        <a:t> </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Break </a:t>
                      </a:r>
                      <a:r>
                        <a:rPr kumimoji="0" lang="zh-TW" alt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休息</a:t>
                      </a:r>
                      <a:r>
                        <a:rPr kumimoji="0" lang="en-US" sz="1200" b="0" i="1" u="none" strike="noStrike" kern="1200" cap="none" spc="0" normalizeH="0" baseline="0" noProof="0" dirty="0">
                          <a:ln>
                            <a:noFill/>
                          </a:ln>
                          <a:solidFill>
                            <a:srgbClr val="000000"/>
                          </a:solidFill>
                          <a:effectLst/>
                          <a:uLnTx/>
                          <a:uFillTx/>
                          <a:latin typeface="+mn-lt"/>
                          <a:ea typeface="ヒラギノ角ゴ ProN W3" charset="0"/>
                          <a:cs typeface="ヒラギノ角ゴ ProN W3" charset="0"/>
                          <a:sym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70982">
                <a:tc>
                  <a:txBody>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Arial" charset="0"/>
                        <a:buNone/>
                        <a:tabLst/>
                      </a:pPr>
                      <a:r>
                        <a:rPr lang="en-US" altLang="en-US" sz="1200" b="0" i="0" u="none" strike="noStrike" kern="1200" baseline="0" dirty="0">
                          <a:solidFill>
                            <a:srgbClr val="000000"/>
                          </a:solidFill>
                          <a:latin typeface="+mn-lt"/>
                          <a:ea typeface="+mn-ea"/>
                          <a:cs typeface="+mn-cs"/>
                          <a:sym typeface="Arial" charset="0"/>
                        </a:rPr>
                        <a:t>1</a:t>
                      </a:r>
                      <a:r>
                        <a:rPr lang="pl-PL" altLang="en-US" sz="1200" b="0" i="0" u="none" strike="noStrike" kern="1200" baseline="0" dirty="0" smtClean="0">
                          <a:solidFill>
                            <a:srgbClr val="000000"/>
                          </a:solidFill>
                          <a:latin typeface="+mn-lt"/>
                          <a:ea typeface="+mn-ea"/>
                          <a:cs typeface="+mn-cs"/>
                          <a:sym typeface="Arial" charset="0"/>
                        </a:rPr>
                        <a:t>2</a:t>
                      </a:r>
                      <a:r>
                        <a:rPr lang="en-US" altLang="en-US" sz="1200" b="0" i="0" u="none" strike="noStrike" kern="1200" baseline="0" dirty="0" smtClean="0">
                          <a:solidFill>
                            <a:srgbClr val="000000"/>
                          </a:solidFill>
                          <a:latin typeface="+mn-lt"/>
                          <a:ea typeface="+mn-ea"/>
                          <a:cs typeface="+mn-cs"/>
                          <a:sym typeface="Arial" charset="0"/>
                        </a:rPr>
                        <a:t>：</a:t>
                      </a:r>
                      <a:r>
                        <a:rPr lang="pl-PL" altLang="en-US" sz="1200" b="0" i="0" u="none" strike="noStrike" kern="1200" baseline="0" dirty="0" smtClean="0">
                          <a:solidFill>
                            <a:srgbClr val="000000"/>
                          </a:solidFill>
                          <a:latin typeface="+mn-lt"/>
                          <a:ea typeface="+mn-ea"/>
                          <a:cs typeface="+mn-cs"/>
                          <a:sym typeface="Arial" charset="0"/>
                        </a:rPr>
                        <a:t>15</a:t>
                      </a:r>
                      <a:r>
                        <a:rPr lang="en-US" altLang="en-US" sz="1200" b="0" i="0" u="none" strike="noStrike" kern="1200" baseline="0" dirty="0">
                          <a:solidFill>
                            <a:srgbClr val="000000"/>
                          </a:solidFill>
                          <a:latin typeface="+mn-lt"/>
                          <a:ea typeface="+mn-ea"/>
                          <a:cs typeface="+mn-cs"/>
                          <a:sym typeface="Arial" charset="0"/>
                        </a:rPr>
                        <a:t>-</a:t>
                      </a:r>
                      <a:r>
                        <a:rPr lang="pl-PL" altLang="en-US" sz="1200" b="0" i="0" u="none" strike="noStrike" kern="1200" baseline="0" dirty="0" smtClean="0">
                          <a:solidFill>
                            <a:srgbClr val="000000"/>
                          </a:solidFill>
                          <a:latin typeface="+mn-lt"/>
                          <a:ea typeface="+mn-ea"/>
                          <a:cs typeface="+mn-cs"/>
                          <a:sym typeface="Arial" charset="0"/>
                        </a:rPr>
                        <a:t>14：30</a:t>
                      </a:r>
                      <a:endParaRPr lang="en-US" altLang="en-US" sz="1200" b="0" i="0" u="none" strike="noStrike" kern="1200" baseline="0" dirty="0">
                        <a:solidFill>
                          <a:srgbClr val="000000"/>
                        </a:solidFill>
                        <a:latin typeface="+mn-lt"/>
                        <a:ea typeface="+mn-ea"/>
                        <a:cs typeface="+mn-cs"/>
                        <a:sym typeface="Arial"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r>
                        <a:rPr lang="en-US" sz="1200" b="0" i="0" u="none" strike="noStrike" baseline="0" dirty="0">
                          <a:solidFill>
                            <a:srgbClr val="000000"/>
                          </a:solidFill>
                          <a:latin typeface="+mn-lt"/>
                        </a:rPr>
                        <a:t>Final Feedback session</a:t>
                      </a:r>
                      <a:r>
                        <a:rPr lang="zh-TW" altLang="en-US" sz="1200" b="0" i="0" u="none" strike="noStrike" baseline="0" dirty="0">
                          <a:solidFill>
                            <a:srgbClr val="000000"/>
                          </a:solidFill>
                          <a:latin typeface="+mn-lt"/>
                        </a:rPr>
                        <a:t>最終回饋討論會</a:t>
                      </a:r>
                      <a:r>
                        <a:rPr lang="en-US" sz="1200" b="0" i="0" u="none" strike="noStrike" baseline="0" dirty="0">
                          <a:solidFill>
                            <a:srgbClr val="000000"/>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200" b="0" i="0" u="none" strike="noStrike" baseline="0" dirty="0">
                          <a:solidFill>
                            <a:srgbClr val="000000"/>
                          </a:solidFill>
                          <a:latin typeface="+mn-lt"/>
                        </a:rPr>
                        <a:t>Classroom</a:t>
                      </a:r>
                      <a:r>
                        <a:rPr lang="zh-TW" altLang="en-US" sz="1200" b="0" i="0" u="none" strike="noStrike" baseline="0" dirty="0">
                          <a:solidFill>
                            <a:srgbClr val="000000"/>
                          </a:solidFill>
                          <a:latin typeface="+mn-lt"/>
                        </a:rPr>
                        <a:t>教室</a:t>
                      </a:r>
                      <a:r>
                        <a:rPr lang="en-US" sz="1200" b="0" i="0" u="none" strike="noStrike" baseline="0" dirty="0">
                          <a:solidFill>
                            <a:srgbClr val="000000"/>
                          </a:solidFill>
                          <a:latin typeface="+mn-lt"/>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bl>
          </a:graphicData>
        </a:graphic>
      </p:graphicFrame>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itle 3"/>
          <p:cNvSpPr txBox="1">
            <a:spLocks noGrp="1"/>
          </p:cNvSpPr>
          <p:nvPr>
            <p:ph type="title"/>
          </p:nvPr>
        </p:nvSpPr>
        <p:spPr>
          <a:xfrm>
            <a:off x="446088" y="273050"/>
            <a:ext cx="9045575" cy="900113"/>
          </a:xfrm>
        </p:spPr>
        <p:txBody>
          <a:bodyPr/>
          <a:lstStyle/>
          <a:p>
            <a:pPr eaLnBrk="1" hangingPunct="1"/>
            <a:r>
              <a:rPr lang="fr-CH" altLang="en-US" dirty="0">
                <a:latin typeface="HelveticaNeueLT Std Med"/>
              </a:rPr>
              <a:t>5. HEADSUP! CHARTER</a:t>
            </a:r>
            <a:r>
              <a:rPr lang="zh-TW" altLang="en-US" dirty="0">
                <a:latin typeface="HelveticaNeueLT Std Med"/>
              </a:rPr>
              <a:t>抬起頭打</a:t>
            </a:r>
            <a:r>
              <a:rPr lang="en-US" altLang="zh-TW" dirty="0">
                <a:latin typeface="HelveticaNeueLT Std Med"/>
              </a:rPr>
              <a:t>! </a:t>
            </a:r>
            <a:r>
              <a:rPr lang="zh-TW" altLang="en-US" dirty="0">
                <a:latin typeface="HelveticaNeueLT Std Med"/>
              </a:rPr>
              <a:t>憲章</a:t>
            </a:r>
            <a:endParaRPr lang="en-GB" altLang="en-US" dirty="0">
              <a:latin typeface="HelveticaNeueLT Std Med"/>
            </a:endParaRPr>
          </a:p>
        </p:txBody>
      </p:sp>
      <p:sp>
        <p:nvSpPr>
          <p:cNvPr id="3" name="Rectangle 5"/>
          <p:cNvSpPr/>
          <p:nvPr/>
        </p:nvSpPr>
        <p:spPr>
          <a:xfrm>
            <a:off x="1898402" y="980728"/>
            <a:ext cx="5545138" cy="2030443"/>
          </a:xfrm>
          <a:prstGeom prst="rect">
            <a:avLst/>
          </a:prstGeom>
          <a:solidFill>
            <a:srgbClr val="FFFFFF"/>
          </a:solidFill>
          <a:ln w="12701">
            <a:solidFill>
              <a:srgbClr val="000000"/>
            </a:solidFill>
            <a:prstDash val="solid"/>
            <a:miter/>
          </a:ln>
        </p:spPr>
        <p:txBody>
          <a:bodyPr anchor="ctr"/>
          <a:lstStyle/>
          <a:p>
            <a:pPr eaLnBrk="1" fontAlgn="auto" hangingPunct="1">
              <a:spcBef>
                <a:spcPts val="0"/>
              </a:spcBef>
              <a:spcAft>
                <a:spcPts val="0"/>
              </a:spcAft>
              <a:defRPr sz="1800" b="0" i="0" u="none" strike="noStrike" kern="0" cap="none" spc="0" baseline="0">
                <a:solidFill>
                  <a:srgbClr val="000000"/>
                </a:solidFill>
                <a:uFillTx/>
              </a:defRPr>
            </a:pPr>
            <a:r>
              <a:rPr lang="fr-CH" sz="2000" kern="0" dirty="0">
                <a:latin typeface="HelveticaNeueLT Std"/>
                <a:ea typeface="+mn-ea"/>
                <a:cs typeface="Arial" pitchFamily="34"/>
              </a:rPr>
              <a:t>	</a:t>
            </a:r>
            <a:r>
              <a:rPr lang="fr-CH" sz="2000" u="sng" kern="0" dirty="0" smtClean="0">
                <a:latin typeface="HelveticaNeueLT Std"/>
                <a:ea typeface="+mn-ea"/>
                <a:cs typeface="Arial" pitchFamily="34"/>
              </a:rPr>
              <a:t>Rationale</a:t>
            </a:r>
            <a:r>
              <a:rPr lang="en-US" altLang="zh-TW" sz="2000" u="sng" kern="0" dirty="0" smtClean="0">
                <a:latin typeface="HelveticaNeueLT Std"/>
                <a:ea typeface="+mn-ea"/>
                <a:cs typeface="Arial" pitchFamily="34"/>
              </a:rPr>
              <a:t>:</a:t>
            </a:r>
            <a:r>
              <a:rPr lang="zh-TW" altLang="en-US" sz="2000" u="sng" kern="0" dirty="0" smtClean="0">
                <a:latin typeface="HelveticaNeueLT Std"/>
                <a:ea typeface="+mn-ea"/>
                <a:cs typeface="Arial" pitchFamily="34"/>
              </a:rPr>
              <a:t> 理由：</a:t>
            </a:r>
            <a:endParaRPr lang="fr-CH" sz="2000" u="sng"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fr-CH" sz="2000" kern="0" dirty="0">
                <a:latin typeface="HelveticaNeueLT Std"/>
                <a:ea typeface="+mn-ea"/>
                <a:cs typeface="Arial" pitchFamily="34"/>
              </a:rPr>
              <a:t>	Amplify National and International initiatives 	aligned with our 4 pillars through the HeadsUp 	Charter</a:t>
            </a:r>
            <a:r>
              <a:rPr lang="zh-TW" altLang="en-US" sz="2000" kern="0" dirty="0">
                <a:latin typeface="HelveticaNeueLT Std"/>
                <a:ea typeface="+mn-ea"/>
                <a:cs typeface="Arial" pitchFamily="34"/>
              </a:rPr>
              <a:t> </a:t>
            </a:r>
            <a:r>
              <a:rPr lang="zh-TW" altLang="en-US" sz="1800" dirty="0"/>
              <a:t>藉由</a:t>
            </a:r>
            <a:r>
              <a:rPr lang="zh-TW" altLang="zh-TW" sz="1800" dirty="0"/>
              <a:t>“</a:t>
            </a:r>
            <a:r>
              <a:rPr lang="zh-TW" altLang="en-US" sz="1800" dirty="0">
                <a:latin typeface="HelveticaNeueLT Std Med"/>
              </a:rPr>
              <a:t>抬起頭打</a:t>
            </a:r>
            <a:r>
              <a:rPr lang="en-US" altLang="zh-TW" sz="1800" dirty="0">
                <a:latin typeface="HelveticaNeueLT Std Med"/>
              </a:rPr>
              <a:t>!</a:t>
            </a:r>
            <a:r>
              <a:rPr lang="zh-TW" altLang="zh-TW" sz="1800" dirty="0"/>
              <a:t>憲章”</a:t>
            </a:r>
            <a:r>
              <a:rPr lang="zh-TW" altLang="en-US" sz="1800" dirty="0"/>
              <a:t>而</a:t>
            </a:r>
            <a:r>
              <a:rPr lang="zh-TW" altLang="zh-TW" sz="1800" dirty="0"/>
              <a:t>擴大</a:t>
            </a:r>
            <a:r>
              <a:rPr lang="zh-TW" altLang="en-US" sz="1800" dirty="0"/>
              <a:t>符合</a:t>
            </a:r>
            <a:r>
              <a:rPr lang="zh-TW" altLang="zh-TW" sz="1800" dirty="0"/>
              <a:t>我們4個支柱的國家和國際</a:t>
            </a:r>
            <a:r>
              <a:rPr lang="zh-TW" altLang="en-US" sz="1800" dirty="0"/>
              <a:t>行動</a:t>
            </a:r>
            <a:endParaRPr lang="fr-CH" sz="2000" kern="0" dirty="0">
              <a:latin typeface="HelveticaNeueLT Std"/>
              <a:ea typeface="+mn-ea"/>
              <a:cs typeface="Arial" pitchFamily="34"/>
            </a:endParaRPr>
          </a:p>
        </p:txBody>
      </p:sp>
      <p:sp>
        <p:nvSpPr>
          <p:cNvPr id="4" name="Rectangle 6"/>
          <p:cNvSpPr/>
          <p:nvPr/>
        </p:nvSpPr>
        <p:spPr>
          <a:xfrm>
            <a:off x="1898650" y="3756025"/>
            <a:ext cx="5545138" cy="1808163"/>
          </a:xfrm>
          <a:prstGeom prst="rect">
            <a:avLst/>
          </a:prstGeom>
          <a:solidFill>
            <a:srgbClr val="FFFFFF"/>
          </a:solidFill>
          <a:ln w="12701">
            <a:solidFill>
              <a:srgbClr val="000000"/>
            </a:solidFill>
            <a:prstDash val="solid"/>
            <a:miter/>
          </a:ln>
        </p:spPr>
        <p:txBody>
          <a:bodyPr anchor="ctr"/>
          <a:lstStyle/>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a:t>
            </a:r>
          </a:p>
          <a:p>
            <a:pPr algn="ctr" eaLnBrk="1" fontAlgn="auto" hangingPunct="1">
              <a:spcBef>
                <a:spcPts val="0"/>
              </a:spcBef>
              <a:spcAft>
                <a:spcPts val="0"/>
              </a:spcAft>
              <a:defRPr sz="1800" b="0" i="0" u="none" strike="noStrike" kern="0" cap="none" spc="0" baseline="0">
                <a:solidFill>
                  <a:srgbClr val="000000"/>
                </a:solidFill>
                <a:uFillTx/>
              </a:defRPr>
            </a:pPr>
            <a:endParaRPr lang="en-US" sz="2000" u="sng" kern="0" dirty="0">
              <a:latin typeface="HelveticaNeueLT Std"/>
              <a:ea typeface="+mn-ea"/>
              <a:cs typeface="Arial" pitchFamily="34"/>
            </a:endParaRPr>
          </a:p>
          <a:p>
            <a:pPr algn="ctr" eaLnBrk="1" fontAlgn="auto" hangingPunct="1">
              <a:spcBef>
                <a:spcPts val="0"/>
              </a:spcBef>
              <a:spcAft>
                <a:spcPts val="0"/>
              </a:spcAft>
              <a:defRPr sz="1800" b="0" i="0" u="none" strike="noStrike" kern="0" cap="none" spc="0" baseline="0">
                <a:solidFill>
                  <a:srgbClr val="000000"/>
                </a:solidFill>
                <a:uFillTx/>
              </a:defRPr>
            </a:pPr>
            <a:endParaRPr lang="en-US" sz="2000" u="sng" kern="0" dirty="0">
              <a:latin typeface="HelveticaNeueLT Std"/>
              <a:ea typeface="+mn-ea"/>
              <a:cs typeface="Arial" pitchFamily="34"/>
            </a:endParaRPr>
          </a:p>
          <a:p>
            <a:pPr algn="ctr" eaLnBrk="1" fontAlgn="auto" hangingPunct="1">
              <a:spcBef>
                <a:spcPts val="0"/>
              </a:spcBef>
              <a:spcAft>
                <a:spcPts val="0"/>
              </a:spcAft>
              <a:defRPr sz="1800" b="0" i="0" u="none" strike="noStrike" kern="0" cap="none" spc="0" baseline="0">
                <a:solidFill>
                  <a:srgbClr val="000000"/>
                </a:solidFill>
                <a:uFillTx/>
              </a:defRPr>
            </a:pPr>
            <a:r>
              <a:rPr lang="en-US" sz="2000" u="sng" kern="0" dirty="0">
                <a:latin typeface="HelveticaNeueLT Std"/>
                <a:ea typeface="+mn-ea"/>
                <a:cs typeface="Arial" pitchFamily="34"/>
              </a:rPr>
              <a:t>Client </a:t>
            </a:r>
            <a:r>
              <a:rPr lang="en-US" sz="2000" u="sng" kern="0" dirty="0" smtClean="0">
                <a:latin typeface="HelveticaNeueLT Std"/>
                <a:ea typeface="+mn-ea"/>
                <a:cs typeface="Arial" pitchFamily="34"/>
              </a:rPr>
              <a:t>Group</a:t>
            </a:r>
            <a:r>
              <a:rPr lang="en-US" altLang="zh-TW" sz="2000" u="sng" kern="0" dirty="0" smtClean="0">
                <a:latin typeface="HelveticaNeueLT Std"/>
                <a:ea typeface="+mn-ea"/>
                <a:cs typeface="Arial" pitchFamily="34"/>
              </a:rPr>
              <a:t>:</a:t>
            </a:r>
            <a:r>
              <a:rPr lang="zh-TW" altLang="en-US" sz="2000" u="sng" kern="0" dirty="0" smtClean="0">
                <a:latin typeface="HelveticaNeueLT Std"/>
                <a:ea typeface="+mn-ea"/>
                <a:cs typeface="Arial" pitchFamily="34"/>
              </a:rPr>
              <a:t> </a:t>
            </a:r>
            <a:r>
              <a:rPr lang="zh-TW" altLang="zh-TW" sz="2000" dirty="0" smtClean="0"/>
              <a:t>客戶</a:t>
            </a:r>
            <a:r>
              <a:rPr lang="zh-TW" altLang="en-US" sz="2000" dirty="0" smtClean="0"/>
              <a:t>群：</a:t>
            </a:r>
            <a:endParaRPr lang="en-US" sz="2000" u="sng"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National Federations</a:t>
            </a:r>
            <a:r>
              <a:rPr lang="zh-TW" altLang="en-US" sz="2000" dirty="0"/>
              <a:t>國家協會</a:t>
            </a:r>
            <a:endParaRPr lang="en-US" sz="2000"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Confederations</a:t>
            </a:r>
            <a:r>
              <a:rPr lang="zh-TW" altLang="zh-TW" sz="2000" dirty="0"/>
              <a:t>聯</a:t>
            </a:r>
            <a:r>
              <a:rPr lang="zh-TW" altLang="en-US" sz="2000" dirty="0"/>
              <a:t>盟</a:t>
            </a:r>
            <a:endParaRPr lang="en-US" sz="2000"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Local Organizing Committee</a:t>
            </a:r>
            <a:r>
              <a:rPr lang="zh-TW" altLang="zh-TW" sz="2000" dirty="0"/>
              <a:t>地方組委會</a:t>
            </a:r>
            <a:endParaRPr lang="en-US" sz="2000"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Partners/suppliers/NGOs</a:t>
            </a:r>
            <a:r>
              <a:rPr lang="zh-TW" altLang="zh-TW" sz="2000" dirty="0"/>
              <a:t>合作夥伴/供應商/非政府組織</a:t>
            </a:r>
            <a:endParaRPr lang="en-US" sz="2000"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zh-TW" altLang="zh-TW" sz="1800" dirty="0"/>
              <a:t/>
            </a:r>
            <a:br>
              <a:rPr lang="zh-TW" altLang="zh-TW" sz="1800" dirty="0"/>
            </a:br>
            <a:r>
              <a:rPr lang="zh-TW" altLang="zh-TW" sz="1800" dirty="0"/>
              <a:t/>
            </a:r>
            <a:br>
              <a:rPr lang="zh-TW" altLang="zh-TW" sz="1800" dirty="0"/>
            </a:br>
            <a:r>
              <a:rPr lang="zh-TW" altLang="zh-TW" sz="1800" dirty="0"/>
              <a:t/>
            </a:r>
            <a:br>
              <a:rPr lang="zh-TW" altLang="zh-TW" sz="1800" dirty="0"/>
            </a:br>
            <a:r>
              <a:rPr lang="zh-TW" altLang="zh-TW" sz="1800" dirty="0"/>
              <a:t/>
            </a:r>
            <a:br>
              <a:rPr lang="zh-TW" altLang="zh-TW" sz="1800" dirty="0"/>
            </a:br>
            <a:endParaRPr lang="fr-CH" sz="2000" kern="0" dirty="0">
              <a:latin typeface="HelveticaNeueLT Std"/>
              <a:ea typeface="+mn-ea"/>
              <a:cs typeface="Arial" pitchFamily="34"/>
            </a:endParaRPr>
          </a:p>
        </p:txBody>
      </p:sp>
    </p:spTree>
  </p:cSld>
  <p:clrMapOvr>
    <a:masterClrMapping/>
  </p:clrMapOvr>
  <p:transition spd="slow"/>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itle 3"/>
          <p:cNvSpPr txBox="1">
            <a:spLocks noGrp="1"/>
          </p:cNvSpPr>
          <p:nvPr>
            <p:ph type="title"/>
          </p:nvPr>
        </p:nvSpPr>
        <p:spPr>
          <a:xfrm>
            <a:off x="446088" y="39370"/>
            <a:ext cx="9045575" cy="900113"/>
          </a:xfrm>
        </p:spPr>
        <p:txBody>
          <a:bodyPr/>
          <a:lstStyle/>
          <a:p>
            <a:pPr eaLnBrk="1" hangingPunct="1"/>
            <a:r>
              <a:rPr lang="fr-CH" altLang="en-US" dirty="0">
                <a:latin typeface="HelveticaNeueLT Std Med"/>
              </a:rPr>
              <a:t>5. HEADSUP! CHARTER</a:t>
            </a:r>
            <a:r>
              <a:rPr lang="zh-TW" altLang="en-US" dirty="0"/>
              <a:t>抬起頭打</a:t>
            </a:r>
            <a:r>
              <a:rPr lang="en-US" altLang="zh-TW" dirty="0">
                <a:latin typeface="HelveticaNeueLT Std Med"/>
              </a:rPr>
              <a:t>!</a:t>
            </a:r>
            <a:r>
              <a:rPr lang="zh-TW" altLang="en-US" dirty="0">
                <a:latin typeface="HelveticaNeueLT Std Med"/>
              </a:rPr>
              <a:t>憲章</a:t>
            </a:r>
            <a:endParaRPr lang="en-GB" altLang="en-US" dirty="0">
              <a:latin typeface="HelveticaNeueLT Std Med"/>
            </a:endParaRPr>
          </a:p>
        </p:txBody>
      </p:sp>
      <p:sp>
        <p:nvSpPr>
          <p:cNvPr id="3" name="TextBox 20"/>
          <p:cNvSpPr txBox="1"/>
          <p:nvPr/>
        </p:nvSpPr>
        <p:spPr>
          <a:xfrm>
            <a:off x="4099560" y="5885498"/>
            <a:ext cx="1833880" cy="477054"/>
          </a:xfrm>
          <a:prstGeom prst="rect">
            <a:avLst/>
          </a:prstGeom>
          <a:noFill/>
          <a:ln>
            <a:noFill/>
          </a:ln>
        </p:spPr>
        <p:txBody>
          <a:bodyPr wrap="square" anchorCtr="1">
            <a:spAutoFit/>
          </a:bodyPr>
          <a:lstStyle/>
          <a:p>
            <a:pPr algn="ctr" defTabSz="457200" eaLnBrk="1" fontAlgn="auto" hangingPunct="1">
              <a:spcBef>
                <a:spcPts val="0"/>
              </a:spcBef>
              <a:spcAft>
                <a:spcPts val="0"/>
              </a:spcAft>
              <a:defRPr sz="1800" b="0" i="0" u="none" strike="noStrike" kern="0" cap="none" spc="0" baseline="0">
                <a:solidFill>
                  <a:srgbClr val="000000"/>
                </a:solidFill>
                <a:uFillTx/>
              </a:defRPr>
            </a:pPr>
            <a:r>
              <a:rPr lang="fr-CH" sz="900" kern="0" dirty="0">
                <a:latin typeface="HelveticaNeueLT Std Thin" pitchFamily="34"/>
                <a:ea typeface="+mn-ea"/>
                <a:cs typeface="+mn-cs"/>
              </a:rPr>
              <a:t>Ching-Kuo WU</a:t>
            </a:r>
          </a:p>
          <a:p>
            <a:pPr algn="ctr" defTabSz="457200" eaLnBrk="1" fontAlgn="auto" hangingPunct="1">
              <a:spcBef>
                <a:spcPts val="0"/>
              </a:spcBef>
              <a:spcAft>
                <a:spcPts val="0"/>
              </a:spcAft>
              <a:defRPr sz="1800" b="0" i="0" u="none" strike="noStrike" kern="0" cap="none" spc="0" baseline="0">
                <a:solidFill>
                  <a:srgbClr val="000000"/>
                </a:solidFill>
                <a:uFillTx/>
              </a:defRPr>
            </a:pPr>
            <a:r>
              <a:rPr lang="fr-CH" sz="800" i="1" kern="0" dirty="0">
                <a:latin typeface="HelveticaNeueLT Std Thin" pitchFamily="34"/>
                <a:ea typeface="+mn-ea"/>
                <a:cs typeface="+mn-cs"/>
              </a:rPr>
              <a:t>AIBA President</a:t>
            </a:r>
            <a:r>
              <a:rPr lang="en-US" altLang="zh-TW" sz="8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8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主席</a:t>
            </a:r>
            <a:r>
              <a:rPr lang="zh-TW" altLang="zh-TW" sz="800" kern="100" dirty="0">
                <a:solidFill>
                  <a:srgbClr val="222222"/>
                </a:solidFill>
                <a:latin typeface="Calibri" panose="020F0502020204030204" pitchFamily="34" charset="0"/>
                <a:ea typeface="Arial" panose="020B0604020202020204" pitchFamily="34" charset="0"/>
                <a:cs typeface="Times New Roman" panose="02020603050405020304" pitchFamily="18" charset="0"/>
              </a:rPr>
              <a:t> </a:t>
            </a:r>
            <a:r>
              <a:rPr lang="zh-TW" altLang="zh-TW" sz="8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吳經國</a:t>
            </a:r>
            <a:endParaRPr lang="zh-TW" altLang="zh-TW" sz="800" kern="100" dirty="0">
              <a:latin typeface="Calibri" panose="020F0502020204030204" pitchFamily="34" charset="0"/>
              <a:ea typeface="新細明體" panose="02020500000000000000" pitchFamily="18" charset="-120"/>
              <a:cs typeface="Times New Roman" panose="02020603050405020304" pitchFamily="18" charset="0"/>
            </a:endParaRPr>
          </a:p>
          <a:p>
            <a:pPr algn="ctr" defTabSz="457200" eaLnBrk="1" fontAlgn="auto" hangingPunct="1">
              <a:spcBef>
                <a:spcPts val="0"/>
              </a:spcBef>
              <a:spcAft>
                <a:spcPts val="0"/>
              </a:spcAft>
              <a:defRPr sz="1800" b="0" i="0" u="none" strike="noStrike" kern="0" cap="none" spc="0" baseline="0">
                <a:solidFill>
                  <a:srgbClr val="000000"/>
                </a:solidFill>
                <a:uFillTx/>
              </a:defRPr>
            </a:pPr>
            <a:endParaRPr lang="fr-CH" sz="800" i="1" kern="0" dirty="0">
              <a:latin typeface="HelveticaNeueLT Std Thin" pitchFamily="34"/>
              <a:ea typeface="+mn-ea"/>
              <a:cs typeface="+mn-cs"/>
            </a:endParaRPr>
          </a:p>
        </p:txBody>
      </p:sp>
      <p:sp>
        <p:nvSpPr>
          <p:cNvPr id="5" name="TextBox 10"/>
          <p:cNvSpPr txBox="1"/>
          <p:nvPr/>
        </p:nvSpPr>
        <p:spPr bwMode="auto">
          <a:xfrm>
            <a:off x="683549" y="784860"/>
            <a:ext cx="8450291" cy="1169551"/>
          </a:xfrm>
          <a:prstGeom prst="rect">
            <a:avLst/>
          </a:prstGeom>
          <a:noFill/>
          <a:ln>
            <a:noFill/>
          </a:ln>
        </p:spPr>
        <p:txBody>
          <a:bodyPr wrap="square">
            <a:spAutoFit/>
          </a:bodyPr>
          <a:lstStyle/>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kern="0" dirty="0">
                <a:latin typeface="HelveticaNeueLT Std Thin" pitchFamily="34"/>
                <a:ea typeface="+mn-ea"/>
                <a:cs typeface="+mn-cs"/>
              </a:rPr>
              <a:t>It is AIBA’s mission to responsibly govern the sport of boxing worldwide, and </a:t>
            </a:r>
            <a:r>
              <a:rPr lang="en-US" sz="1000" kern="0" dirty="0" err="1">
                <a:latin typeface="HelveticaNeueLT Std Thin" pitchFamily="34"/>
                <a:ea typeface="+mn-ea"/>
                <a:cs typeface="+mn-cs"/>
              </a:rPr>
              <a:t>HeadsUp</a:t>
            </a:r>
            <a:r>
              <a:rPr lang="en-US" sz="1000" kern="0" dirty="0">
                <a:latin typeface="HelveticaNeueLT Std Thin" pitchFamily="34"/>
                <a:ea typeface="+mn-ea"/>
                <a:cs typeface="+mn-cs"/>
              </a:rPr>
              <a:t>! is our global initiative to promote the values of boxing and the AIBA family worldwide. Our goal is to foster AIBA initiatives for the promotion and development of boxing at a national and international level. With </a:t>
            </a:r>
            <a:r>
              <a:rPr lang="en-US" sz="1000" kern="0" dirty="0" err="1">
                <a:latin typeface="HelveticaNeueLT Std Thin" pitchFamily="34"/>
                <a:ea typeface="+mn-ea"/>
                <a:cs typeface="+mn-cs"/>
              </a:rPr>
              <a:t>HeadsUp</a:t>
            </a:r>
            <a:r>
              <a:rPr lang="en-US" sz="1000" kern="0" dirty="0">
                <a:latin typeface="HelveticaNeueLT Std Thin" pitchFamily="34"/>
                <a:ea typeface="+mn-ea"/>
                <a:cs typeface="+mn-cs"/>
              </a:rPr>
              <a:t>! , we want to change the perception of boxing and reinforce the positive aspects of our sport including the discipline, training and sense of self that it imbues in all participants. </a:t>
            </a:r>
          </a:p>
          <a:p>
            <a:pPr algn="just" defTabSz="457200" eaLnBrk="1" fontAlgn="auto" hangingPunct="1">
              <a:spcBef>
                <a:spcPts val="0"/>
              </a:spcBef>
              <a:spcAft>
                <a:spcPts val="0"/>
              </a:spcAft>
              <a:defRPr sz="1800" b="0" i="0" u="none" strike="noStrike" kern="0" cap="none" spc="0" baseline="0">
                <a:solidFill>
                  <a:srgbClr val="000000"/>
                </a:solidFill>
                <a:uFillTx/>
              </a:defRPr>
            </a:pP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的使命是負責管理全球拳擊運動，並且抬起頭打</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t>
            </a:r>
            <a:r>
              <a:rPr lang="en-US" altLang="zh-TW" sz="1000" kern="100" dirty="0" err="1">
                <a:solidFill>
                  <a:srgbClr val="222222"/>
                </a:solidFill>
                <a:latin typeface="Arial" panose="020B0604020202020204" pitchFamily="34" charset="0"/>
                <a:ea typeface="新細明體" panose="02020500000000000000" pitchFamily="18" charset="-120"/>
                <a:cs typeface="Times New Roman" panose="02020603050405020304" pitchFamily="18" charset="0"/>
              </a:rPr>
              <a:t>HeadsUp</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 </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是我們提倡的全球行動，旨在推廣拳擊和全球</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家族的價值觀。我們的目標是促進</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行動在國家和國際層級推動拳擊的發展和成長。隨著抬起頭打！我們想改變拳擊的看法，並強化我們體育的積極面向，包括紀律</a:t>
            </a:r>
            <a:r>
              <a:rPr lang="zh-TW" altLang="zh-TW" sz="1000" kern="100" dirty="0">
                <a:solidFill>
                  <a:srgbClr val="222222"/>
                </a:solidFill>
                <a:latin typeface="Calibri" panose="020F0502020204030204" pitchFamily="34" charset="0"/>
                <a:ea typeface="新細明體" panose="02020500000000000000" pitchFamily="18" charset="-120"/>
                <a:cs typeface="Arial" panose="020B0604020202020204" pitchFamily="34" charset="0"/>
              </a:rPr>
              <a:t>、</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訓練以及對所有參與者灌輸的自我意識。</a:t>
            </a:r>
            <a:endParaRPr lang="en-US" sz="1000" kern="0" dirty="0">
              <a:latin typeface="HelveticaNeueLT Std Thin" pitchFamily="34"/>
              <a:ea typeface="+mn-ea"/>
              <a:cs typeface="+mn-cs"/>
            </a:endParaRPr>
          </a:p>
        </p:txBody>
      </p:sp>
      <p:cxnSp>
        <p:nvCxnSpPr>
          <p:cNvPr id="384007" name="Straight Connector 3"/>
          <p:cNvCxnSpPr>
            <a:cxnSpLocks noChangeShapeType="1"/>
          </p:cNvCxnSpPr>
          <p:nvPr/>
        </p:nvCxnSpPr>
        <p:spPr bwMode="auto">
          <a:xfrm>
            <a:off x="6966420" y="1299253"/>
            <a:ext cx="2088000" cy="0"/>
          </a:xfrm>
          <a:prstGeom prst="straightConnector1">
            <a:avLst/>
          </a:prstGeom>
          <a:noFill/>
          <a:ln w="12701">
            <a:solidFill>
              <a:srgbClr val="00B0F0"/>
            </a:solidFill>
            <a:miter lim="800000"/>
            <a:headEnd/>
            <a:tailEnd/>
          </a:ln>
          <a:extLst>
            <a:ext uri="{909E8E84-426E-40DD-AFC4-6F175D3DCCD1}">
              <a14:hiddenFill xmlns:a14="http://schemas.microsoft.com/office/drawing/2010/main">
                <a:noFill/>
              </a14:hiddenFill>
            </a:ext>
          </a:extLst>
        </p:spPr>
      </p:cxnSp>
      <p:cxnSp>
        <p:nvCxnSpPr>
          <p:cNvPr id="384009" name="Straight Connector 8"/>
          <p:cNvCxnSpPr>
            <a:cxnSpLocks noChangeShapeType="1"/>
          </p:cNvCxnSpPr>
          <p:nvPr/>
        </p:nvCxnSpPr>
        <p:spPr bwMode="auto">
          <a:xfrm>
            <a:off x="3527549" y="5905003"/>
            <a:ext cx="2171537" cy="0"/>
          </a:xfrm>
          <a:prstGeom prst="straightConnector1">
            <a:avLst/>
          </a:prstGeom>
          <a:noFill/>
          <a:ln w="12701">
            <a:solidFill>
              <a:srgbClr val="00B0F0"/>
            </a:solidFill>
            <a:miter lim="800000"/>
            <a:headEnd/>
            <a:tailEnd/>
          </a:ln>
          <a:extLst>
            <a:ext uri="{909E8E84-426E-40DD-AFC4-6F175D3DCCD1}">
              <a14:hiddenFill xmlns:a14="http://schemas.microsoft.com/office/drawing/2010/main">
                <a:noFill/>
              </a14:hiddenFill>
            </a:ext>
          </a:extLst>
        </p:spPr>
      </p:cxnSp>
      <p:sp>
        <p:nvSpPr>
          <p:cNvPr id="10" name="TextBox 12"/>
          <p:cNvSpPr txBox="1"/>
          <p:nvPr/>
        </p:nvSpPr>
        <p:spPr bwMode="auto">
          <a:xfrm>
            <a:off x="396241" y="2307590"/>
            <a:ext cx="4464000" cy="1477328"/>
          </a:xfrm>
          <a:prstGeom prst="rect">
            <a:avLst/>
          </a:prstGeom>
          <a:noFill/>
          <a:ln>
            <a:noFill/>
          </a:ln>
        </p:spPr>
        <p:txBody>
          <a:bodyPr wrap="square">
            <a:spAutoFit/>
          </a:bodyPr>
          <a:lstStyle/>
          <a:p>
            <a:pPr algn="just" defTabSz="457200" eaLnBrk="1" fontAlgn="auto" hangingPunct="1">
              <a:spcBef>
                <a:spcPts val="0"/>
              </a:spcBef>
              <a:spcAft>
                <a:spcPts val="0"/>
              </a:spcAft>
              <a:defRPr sz="1800" b="0" i="0" u="none" strike="noStrike" kern="0" cap="none" spc="0" baseline="0">
                <a:solidFill>
                  <a:srgbClr val="000000"/>
                </a:solidFill>
                <a:uFillTx/>
              </a:defRPr>
            </a:pPr>
            <a:r>
              <a:rPr lang="fr-FR" sz="1000" i="1" kern="0" dirty="0">
                <a:solidFill>
                  <a:srgbClr val="00B0F0"/>
                </a:solidFill>
                <a:latin typeface="HelveticaNeueLT Std Blk" pitchFamily="34"/>
                <a:ea typeface="+mn-ea"/>
                <a:cs typeface="+mn-cs"/>
              </a:rPr>
              <a:t>1. HEALTH</a:t>
            </a:r>
            <a:r>
              <a:rPr lang="zh-TW" altLang="zh-TW" sz="1000" i="1" kern="100" dirty="0">
                <a:solidFill>
                  <a:srgbClr val="14B6F1"/>
                </a:solidFill>
                <a:latin typeface="Arial" panose="020B0604020202020204" pitchFamily="34" charset="0"/>
                <a:ea typeface="新細明體" panose="02020500000000000000" pitchFamily="18" charset="-120"/>
                <a:cs typeface="Arial" panose="020B0604020202020204" pitchFamily="34" charset="0"/>
              </a:rPr>
              <a:t>健康</a:t>
            </a:r>
            <a:endParaRPr lang="fr-FR" sz="1000" i="1" kern="0" dirty="0">
              <a:solidFill>
                <a:srgbClr val="00B0F0"/>
              </a:solidFill>
              <a:latin typeface="HelveticaNeueLT Std Blk" pitchFamily="34"/>
              <a:ea typeface="+mn-ea"/>
              <a:cs typeface="+mn-cs"/>
            </a:endParaRPr>
          </a:p>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i="1" kern="0" dirty="0">
                <a:latin typeface="HelveticaNeueLT Std Thin" pitchFamily="34"/>
                <a:ea typeface="+mn-ea"/>
                <a:cs typeface="+mn-cs"/>
              </a:rPr>
              <a:t>The health and safety of all boxers is of paramount importance to AIBA. Our work involves  improvements in coaching methods and the ongoing assessment and development of officials and boxing techniques. In addition, boxers must be advised on nutrition, training and the psychological aspects of the sport to ensure that they are fully informed.</a:t>
            </a:r>
          </a:p>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i="1" kern="0" dirty="0">
                <a:solidFill>
                  <a:srgbClr val="14B6F1"/>
                </a:solidFill>
                <a:latin typeface="HelveticaNeueLT Std Thin" pitchFamily="34"/>
                <a:ea typeface="+mn-ea"/>
                <a:cs typeface="+mn-cs"/>
              </a:rPr>
              <a:t> </a:t>
            </a:r>
            <a:r>
              <a:rPr lang="zh-TW" altLang="zh-TW" sz="1000" i="1"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所有拳擊手的健康和安全對於</a:t>
            </a:r>
            <a:r>
              <a:rPr lang="en-US" altLang="zh-TW" sz="1000" i="1"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i="1"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均至關重要。我們的工作包括改良教導方法，以及對於官員和拳擊技巧的持續評估和發展。此外，也必須為拳擊手提供有關運動的營養</a:t>
            </a:r>
            <a:r>
              <a:rPr lang="zh-TW" altLang="zh-TW" sz="1000" i="1" kern="100" dirty="0">
                <a:solidFill>
                  <a:srgbClr val="222222"/>
                </a:solidFill>
                <a:latin typeface="Calibri" panose="020F0502020204030204" pitchFamily="34" charset="0"/>
                <a:ea typeface="新細明體" panose="02020500000000000000" pitchFamily="18" charset="-120"/>
                <a:cs typeface="Arial" panose="020B0604020202020204" pitchFamily="34" charset="0"/>
              </a:rPr>
              <a:t>、</a:t>
            </a:r>
            <a:r>
              <a:rPr lang="zh-TW" altLang="zh-TW" sz="1000" i="1"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訓練和心理方面的資訊，以確保他們充分了解。</a:t>
            </a:r>
            <a:endParaRPr lang="en-US" sz="1000" i="1" kern="0" dirty="0">
              <a:latin typeface="HelveticaNeueLT Std Thin" pitchFamily="34"/>
              <a:ea typeface="+mn-ea"/>
              <a:cs typeface="+mn-cs"/>
            </a:endParaRPr>
          </a:p>
        </p:txBody>
      </p:sp>
      <p:sp>
        <p:nvSpPr>
          <p:cNvPr id="11" name="TextBox 13"/>
          <p:cNvSpPr txBox="1"/>
          <p:nvPr/>
        </p:nvSpPr>
        <p:spPr bwMode="auto">
          <a:xfrm>
            <a:off x="396241" y="3733264"/>
            <a:ext cx="4464000" cy="1477328"/>
          </a:xfrm>
          <a:prstGeom prst="rect">
            <a:avLst/>
          </a:prstGeom>
          <a:noFill/>
          <a:ln>
            <a:noFill/>
          </a:ln>
        </p:spPr>
        <p:txBody>
          <a:bodyPr wrap="square">
            <a:spAutoFit/>
          </a:bodyPr>
          <a:lstStyle/>
          <a:p>
            <a:pPr defTabSz="457200" eaLnBrk="1" fontAlgn="auto" hangingPunct="1">
              <a:spcBef>
                <a:spcPts val="0"/>
              </a:spcBef>
              <a:spcAft>
                <a:spcPts val="0"/>
              </a:spcAft>
              <a:defRPr sz="1800" b="0" i="0" u="none" strike="noStrike" kern="0" cap="none" spc="0" baseline="0">
                <a:solidFill>
                  <a:srgbClr val="000000"/>
                </a:solidFill>
                <a:uFillTx/>
              </a:defRPr>
            </a:pPr>
            <a:r>
              <a:rPr lang="fr-FR" sz="1000" i="1" kern="0" dirty="0">
                <a:solidFill>
                  <a:srgbClr val="00B0F0"/>
                </a:solidFill>
                <a:latin typeface="HelveticaNeueLT Std Blk" pitchFamily="34"/>
                <a:ea typeface="+mn-ea"/>
                <a:cs typeface="+mn-cs"/>
              </a:rPr>
              <a:t>3. SPORTS</a:t>
            </a:r>
            <a:r>
              <a:rPr lang="zh-TW" altLang="zh-TW" sz="1000" i="1" kern="100" dirty="0">
                <a:solidFill>
                  <a:srgbClr val="14B6F1"/>
                </a:solidFill>
                <a:latin typeface="Arial" panose="020B0604020202020204" pitchFamily="34" charset="0"/>
                <a:ea typeface="新細明體" panose="02020500000000000000" pitchFamily="18" charset="-120"/>
                <a:cs typeface="Arial" panose="020B0604020202020204" pitchFamily="34" charset="0"/>
              </a:rPr>
              <a:t>運動</a:t>
            </a:r>
            <a:endParaRPr lang="fr-FR" sz="1000" i="1" kern="0" dirty="0">
              <a:solidFill>
                <a:srgbClr val="14B6F1"/>
              </a:solidFill>
              <a:latin typeface="HelveticaNeueLT Std Blk" pitchFamily="34"/>
              <a:ea typeface="+mn-ea"/>
              <a:cs typeface="+mn-cs"/>
            </a:endParaRPr>
          </a:p>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i="1" kern="0" dirty="0">
                <a:latin typeface="HelveticaNeueLT Std Thin" pitchFamily="34"/>
                <a:ea typeface="+mn-ea"/>
                <a:cs typeface="+mn-cs"/>
              </a:rPr>
              <a:t>The importance of boxing and its training methods extend far beyond the sport itself, becoming part of daily life in all shapes and forms. The promotion of the art of boxing for all and the </a:t>
            </a:r>
            <a:r>
              <a:rPr lang="en-US" sz="1000" i="1" kern="0" dirty="0" err="1">
                <a:latin typeface="HelveticaNeueLT Std Thin" pitchFamily="34"/>
                <a:ea typeface="+mn-ea"/>
                <a:cs typeface="+mn-cs"/>
              </a:rPr>
              <a:t>defence</a:t>
            </a:r>
            <a:r>
              <a:rPr lang="en-US" sz="1000" i="1" kern="0" dirty="0">
                <a:latin typeface="HelveticaNeueLT Std Thin" pitchFamily="34"/>
                <a:ea typeface="+mn-ea"/>
                <a:cs typeface="+mn-cs"/>
              </a:rPr>
              <a:t> of gender equality will be at the heart of the program, to ensure continuous growth of awareness around the sport.</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 </a:t>
            </a:r>
          </a:p>
          <a:p>
            <a:pPr algn="just" defTabSz="457200" eaLnBrk="1" fontAlgn="auto" hangingPunct="1">
              <a:spcBef>
                <a:spcPts val="0"/>
              </a:spcBef>
              <a:spcAft>
                <a:spcPts val="0"/>
              </a:spcAft>
              <a:defRPr sz="1800" b="0" i="0" u="none" strike="noStrike" kern="0" cap="none" spc="0" baseline="0">
                <a:solidFill>
                  <a:srgbClr val="000000"/>
                </a:solidFill>
                <a:uFillTx/>
              </a:defRPr>
            </a:pP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拳擊及其訓練方法的重要性遠超出運動本身，成為各式各樣日常生活的一部分。對所有人推動拳擊藝術和維護性別平等將成為該計劃的核心，以確保運動意識的持續提升。</a:t>
            </a:r>
            <a:endParaRPr lang="en-US" sz="1000" i="1" kern="0" dirty="0">
              <a:latin typeface="HelveticaNeueLT Std Thin" pitchFamily="34"/>
              <a:ea typeface="+mn-ea"/>
              <a:cs typeface="+mn-cs"/>
            </a:endParaRPr>
          </a:p>
        </p:txBody>
      </p:sp>
      <p:sp>
        <p:nvSpPr>
          <p:cNvPr id="12" name="TextBox 14"/>
          <p:cNvSpPr txBox="1"/>
          <p:nvPr/>
        </p:nvSpPr>
        <p:spPr bwMode="auto">
          <a:xfrm>
            <a:off x="4998085" y="2330133"/>
            <a:ext cx="4464000" cy="1169551"/>
          </a:xfrm>
          <a:prstGeom prst="rect">
            <a:avLst/>
          </a:prstGeom>
          <a:noFill/>
          <a:ln>
            <a:noFill/>
          </a:ln>
        </p:spPr>
        <p:txBody>
          <a:bodyPr wrap="square">
            <a:spAutoFit/>
          </a:bodyPr>
          <a:lstStyle/>
          <a:p>
            <a:pPr algn="just" defTabSz="457200" eaLnBrk="1" fontAlgn="auto" hangingPunct="1">
              <a:spcBef>
                <a:spcPts val="0"/>
              </a:spcBef>
              <a:spcAft>
                <a:spcPts val="0"/>
              </a:spcAft>
              <a:defRPr sz="1800" b="0" i="0" u="none" strike="noStrike" kern="0" cap="none" spc="0" baseline="0">
                <a:solidFill>
                  <a:srgbClr val="000000"/>
                </a:solidFill>
                <a:uFillTx/>
              </a:defRPr>
            </a:pPr>
            <a:r>
              <a:rPr lang="fr-FR" sz="1000" i="1" kern="0" dirty="0">
                <a:solidFill>
                  <a:srgbClr val="00B0F0"/>
                </a:solidFill>
                <a:latin typeface="HelveticaNeueLT Std Blk" pitchFamily="34"/>
                <a:ea typeface="+mn-ea"/>
                <a:cs typeface="+mn-cs"/>
              </a:rPr>
              <a:t>2. EDUCATION</a:t>
            </a:r>
            <a:r>
              <a:rPr lang="zh-TW" altLang="zh-TW" sz="1000" i="1" kern="100" dirty="0">
                <a:solidFill>
                  <a:srgbClr val="14B6F1"/>
                </a:solidFill>
                <a:latin typeface="Arial" panose="020B0604020202020204" pitchFamily="34" charset="0"/>
                <a:ea typeface="新細明體" panose="02020500000000000000" pitchFamily="18" charset="-120"/>
                <a:cs typeface="Arial" panose="020B0604020202020204" pitchFamily="34" charset="0"/>
              </a:rPr>
              <a:t>教育</a:t>
            </a:r>
            <a:endParaRPr lang="fr-FR" sz="1000" i="1" kern="0" dirty="0">
              <a:solidFill>
                <a:srgbClr val="14B6F1"/>
              </a:solidFill>
              <a:latin typeface="HelveticaNeueLT Std Blk" pitchFamily="34"/>
              <a:ea typeface="+mn-ea"/>
              <a:cs typeface="+mn-cs"/>
            </a:endParaRPr>
          </a:p>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i="1" kern="0" dirty="0">
                <a:latin typeface="HelveticaNeueLT Std Thin" pitchFamily="34"/>
                <a:ea typeface="+mn-ea"/>
                <a:cs typeface="+mn-cs"/>
              </a:rPr>
              <a:t>Boxing promotes discipline in the athletes which must be extended to the world outside of the ring and into other areas of the sport. Education shall be provided to boxers on anti-doping, technical aspects of the sport and nutrition.</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 </a:t>
            </a:r>
          </a:p>
          <a:p>
            <a:pPr algn="just" defTabSz="457200" eaLnBrk="1" fontAlgn="auto" hangingPunct="1">
              <a:spcBef>
                <a:spcPts val="0"/>
              </a:spcBef>
              <a:spcAft>
                <a:spcPts val="0"/>
              </a:spcAft>
              <a:defRPr sz="1800" b="0" i="0" u="none" strike="noStrike" kern="0" cap="none" spc="0" baseline="0">
                <a:solidFill>
                  <a:srgbClr val="000000"/>
                </a:solidFill>
                <a:uFillTx/>
              </a:defRPr>
            </a:pP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拳擊促進運動員的紀律，這應當延伸到拳擊場外的世界，進入其他領域的運動。必須為拳擊手提供關於反興奮劑</a:t>
            </a:r>
            <a:r>
              <a:rPr lang="zh-TW" altLang="zh-TW" sz="1000" kern="100" dirty="0">
                <a:solidFill>
                  <a:srgbClr val="222222"/>
                </a:solidFill>
                <a:latin typeface="Calibri" panose="020F0502020204030204" pitchFamily="34" charset="0"/>
                <a:ea typeface="新細明體" panose="02020500000000000000" pitchFamily="18" charset="-120"/>
                <a:cs typeface="Arial" panose="020B0604020202020204" pitchFamily="34" charset="0"/>
              </a:rPr>
              <a:t>、</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運動和營養技術方面的教育。</a:t>
            </a:r>
            <a:endParaRPr lang="en-US" sz="1000" i="1" kern="0" dirty="0">
              <a:latin typeface="HelveticaNeueLT Std Thin" pitchFamily="34"/>
              <a:ea typeface="+mn-ea"/>
              <a:cs typeface="+mn-cs"/>
            </a:endParaRPr>
          </a:p>
        </p:txBody>
      </p:sp>
      <p:sp>
        <p:nvSpPr>
          <p:cNvPr id="13" name="TextBox 15"/>
          <p:cNvSpPr txBox="1"/>
          <p:nvPr/>
        </p:nvSpPr>
        <p:spPr bwMode="auto">
          <a:xfrm>
            <a:off x="4998085" y="3506569"/>
            <a:ext cx="4464000" cy="1631216"/>
          </a:xfrm>
          <a:prstGeom prst="rect">
            <a:avLst/>
          </a:prstGeom>
          <a:noFill/>
          <a:ln>
            <a:noFill/>
          </a:ln>
        </p:spPr>
        <p:txBody>
          <a:bodyPr wrap="square">
            <a:spAutoFit/>
          </a:bodyPr>
          <a:lstStyle/>
          <a:p>
            <a:pPr algn="just" defTabSz="457200" eaLnBrk="1" fontAlgn="auto" hangingPunct="1">
              <a:spcBef>
                <a:spcPts val="0"/>
              </a:spcBef>
              <a:spcAft>
                <a:spcPts val="0"/>
              </a:spcAft>
              <a:defRPr sz="1800" b="0" i="0" u="none" strike="noStrike" kern="0" cap="none" spc="0" baseline="0">
                <a:solidFill>
                  <a:srgbClr val="000000"/>
                </a:solidFill>
                <a:uFillTx/>
              </a:defRPr>
            </a:pPr>
            <a:r>
              <a:rPr lang="fr-FR" sz="1000" i="1" kern="0" dirty="0">
                <a:solidFill>
                  <a:srgbClr val="00B0F0"/>
                </a:solidFill>
                <a:latin typeface="HelveticaNeueLT Std Blk" pitchFamily="34"/>
                <a:ea typeface="+mn-ea"/>
                <a:cs typeface="+mn-cs"/>
              </a:rPr>
              <a:t>4. SUSTAINABILITY</a:t>
            </a:r>
            <a:r>
              <a:rPr lang="zh-TW" altLang="zh-TW" sz="1000" i="1" kern="100" dirty="0">
                <a:solidFill>
                  <a:srgbClr val="14B6F1"/>
                </a:solidFill>
                <a:latin typeface="Arial" panose="020B0604020202020204" pitchFamily="34" charset="0"/>
                <a:ea typeface="新細明體" panose="02020500000000000000" pitchFamily="18" charset="-120"/>
                <a:cs typeface="Arial" panose="020B0604020202020204" pitchFamily="34" charset="0"/>
              </a:rPr>
              <a:t>永續性</a:t>
            </a:r>
            <a:endParaRPr lang="fr-FR" sz="1000" i="1" kern="0" dirty="0">
              <a:solidFill>
                <a:srgbClr val="14B6F1"/>
              </a:solidFill>
              <a:latin typeface="HelveticaNeueLT Std Blk" pitchFamily="34"/>
              <a:ea typeface="+mn-ea"/>
              <a:cs typeface="+mn-cs"/>
            </a:endParaRPr>
          </a:p>
          <a:p>
            <a:pPr defTabSz="457200" eaLnBrk="1" fontAlgn="auto" hangingPunct="1">
              <a:spcBef>
                <a:spcPts val="0"/>
              </a:spcBef>
              <a:spcAft>
                <a:spcPts val="0"/>
              </a:spcAft>
              <a:defRPr sz="1800" b="0" i="0" u="none" strike="noStrike" kern="0" cap="none" spc="0" baseline="0">
                <a:solidFill>
                  <a:srgbClr val="000000"/>
                </a:solidFill>
                <a:uFillTx/>
              </a:defRPr>
            </a:pPr>
            <a:r>
              <a:rPr lang="en-US" sz="1000" i="1" kern="0" dirty="0">
                <a:latin typeface="HelveticaNeueLT Std Thin" pitchFamily="34"/>
                <a:ea typeface="+mn-ea"/>
                <a:cs typeface="+mn-cs"/>
              </a:rPr>
              <a:t>The sustainability of a boxer’s career is of paramount importance. By investing in athletes for the long term, creating post-career bridges into other areas of the sport like refereeing, judging, </a:t>
            </a:r>
            <a:r>
              <a:rPr lang="en-US" sz="1000" i="1" kern="0" dirty="0" err="1">
                <a:latin typeface="HelveticaNeueLT Std Thin" pitchFamily="34"/>
                <a:ea typeface="+mn-ea"/>
                <a:cs typeface="+mn-cs"/>
              </a:rPr>
              <a:t>officialising</a:t>
            </a:r>
            <a:r>
              <a:rPr lang="en-US" sz="1000" i="1" kern="0" dirty="0">
                <a:latin typeface="HelveticaNeueLT Std Thin" pitchFamily="34"/>
                <a:ea typeface="+mn-ea"/>
                <a:cs typeface="+mn-cs"/>
              </a:rPr>
              <a:t> and federation level, </a:t>
            </a:r>
            <a:r>
              <a:rPr lang="en-US" sz="1000" i="1" kern="0" dirty="0" err="1">
                <a:latin typeface="HelveticaNeueLT Std Thin" pitchFamily="34"/>
                <a:ea typeface="+mn-ea"/>
                <a:cs typeface="+mn-cs"/>
              </a:rPr>
              <a:t>HeadsUp</a:t>
            </a:r>
            <a:r>
              <a:rPr lang="en-US" sz="1000" i="1" kern="0" dirty="0">
                <a:latin typeface="HelveticaNeueLT Std Thin" pitchFamily="34"/>
                <a:ea typeface="+mn-ea"/>
                <a:cs typeface="+mn-cs"/>
              </a:rPr>
              <a:t>! will also be making an important social contribution.</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 </a:t>
            </a:r>
          </a:p>
          <a:p>
            <a:pPr defTabSz="457200" eaLnBrk="1" fontAlgn="auto" hangingPunct="1">
              <a:spcBef>
                <a:spcPts val="0"/>
              </a:spcBef>
              <a:spcAft>
                <a:spcPts val="0"/>
              </a:spcAft>
              <a:defRPr sz="1800" b="0" i="0" u="none" strike="noStrike" kern="0" cap="none" spc="0" baseline="0">
                <a:solidFill>
                  <a:srgbClr val="000000"/>
                </a:solidFill>
                <a:uFillTx/>
              </a:defRPr>
            </a:pP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拳擊手職業生涯的永續性是最重要的。經由長期投資運動員，建立職業之後的橋樑進入其他運動領域，</a:t>
            </a:r>
            <a:r>
              <a:rPr lang="zh-TW" altLang="zh-TW" sz="1000" kern="100" dirty="0" smtClean="0">
                <a:solidFill>
                  <a:srgbClr val="222222"/>
                </a:solidFill>
                <a:latin typeface="Arial" panose="020B0604020202020204" pitchFamily="34" charset="0"/>
                <a:ea typeface="新細明體" panose="02020500000000000000" pitchFamily="18" charset="-120"/>
                <a:cs typeface="Arial" panose="020B0604020202020204" pitchFamily="34" charset="0"/>
              </a:rPr>
              <a:t>如</a:t>
            </a:r>
            <a:r>
              <a:rPr lang="zh-TW" altLang="en-US" sz="1000" kern="100" dirty="0" smtClean="0">
                <a:solidFill>
                  <a:srgbClr val="222222"/>
                </a:solidFill>
                <a:latin typeface="Arial" panose="020B0604020202020204" pitchFamily="34" charset="0"/>
                <a:ea typeface="新細明體" panose="02020500000000000000" pitchFamily="18" charset="-120"/>
                <a:cs typeface="Times New Roman" panose="02020603050405020304" pitchFamily="18" charset="0"/>
              </a:rPr>
              <a:t>：</a:t>
            </a:r>
            <a:r>
              <a:rPr lang="zh-TW" altLang="zh-TW" sz="1000" kern="100" dirty="0" smtClean="0">
                <a:solidFill>
                  <a:srgbClr val="222222"/>
                </a:solidFill>
                <a:latin typeface="Arial" panose="020B0604020202020204" pitchFamily="34" charset="0"/>
                <a:ea typeface="新細明體" panose="02020500000000000000" pitchFamily="18" charset="-120"/>
                <a:cs typeface="Arial" panose="020B0604020202020204" pitchFamily="34" charset="0"/>
              </a:rPr>
              <a:t>官方和</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聯盟級別的裁判</a:t>
            </a:r>
            <a:r>
              <a:rPr lang="zh-TW" altLang="zh-TW" sz="1000" kern="100" dirty="0">
                <a:solidFill>
                  <a:srgbClr val="222222"/>
                </a:solidFill>
                <a:latin typeface="Calibri" panose="020F0502020204030204" pitchFamily="34" charset="0"/>
                <a:ea typeface="新細明體" panose="02020500000000000000" pitchFamily="18" charset="-120"/>
                <a:cs typeface="Arial" panose="020B0604020202020204" pitchFamily="34" charset="0"/>
              </a:rPr>
              <a:t>、評審</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，抬起頭打！也將提供重要的社會貢獻。</a:t>
            </a:r>
            <a:endParaRPr lang="zh-TW" altLang="zh-TW" sz="1000" kern="100" dirty="0">
              <a:latin typeface="Calibri" panose="020F0502020204030204" pitchFamily="34" charset="0"/>
              <a:ea typeface="新細明體" panose="02020500000000000000" pitchFamily="18" charset="-120"/>
              <a:cs typeface="Times New Roman" panose="02020603050405020304" pitchFamily="18" charset="0"/>
            </a:endParaRPr>
          </a:p>
          <a:p>
            <a:pPr defTabSz="457200" eaLnBrk="1" fontAlgn="auto" hangingPunct="1">
              <a:spcBef>
                <a:spcPts val="0"/>
              </a:spcBef>
              <a:spcAft>
                <a:spcPts val="0"/>
              </a:spcAft>
              <a:defRPr sz="1800" b="0" i="0" u="none" strike="noStrike" kern="0" cap="none" spc="0" baseline="0">
                <a:solidFill>
                  <a:srgbClr val="000000"/>
                </a:solidFill>
                <a:uFillTx/>
              </a:defRPr>
            </a:pPr>
            <a:endParaRPr lang="en-US" sz="1000" i="1" kern="0" dirty="0">
              <a:latin typeface="HelveticaNeueLT Std Thin" pitchFamily="34"/>
              <a:ea typeface="+mn-ea"/>
              <a:cs typeface="+mn-cs"/>
            </a:endParaRPr>
          </a:p>
        </p:txBody>
      </p:sp>
      <p:sp>
        <p:nvSpPr>
          <p:cNvPr id="14" name="TextBox 16"/>
          <p:cNvSpPr txBox="1"/>
          <p:nvPr/>
        </p:nvSpPr>
        <p:spPr bwMode="auto">
          <a:xfrm>
            <a:off x="386081" y="5120640"/>
            <a:ext cx="9276080" cy="1015663"/>
          </a:xfrm>
          <a:prstGeom prst="rect">
            <a:avLst/>
          </a:prstGeom>
          <a:noFill/>
          <a:ln>
            <a:noFill/>
          </a:ln>
        </p:spPr>
        <p:txBody>
          <a:bodyPr wrap="square">
            <a:spAutoFit/>
          </a:bodyPr>
          <a:lstStyle/>
          <a:p>
            <a:pPr algn="just" defTabSz="457200" eaLnBrk="1" fontAlgn="auto" hangingPunct="1">
              <a:spcBef>
                <a:spcPts val="0"/>
              </a:spcBef>
              <a:spcAft>
                <a:spcPts val="0"/>
              </a:spcAft>
              <a:defRPr sz="1800" b="0" i="0" u="none" strike="noStrike" kern="0" cap="none" spc="0" baseline="0">
                <a:solidFill>
                  <a:srgbClr val="000000"/>
                </a:solidFill>
                <a:uFillTx/>
              </a:defRPr>
            </a:pPr>
            <a:r>
              <a:rPr lang="en-US" sz="1000" kern="0" dirty="0">
                <a:latin typeface="HelveticaNeueLT Std Thin" pitchFamily="34"/>
                <a:ea typeface="+mn-ea"/>
                <a:cs typeface="+mn-cs"/>
              </a:rPr>
              <a:t>The mission of AIBA is to govern the sport of boxing worldwide. Heads Up is a global program developed by AIBA to promote the values of boxing and the global AIBA family.  The objective is to foster AIBA initiatives to promote the development and growth of boxing at a national and international level. Its aim is to change the perception of boxing to ensure that the positive aspects of the sport including the discipline, training and sense of self that it imbues in all participants. </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
            </a:r>
            <a:b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b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的使命是管理全球拳擊運動。抬起頭打是</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制定的全球計劃，旨在推廣拳擊和全球</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家族的價值觀。目標是促進</a:t>
            </a:r>
            <a:r>
              <a:rPr lang="en-US" altLang="zh-TW" sz="1000" kern="100" dirty="0">
                <a:solidFill>
                  <a:srgbClr val="222222"/>
                </a:solidFill>
                <a:latin typeface="Arial" panose="020B0604020202020204" pitchFamily="34" charset="0"/>
                <a:ea typeface="新細明體" panose="02020500000000000000" pitchFamily="18" charset="-120"/>
                <a:cs typeface="Times New Roman" panose="02020603050405020304" pitchFamily="18" charset="0"/>
              </a:rPr>
              <a:t>AIBA</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行動，以便在國家和國際層級推動拳擊的發展和成長。其目的是改變拳擊的看法，以確保運動的積極面向，包括紀律</a:t>
            </a:r>
            <a:r>
              <a:rPr lang="zh-TW" altLang="zh-TW" sz="1000" kern="100" dirty="0">
                <a:solidFill>
                  <a:srgbClr val="222222"/>
                </a:solidFill>
                <a:latin typeface="Calibri" panose="020F0502020204030204" pitchFamily="34" charset="0"/>
                <a:ea typeface="新細明體" panose="02020500000000000000" pitchFamily="18" charset="-120"/>
                <a:cs typeface="Arial" panose="020B0604020202020204" pitchFamily="34" charset="0"/>
              </a:rPr>
              <a:t>、</a:t>
            </a:r>
            <a:r>
              <a:rPr lang="zh-TW" altLang="zh-TW" sz="1000" kern="100" dirty="0">
                <a:solidFill>
                  <a:srgbClr val="222222"/>
                </a:solidFill>
                <a:latin typeface="Arial" panose="020B0604020202020204" pitchFamily="34" charset="0"/>
                <a:ea typeface="新細明體" panose="02020500000000000000" pitchFamily="18" charset="-120"/>
                <a:cs typeface="Arial" panose="020B0604020202020204" pitchFamily="34" charset="0"/>
              </a:rPr>
              <a:t>訓練以及對所有參與者灌輸的自我意識。</a:t>
            </a:r>
            <a:endParaRPr lang="zh-TW" altLang="zh-TW" sz="1000" kern="100" dirty="0">
              <a:latin typeface="Calibri" panose="020F0502020204030204" pitchFamily="34" charset="0"/>
              <a:ea typeface="新細明體" panose="02020500000000000000" pitchFamily="18" charset="-120"/>
              <a:cs typeface="Times New Roman" panose="02020603050405020304" pitchFamily="18" charset="0"/>
            </a:endParaRPr>
          </a:p>
          <a:p>
            <a:pPr algn="just" defTabSz="457200" eaLnBrk="1" fontAlgn="auto" hangingPunct="1">
              <a:spcBef>
                <a:spcPts val="0"/>
              </a:spcBef>
              <a:spcAft>
                <a:spcPts val="0"/>
              </a:spcAft>
              <a:defRPr sz="1800" b="0" i="0" u="none" strike="noStrike" kern="0" cap="none" spc="0" baseline="0">
                <a:solidFill>
                  <a:srgbClr val="000000"/>
                </a:solidFill>
                <a:uFillTx/>
              </a:defRPr>
            </a:pPr>
            <a:endParaRPr lang="en-US" sz="1000" kern="0" dirty="0">
              <a:latin typeface="HelveticaNeueLT Std Thin" pitchFamily="34"/>
              <a:ea typeface="+mn-ea"/>
              <a:cs typeface="+mn-cs"/>
            </a:endParaRPr>
          </a:p>
        </p:txBody>
      </p:sp>
      <p:sp>
        <p:nvSpPr>
          <p:cNvPr id="15" name="TextBox 17"/>
          <p:cNvSpPr txBox="1"/>
          <p:nvPr/>
        </p:nvSpPr>
        <p:spPr bwMode="auto">
          <a:xfrm>
            <a:off x="2317320" y="1850390"/>
            <a:ext cx="5800520" cy="523220"/>
          </a:xfrm>
          <a:prstGeom prst="rect">
            <a:avLst/>
          </a:prstGeom>
          <a:noFill/>
          <a:ln>
            <a:noFill/>
          </a:ln>
        </p:spPr>
        <p:txBody>
          <a:bodyPr wrap="square" anchorCtr="1">
            <a:spAutoFit/>
          </a:bodyPr>
          <a:lstStyle/>
          <a:p>
            <a:pPr algn="ctr" defTabSz="457200" eaLnBrk="1" fontAlgn="auto" hangingPunct="1">
              <a:spcBef>
                <a:spcPts val="0"/>
              </a:spcBef>
              <a:spcAft>
                <a:spcPts val="0"/>
              </a:spcAft>
              <a:defRPr sz="1800" b="0" i="0" u="none" strike="noStrike" kern="0" cap="none" spc="0" baseline="0">
                <a:solidFill>
                  <a:srgbClr val="000000"/>
                </a:solidFill>
                <a:uFillTx/>
              </a:defRPr>
            </a:pPr>
            <a:r>
              <a:rPr lang="fr-CH" sz="1400" i="1" kern="0" dirty="0">
                <a:latin typeface="HelveticaNeueLT Std Thin" pitchFamily="34"/>
                <a:ea typeface="+mn-ea"/>
                <a:cs typeface="+mn-cs"/>
              </a:rPr>
              <a:t>THE HEADSUP! CHARTER IS BASED ON FOUR CORE PILLARS</a:t>
            </a:r>
          </a:p>
          <a:p>
            <a:pPr algn="ctr" defTabSz="457200" eaLnBrk="1" fontAlgn="auto" hangingPunct="1">
              <a:spcBef>
                <a:spcPts val="0"/>
              </a:spcBef>
              <a:spcAft>
                <a:spcPts val="0"/>
              </a:spcAft>
              <a:defRPr sz="1800" b="0" i="0" u="none" strike="noStrike" kern="0" cap="none" spc="0" baseline="0">
                <a:solidFill>
                  <a:srgbClr val="000000"/>
                </a:solidFill>
                <a:uFillTx/>
              </a:defRPr>
            </a:pPr>
            <a:r>
              <a:rPr lang="zh-TW" altLang="zh-TW" sz="1400" i="1" kern="100" dirty="0">
                <a:solidFill>
                  <a:schemeClr val="tx1"/>
                </a:solidFill>
                <a:latin typeface="Arial" panose="020B0604020202020204" pitchFamily="34" charset="0"/>
                <a:ea typeface="新細明體" panose="02020500000000000000" pitchFamily="18" charset="-120"/>
                <a:cs typeface="Arial" panose="020B0604020202020204" pitchFamily="34" charset="0"/>
              </a:rPr>
              <a:t>抬起頭打！憲章是基於四個核心支柱</a:t>
            </a:r>
            <a:r>
              <a:rPr lang="zh-TW" altLang="zh-TW" sz="1400" i="1" kern="100"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endParaRPr lang="fr-CH" sz="1400" i="1" kern="0" dirty="0">
              <a:solidFill>
                <a:schemeClr val="tx1"/>
              </a:solidFill>
              <a:latin typeface="HelveticaNeueLT Std Thin" pitchFamily="34"/>
              <a:ea typeface="+mn-ea"/>
              <a:cs typeface="+mn-cs"/>
            </a:endParaRPr>
          </a:p>
        </p:txBody>
      </p:sp>
      <p:cxnSp>
        <p:nvCxnSpPr>
          <p:cNvPr id="16" name="Straight Connector 3">
            <a:extLst>
              <a:ext uri="{FF2B5EF4-FFF2-40B4-BE49-F238E27FC236}">
                <a16:creationId xmlns:a16="http://schemas.microsoft.com/office/drawing/2014/main" xmlns="" id="{BB5EACD7-5099-49FA-AA30-B2D1601DD442}"/>
              </a:ext>
            </a:extLst>
          </p:cNvPr>
          <p:cNvCxnSpPr>
            <a:cxnSpLocks noChangeShapeType="1"/>
          </p:cNvCxnSpPr>
          <p:nvPr/>
        </p:nvCxnSpPr>
        <p:spPr bwMode="auto">
          <a:xfrm>
            <a:off x="799300" y="1421173"/>
            <a:ext cx="1044000" cy="0"/>
          </a:xfrm>
          <a:prstGeom prst="straightConnector1">
            <a:avLst/>
          </a:prstGeom>
          <a:noFill/>
          <a:ln w="12701">
            <a:solidFill>
              <a:srgbClr val="00B0F0"/>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3"/>
          <p:cNvSpPr txBox="1">
            <a:spLocks noGrp="1"/>
          </p:cNvSpPr>
          <p:nvPr>
            <p:ph type="title"/>
          </p:nvPr>
        </p:nvSpPr>
        <p:spPr>
          <a:xfrm>
            <a:off x="446088" y="273050"/>
            <a:ext cx="9045575" cy="900113"/>
          </a:xfrm>
        </p:spPr>
        <p:txBody>
          <a:bodyPr/>
          <a:lstStyle/>
          <a:p>
            <a:pPr eaLnBrk="1" hangingPunct="1"/>
            <a:r>
              <a:rPr lang="fr-CH" altLang="en-US" dirty="0">
                <a:latin typeface="HelveticaNeueLT Std Med"/>
              </a:rPr>
              <a:t>6. HEADSUP! ROLL OUT</a:t>
            </a:r>
            <a:r>
              <a:rPr lang="zh-TW" altLang="en-US" dirty="0">
                <a:latin typeface="HelveticaNeueLT Std Med"/>
              </a:rPr>
              <a:t>抬起頭打</a:t>
            </a:r>
            <a:r>
              <a:rPr lang="en-US" altLang="zh-TW" dirty="0">
                <a:latin typeface="HelveticaNeueLT Std Med"/>
              </a:rPr>
              <a:t>! </a:t>
            </a:r>
            <a:r>
              <a:rPr lang="zh-TW" altLang="en-US" dirty="0">
                <a:latin typeface="HelveticaNeueLT Std Med"/>
              </a:rPr>
              <a:t>展開</a:t>
            </a:r>
            <a:endParaRPr lang="en-GB" altLang="en-US" dirty="0">
              <a:latin typeface="HelveticaNeueLT Std Med"/>
            </a:endParaRPr>
          </a:p>
        </p:txBody>
      </p:sp>
      <p:sp>
        <p:nvSpPr>
          <p:cNvPr id="3" name="Rectangle 4"/>
          <p:cNvSpPr/>
          <p:nvPr/>
        </p:nvSpPr>
        <p:spPr>
          <a:xfrm>
            <a:off x="2132013" y="1595438"/>
            <a:ext cx="5545137" cy="1808162"/>
          </a:xfrm>
          <a:prstGeom prst="rect">
            <a:avLst/>
          </a:prstGeom>
          <a:solidFill>
            <a:srgbClr val="FFFFFF"/>
          </a:solidFill>
          <a:ln w="12701">
            <a:solidFill>
              <a:srgbClr val="000000"/>
            </a:solidFill>
            <a:prstDash val="solid"/>
            <a:miter/>
          </a:ln>
        </p:spPr>
        <p:txBody>
          <a:bodyPr anchor="ctr"/>
          <a:lstStyle/>
          <a:p>
            <a:pPr eaLnBrk="1" fontAlgn="auto" hangingPunct="1">
              <a:spcBef>
                <a:spcPts val="0"/>
              </a:spcBef>
              <a:spcAft>
                <a:spcPts val="0"/>
              </a:spcAft>
              <a:defRPr sz="1800" b="0" i="0" u="none" strike="noStrike" kern="0" cap="none" spc="0" baseline="0">
                <a:solidFill>
                  <a:srgbClr val="000000"/>
                </a:solidFill>
                <a:uFillTx/>
              </a:defRPr>
            </a:pPr>
            <a:r>
              <a:rPr lang="fr-CH" sz="2000" kern="0" dirty="0">
                <a:latin typeface="HelveticaNeueLT Std"/>
                <a:ea typeface="+mn-ea"/>
                <a:cs typeface="Arial" pitchFamily="34"/>
              </a:rPr>
              <a:t>	</a:t>
            </a:r>
            <a:r>
              <a:rPr lang="en-US" sz="2000" b="1" kern="0" dirty="0">
                <a:latin typeface="HelveticaNeueLT Std"/>
                <a:ea typeface="+mn-ea"/>
                <a:cs typeface="Arial" pitchFamily="34"/>
              </a:rPr>
              <a:t>Mini Website about  </a:t>
            </a:r>
            <a:r>
              <a:rPr lang="en-US" sz="2000" b="1" kern="0" dirty="0" err="1">
                <a:latin typeface="HelveticaNeueLT Std"/>
                <a:ea typeface="+mn-ea"/>
                <a:cs typeface="Arial" pitchFamily="34"/>
                <a:hlinkClick r:id="rId2"/>
              </a:rPr>
              <a:t>HeadsUp</a:t>
            </a:r>
            <a:endParaRPr lang="en-US" sz="2000" b="1" kern="0" dirty="0">
              <a:latin typeface="HelveticaNeueLT Std"/>
              <a:ea typeface="+mn-ea"/>
              <a:cs typeface="Arial" pitchFamily="34"/>
            </a:endParaRP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News-photos-videos sections</a:t>
            </a:r>
            <a:endParaRPr lang="fr-CH" sz="2000" kern="0" dirty="0">
              <a:latin typeface="HelveticaNeueLT Std"/>
              <a:ea typeface="+mn-ea"/>
              <a:cs typeface="Arial" pitchFamily="34"/>
            </a:endParaRPr>
          </a:p>
          <a:p>
            <a:pPr lvl="2"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Presentation of all NFs initiatives</a:t>
            </a:r>
          </a:p>
          <a:p>
            <a:pPr lvl="2" eaLnBrk="1" fontAlgn="auto" hangingPunct="1">
              <a:spcBef>
                <a:spcPts val="0"/>
              </a:spcBef>
              <a:spcAft>
                <a:spcPts val="0"/>
              </a:spcAft>
              <a:defRPr sz="1800" b="0" i="0" u="none" strike="noStrike" kern="0" cap="none" spc="0" baseline="0">
                <a:solidFill>
                  <a:srgbClr val="000000"/>
                </a:solidFill>
                <a:uFillTx/>
              </a:defRPr>
            </a:pPr>
            <a:r>
              <a:rPr lang="en-GB" sz="2000" kern="0" dirty="0">
                <a:latin typeface="HelveticaNeueLT Std"/>
                <a:ea typeface="+mn-ea"/>
                <a:cs typeface="Arial" pitchFamily="34"/>
              </a:rPr>
              <a:t>Introduction from AIBA key executives</a:t>
            </a:r>
          </a:p>
          <a:p>
            <a:pPr lvl="2" eaLnBrk="1" fontAlgn="auto" hangingPunct="1">
              <a:spcBef>
                <a:spcPts val="0"/>
              </a:spcBef>
              <a:spcAft>
                <a:spcPts val="0"/>
              </a:spcAft>
              <a:defRPr sz="1800" b="0" i="0" u="none" strike="noStrike" kern="0" cap="none" spc="0" baseline="0">
                <a:solidFill>
                  <a:srgbClr val="000000"/>
                </a:solidFill>
                <a:uFillTx/>
              </a:defRPr>
            </a:pPr>
            <a:r>
              <a:rPr lang="en-GB" sz="2000" kern="0" dirty="0">
                <a:latin typeface="HelveticaNeueLT Std"/>
                <a:ea typeface="+mn-ea"/>
                <a:cs typeface="Arial" pitchFamily="34"/>
              </a:rPr>
              <a:t>Specific contents developed </a:t>
            </a:r>
          </a:p>
          <a:p>
            <a:pPr lvl="2" eaLnBrk="1" fontAlgn="auto" hangingPunct="1">
              <a:spcBef>
                <a:spcPts val="0"/>
              </a:spcBef>
              <a:spcAft>
                <a:spcPts val="0"/>
              </a:spcAft>
              <a:defRPr sz="1800" b="0" i="0" u="none" strike="noStrike" kern="0" cap="none" spc="0" baseline="0">
                <a:solidFill>
                  <a:srgbClr val="000000"/>
                </a:solidFill>
                <a:uFillTx/>
              </a:defRPr>
            </a:pPr>
            <a:r>
              <a:rPr lang="zh-TW" altLang="zh-TW" sz="1800" b="1" dirty="0"/>
              <a:t>關於</a:t>
            </a:r>
            <a:r>
              <a:rPr lang="zh-TW" altLang="en-US" sz="1800" b="1" dirty="0">
                <a:latin typeface="HelveticaNeueLT Std Med"/>
              </a:rPr>
              <a:t>抬起頭打</a:t>
            </a:r>
            <a:r>
              <a:rPr lang="en-US" altLang="zh-TW" sz="1800" b="1" dirty="0">
                <a:latin typeface="HelveticaNeueLT Std Med"/>
              </a:rPr>
              <a:t>! </a:t>
            </a:r>
            <a:r>
              <a:rPr lang="zh-TW" altLang="zh-TW" sz="1800" b="1" dirty="0"/>
              <a:t>的</a:t>
            </a:r>
            <a:r>
              <a:rPr lang="zh-TW" altLang="en-US" sz="1800" b="1" dirty="0"/>
              <a:t>小型</a:t>
            </a:r>
            <a:r>
              <a:rPr lang="zh-TW" altLang="zh-TW" sz="1800" b="1" dirty="0"/>
              <a:t>網站</a:t>
            </a:r>
            <a:r>
              <a:rPr lang="zh-TW" altLang="zh-TW" sz="1800" dirty="0"/>
              <a:t/>
            </a:r>
            <a:br>
              <a:rPr lang="zh-TW" altLang="zh-TW" sz="1800" dirty="0"/>
            </a:br>
            <a:r>
              <a:rPr lang="zh-TW" altLang="zh-TW" sz="1800" dirty="0"/>
              <a:t>新聞照片</a:t>
            </a:r>
            <a:r>
              <a:rPr lang="en-US" altLang="zh-TW" sz="1800" dirty="0" smtClean="0"/>
              <a:t>-</a:t>
            </a:r>
            <a:r>
              <a:rPr lang="zh-TW" altLang="en-US" sz="1800" dirty="0" smtClean="0"/>
              <a:t>影片</a:t>
            </a:r>
            <a:r>
              <a:rPr lang="zh-TW" altLang="zh-TW" sz="1800" dirty="0" smtClean="0"/>
              <a:t>部分</a:t>
            </a:r>
            <a:r>
              <a:rPr lang="en-US" altLang="zh-TW" sz="1800" dirty="0"/>
              <a:t>/</a:t>
            </a:r>
            <a:r>
              <a:rPr lang="zh-TW" altLang="zh-TW" sz="1800" dirty="0"/>
              <a:t>紹</a:t>
            </a:r>
            <a:r>
              <a:rPr lang="zh-TW" altLang="en-US" sz="1800" dirty="0"/>
              <a:t>報告</a:t>
            </a:r>
            <a:r>
              <a:rPr lang="zh-TW" altLang="zh-TW" sz="1800" dirty="0"/>
              <a:t>所有NFs</a:t>
            </a:r>
            <a:r>
              <a:rPr lang="zh-TW" altLang="en-US" sz="1800" dirty="0"/>
              <a:t>行動</a:t>
            </a:r>
            <a:r>
              <a:rPr lang="zh-TW" altLang="zh-TW" sz="1800" dirty="0"/>
              <a:t/>
            </a:r>
            <a:br>
              <a:rPr lang="zh-TW" altLang="zh-TW" sz="1800" dirty="0"/>
            </a:br>
            <a:r>
              <a:rPr lang="zh-TW" altLang="en-US" sz="1800" dirty="0"/>
              <a:t>介紹</a:t>
            </a:r>
            <a:r>
              <a:rPr lang="zh-TW" altLang="zh-TW" sz="1800" dirty="0"/>
              <a:t>AIBA主要管理人員</a:t>
            </a:r>
            <a:r>
              <a:rPr lang="en-US" altLang="zh-TW" sz="1800" dirty="0"/>
              <a:t>/</a:t>
            </a:r>
            <a:r>
              <a:rPr lang="zh-TW" altLang="en-US" sz="1800" dirty="0"/>
              <a:t>制定</a:t>
            </a:r>
            <a:r>
              <a:rPr lang="zh-TW" altLang="zh-TW" sz="1800" dirty="0"/>
              <a:t>具體內容</a:t>
            </a:r>
            <a:endParaRPr lang="fr-CH" sz="2000" kern="0" dirty="0">
              <a:latin typeface="HelveticaNeueLT Std"/>
              <a:ea typeface="+mn-ea"/>
              <a:cs typeface="Arial" pitchFamily="34"/>
            </a:endParaRPr>
          </a:p>
        </p:txBody>
      </p:sp>
      <p:sp>
        <p:nvSpPr>
          <p:cNvPr id="4" name="Rectangle 7"/>
          <p:cNvSpPr/>
          <p:nvPr/>
        </p:nvSpPr>
        <p:spPr>
          <a:xfrm>
            <a:off x="2132013" y="3767138"/>
            <a:ext cx="5545137" cy="1808162"/>
          </a:xfrm>
          <a:prstGeom prst="rect">
            <a:avLst/>
          </a:prstGeom>
          <a:solidFill>
            <a:srgbClr val="FFFFFF"/>
          </a:solidFill>
          <a:ln w="12701">
            <a:solidFill>
              <a:srgbClr val="000000"/>
            </a:solidFill>
            <a:prstDash val="solid"/>
            <a:miter/>
          </a:ln>
        </p:spPr>
        <p:txBody>
          <a:bodyPr anchor="ctr"/>
          <a:lstStyle/>
          <a:p>
            <a:pPr eaLnBrk="1" fontAlgn="auto" hangingPunct="1">
              <a:spcBef>
                <a:spcPts val="0"/>
              </a:spcBef>
              <a:spcAft>
                <a:spcPts val="0"/>
              </a:spcAft>
              <a:defRPr sz="1800" b="0" i="0" u="none" strike="noStrike" kern="0" cap="none" spc="0" baseline="0">
                <a:solidFill>
                  <a:srgbClr val="000000"/>
                </a:solidFill>
                <a:uFillTx/>
              </a:defRPr>
            </a:pPr>
            <a:r>
              <a:rPr lang="en-US" sz="2000" kern="0" dirty="0">
                <a:latin typeface="HelveticaNeueLT Std"/>
                <a:ea typeface="+mn-ea"/>
                <a:cs typeface="Arial" pitchFamily="34"/>
              </a:rPr>
              <a:t>	</a:t>
            </a:r>
            <a:r>
              <a:rPr lang="en-US" sz="2000" u="sng" kern="0" dirty="0" err="1">
                <a:latin typeface="HelveticaNeueLT Std"/>
                <a:ea typeface="+mn-ea"/>
                <a:cs typeface="Arial" pitchFamily="34"/>
              </a:rPr>
              <a:t>HeadsUp</a:t>
            </a:r>
            <a:r>
              <a:rPr lang="en-US" sz="2000" u="sng" kern="0" dirty="0">
                <a:latin typeface="HelveticaNeueLT Std"/>
                <a:ea typeface="+mn-ea"/>
                <a:cs typeface="Arial" pitchFamily="34"/>
              </a:rPr>
              <a:t> Charter signing</a:t>
            </a:r>
            <a:r>
              <a:rPr lang="zh-TW" altLang="en-US" sz="2000" u="sng" dirty="0">
                <a:latin typeface="HelveticaNeueLT Std Med"/>
              </a:rPr>
              <a:t>抬起頭打</a:t>
            </a:r>
            <a:r>
              <a:rPr lang="en-US" altLang="zh-TW" sz="2000" u="sng" dirty="0">
                <a:latin typeface="HelveticaNeueLT Std Med"/>
              </a:rPr>
              <a:t>!</a:t>
            </a:r>
            <a:r>
              <a:rPr lang="zh-TW" altLang="en-US" sz="2000" u="sng" kern="0" dirty="0">
                <a:latin typeface="HelveticaNeueLT Std"/>
                <a:ea typeface="+mn-ea"/>
                <a:cs typeface="Arial" pitchFamily="34"/>
              </a:rPr>
              <a:t>憲章簽署</a:t>
            </a:r>
            <a:endParaRPr lang="en-US" sz="2000" u="sng" kern="0" dirty="0">
              <a:latin typeface="HelveticaNeueLT Std"/>
              <a:ea typeface="+mn-ea"/>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en-GB" sz="2000" kern="0" dirty="0">
                <a:latin typeface="HelveticaNeueLT Std"/>
                <a:ea typeface="+mn-ea"/>
                <a:cs typeface="Arial" pitchFamily="34"/>
              </a:rPr>
              <a:t>	</a:t>
            </a:r>
            <a:r>
              <a:rPr lang="en-GB" sz="2000" u="sng" kern="0" dirty="0">
                <a:latin typeface="HelveticaNeueLT Std"/>
                <a:ea typeface="+mn-ea"/>
                <a:cs typeface="Arial" pitchFamily="34"/>
              </a:rPr>
              <a:t>National Federation, NOC, NGO</a:t>
            </a:r>
            <a:r>
              <a:rPr lang="zh-TW" altLang="en-US" sz="2000" dirty="0"/>
              <a:t>國家協會</a:t>
            </a:r>
            <a:r>
              <a:rPr lang="zh-TW" altLang="en-US" sz="2000" dirty="0">
                <a:latin typeface="新細明體" panose="02020500000000000000" pitchFamily="18" charset="-120"/>
                <a:ea typeface="新細明體" panose="02020500000000000000" pitchFamily="18" charset="-120"/>
              </a:rPr>
              <a:t>、</a:t>
            </a:r>
            <a:r>
              <a:rPr lang="en-US" altLang="zh-TW" sz="2000" dirty="0">
                <a:latin typeface="新細明體" panose="02020500000000000000" pitchFamily="18" charset="-120"/>
                <a:ea typeface="新細明體" panose="02020500000000000000" pitchFamily="18" charset="-120"/>
              </a:rPr>
              <a:t>NOC</a:t>
            </a:r>
            <a:r>
              <a:rPr lang="zh-TW" altLang="en-US" sz="2000" dirty="0">
                <a:latin typeface="新細明體" panose="02020500000000000000" pitchFamily="18" charset="-120"/>
                <a:ea typeface="新細明體" panose="02020500000000000000" pitchFamily="18" charset="-120"/>
              </a:rPr>
              <a:t>、非政府組織</a:t>
            </a:r>
            <a:endParaRPr lang="en-US" altLang="zh-TW" sz="2000" kern="0" dirty="0">
              <a:latin typeface="HelveticaNeueLT Std"/>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endParaRPr lang="fr-CH" sz="2000" kern="0" dirty="0">
              <a:latin typeface="HelveticaNeueLT Std"/>
              <a:ea typeface="+mn-ea"/>
              <a:cs typeface="Arial" pitchFamily="34"/>
            </a:endParaRPr>
          </a:p>
        </p:txBody>
      </p:sp>
    </p:spTree>
  </p:cSld>
  <p:clrMapOvr>
    <a:masterClrMapping/>
  </p:clrMapOvr>
  <p:transition spd="slow"/>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3"/>
          <p:cNvSpPr txBox="1">
            <a:spLocks noGrp="1"/>
          </p:cNvSpPr>
          <p:nvPr>
            <p:ph type="title"/>
          </p:nvPr>
        </p:nvSpPr>
        <p:spPr>
          <a:xfrm>
            <a:off x="446088" y="273050"/>
            <a:ext cx="9045575" cy="900113"/>
          </a:xfrm>
        </p:spPr>
        <p:txBody>
          <a:bodyPr/>
          <a:lstStyle/>
          <a:p>
            <a:pPr eaLnBrk="1" hangingPunct="1"/>
            <a:r>
              <a:rPr lang="fr-CH" altLang="en-US" sz="3200" dirty="0">
                <a:latin typeface="HelveticaNeueLT Std Med"/>
              </a:rPr>
              <a:t>7. HEADSUP! DURING THE RIO TEST EVENT</a:t>
            </a:r>
            <a:r>
              <a:rPr lang="zh-TW" altLang="en-US" sz="3200" dirty="0">
                <a:latin typeface="HelveticaNeueLT Std Med"/>
              </a:rPr>
              <a:t>抬起頭打</a:t>
            </a:r>
            <a:r>
              <a:rPr lang="en-US" altLang="zh-TW" sz="3200" dirty="0">
                <a:latin typeface="HelveticaNeueLT Std Med"/>
              </a:rPr>
              <a:t>!</a:t>
            </a:r>
            <a:r>
              <a:rPr lang="zh-TW" altLang="en-US" sz="3200" dirty="0">
                <a:latin typeface="HelveticaNeueLT Std Med"/>
              </a:rPr>
              <a:t>於里約測試賽事</a:t>
            </a:r>
            <a:endParaRPr lang="en-GB" altLang="en-US" sz="3200" dirty="0">
              <a:latin typeface="HelveticaNeueLT Std Med"/>
            </a:endParaRPr>
          </a:p>
        </p:txBody>
      </p:sp>
      <p:sp>
        <p:nvSpPr>
          <p:cNvPr id="3" name="Content Placeholder 2"/>
          <p:cNvSpPr txBox="1">
            <a:spLocks noGrp="1"/>
          </p:cNvSpPr>
          <p:nvPr>
            <p:ph idx="1"/>
          </p:nvPr>
        </p:nvSpPr>
        <p:spPr>
          <a:xfrm>
            <a:off x="446088" y="1198563"/>
            <a:ext cx="6530975" cy="5372100"/>
          </a:xfrm>
        </p:spPr>
        <p:txBody>
          <a:bodyPr/>
          <a:lstStyle/>
          <a:p>
            <a:pPr marL="0" indent="0" eaLnBrk="1" fontAlgn="t">
              <a:lnSpc>
                <a:spcPct val="80000"/>
              </a:lnSpc>
              <a:spcBef>
                <a:spcPts val="0"/>
              </a:spcBef>
              <a:spcAft>
                <a:spcPts val="0"/>
              </a:spcAft>
              <a:buFont typeface="Arial" pitchFamily="34"/>
              <a:buNone/>
              <a:defRPr/>
            </a:pPr>
            <a:r>
              <a:rPr sz="1800" b="1" dirty="0" err="1">
                <a:latin typeface="HelveticaNeueLT Std"/>
              </a:rPr>
              <a:t>HeadsUp</a:t>
            </a:r>
            <a:r>
              <a:rPr sz="1800" b="1" dirty="0">
                <a:latin typeface="HelveticaNeueLT Std"/>
              </a:rPr>
              <a:t> lands in Brazil in scope of Rio 2016 Boxing Test </a:t>
            </a:r>
            <a:r>
              <a:rPr sz="1800" b="1" dirty="0" smtClean="0">
                <a:latin typeface="HelveticaNeueLT Std"/>
              </a:rPr>
              <a:t>Event</a:t>
            </a:r>
            <a:r>
              <a:rPr lang="en-US" altLang="zh-TW" sz="1800" b="1" dirty="0" smtClean="0">
                <a:latin typeface="HelveticaNeueLT Std"/>
              </a:rPr>
              <a:t>:</a:t>
            </a:r>
            <a:r>
              <a:rPr lang="zh-TW" altLang="en-US" sz="1800" b="1" dirty="0" smtClean="0">
                <a:latin typeface="HelveticaNeueLT Std"/>
              </a:rPr>
              <a:t> </a:t>
            </a:r>
            <a:r>
              <a:rPr lang="en-US" altLang="zh-TW" sz="1800" b="1" dirty="0" smtClean="0">
                <a:latin typeface="HelveticaNeueLT Std"/>
              </a:rPr>
              <a:t>“</a:t>
            </a:r>
            <a:r>
              <a:rPr lang="zh-TW" altLang="en-US" sz="1800" b="1" dirty="0">
                <a:latin typeface="HelveticaNeueLT Std Med"/>
              </a:rPr>
              <a:t>抬起頭打</a:t>
            </a:r>
            <a:r>
              <a:rPr lang="en-US" altLang="zh-TW" sz="1800" b="1" dirty="0">
                <a:latin typeface="HelveticaNeueLT Std Med"/>
              </a:rPr>
              <a:t>! </a:t>
            </a:r>
            <a:r>
              <a:rPr lang="en-US" altLang="zh-TW" sz="1800" b="1" dirty="0">
                <a:latin typeface="HelveticaNeueLT Std"/>
              </a:rPr>
              <a:t>”</a:t>
            </a:r>
            <a:r>
              <a:rPr lang="zh-TW" altLang="en-US" sz="1800" b="1" dirty="0"/>
              <a:t>來到</a:t>
            </a:r>
            <a:r>
              <a:rPr lang="zh-TW" altLang="zh-TW" sz="1800" b="1" dirty="0"/>
              <a:t>巴西</a:t>
            </a:r>
            <a:r>
              <a:rPr lang="zh-TW" altLang="en-US" sz="1800" b="1" dirty="0"/>
              <a:t>境</a:t>
            </a:r>
            <a:r>
              <a:rPr lang="zh-TW" altLang="zh-TW" sz="1800" b="1" dirty="0"/>
              <a:t>內2016年里約拳擊測試</a:t>
            </a:r>
            <a:r>
              <a:rPr lang="zh-TW" altLang="en-US" sz="1800" b="1" dirty="0" smtClean="0"/>
              <a:t>賽事：</a:t>
            </a:r>
            <a:endParaRPr sz="1800" b="1" dirty="0">
              <a:latin typeface="HelveticaNeueLT Std"/>
            </a:endParaRPr>
          </a:p>
          <a:p>
            <a:pPr marL="0" indent="0" eaLnBrk="1" fontAlgn="auto" hangingPunct="1">
              <a:lnSpc>
                <a:spcPct val="80000"/>
              </a:lnSpc>
              <a:spcAft>
                <a:spcPts val="0"/>
              </a:spcAft>
              <a:buFont typeface="Arial" pitchFamily="34"/>
              <a:buNone/>
              <a:defRPr/>
            </a:pPr>
            <a:r>
              <a:rPr sz="1800" i="1" dirty="0">
                <a:solidFill>
                  <a:srgbClr val="7F7F7F"/>
                </a:solidFill>
                <a:latin typeface="HelveticaNeueLT Std"/>
              </a:rPr>
              <a:t>December 3, 2015</a:t>
            </a:r>
            <a:r>
              <a:rPr lang="zh-TW" altLang="zh-TW" sz="1800" dirty="0"/>
              <a:t> </a:t>
            </a:r>
            <a:r>
              <a:rPr lang="zh-TW" altLang="zh-TW" sz="1800" i="1" dirty="0"/>
              <a:t>2015年12月3日</a:t>
            </a:r>
            <a:endParaRPr sz="1800" i="1" dirty="0">
              <a:solidFill>
                <a:srgbClr val="7F7F7F"/>
              </a:solidFill>
              <a:latin typeface="HelveticaNeueLT Std"/>
            </a:endParaRPr>
          </a:p>
          <a:p>
            <a:pPr marL="0" indent="0" eaLnBrk="1" fontAlgn="t">
              <a:lnSpc>
                <a:spcPct val="80000"/>
              </a:lnSpc>
              <a:spcBef>
                <a:spcPts val="0"/>
              </a:spcBef>
              <a:spcAft>
                <a:spcPts val="0"/>
              </a:spcAft>
              <a:buFont typeface="Arial" pitchFamily="34"/>
              <a:buNone/>
              <a:defRPr/>
            </a:pPr>
            <a:r>
              <a:rPr sz="1800" dirty="0">
                <a:latin typeface="HelveticaNeueLT Std"/>
                <a:cs typeface="Arial" pitchFamily="34"/>
              </a:rPr>
              <a:t>The day before the start of the official Rio 2016 Boxing Test Event, AIBA rolled out its </a:t>
            </a:r>
            <a:r>
              <a:rPr sz="1800" dirty="0" err="1">
                <a:latin typeface="HelveticaNeueLT Std"/>
                <a:cs typeface="Arial" pitchFamily="34"/>
              </a:rPr>
              <a:t>HeadsUp</a:t>
            </a:r>
            <a:r>
              <a:rPr sz="1800" dirty="0">
                <a:latin typeface="HelveticaNeueLT Std"/>
                <a:cs typeface="Arial" pitchFamily="34"/>
              </a:rPr>
              <a:t>! initiative in conjunction with the city’s celebrated Fight For Peace </a:t>
            </a:r>
            <a:r>
              <a:rPr sz="1800" dirty="0" err="1">
                <a:latin typeface="HelveticaNeueLT Std"/>
                <a:cs typeface="Arial" pitchFamily="34"/>
              </a:rPr>
              <a:t>organisation</a:t>
            </a:r>
            <a:r>
              <a:rPr sz="1800" dirty="0">
                <a:latin typeface="HelveticaNeueLT Std"/>
                <a:cs typeface="Arial" pitchFamily="34"/>
              </a:rPr>
              <a:t>.</a:t>
            </a:r>
            <a:r>
              <a:rPr lang="zh-TW" altLang="zh-TW" sz="1800" dirty="0"/>
              <a:t>在2016年官方里約2016年拳擊測試</a:t>
            </a:r>
            <a:r>
              <a:rPr lang="zh-TW" altLang="en-US" sz="1800" dirty="0"/>
              <a:t>賽事</a:t>
            </a:r>
            <a:r>
              <a:rPr lang="zh-TW" altLang="zh-TW" sz="1800" dirty="0"/>
              <a:t>開始前一天，AIBA與該市著名的和平</a:t>
            </a:r>
            <a:r>
              <a:rPr lang="zh-TW" altLang="en-US" sz="1800" dirty="0"/>
              <a:t>戰</a:t>
            </a:r>
            <a:r>
              <a:rPr lang="zh-TW" altLang="zh-TW" sz="1800" dirty="0"/>
              <a:t>鬥組織結合推出了HeadsUp！ </a:t>
            </a:r>
            <a:endParaRPr sz="1800" dirty="0">
              <a:latin typeface="HelveticaNeueLT Std"/>
              <a:cs typeface="Arial" pitchFamily="34"/>
            </a:endParaRPr>
          </a:p>
          <a:p>
            <a:pPr marL="0" indent="0" eaLnBrk="1" fontAlgn="t">
              <a:lnSpc>
                <a:spcPct val="80000"/>
              </a:lnSpc>
              <a:spcBef>
                <a:spcPts val="0"/>
              </a:spcBef>
              <a:spcAft>
                <a:spcPts val="0"/>
              </a:spcAft>
              <a:buFont typeface="Arial" pitchFamily="34"/>
              <a:buNone/>
              <a:defRPr/>
            </a:pPr>
            <a:r>
              <a:rPr sz="1800" b="1" i="1" dirty="0">
                <a:latin typeface="HelveticaNeueLT Std"/>
                <a:cs typeface="Arial" pitchFamily="34"/>
              </a:rPr>
              <a:t>Launch of </a:t>
            </a:r>
            <a:r>
              <a:rPr sz="1800" b="1" i="1" dirty="0" err="1">
                <a:latin typeface="HelveticaNeueLT Std"/>
                <a:cs typeface="Arial" pitchFamily="34"/>
              </a:rPr>
              <a:t>HeadsUp</a:t>
            </a:r>
            <a:r>
              <a:rPr sz="1800" b="1" i="1" dirty="0">
                <a:latin typeface="HelveticaNeueLT Std"/>
                <a:cs typeface="Arial" pitchFamily="34"/>
              </a:rPr>
              <a:t>! </a:t>
            </a:r>
            <a:r>
              <a:rPr sz="1800" b="1" i="1" dirty="0" err="1">
                <a:latin typeface="HelveticaNeueLT Std"/>
                <a:cs typeface="Arial" pitchFamily="34"/>
              </a:rPr>
              <a:t>programme</a:t>
            </a:r>
            <a:r>
              <a:rPr sz="1800" b="1" i="1" dirty="0">
                <a:latin typeface="HelveticaNeueLT Std"/>
                <a:cs typeface="Arial" pitchFamily="34"/>
              </a:rPr>
              <a:t> in Brazil</a:t>
            </a:r>
            <a:r>
              <a:rPr lang="zh-TW" altLang="en-US" sz="1800" b="1" i="1" dirty="0"/>
              <a:t>在巴西</a:t>
            </a:r>
            <a:r>
              <a:rPr lang="zh-TW" altLang="zh-TW" sz="1800" b="1" i="1" dirty="0"/>
              <a:t>推出</a:t>
            </a:r>
            <a:r>
              <a:rPr lang="zh-TW" altLang="en-US" sz="1800" b="1" i="1" dirty="0">
                <a:latin typeface="HelveticaNeueLT Std Med"/>
              </a:rPr>
              <a:t>抬起頭打</a:t>
            </a:r>
            <a:r>
              <a:rPr lang="en-US" altLang="zh-TW" sz="1800" b="1" i="1" dirty="0">
                <a:latin typeface="HelveticaNeueLT Std Med"/>
              </a:rPr>
              <a:t> </a:t>
            </a:r>
            <a:r>
              <a:rPr lang="zh-TW" altLang="zh-TW" sz="1800" b="1" i="1" dirty="0"/>
              <a:t>！ 計劃</a:t>
            </a:r>
            <a:endParaRPr sz="1800" b="1" i="1" dirty="0">
              <a:latin typeface="HelveticaNeueLT Std"/>
              <a:cs typeface="Arial" pitchFamily="34"/>
            </a:endParaRPr>
          </a:p>
          <a:p>
            <a:pPr marL="0" indent="0" eaLnBrk="1" fontAlgn="t">
              <a:lnSpc>
                <a:spcPct val="80000"/>
              </a:lnSpc>
              <a:spcBef>
                <a:spcPts val="0"/>
              </a:spcBef>
              <a:spcAft>
                <a:spcPts val="0"/>
              </a:spcAft>
              <a:buFont typeface="Arial" pitchFamily="34"/>
              <a:buNone/>
              <a:defRPr/>
            </a:pPr>
            <a:r>
              <a:rPr sz="1800" dirty="0">
                <a:latin typeface="HelveticaNeueLT Std"/>
                <a:cs typeface="Arial" pitchFamily="34"/>
              </a:rPr>
              <a:t>In the presence of executives from the International Boxing Association (AIBA) and Luke </a:t>
            </a:r>
            <a:r>
              <a:rPr sz="1800" dirty="0" err="1">
                <a:latin typeface="HelveticaNeueLT Std"/>
                <a:cs typeface="Arial" pitchFamily="34"/>
              </a:rPr>
              <a:t>Dowdney</a:t>
            </a:r>
            <a:r>
              <a:rPr sz="1800" dirty="0">
                <a:latin typeface="HelveticaNeueLT Std"/>
                <a:cs typeface="Arial" pitchFamily="34"/>
              </a:rPr>
              <a:t>, founder and director of Fight for Peace (FFP) in Rio’s </a:t>
            </a:r>
            <a:r>
              <a:rPr sz="1800" dirty="0" err="1">
                <a:latin typeface="HelveticaNeueLT Std"/>
                <a:cs typeface="Arial" pitchFamily="34"/>
              </a:rPr>
              <a:t>Maré</a:t>
            </a:r>
            <a:r>
              <a:rPr sz="1800" dirty="0">
                <a:latin typeface="HelveticaNeueLT Std"/>
                <a:cs typeface="Arial" pitchFamily="34"/>
              </a:rPr>
              <a:t> region, AIBA announced the sponsorship of five of the </a:t>
            </a:r>
            <a:r>
              <a:rPr sz="1800" dirty="0" err="1">
                <a:latin typeface="HelveticaNeueLT Std"/>
                <a:cs typeface="Arial" pitchFamily="34"/>
              </a:rPr>
              <a:t>organisation’s</a:t>
            </a:r>
            <a:r>
              <a:rPr sz="1800" dirty="0">
                <a:latin typeface="HelveticaNeueLT Std"/>
                <a:cs typeface="Arial" pitchFamily="34"/>
              </a:rPr>
              <a:t> top young athletes under the </a:t>
            </a:r>
            <a:r>
              <a:rPr sz="1800" dirty="0" err="1">
                <a:latin typeface="HelveticaNeueLT Std"/>
                <a:cs typeface="Arial" pitchFamily="34"/>
              </a:rPr>
              <a:t>HeadsUp</a:t>
            </a:r>
            <a:r>
              <a:rPr sz="1800" dirty="0">
                <a:latin typeface="HelveticaNeueLT Std"/>
                <a:cs typeface="Arial" pitchFamily="34"/>
              </a:rPr>
              <a:t>! initiative. Designed to help nurture and prolong boxers’ careers, the ground-breaking </a:t>
            </a:r>
            <a:r>
              <a:rPr sz="1800" dirty="0" err="1">
                <a:latin typeface="HelveticaNeueLT Std"/>
                <a:cs typeface="Arial" pitchFamily="34"/>
              </a:rPr>
              <a:t>programme</a:t>
            </a:r>
            <a:r>
              <a:rPr sz="1800" dirty="0">
                <a:latin typeface="HelveticaNeueLT Std"/>
                <a:cs typeface="Arial" pitchFamily="34"/>
              </a:rPr>
              <a:t> focuses on four core </a:t>
            </a:r>
            <a:r>
              <a:rPr sz="1800" dirty="0" smtClean="0">
                <a:latin typeface="HelveticaNeueLT Std"/>
                <a:cs typeface="Arial" pitchFamily="34"/>
              </a:rPr>
              <a:t>pillars</a:t>
            </a:r>
            <a:r>
              <a:rPr lang="zh-TW" altLang="en-US" sz="1800" dirty="0" smtClean="0">
                <a:latin typeface="HelveticaNeueLT Std"/>
                <a:cs typeface="Arial" pitchFamily="34"/>
              </a:rPr>
              <a:t>：</a:t>
            </a:r>
            <a:r>
              <a:rPr sz="1800" dirty="0" smtClean="0">
                <a:latin typeface="HelveticaNeueLT Std"/>
                <a:cs typeface="Arial" pitchFamily="34"/>
              </a:rPr>
              <a:t> </a:t>
            </a:r>
            <a:r>
              <a:rPr sz="1800" dirty="0">
                <a:latin typeface="HelveticaNeueLT Std"/>
                <a:cs typeface="Arial" pitchFamily="34"/>
              </a:rPr>
              <a:t>sport, health, education and sustainability.</a:t>
            </a:r>
            <a:r>
              <a:rPr lang="zh-TW" altLang="zh-TW" sz="1800" dirty="0"/>
              <a:t>在國際拳</a:t>
            </a:r>
            <a:r>
              <a:rPr lang="zh-TW" altLang="en-US" sz="1800" dirty="0"/>
              <a:t>總</a:t>
            </a:r>
            <a:r>
              <a:rPr lang="zh-TW" altLang="zh-TW" sz="1800" dirty="0"/>
              <a:t>（AIBA）</a:t>
            </a:r>
            <a:r>
              <a:rPr lang="zh-TW" altLang="en-US" sz="1800" dirty="0"/>
              <a:t>主</a:t>
            </a:r>
            <a:r>
              <a:rPr lang="zh-TW" altLang="zh-TW" sz="1800" dirty="0"/>
              <a:t>管以及Maré地區的和平戰</a:t>
            </a:r>
            <a:r>
              <a:rPr lang="zh-TW" altLang="en-US" sz="1800" dirty="0"/>
              <a:t>鬥</a:t>
            </a:r>
            <a:r>
              <a:rPr lang="zh-TW" altLang="zh-TW" sz="1800" dirty="0"/>
              <a:t>（FFP）創</a:t>
            </a:r>
            <a:r>
              <a:rPr lang="zh-TW" altLang="en-US" sz="1800" dirty="0"/>
              <a:t>辦</a:t>
            </a:r>
            <a:r>
              <a:rPr lang="zh-TW" altLang="zh-TW" sz="1800" dirty="0"/>
              <a:t>人兼</a:t>
            </a:r>
            <a:r>
              <a:rPr lang="zh-TW" altLang="en-US" sz="1800" dirty="0"/>
              <a:t>監督</a:t>
            </a:r>
            <a:r>
              <a:rPr lang="zh-TW" altLang="zh-TW" sz="1800" dirty="0"/>
              <a:t>Luke Dowdney的陪同下，AIBA宣布</a:t>
            </a:r>
            <a:r>
              <a:rPr lang="zh-TW" altLang="en-US" sz="1800" dirty="0"/>
              <a:t>根據</a:t>
            </a:r>
            <a:r>
              <a:rPr lang="zh-TW" altLang="en-US" sz="1800" dirty="0">
                <a:latin typeface="HelveticaNeueLT Std Med"/>
              </a:rPr>
              <a:t>抬起頭打</a:t>
            </a:r>
            <a:r>
              <a:rPr lang="en-US" altLang="zh-TW" sz="1800" dirty="0">
                <a:latin typeface="HelveticaNeueLT Std Med"/>
              </a:rPr>
              <a:t>! </a:t>
            </a:r>
            <a:r>
              <a:rPr lang="zh-TW" altLang="en-US" sz="1800" dirty="0">
                <a:latin typeface="HelveticaNeueLT Std"/>
                <a:cs typeface="Arial" pitchFamily="34"/>
              </a:rPr>
              <a:t>行動</a:t>
            </a:r>
            <a:r>
              <a:rPr lang="zh-TW" altLang="en-US" sz="1800" dirty="0"/>
              <a:t>而</a:t>
            </a:r>
            <a:r>
              <a:rPr lang="zh-TW" altLang="zh-TW" sz="1800" dirty="0"/>
              <a:t>贊助該組織的五名頂尖年輕運動員</a:t>
            </a:r>
            <a:r>
              <a:rPr lang="zh-TW" altLang="en-US" sz="1800" dirty="0"/>
              <a:t>，</a:t>
            </a:r>
            <a:r>
              <a:rPr lang="zh-TW" altLang="zh-TW" sz="1800" dirty="0"/>
              <a:t> 旨在</a:t>
            </a:r>
            <a:r>
              <a:rPr lang="zh-TW" altLang="en-US" sz="1800" dirty="0"/>
              <a:t>協</a:t>
            </a:r>
            <a:r>
              <a:rPr lang="zh-TW" altLang="zh-TW" sz="1800" dirty="0"/>
              <a:t>助培養</a:t>
            </a:r>
            <a:r>
              <a:rPr lang="zh-TW" altLang="en-US" sz="1800" dirty="0"/>
              <a:t>並</a:t>
            </a:r>
            <a:r>
              <a:rPr lang="zh-TW" altLang="zh-TW" sz="1800" dirty="0"/>
              <a:t>延長拳擊手的職業生涯，突破性的計劃著重於四個核心</a:t>
            </a:r>
            <a:r>
              <a:rPr lang="zh-TW" altLang="zh-TW" sz="1800" dirty="0" smtClean="0"/>
              <a:t>支柱</a:t>
            </a:r>
            <a:r>
              <a:rPr lang="zh-TW" altLang="en-US" sz="1800" dirty="0" smtClean="0"/>
              <a:t>：</a:t>
            </a:r>
            <a:r>
              <a:rPr lang="zh-TW" altLang="zh-TW" sz="1800" dirty="0" smtClean="0"/>
              <a:t>運動</a:t>
            </a:r>
            <a:r>
              <a:rPr lang="zh-TW" altLang="en-US" sz="1800" dirty="0"/>
              <a:t>、</a:t>
            </a:r>
            <a:r>
              <a:rPr lang="zh-TW" altLang="zh-TW" sz="1800" dirty="0"/>
              <a:t>健康</a:t>
            </a:r>
            <a:r>
              <a:rPr lang="zh-TW" altLang="en-US" sz="1800" dirty="0"/>
              <a:t>、</a:t>
            </a:r>
            <a:r>
              <a:rPr lang="zh-TW" altLang="zh-TW" sz="1800" dirty="0"/>
              <a:t>教育和</a:t>
            </a:r>
            <a:r>
              <a:rPr lang="zh-TW" altLang="en-US" sz="1800" dirty="0"/>
              <a:t>永</a:t>
            </a:r>
            <a:r>
              <a:rPr lang="zh-TW" altLang="zh-TW" sz="1800" dirty="0"/>
              <a:t>續發展。</a:t>
            </a:r>
            <a:endParaRPr sz="1800" dirty="0">
              <a:latin typeface="HelveticaNeueLT Std"/>
              <a:cs typeface="Arial" pitchFamily="34"/>
            </a:endParaRPr>
          </a:p>
          <a:p>
            <a:pPr marL="0" indent="0" eaLnBrk="1" fontAlgn="t">
              <a:lnSpc>
                <a:spcPct val="80000"/>
              </a:lnSpc>
              <a:spcBef>
                <a:spcPts val="0"/>
              </a:spcBef>
              <a:spcAft>
                <a:spcPts val="0"/>
              </a:spcAft>
              <a:buFont typeface="Arial" pitchFamily="34"/>
              <a:buNone/>
              <a:defRPr/>
            </a:pPr>
            <a:r>
              <a:rPr sz="1800" dirty="0">
                <a:latin typeface="HelveticaNeueLT Std"/>
                <a:cs typeface="Arial" pitchFamily="34"/>
              </a:rPr>
              <a:t>AIBA will support each of the five athletes with one-year grants, giving them the means to continue training and participate in national and international competitions by covering travel and living costs as well as competition fees.</a:t>
            </a:r>
          </a:p>
          <a:p>
            <a:pPr marL="0" indent="0" eaLnBrk="1" fontAlgn="t">
              <a:lnSpc>
                <a:spcPct val="80000"/>
              </a:lnSpc>
              <a:spcBef>
                <a:spcPts val="0"/>
              </a:spcBef>
              <a:spcAft>
                <a:spcPts val="0"/>
              </a:spcAft>
              <a:buFont typeface="Arial" pitchFamily="34"/>
              <a:buNone/>
              <a:defRPr/>
            </a:pPr>
            <a:r>
              <a:rPr lang="zh-TW" altLang="zh-TW" sz="1800" dirty="0"/>
              <a:t>AIBA將為五名運動員</a:t>
            </a:r>
            <a:r>
              <a:rPr lang="zh-TW" altLang="en-US" sz="1800" dirty="0"/>
              <a:t>分別</a:t>
            </a:r>
            <a:r>
              <a:rPr lang="zh-TW" altLang="zh-TW" sz="1800" dirty="0"/>
              <a:t>提供一年補助金，為他們提供繼續訓</a:t>
            </a:r>
            <a:r>
              <a:rPr lang="zh-TW" altLang="en-US" sz="1800" dirty="0"/>
              <a:t>練</a:t>
            </a:r>
            <a:r>
              <a:rPr lang="zh-TW" altLang="zh-TW" sz="1800" dirty="0"/>
              <a:t>和參與國家和國際比賽的</a:t>
            </a:r>
            <a:r>
              <a:rPr lang="zh-TW" altLang="en-US" sz="1800" dirty="0"/>
              <a:t>財源</a:t>
            </a:r>
            <a:r>
              <a:rPr lang="zh-TW" altLang="zh-TW" sz="1800" dirty="0"/>
              <a:t>，</a:t>
            </a:r>
            <a:r>
              <a:rPr lang="zh-TW" altLang="en-US" sz="1800" dirty="0"/>
              <a:t>涵蓋</a:t>
            </a:r>
            <a:r>
              <a:rPr lang="zh-TW" altLang="zh-TW" sz="1800" dirty="0"/>
              <a:t>旅行和生活費以及競爭費用。</a:t>
            </a:r>
            <a:endParaRPr sz="1800" dirty="0">
              <a:latin typeface="HelveticaNeueLT Std"/>
              <a:cs typeface="Arial" pitchFamily="34"/>
            </a:endParaRPr>
          </a:p>
          <a:p>
            <a:pPr marL="0" indent="0" eaLnBrk="1" fontAlgn="auto" hangingPunct="1">
              <a:lnSpc>
                <a:spcPct val="80000"/>
              </a:lnSpc>
              <a:spcBef>
                <a:spcPts val="0"/>
              </a:spcBef>
              <a:spcAft>
                <a:spcPts val="0"/>
              </a:spcAft>
              <a:buFont typeface="Arial" pitchFamily="34"/>
              <a:buNone/>
              <a:defRPr/>
            </a:pPr>
            <a:endParaRPr sz="2000" dirty="0">
              <a:latin typeface="HelveticaNeueLT Std"/>
              <a:cs typeface="Arial" pitchFamily="34"/>
            </a:endParaRPr>
          </a:p>
        </p:txBody>
      </p:sp>
      <p:pic>
        <p:nvPicPr>
          <p:cNvPr id="386052" name="Picture 17" descr="release">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3551238"/>
            <a:ext cx="2767012" cy="225583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605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1825" y="1084263"/>
            <a:ext cx="2762250" cy="2263775"/>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3"/>
          <p:cNvSpPr txBox="1">
            <a:spLocks noGrp="1"/>
          </p:cNvSpPr>
          <p:nvPr>
            <p:ph type="title"/>
          </p:nvPr>
        </p:nvSpPr>
        <p:spPr>
          <a:xfrm>
            <a:off x="446088" y="273050"/>
            <a:ext cx="9045575" cy="900113"/>
          </a:xfrm>
        </p:spPr>
        <p:txBody>
          <a:bodyPr/>
          <a:lstStyle/>
          <a:p>
            <a:pPr eaLnBrk="1" hangingPunct="1"/>
            <a:r>
              <a:rPr lang="fr-CH" altLang="en-US" sz="2800" dirty="0">
                <a:latin typeface="HelveticaNeueLT Std Med"/>
              </a:rPr>
              <a:t>7. HEADSUP! DURING THE RIO TEST EVENT </a:t>
            </a:r>
            <a:r>
              <a:rPr lang="zh-TW" altLang="en-US" sz="2800" dirty="0">
                <a:latin typeface="HelveticaNeueLT Std Med"/>
              </a:rPr>
              <a:t>抬起頭打</a:t>
            </a:r>
            <a:r>
              <a:rPr lang="en-US" altLang="zh-TW" sz="2800" dirty="0">
                <a:latin typeface="HelveticaNeueLT Std Med"/>
              </a:rPr>
              <a:t>! </a:t>
            </a:r>
            <a:r>
              <a:rPr lang="zh-TW" altLang="en-US" sz="2800" dirty="0">
                <a:latin typeface="HelveticaNeueLT Std Med"/>
              </a:rPr>
              <a:t>於里約測試賽事</a:t>
            </a:r>
            <a:endParaRPr lang="en-GB" altLang="en-US" sz="2800" dirty="0">
              <a:latin typeface="HelveticaNeueLT Std Med"/>
            </a:endParaRPr>
          </a:p>
        </p:txBody>
      </p:sp>
      <p:sp>
        <p:nvSpPr>
          <p:cNvPr id="3" name="Content Placeholder 2"/>
          <p:cNvSpPr txBox="1">
            <a:spLocks noGrp="1"/>
          </p:cNvSpPr>
          <p:nvPr>
            <p:ph idx="1"/>
          </p:nvPr>
        </p:nvSpPr>
        <p:spPr>
          <a:xfrm>
            <a:off x="3221038" y="1074738"/>
            <a:ext cx="6605587" cy="5372100"/>
          </a:xfrm>
        </p:spPr>
        <p:txBody>
          <a:bodyPr/>
          <a:lstStyle/>
          <a:p>
            <a:pPr marL="0" indent="0" eaLnBrk="1" fontAlgn="t">
              <a:spcBef>
                <a:spcPts val="0"/>
              </a:spcBef>
              <a:spcAft>
                <a:spcPts val="0"/>
              </a:spcAft>
              <a:buFont typeface="Arial" pitchFamily="34"/>
              <a:buNone/>
              <a:defRPr/>
            </a:pPr>
            <a:r>
              <a:rPr sz="1800" dirty="0">
                <a:cs typeface="Arial" pitchFamily="34"/>
              </a:rPr>
              <a:t>AIBA also confirmed the signing of the </a:t>
            </a:r>
            <a:r>
              <a:rPr sz="1800" dirty="0" err="1">
                <a:cs typeface="Arial" pitchFamily="34"/>
              </a:rPr>
              <a:t>HeadsUp</a:t>
            </a:r>
            <a:r>
              <a:rPr sz="1800" dirty="0">
                <a:cs typeface="Arial" pitchFamily="34"/>
              </a:rPr>
              <a:t>! Charter with the Brazilian Boxing Confederation (B.B.C.) illustrating the strong support of National Federations for this </a:t>
            </a:r>
            <a:r>
              <a:rPr sz="1800" dirty="0" err="1">
                <a:cs typeface="Arial" pitchFamily="34"/>
              </a:rPr>
              <a:t>programme</a:t>
            </a:r>
            <a:r>
              <a:rPr sz="1800" dirty="0">
                <a:cs typeface="Arial" pitchFamily="34"/>
              </a:rPr>
              <a:t> enhancing the values of boxing and ensuring its development from grass roots to professional level, especially in Brazil.</a:t>
            </a:r>
            <a:r>
              <a:rPr lang="zh-TW" altLang="zh-TW" sz="1800" dirty="0"/>
              <a:t> AIBA還確認與巴西拳擊聯合會（B.B.C.）</a:t>
            </a:r>
            <a:r>
              <a:rPr lang="zh-TW" altLang="en-US" sz="1800" dirty="0"/>
              <a:t>簽署</a:t>
            </a:r>
            <a:r>
              <a:rPr lang="zh-TW" altLang="en-US" sz="1800" dirty="0">
                <a:latin typeface="HelveticaNeueLT Std Med"/>
              </a:rPr>
              <a:t>抬起頭打</a:t>
            </a:r>
            <a:r>
              <a:rPr lang="en-US" altLang="zh-TW" sz="1800" dirty="0">
                <a:latin typeface="HelveticaNeueLT Std Med"/>
              </a:rPr>
              <a:t>! </a:t>
            </a:r>
            <a:r>
              <a:rPr lang="zh-TW" altLang="zh-TW" sz="1800" dirty="0"/>
              <a:t>憲章，說明了</a:t>
            </a:r>
            <a:r>
              <a:rPr lang="zh-TW" altLang="en-US" sz="1800" dirty="0"/>
              <a:t>國家協會</a:t>
            </a:r>
            <a:r>
              <a:rPr lang="zh-TW" altLang="zh-TW" sz="1800" dirty="0"/>
              <a:t>大力支持</a:t>
            </a:r>
            <a:r>
              <a:rPr lang="zh-TW" altLang="en-US" sz="1800" dirty="0"/>
              <a:t>此方案</a:t>
            </a:r>
            <a:r>
              <a:rPr lang="zh-TW" altLang="zh-TW" sz="1800" dirty="0"/>
              <a:t>，</a:t>
            </a:r>
            <a:r>
              <a:rPr lang="zh-TW" altLang="en-US" sz="1800" dirty="0"/>
              <a:t>以</a:t>
            </a:r>
            <a:r>
              <a:rPr lang="zh-TW" altLang="zh-TW" sz="1800" dirty="0"/>
              <a:t>提</a:t>
            </a:r>
            <a:r>
              <a:rPr lang="zh-TW" altLang="en-US" sz="1800" dirty="0"/>
              <a:t>升</a:t>
            </a:r>
            <a:r>
              <a:rPr lang="zh-TW" altLang="zh-TW" sz="1800" dirty="0"/>
              <a:t>拳擊</a:t>
            </a:r>
            <a:r>
              <a:rPr lang="zh-TW" altLang="en-US" sz="1800" dirty="0"/>
              <a:t>的</a:t>
            </a:r>
            <a:r>
              <a:rPr lang="zh-TW" altLang="zh-TW" sz="1800" dirty="0"/>
              <a:t>價值，</a:t>
            </a:r>
            <a:r>
              <a:rPr lang="zh-TW" altLang="en-US" sz="1800" dirty="0"/>
              <a:t>並</a:t>
            </a:r>
            <a:r>
              <a:rPr lang="zh-TW" altLang="zh-TW" sz="1800" dirty="0"/>
              <a:t>確保從基層到專業</a:t>
            </a:r>
            <a:r>
              <a:rPr lang="zh-TW" altLang="en-US" sz="1800" dirty="0"/>
              <a:t>層級</a:t>
            </a:r>
            <a:r>
              <a:rPr lang="zh-TW" altLang="zh-TW" sz="1800" dirty="0"/>
              <a:t>的發展，</a:t>
            </a:r>
            <a:r>
              <a:rPr lang="zh-TW" altLang="en-US" sz="1800" dirty="0"/>
              <a:t>尤其</a:t>
            </a:r>
            <a:r>
              <a:rPr lang="zh-TW" altLang="zh-TW" sz="1800" dirty="0"/>
              <a:t>是在巴西。</a:t>
            </a:r>
            <a:endParaRPr sz="1800" dirty="0">
              <a:cs typeface="Arial" pitchFamily="34"/>
            </a:endParaRPr>
          </a:p>
          <a:p>
            <a:pPr marL="0" indent="0" eaLnBrk="1" fontAlgn="t">
              <a:spcBef>
                <a:spcPts val="0"/>
              </a:spcBef>
              <a:spcAft>
                <a:spcPts val="0"/>
              </a:spcAft>
              <a:buFont typeface="Arial" pitchFamily="34"/>
              <a:buNone/>
              <a:defRPr/>
            </a:pPr>
            <a:r>
              <a:rPr sz="1800" dirty="0">
                <a:cs typeface="Arial" pitchFamily="34"/>
              </a:rPr>
              <a:t>The launch came on the eve of the </a:t>
            </a:r>
            <a:r>
              <a:rPr sz="1800" dirty="0" err="1">
                <a:cs typeface="Arial" pitchFamily="34"/>
              </a:rPr>
              <a:t>Aquace</a:t>
            </a:r>
            <a:r>
              <a:rPr sz="1800" dirty="0">
                <a:cs typeface="Arial" pitchFamily="34"/>
              </a:rPr>
              <a:t> Rio International Boxing Tournament, which runs from 4-6 December and serves as a test event for the Rio 2016 Olympic Games. Among those competing will be Brazil’s Pan-American Games champion Roberto </a:t>
            </a:r>
            <a:r>
              <a:rPr sz="1800" dirty="0" err="1">
                <a:cs typeface="Arial" pitchFamily="34"/>
              </a:rPr>
              <a:t>Custódio</a:t>
            </a:r>
            <a:r>
              <a:rPr sz="1800" dirty="0">
                <a:cs typeface="Arial" pitchFamily="34"/>
              </a:rPr>
              <a:t>, who is looking to secure his place on the national Olympic team for next year.</a:t>
            </a:r>
          </a:p>
          <a:p>
            <a:pPr marL="0" indent="0" eaLnBrk="1" fontAlgn="t">
              <a:spcBef>
                <a:spcPts val="0"/>
              </a:spcBef>
              <a:spcAft>
                <a:spcPts val="0"/>
              </a:spcAft>
              <a:buFont typeface="Arial" pitchFamily="34"/>
              <a:buNone/>
              <a:defRPr/>
            </a:pPr>
            <a:r>
              <a:rPr lang="zh-TW" altLang="en-US" sz="1800" dirty="0"/>
              <a:t>本次</a:t>
            </a:r>
            <a:r>
              <a:rPr lang="zh-TW" altLang="zh-TW" sz="1800" dirty="0"/>
              <a:t>發</a:t>
            </a:r>
            <a:r>
              <a:rPr lang="zh-TW" altLang="en-US" sz="1800" dirty="0"/>
              <a:t>表</a:t>
            </a:r>
            <a:r>
              <a:rPr lang="zh-TW" altLang="zh-TW" sz="1800" dirty="0"/>
              <a:t>是在12月4-6日舉行Aquace Rio國際拳擊錦標賽的前夕，</a:t>
            </a:r>
            <a:r>
              <a:rPr lang="zh-TW" altLang="en-US" sz="1800" dirty="0"/>
              <a:t>並作為</a:t>
            </a:r>
            <a:r>
              <a:rPr lang="zh-TW" altLang="zh-TW" sz="1800" dirty="0"/>
              <a:t>2016年</a:t>
            </a:r>
            <a:r>
              <a:rPr lang="zh-TW" altLang="en-US" sz="1800" dirty="0"/>
              <a:t>里約</a:t>
            </a:r>
            <a:r>
              <a:rPr lang="zh-TW" altLang="zh-TW" sz="1800" dirty="0"/>
              <a:t>奧運會的</a:t>
            </a:r>
            <a:r>
              <a:rPr lang="zh-TW" altLang="en-US" sz="1800" dirty="0"/>
              <a:t>測試賽事</a:t>
            </a:r>
            <a:r>
              <a:rPr lang="zh-TW" altLang="zh-TW" sz="1800" dirty="0"/>
              <a:t>。其中競爭對手將是巴西泛美運動冠軍RobertoCustódio，他希望明年能夠在國家奧運隊中</a:t>
            </a:r>
            <a:r>
              <a:rPr lang="zh-TW" altLang="en-US" sz="1800" dirty="0"/>
              <a:t>取</a:t>
            </a:r>
            <a:r>
              <a:rPr lang="zh-TW" altLang="zh-TW" sz="1800" dirty="0"/>
              <a:t>得勝利。</a:t>
            </a:r>
            <a:endParaRPr sz="1800" dirty="0">
              <a:cs typeface="Arial" pitchFamily="34"/>
            </a:endParaRPr>
          </a:p>
          <a:p>
            <a:pPr marL="0" indent="0" eaLnBrk="1" fontAlgn="t">
              <a:spcBef>
                <a:spcPts val="0"/>
              </a:spcBef>
              <a:spcAft>
                <a:spcPts val="0"/>
              </a:spcAft>
              <a:buFont typeface="Arial" pitchFamily="34"/>
              <a:buNone/>
              <a:defRPr/>
            </a:pPr>
            <a:r>
              <a:rPr sz="1800" b="1" i="1" dirty="0">
                <a:cs typeface="Arial" pitchFamily="34"/>
              </a:rPr>
              <a:t>About Fight For Peace</a:t>
            </a:r>
            <a:r>
              <a:rPr lang="zh-TW" altLang="en-US" sz="1800" b="1" i="1" dirty="0">
                <a:cs typeface="Arial" pitchFamily="34"/>
              </a:rPr>
              <a:t>關於為和平戰鬥</a:t>
            </a:r>
            <a:r>
              <a:rPr sz="1800" dirty="0">
                <a:cs typeface="Arial" pitchFamily="34"/>
              </a:rPr>
              <a:t/>
            </a:r>
            <a:br>
              <a:rPr sz="1800" dirty="0">
                <a:cs typeface="Arial" pitchFamily="34"/>
              </a:rPr>
            </a:br>
            <a:r>
              <a:rPr sz="1800" dirty="0">
                <a:cs typeface="Arial" pitchFamily="34"/>
              </a:rPr>
              <a:t>Fight for Peace uses boxing and martial arts combined with education and personal development to </a:t>
            </a:r>
            <a:r>
              <a:rPr sz="1800" dirty="0" err="1">
                <a:cs typeface="Arial" pitchFamily="34"/>
              </a:rPr>
              <a:t>realise</a:t>
            </a:r>
            <a:r>
              <a:rPr sz="1800" dirty="0">
                <a:cs typeface="Arial" pitchFamily="34"/>
              </a:rPr>
              <a:t> the potential of young people in communities suffering from high levels of crime and violence. The </a:t>
            </a:r>
            <a:r>
              <a:rPr sz="1800" dirty="0" err="1">
                <a:cs typeface="Arial" pitchFamily="34"/>
              </a:rPr>
              <a:t>organisation</a:t>
            </a:r>
            <a:r>
              <a:rPr sz="1800" dirty="0">
                <a:cs typeface="Arial" pitchFamily="34"/>
              </a:rPr>
              <a:t> directly supports 3,000 young people in its academies in Rio and London, and reaches more than 250,000 young people around the world via a network of partners.</a:t>
            </a:r>
            <a:r>
              <a:rPr lang="zh-TW" altLang="en-US" sz="1800" dirty="0"/>
              <a:t>為</a:t>
            </a:r>
            <a:r>
              <a:rPr lang="zh-TW" altLang="zh-TW" sz="1800" dirty="0"/>
              <a:t>和平戰鬥使用拳擊和武術</a:t>
            </a:r>
            <a:r>
              <a:rPr lang="zh-TW" altLang="en-US" sz="1800" dirty="0"/>
              <a:t>結合</a:t>
            </a:r>
            <a:r>
              <a:rPr lang="zh-TW" altLang="zh-TW" sz="1800" dirty="0"/>
              <a:t>教育和個人發展，</a:t>
            </a:r>
            <a:r>
              <a:rPr lang="zh-TW" altLang="en-US" sz="1800" dirty="0"/>
              <a:t>讓居住在</a:t>
            </a:r>
            <a:r>
              <a:rPr lang="zh-TW" altLang="zh-TW" sz="1800" dirty="0"/>
              <a:t>高</a:t>
            </a:r>
            <a:r>
              <a:rPr lang="zh-TW" altLang="en-US" sz="1800" dirty="0"/>
              <a:t>程度</a:t>
            </a:r>
            <a:r>
              <a:rPr lang="zh-TW" altLang="zh-TW" sz="1800" dirty="0"/>
              <a:t>犯罪和暴力社區的</a:t>
            </a:r>
            <a:r>
              <a:rPr lang="zh-TW" altLang="en-US" sz="1800" dirty="0"/>
              <a:t>年輕人可以發揮</a:t>
            </a:r>
            <a:r>
              <a:rPr lang="zh-TW" altLang="zh-TW" sz="1800" dirty="0"/>
              <a:t>潛力。該組織在里約熱內盧和倫敦的學院直接支持3000</a:t>
            </a:r>
            <a:r>
              <a:rPr lang="zh-TW" altLang="en-US" sz="1800" dirty="0"/>
              <a:t>位</a:t>
            </a:r>
            <a:r>
              <a:rPr lang="zh-TW" altLang="zh-TW" sz="1800" dirty="0"/>
              <a:t>年輕人，並</a:t>
            </a:r>
            <a:r>
              <a:rPr lang="zh-TW" altLang="en-US" sz="1800" dirty="0"/>
              <a:t>透</a:t>
            </a:r>
            <a:r>
              <a:rPr lang="zh-TW" altLang="zh-TW" sz="1800" dirty="0"/>
              <a:t>過合作夥伴</a:t>
            </a:r>
            <a:r>
              <a:rPr lang="zh-TW" altLang="en-US" sz="1800" dirty="0"/>
              <a:t>的</a:t>
            </a:r>
            <a:r>
              <a:rPr lang="zh-TW" altLang="zh-TW" sz="1800" dirty="0"/>
              <a:t>網</a:t>
            </a:r>
            <a:r>
              <a:rPr lang="zh-TW" altLang="en-US" sz="1800" dirty="0"/>
              <a:t>路擴及</a:t>
            </a:r>
            <a:r>
              <a:rPr lang="zh-TW" altLang="zh-TW" sz="1800" dirty="0"/>
              <a:t>世界各地25萬</a:t>
            </a:r>
            <a:r>
              <a:rPr lang="zh-TW" altLang="en-US" sz="1800" dirty="0"/>
              <a:t>個</a:t>
            </a:r>
            <a:r>
              <a:rPr lang="zh-TW" altLang="zh-TW" sz="1800" dirty="0"/>
              <a:t>年輕人。</a:t>
            </a:r>
            <a:endParaRPr sz="1800" dirty="0">
              <a:cs typeface="Arial" pitchFamily="34"/>
            </a:endParaRPr>
          </a:p>
          <a:p>
            <a:pPr marL="0" indent="0" eaLnBrk="1" fontAlgn="auto" hangingPunct="1">
              <a:spcBef>
                <a:spcPts val="0"/>
              </a:spcBef>
              <a:spcAft>
                <a:spcPts val="0"/>
              </a:spcAft>
              <a:buFont typeface="Arial" pitchFamily="34"/>
              <a:buNone/>
              <a:defRPr/>
            </a:pPr>
            <a:endParaRPr sz="2000" dirty="0">
              <a:latin typeface="HelveticaNeueLT Std"/>
              <a:cs typeface="Arial" pitchFamily="34"/>
            </a:endParaRPr>
          </a:p>
        </p:txBody>
      </p:sp>
      <p:pic>
        <p:nvPicPr>
          <p:cNvPr id="38707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 y="3551238"/>
            <a:ext cx="2774950" cy="2273300"/>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7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074738"/>
            <a:ext cx="2774950" cy="2273300"/>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itle 3"/>
          <p:cNvSpPr txBox="1">
            <a:spLocks noGrp="1"/>
          </p:cNvSpPr>
          <p:nvPr>
            <p:ph type="title"/>
          </p:nvPr>
        </p:nvSpPr>
        <p:spPr>
          <a:xfrm>
            <a:off x="446088" y="273050"/>
            <a:ext cx="9045575" cy="900113"/>
          </a:xfrm>
        </p:spPr>
        <p:txBody>
          <a:bodyPr/>
          <a:lstStyle/>
          <a:p>
            <a:pPr eaLnBrk="1" hangingPunct="1"/>
            <a:r>
              <a:rPr lang="fr-CH" altLang="en-US" dirty="0">
                <a:latin typeface="HelveticaNeueLT Std Med"/>
              </a:rPr>
              <a:t>HEADSUP MAJOR POINTS</a:t>
            </a:r>
            <a:r>
              <a:rPr lang="zh-TW" altLang="en-US" dirty="0">
                <a:latin typeface="HelveticaNeueLT Std Med"/>
              </a:rPr>
              <a:t>抬起頭打</a:t>
            </a:r>
            <a:r>
              <a:rPr lang="en-US" altLang="zh-TW" dirty="0">
                <a:latin typeface="HelveticaNeueLT Std Med"/>
              </a:rPr>
              <a:t>!</a:t>
            </a:r>
            <a:r>
              <a:rPr lang="zh-TW" altLang="en-US" dirty="0">
                <a:latin typeface="HelveticaNeueLT Std Med"/>
              </a:rPr>
              <a:t>重點</a:t>
            </a:r>
            <a:r>
              <a:rPr lang="fr-CH" altLang="en-US" dirty="0">
                <a:latin typeface="HelveticaNeueLT Std Med"/>
              </a:rPr>
              <a:t> </a:t>
            </a:r>
            <a:endParaRPr lang="en-GB" altLang="en-US" dirty="0">
              <a:latin typeface="HelveticaNeueLT Std Med"/>
            </a:endParaRPr>
          </a:p>
        </p:txBody>
      </p:sp>
      <p:sp>
        <p:nvSpPr>
          <p:cNvPr id="3" name="Content Placeholder 2"/>
          <p:cNvSpPr txBox="1">
            <a:spLocks noGrp="1"/>
          </p:cNvSpPr>
          <p:nvPr>
            <p:ph idx="1"/>
          </p:nvPr>
        </p:nvSpPr>
        <p:spPr>
          <a:xfrm>
            <a:off x="446088" y="1173163"/>
            <a:ext cx="7983537" cy="5372100"/>
          </a:xfrm>
        </p:spPr>
        <p:txBody>
          <a:bodyPr/>
          <a:lstStyle/>
          <a:p>
            <a:pPr eaLnBrk="1" fontAlgn="auto" hangingPunct="1">
              <a:spcBef>
                <a:spcPts val="0"/>
              </a:spcBef>
              <a:spcAft>
                <a:spcPts val="0"/>
              </a:spcAft>
              <a:buFont typeface="Arial" pitchFamily="34"/>
              <a:buChar char="•"/>
              <a:defRPr/>
            </a:pP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New corporate initiative to change the perception of boxing</a:t>
            </a:r>
            <a:r>
              <a:rPr lang="zh-TW" altLang="zh-TW" sz="2000" dirty="0"/>
              <a:t>新企業倡議改變</a:t>
            </a:r>
            <a:r>
              <a:rPr lang="zh-TW" altLang="en-US" sz="2000" dirty="0"/>
              <a:t>對</a:t>
            </a:r>
            <a:r>
              <a:rPr lang="zh-TW" altLang="zh-TW" sz="2000" dirty="0"/>
              <a:t>拳擊的看法</a:t>
            </a: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Cover all AIBA major topics</a:t>
            </a:r>
            <a:r>
              <a:rPr lang="zh-TW" altLang="zh-TW" sz="2000" dirty="0"/>
              <a:t>涵蓋所有AIBA主題</a:t>
            </a: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Put boxers first with health as a main concern</a:t>
            </a:r>
            <a:r>
              <a:rPr lang="zh-TW" altLang="en-US" sz="2000" dirty="0"/>
              <a:t>置拳擊手</a:t>
            </a:r>
            <a:r>
              <a:rPr lang="zh-TW" altLang="en-US" sz="2000" dirty="0">
                <a:latin typeface="HelveticaNeueLT Std"/>
                <a:cs typeface="Arial" pitchFamily="34"/>
              </a:rPr>
              <a:t>的</a:t>
            </a:r>
            <a:r>
              <a:rPr lang="zh-TW" altLang="zh-TW" sz="2000" dirty="0"/>
              <a:t>健康為首</a:t>
            </a:r>
            <a:r>
              <a:rPr lang="zh-TW" altLang="en-US" sz="2000" dirty="0"/>
              <a:t>要重點</a:t>
            </a:r>
            <a:endParaRPr lang="en-US" altLang="zh-TW" sz="2000" dirty="0"/>
          </a:p>
          <a:p>
            <a:pPr marL="0" indent="0" eaLnBrk="1" fontAlgn="auto" hangingPunct="1">
              <a:spcBef>
                <a:spcPts val="0"/>
              </a:spcBef>
              <a:spcAft>
                <a:spcPts val="0"/>
              </a:spcAft>
              <a:buNone/>
              <a:defRPr/>
            </a:pPr>
            <a:endParaRPr lang="fr-CH"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err="1">
                <a:latin typeface="HelveticaNeueLT Std"/>
                <a:cs typeface="Arial" pitchFamily="34"/>
              </a:rPr>
              <a:t>Epitomise</a:t>
            </a:r>
            <a:r>
              <a:rPr sz="2000" dirty="0">
                <a:latin typeface="HelveticaNeueLT Std"/>
                <a:cs typeface="Arial" pitchFamily="34"/>
              </a:rPr>
              <a:t> the values of boxing</a:t>
            </a:r>
            <a:r>
              <a:rPr lang="zh-TW" altLang="zh-TW" sz="2000" dirty="0"/>
              <a:t>展現拳擊的價值</a:t>
            </a: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sz="2000" dirty="0">
              <a:latin typeface="HelveticaNeueLT Std"/>
              <a:cs typeface="Arial" pitchFamily="34"/>
            </a:endParaRPr>
          </a:p>
          <a:p>
            <a:pPr eaLnBrk="1" fontAlgn="auto" hangingPunct="1">
              <a:spcBef>
                <a:spcPts val="0"/>
              </a:spcBef>
              <a:spcAft>
                <a:spcPts val="0"/>
              </a:spcAft>
              <a:buFont typeface="Arial" pitchFamily="34"/>
              <a:buChar char="•"/>
              <a:defRPr/>
            </a:pPr>
            <a:r>
              <a:rPr sz="2000" dirty="0">
                <a:latin typeface="HelveticaNeueLT Std"/>
                <a:cs typeface="Arial" pitchFamily="34"/>
              </a:rPr>
              <a:t>Target all internal and external stakeholders</a:t>
            </a:r>
            <a:r>
              <a:rPr lang="zh-TW" altLang="en-US" sz="2000" dirty="0"/>
              <a:t>瞄準</a:t>
            </a:r>
            <a:r>
              <a:rPr lang="zh-TW" altLang="zh-TW" sz="2000" dirty="0"/>
              <a:t>所有內部和外部利益相關方</a:t>
            </a:r>
            <a:endParaRPr sz="2000" dirty="0">
              <a:latin typeface="HelveticaNeueLT Std"/>
              <a:cs typeface="Arial" pitchFamily="34"/>
            </a:endParaRPr>
          </a:p>
          <a:p>
            <a:pPr eaLnBrk="1" fontAlgn="auto" hangingPunct="1">
              <a:spcBef>
                <a:spcPts val="0"/>
              </a:spcBef>
              <a:spcAft>
                <a:spcPts val="0"/>
              </a:spcAft>
              <a:buFont typeface="Arial" pitchFamily="34"/>
              <a:buChar char="•"/>
              <a:defRPr/>
            </a:pPr>
            <a:endParaRPr lang="en-GB" sz="2000" dirty="0">
              <a:latin typeface="HelveticaNeueLT Std"/>
              <a:cs typeface="Arial" pitchFamily="34"/>
            </a:endParaRPr>
          </a:p>
          <a:p>
            <a:pPr eaLnBrk="1" fontAlgn="auto" hangingPunct="1">
              <a:spcBef>
                <a:spcPts val="0"/>
              </a:spcBef>
              <a:spcAft>
                <a:spcPts val="0"/>
              </a:spcAft>
              <a:buFont typeface="Arial" pitchFamily="34"/>
              <a:buChar char="•"/>
              <a:defRPr/>
            </a:pPr>
            <a:r>
              <a:rPr lang="en-GB" sz="2000" dirty="0">
                <a:latin typeface="HelveticaNeueLT Std"/>
                <a:cs typeface="Arial" pitchFamily="34"/>
              </a:rPr>
              <a:t>Capacity to open new doors and provide new commercial opportunities</a:t>
            </a:r>
            <a:r>
              <a:rPr lang="zh-TW" altLang="zh-TW" sz="2000" dirty="0"/>
              <a:t>開闢新</a:t>
            </a:r>
            <a:r>
              <a:rPr lang="zh-TW" altLang="en-US" sz="2000" dirty="0"/>
              <a:t>管道</a:t>
            </a:r>
            <a:r>
              <a:rPr lang="zh-TW" altLang="zh-TW" sz="2000" dirty="0"/>
              <a:t>並提供新商業機會的能力</a:t>
            </a:r>
            <a:br>
              <a:rPr lang="zh-TW" altLang="zh-TW" sz="2000" dirty="0"/>
            </a:br>
            <a:r>
              <a:rPr lang="zh-TW" altLang="zh-TW" sz="2000" dirty="0"/>
              <a:t/>
            </a:r>
            <a:br>
              <a:rPr lang="zh-TW" altLang="zh-TW" sz="2000" dirty="0"/>
            </a:br>
            <a:r>
              <a:rPr lang="zh-TW" altLang="zh-TW" sz="2000" dirty="0"/>
              <a:t/>
            </a:r>
            <a:br>
              <a:rPr lang="zh-TW" altLang="zh-TW" sz="2000" dirty="0"/>
            </a:br>
            <a:r>
              <a:rPr lang="zh-TW" altLang="zh-TW" sz="2000" dirty="0"/>
              <a:t/>
            </a:r>
            <a:br>
              <a:rPr lang="zh-TW" altLang="zh-TW" sz="2000" dirty="0"/>
            </a:br>
            <a:r>
              <a:rPr lang="zh-TW" altLang="zh-TW" sz="2000" dirty="0"/>
              <a:t/>
            </a:r>
            <a:br>
              <a:rPr lang="zh-TW" altLang="zh-TW" sz="2000" dirty="0"/>
            </a:br>
            <a:r>
              <a:rPr lang="zh-TW" altLang="zh-TW" sz="2000" dirty="0"/>
              <a:t/>
            </a:r>
            <a:br>
              <a:rPr lang="zh-TW" altLang="zh-TW" sz="2000" dirty="0"/>
            </a:br>
            <a:endParaRPr sz="2000" dirty="0">
              <a:latin typeface="HelveticaNeueLT Std"/>
              <a:cs typeface="Arial" pitchFamily="34"/>
            </a:endParaRPr>
          </a:p>
        </p:txBody>
      </p:sp>
    </p:spTree>
  </p:cSld>
  <p:clrMapOvr>
    <a:masterClrMapping/>
  </p:clrMapOvr>
  <p:transition spd="slow"/>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3"/>
          <p:cNvSpPr>
            <a:spLocks noGrp="1"/>
          </p:cNvSpPr>
          <p:nvPr>
            <p:ph type="ctrTitle"/>
          </p:nvPr>
        </p:nvSpPr>
        <p:spPr/>
        <p:txBody>
          <a:bodyPr/>
          <a:lstStyle/>
          <a:p>
            <a:pPr algn="ctr"/>
            <a:r>
              <a:rPr lang="pl-PL" altLang="en-US" b="1" dirty="0"/>
              <a:t>HEADS-UP CAMPAIGN </a:t>
            </a:r>
            <a:br>
              <a:rPr lang="pl-PL" altLang="en-US" b="1" dirty="0"/>
            </a:br>
            <a:r>
              <a:rPr lang="pl-PL" altLang="en-US" b="1" dirty="0"/>
              <a:t>COACHING VIEW </a:t>
            </a:r>
            <a:r>
              <a:rPr lang="en-US" altLang="en-US" b="1" dirty="0"/>
              <a:t/>
            </a:r>
            <a:br>
              <a:rPr lang="en-US" altLang="en-US" b="1" dirty="0"/>
            </a:br>
            <a:r>
              <a:rPr lang="zh-TW" altLang="en-US" b="1" dirty="0"/>
              <a:t>抬起頭打行動的教練觀點</a:t>
            </a:r>
            <a:endParaRPr lang="en-US" altLang="en-US" dirty="0"/>
          </a:p>
        </p:txBody>
      </p:sp>
      <p:sp>
        <p:nvSpPr>
          <p:cNvPr id="38912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0E601F9-A35A-4948-9326-09C6D247C12C}" type="slidenum">
              <a:rPr lang="en-US" altLang="pl-PL" sz="1200" smtClean="0">
                <a:solidFill>
                  <a:srgbClr val="FFFFFF"/>
                </a:solidFill>
                <a:latin typeface="Arial Black" panose="020B0A04020102090204" pitchFamily="34" charset="0"/>
                <a:sym typeface="Arial Black" panose="020B0A04020102090204" pitchFamily="34" charset="0"/>
              </a:rPr>
              <a:pPr/>
              <a:t>266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96975"/>
            <a:ext cx="9372600" cy="5040313"/>
          </a:xfrm>
        </p:spPr>
        <p:txBody>
          <a:bodyPr/>
          <a:lstStyle/>
          <a:p>
            <a:pPr marL="0" indent="0">
              <a:buFont typeface="Arial" panose="020B0604020202020204" pitchFamily="34" charset="0"/>
              <a:buNone/>
              <a:defRPr/>
            </a:pPr>
            <a:endParaRPr lang="pt-BR" dirty="0">
              <a:cs typeface="Times New Roman" pitchFamily="18" charset="0"/>
            </a:endParaRPr>
          </a:p>
          <a:p>
            <a:pPr>
              <a:defRPr/>
            </a:pPr>
            <a:r>
              <a:rPr lang="en-US" dirty="0">
                <a:ea typeface="Calibri"/>
              </a:rPr>
              <a:t>Through many years, different areas of </a:t>
            </a:r>
            <a:r>
              <a:rPr lang="pl-PL" dirty="0">
                <a:ea typeface="Calibri"/>
              </a:rPr>
              <a:t>boxing </a:t>
            </a:r>
            <a:r>
              <a:rPr lang="en-US" dirty="0">
                <a:ea typeface="Calibri"/>
              </a:rPr>
              <a:t>has evolved, such as competition format, rules and regulations as well as boxing equipment.</a:t>
            </a:r>
            <a:r>
              <a:rPr lang="zh-TW" altLang="zh-TW" dirty="0"/>
              <a:t>多年</a:t>
            </a:r>
            <a:r>
              <a:rPr lang="zh-TW" altLang="en-US" dirty="0"/>
              <a:t>以</a:t>
            </a:r>
            <a:r>
              <a:rPr lang="zh-TW" altLang="zh-TW" dirty="0"/>
              <a:t>來，不同領域的拳擊</a:t>
            </a:r>
            <a:r>
              <a:rPr lang="zh-TW" altLang="en-US" dirty="0"/>
              <a:t>逐漸</a:t>
            </a:r>
            <a:r>
              <a:rPr lang="zh-TW" altLang="zh-TW" dirty="0"/>
              <a:t>發展，</a:t>
            </a:r>
            <a:r>
              <a:rPr lang="zh-TW" altLang="zh-TW" dirty="0" smtClean="0"/>
              <a:t>如</a:t>
            </a:r>
            <a:r>
              <a:rPr lang="zh-TW" altLang="en-US" dirty="0" smtClean="0"/>
              <a:t>：</a:t>
            </a:r>
            <a:r>
              <a:rPr lang="zh-TW" altLang="zh-TW" dirty="0" smtClean="0"/>
              <a:t>競賽</a:t>
            </a:r>
            <a:r>
              <a:rPr lang="zh-TW" altLang="en-US" dirty="0"/>
              <a:t>形式</a:t>
            </a:r>
            <a:r>
              <a:rPr lang="zh-TW" altLang="en-US" dirty="0">
                <a:latin typeface="新細明體" panose="02020500000000000000" pitchFamily="18" charset="-120"/>
                <a:ea typeface="新細明體" panose="02020500000000000000" pitchFamily="18" charset="-120"/>
              </a:rPr>
              <a:t>、</a:t>
            </a:r>
            <a:r>
              <a:rPr lang="zh-TW" altLang="zh-TW" dirty="0"/>
              <a:t>規章制度以及拳擊裝備。</a:t>
            </a:r>
            <a:r>
              <a:rPr lang="en-US" dirty="0">
                <a:ea typeface="Calibri"/>
              </a:rPr>
              <a:t> </a:t>
            </a:r>
            <a:endParaRPr lang="pl-PL" dirty="0">
              <a:ea typeface="Calibri"/>
            </a:endParaRPr>
          </a:p>
          <a:p>
            <a:pPr>
              <a:defRPr/>
            </a:pPr>
            <a:r>
              <a:rPr lang="en-US" dirty="0">
                <a:ea typeface="Calibri"/>
              </a:rPr>
              <a:t>Boxing has evolved from a defensive sport to discipline focused on </a:t>
            </a:r>
            <a:r>
              <a:rPr lang="pl-PL" dirty="0">
                <a:ea typeface="Calibri"/>
              </a:rPr>
              <a:t>offens</a:t>
            </a:r>
            <a:r>
              <a:rPr lang="en-US" dirty="0">
                <a:ea typeface="Calibri"/>
              </a:rPr>
              <a:t>e</a:t>
            </a:r>
            <a:r>
              <a:rPr lang="pl-PL" dirty="0">
                <a:ea typeface="Calibri"/>
              </a:rPr>
              <a:t> and </a:t>
            </a:r>
            <a:r>
              <a:rPr lang="en-US" dirty="0">
                <a:ea typeface="Calibri"/>
              </a:rPr>
              <a:t>various forms of attack.</a:t>
            </a:r>
            <a:r>
              <a:rPr lang="zh-TW" altLang="zh-TW" dirty="0"/>
              <a:t>拳擊從防守運動演變為專注於進攻和各種攻擊形式的紀律。</a:t>
            </a:r>
            <a:endParaRPr lang="pl-PL" dirty="0">
              <a:ea typeface="Calibri"/>
            </a:endParaRPr>
          </a:p>
          <a:p>
            <a:pPr algn="just">
              <a:defRPr/>
            </a:pPr>
            <a:r>
              <a:rPr lang="en-US" dirty="0">
                <a:ea typeface="Calibri"/>
              </a:rPr>
              <a:t>Different systems of technique and tactics teaching and </a:t>
            </a:r>
            <a:r>
              <a:rPr lang="pl-PL" dirty="0" err="1">
                <a:ea typeface="Calibri"/>
              </a:rPr>
              <a:t>improvement</a:t>
            </a:r>
            <a:r>
              <a:rPr lang="pl-PL" dirty="0">
                <a:ea typeface="Calibri"/>
              </a:rPr>
              <a:t>/</a:t>
            </a:r>
            <a:r>
              <a:rPr lang="en-US" dirty="0">
                <a:ea typeface="Calibri"/>
              </a:rPr>
              <a:t>perfecting concentrating on selected elements such </a:t>
            </a:r>
            <a:r>
              <a:rPr lang="en-US" dirty="0" smtClean="0">
                <a:ea typeface="Calibri"/>
              </a:rPr>
              <a:t>as</a:t>
            </a:r>
            <a:r>
              <a:rPr lang="pl-PL" dirty="0" smtClean="0">
                <a:ea typeface="Calibri"/>
              </a:rPr>
              <a:t>：</a:t>
            </a:r>
            <a:r>
              <a:rPr lang="zh-TW" altLang="zh-TW" dirty="0" smtClean="0"/>
              <a:t>不同</a:t>
            </a:r>
            <a:r>
              <a:rPr lang="zh-TW" altLang="zh-TW" dirty="0"/>
              <a:t>系統</a:t>
            </a:r>
            <a:r>
              <a:rPr lang="zh-TW" altLang="en-US" dirty="0"/>
              <a:t>的</a:t>
            </a:r>
            <a:r>
              <a:rPr lang="zh-TW" altLang="zh-TW" dirty="0"/>
              <a:t>技術和</a:t>
            </a:r>
            <a:r>
              <a:rPr lang="zh-TW" altLang="en-US" dirty="0"/>
              <a:t>策略</a:t>
            </a:r>
            <a:r>
              <a:rPr lang="zh-TW" altLang="zh-TW" dirty="0"/>
              <a:t>教學和改</a:t>
            </a:r>
            <a:r>
              <a:rPr lang="zh-TW" altLang="en-US" dirty="0"/>
              <a:t>善</a:t>
            </a:r>
            <a:r>
              <a:rPr lang="zh-TW" altLang="zh-TW" dirty="0"/>
              <a:t>/完善集中</a:t>
            </a:r>
            <a:r>
              <a:rPr lang="zh-TW" altLang="en-US" dirty="0"/>
              <a:t>在</a:t>
            </a:r>
            <a:r>
              <a:rPr lang="zh-TW" altLang="zh-TW" dirty="0"/>
              <a:t>選定</a:t>
            </a:r>
            <a:r>
              <a:rPr lang="zh-TW" altLang="en-US" dirty="0"/>
              <a:t>要</a:t>
            </a:r>
            <a:r>
              <a:rPr lang="zh-TW" altLang="zh-TW" dirty="0"/>
              <a:t>素，</a:t>
            </a:r>
            <a:r>
              <a:rPr lang="zh-TW" altLang="zh-TW" dirty="0" smtClean="0"/>
              <a:t>如</a:t>
            </a:r>
            <a:r>
              <a:rPr lang="zh-TW" altLang="en-US" dirty="0" smtClean="0"/>
              <a:t>：</a:t>
            </a:r>
            <a:endParaRPr lang="pl-PL" dirty="0">
              <a:ea typeface="Calibri"/>
            </a:endParaRPr>
          </a:p>
          <a:p>
            <a:pPr lvl="1">
              <a:defRPr/>
            </a:pPr>
            <a:r>
              <a:rPr lang="en-US" dirty="0">
                <a:ea typeface="Calibri"/>
              </a:rPr>
              <a:t>type of punches executed in series </a:t>
            </a:r>
            <a:r>
              <a:rPr lang="pl-PL" dirty="0">
                <a:ea typeface="Calibri"/>
              </a:rPr>
              <a:t>and </a:t>
            </a:r>
            <a:r>
              <a:rPr lang="pl-PL" dirty="0" err="1">
                <a:ea typeface="Calibri"/>
              </a:rPr>
              <a:t>such</a:t>
            </a:r>
            <a:r>
              <a:rPr lang="pl-PL" dirty="0">
                <a:ea typeface="Calibri"/>
              </a:rPr>
              <a:t> </a:t>
            </a:r>
            <a:r>
              <a:rPr lang="pl-PL" dirty="0" err="1">
                <a:ea typeface="Calibri"/>
              </a:rPr>
              <a:t>punches</a:t>
            </a:r>
            <a:r>
              <a:rPr lang="pl-PL" dirty="0">
                <a:ea typeface="Calibri"/>
              </a:rPr>
              <a:t> </a:t>
            </a:r>
            <a:r>
              <a:rPr lang="en-US" dirty="0" err="1">
                <a:ea typeface="Calibri"/>
              </a:rPr>
              <a:t>combinat</a:t>
            </a:r>
            <a:r>
              <a:rPr lang="pl-PL" dirty="0">
                <a:ea typeface="Calibri"/>
              </a:rPr>
              <a:t>ions</a:t>
            </a:r>
            <a:r>
              <a:rPr lang="zh-TW" altLang="en-US" dirty="0"/>
              <a:t>一系列執行的出拳</a:t>
            </a:r>
            <a:r>
              <a:rPr lang="zh-TW" altLang="zh-TW" dirty="0"/>
              <a:t>類型和</a:t>
            </a:r>
            <a:r>
              <a:rPr lang="zh-TW" altLang="en-US" dirty="0"/>
              <a:t>這些出拳</a:t>
            </a:r>
            <a:r>
              <a:rPr lang="zh-TW" altLang="zh-TW" dirty="0"/>
              <a:t>組合</a:t>
            </a:r>
            <a:endParaRPr lang="pl-PL" dirty="0">
              <a:ea typeface="Calibri"/>
            </a:endParaRPr>
          </a:p>
          <a:p>
            <a:pPr lvl="1">
              <a:defRPr/>
            </a:pPr>
            <a:r>
              <a:rPr lang="pl-PL" dirty="0" err="1">
                <a:ea typeface="Calibri"/>
              </a:rPr>
              <a:t>selected</a:t>
            </a:r>
            <a:r>
              <a:rPr lang="pl-PL" dirty="0">
                <a:ea typeface="Calibri"/>
              </a:rPr>
              <a:t> </a:t>
            </a:r>
            <a:r>
              <a:rPr lang="en-US" dirty="0">
                <a:ea typeface="Calibri"/>
              </a:rPr>
              <a:t>types of defenses</a:t>
            </a:r>
            <a:r>
              <a:rPr lang="zh-TW" altLang="zh-TW" dirty="0"/>
              <a:t>選</a:t>
            </a:r>
            <a:r>
              <a:rPr lang="zh-TW" altLang="en-US" dirty="0"/>
              <a:t>定</a:t>
            </a:r>
            <a:r>
              <a:rPr lang="zh-TW" altLang="zh-TW" dirty="0"/>
              <a:t>的防禦類型</a:t>
            </a:r>
            <a:endParaRPr lang="fr-CH" dirty="0"/>
          </a:p>
          <a:p>
            <a:pPr>
              <a:defRPr/>
            </a:pPr>
            <a:endParaRPr lang="en-US" dirty="0"/>
          </a:p>
        </p:txBody>
      </p:sp>
      <p:sp>
        <p:nvSpPr>
          <p:cNvPr id="391171" name="Title 2"/>
          <p:cNvSpPr>
            <a:spLocks noGrp="1"/>
          </p:cNvSpPr>
          <p:nvPr>
            <p:ph type="title"/>
          </p:nvPr>
        </p:nvSpPr>
        <p:spPr>
          <a:xfrm>
            <a:off x="2073275" y="333375"/>
            <a:ext cx="7632700" cy="647700"/>
          </a:xfrm>
        </p:spPr>
        <p:txBody>
          <a:bodyPr/>
          <a:lstStyle/>
          <a:p>
            <a:r>
              <a:rPr lang="pl-PL" altLang="en-US" dirty="0"/>
              <a:t>Introduction</a:t>
            </a:r>
            <a:r>
              <a:rPr lang="zh-TW" altLang="en-US" b="1" dirty="0"/>
              <a:t>引言</a:t>
            </a:r>
            <a:endParaRPr lang="en-US" altLang="en-US" b="1" dirty="0"/>
          </a:p>
        </p:txBody>
      </p:sp>
      <p:sp>
        <p:nvSpPr>
          <p:cNvPr id="391172"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CB74949-B92C-4B0E-8575-A3715301A380}" type="slidenum">
              <a:rPr lang="en-US" altLang="pl-PL" sz="1200" smtClean="0">
                <a:solidFill>
                  <a:srgbClr val="FFFFFF"/>
                </a:solidFill>
                <a:latin typeface="Arial Black" panose="020B0A04020102090204" pitchFamily="34" charset="0"/>
                <a:sym typeface="Arial Black" panose="020B0A04020102090204" pitchFamily="34" charset="0"/>
              </a:rPr>
              <a:pPr/>
              <a:t>267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ymbol zastępczy zawartości 1"/>
          <p:cNvSpPr>
            <a:spLocks noGrp="1"/>
          </p:cNvSpPr>
          <p:nvPr>
            <p:ph idx="1"/>
          </p:nvPr>
        </p:nvSpPr>
        <p:spPr>
          <a:xfrm>
            <a:off x="704850" y="1125538"/>
            <a:ext cx="8915400" cy="4525962"/>
          </a:xfrm>
        </p:spPr>
        <p:txBody>
          <a:bodyPr lIns="91440" tIns="45720" rIns="91440" bIns="45720"/>
          <a:lstStyle/>
          <a:p>
            <a:r>
              <a:rPr lang="en-AU" altLang="en-US" sz="2200" dirty="0">
                <a:cs typeface="Calibri" panose="020F0502020204030204" pitchFamily="34" charset="0"/>
              </a:rPr>
              <a:t>These elements needs to be adjusted to changing criteria of how bouts are being judged and scored as well as to new boxing equipment (gloves, bandages, </a:t>
            </a:r>
            <a:r>
              <a:rPr lang="en-AU" altLang="en-US" sz="2200" dirty="0" err="1">
                <a:cs typeface="Calibri" panose="020F0502020204030204" pitchFamily="34" charset="0"/>
              </a:rPr>
              <a:t>headguards</a:t>
            </a:r>
            <a:r>
              <a:rPr lang="en-AU" altLang="en-US" sz="2200" dirty="0">
                <a:cs typeface="Calibri" panose="020F0502020204030204" pitchFamily="34" charset="0"/>
              </a:rPr>
              <a:t>, mouthguards) or ring dimension. </a:t>
            </a:r>
            <a:r>
              <a:rPr lang="pl-PL" altLang="en-US" sz="2200" dirty="0">
                <a:cs typeface="Calibri" panose="020F0502020204030204" pitchFamily="34" charset="0"/>
              </a:rPr>
              <a:t>For </a:t>
            </a:r>
            <a:r>
              <a:rPr lang="pl-PL" altLang="en-US" sz="2200" dirty="0" smtClean="0">
                <a:cs typeface="Calibri" panose="020F0502020204030204" pitchFamily="34" charset="0"/>
              </a:rPr>
              <a:t>example：</a:t>
            </a:r>
            <a:r>
              <a:rPr lang="zh-TW" altLang="zh-TW" sz="2200" dirty="0" smtClean="0"/>
              <a:t>這些</a:t>
            </a:r>
            <a:r>
              <a:rPr lang="zh-TW" altLang="zh-TW" sz="2200" dirty="0"/>
              <a:t>要素需要根據不斷變化的判斷標準以及新的拳擊設備（手套</a:t>
            </a:r>
            <a:r>
              <a:rPr lang="zh-TW" altLang="en-US" sz="2200" dirty="0"/>
              <a:t>、</a:t>
            </a:r>
            <a:r>
              <a:rPr lang="zh-TW" altLang="zh-TW" sz="2200" dirty="0"/>
              <a:t>繃帶</a:t>
            </a:r>
            <a:r>
              <a:rPr lang="zh-TW" altLang="en-US" sz="2200" dirty="0"/>
              <a:t>、</a:t>
            </a:r>
            <a:r>
              <a:rPr lang="zh-TW" altLang="zh-TW" sz="2200" dirty="0"/>
              <a:t>頭盔</a:t>
            </a:r>
            <a:r>
              <a:rPr lang="zh-TW" altLang="en-US" sz="2200" dirty="0"/>
              <a:t>、</a:t>
            </a:r>
            <a:r>
              <a:rPr lang="zh-TW" altLang="zh-TW" sz="2200" dirty="0"/>
              <a:t>護</a:t>
            </a:r>
            <a:r>
              <a:rPr lang="zh-TW" altLang="en-US" sz="2200" dirty="0"/>
              <a:t>口器</a:t>
            </a:r>
            <a:r>
              <a:rPr lang="zh-TW" altLang="zh-TW" sz="2200" dirty="0"/>
              <a:t>）或</a:t>
            </a:r>
            <a:r>
              <a:rPr lang="zh-TW" altLang="en-US" sz="2200" dirty="0"/>
              <a:t>拳擊場</a:t>
            </a:r>
            <a:r>
              <a:rPr lang="zh-TW" altLang="zh-TW" sz="2200" dirty="0"/>
              <a:t>尺寸</a:t>
            </a:r>
            <a:r>
              <a:rPr lang="zh-TW" altLang="en-US" sz="2200" dirty="0"/>
              <a:t>而</a:t>
            </a:r>
            <a:r>
              <a:rPr lang="zh-TW" altLang="zh-TW" sz="2200" dirty="0"/>
              <a:t>進行調整。</a:t>
            </a:r>
            <a:r>
              <a:rPr lang="zh-TW" altLang="zh-TW" sz="2200" dirty="0" smtClean="0"/>
              <a:t>例如</a:t>
            </a:r>
            <a:r>
              <a:rPr lang="zh-TW" altLang="en-US" sz="2200" dirty="0" smtClean="0"/>
              <a:t>：</a:t>
            </a:r>
            <a:endParaRPr lang="pl-PL" altLang="en-US" sz="2200" dirty="0">
              <a:cs typeface="Calibri" panose="020F0502020204030204" pitchFamily="34" charset="0"/>
            </a:endParaRPr>
          </a:p>
          <a:p>
            <a:pPr lvl="1"/>
            <a:r>
              <a:rPr lang="en-AU" altLang="en-US" dirty="0">
                <a:cs typeface="Calibri" panose="020F0502020204030204" pitchFamily="34" charset="0"/>
              </a:rPr>
              <a:t>specific structure of AOB gloves make full hand clenching difficult</a:t>
            </a:r>
            <a:r>
              <a:rPr lang="zh-TW" altLang="en-US" dirty="0">
                <a:cs typeface="Calibri" panose="020F0502020204030204" pitchFamily="34" charset="0"/>
              </a:rPr>
              <a:t> </a:t>
            </a:r>
            <a:r>
              <a:rPr lang="zh-TW" altLang="zh-TW" dirty="0"/>
              <a:t>AOB手套的</a:t>
            </a:r>
            <a:r>
              <a:rPr lang="zh-TW" altLang="en-US" dirty="0"/>
              <a:t>特定</a:t>
            </a:r>
            <a:r>
              <a:rPr lang="zh-TW" altLang="zh-TW" dirty="0"/>
              <a:t>結構</a:t>
            </a:r>
            <a:r>
              <a:rPr lang="zh-TW" altLang="en-US" dirty="0"/>
              <a:t>讓整個</a:t>
            </a:r>
            <a:r>
              <a:rPr lang="zh-TW" altLang="zh-TW" dirty="0"/>
              <a:t>手握</a:t>
            </a:r>
            <a:r>
              <a:rPr lang="zh-TW" altLang="en-US" dirty="0"/>
              <a:t>緊很</a:t>
            </a:r>
            <a:r>
              <a:rPr lang="zh-TW" altLang="zh-TW" dirty="0"/>
              <a:t>困難</a:t>
            </a:r>
            <a:r>
              <a:rPr lang="en-AU" altLang="en-US" dirty="0">
                <a:cs typeface="Calibri" panose="020F0502020204030204" pitchFamily="34" charset="0"/>
              </a:rPr>
              <a:t> </a:t>
            </a:r>
            <a:endParaRPr lang="pl-PL" altLang="en-US" dirty="0">
              <a:cs typeface="Calibri" panose="020F0502020204030204" pitchFamily="34" charset="0"/>
            </a:endParaRPr>
          </a:p>
          <a:p>
            <a:pPr lvl="1"/>
            <a:r>
              <a:rPr lang="en-AU" altLang="en-US" dirty="0">
                <a:cs typeface="Calibri" panose="020F0502020204030204" pitchFamily="34" charset="0"/>
              </a:rPr>
              <a:t>sponge inside these gloves absorbs significant punch power, so full power cannot be strictly delivered to opponent’s target areas.</a:t>
            </a:r>
            <a:r>
              <a:rPr lang="zh-TW" altLang="zh-TW" dirty="0"/>
              <a:t>這些手套中的海綿吸收顯著的</a:t>
            </a:r>
            <a:r>
              <a:rPr lang="zh-TW" altLang="en-US" dirty="0"/>
              <a:t>出拳</a:t>
            </a:r>
            <a:r>
              <a:rPr lang="zh-TW" altLang="zh-TW" dirty="0"/>
              <a:t>力</a:t>
            </a:r>
            <a:r>
              <a:rPr lang="zh-TW" altLang="en-US" dirty="0"/>
              <a:t>道</a:t>
            </a:r>
            <a:r>
              <a:rPr lang="zh-TW" altLang="zh-TW" dirty="0"/>
              <a:t>，所以全</a:t>
            </a:r>
            <a:r>
              <a:rPr lang="zh-TW" altLang="en-US" dirty="0"/>
              <a:t>部</a:t>
            </a:r>
            <a:r>
              <a:rPr lang="zh-TW" altLang="zh-TW" dirty="0"/>
              <a:t>力</a:t>
            </a:r>
            <a:r>
              <a:rPr lang="zh-TW" altLang="en-US" dirty="0"/>
              <a:t>道無法完全</a:t>
            </a:r>
            <a:r>
              <a:rPr lang="zh-TW" altLang="zh-TW" dirty="0"/>
              <a:t>傳遞給對手的目標</a:t>
            </a:r>
            <a:r>
              <a:rPr lang="zh-TW" altLang="en-US" dirty="0"/>
              <a:t>範圍</a:t>
            </a:r>
            <a:r>
              <a:rPr lang="zh-TW" altLang="zh-TW" dirty="0"/>
              <a:t>。</a:t>
            </a:r>
            <a:r>
              <a:rPr lang="en-AU" altLang="en-US" dirty="0">
                <a:cs typeface="Calibri" panose="020F0502020204030204" pitchFamily="34" charset="0"/>
              </a:rPr>
              <a:t> </a:t>
            </a:r>
            <a:endParaRPr lang="pl-PL" altLang="en-US" dirty="0">
              <a:cs typeface="Calibri" panose="020F0502020204030204" pitchFamily="34" charset="0"/>
            </a:endParaRPr>
          </a:p>
          <a:p>
            <a:r>
              <a:rPr lang="en-AU" altLang="en-US" sz="2200" dirty="0">
                <a:cs typeface="Calibri" panose="020F0502020204030204" pitchFamily="34" charset="0"/>
              </a:rPr>
              <a:t>On the one hand these factors reduce punching power, protecting athletes health but on the other hand it may increase the risk of injuries to their arms/palms (in the case of not being able to full</a:t>
            </a:r>
            <a:r>
              <a:rPr lang="pl-PL" altLang="en-US" sz="2200" dirty="0">
                <a:cs typeface="Calibri" panose="020F0502020204030204" pitchFamily="34" charset="0"/>
              </a:rPr>
              <a:t>y</a:t>
            </a:r>
            <a:r>
              <a:rPr lang="en-AU" altLang="en-US" sz="2200" dirty="0">
                <a:cs typeface="Calibri" panose="020F0502020204030204" pitchFamily="34" charset="0"/>
              </a:rPr>
              <a:t> clench their </a:t>
            </a:r>
            <a:r>
              <a:rPr lang="pl-PL" altLang="en-US" sz="2200" dirty="0">
                <a:cs typeface="Calibri" panose="020F0502020204030204" pitchFamily="34" charset="0"/>
              </a:rPr>
              <a:t>fists</a:t>
            </a:r>
            <a:r>
              <a:rPr lang="en-AU" altLang="en-US" sz="2200" dirty="0">
                <a:cs typeface="Calibri" panose="020F0502020204030204" pitchFamily="34" charset="0"/>
              </a:rPr>
              <a:t>). </a:t>
            </a:r>
            <a:r>
              <a:rPr lang="zh-TW" altLang="zh-TW" sz="2200" dirty="0"/>
              <a:t>一方面這些因素減少了衝擊力，保護</a:t>
            </a:r>
            <a:r>
              <a:rPr lang="zh-TW" altLang="en-US" sz="2200" dirty="0"/>
              <a:t>運動員</a:t>
            </a:r>
            <a:r>
              <a:rPr lang="zh-TW" altLang="zh-TW" sz="2200" dirty="0"/>
              <a:t>健康，</a:t>
            </a:r>
            <a:r>
              <a:rPr lang="zh-TW" altLang="en-US" sz="2200" dirty="0"/>
              <a:t>但</a:t>
            </a:r>
            <a:r>
              <a:rPr lang="zh-TW" altLang="zh-TW" sz="2200" dirty="0"/>
              <a:t>另一方面可能會增加手臂/手掌受傷的風險（如果</a:t>
            </a:r>
            <a:r>
              <a:rPr lang="zh-TW" altLang="en-US" sz="2200" dirty="0"/>
              <a:t>無法</a:t>
            </a:r>
            <a:r>
              <a:rPr lang="zh-TW" altLang="zh-TW" sz="2200" dirty="0"/>
              <a:t>完全握緊拳頭）。</a:t>
            </a:r>
            <a:endParaRPr lang="pl-PL" altLang="en-US" sz="2200" dirty="0"/>
          </a:p>
        </p:txBody>
      </p:sp>
      <p:sp>
        <p:nvSpPr>
          <p:cNvPr id="392195" name="Tytuł 2"/>
          <p:cNvSpPr>
            <a:spLocks noGrp="1"/>
          </p:cNvSpPr>
          <p:nvPr>
            <p:ph type="title"/>
          </p:nvPr>
        </p:nvSpPr>
        <p:spPr>
          <a:xfrm>
            <a:off x="2073275" y="333375"/>
            <a:ext cx="7632700" cy="647700"/>
          </a:xfrm>
        </p:spPr>
        <p:txBody>
          <a:bodyPr/>
          <a:lstStyle/>
          <a:p>
            <a:r>
              <a:rPr lang="pl-PL" altLang="en-US" dirty="0"/>
              <a:t>Introduction</a:t>
            </a:r>
            <a:r>
              <a:rPr lang="zh-TW" altLang="en-US" b="1" dirty="0"/>
              <a:t>引言</a:t>
            </a:r>
            <a:endParaRPr lang="pl-PL" altLang="en-US" b="1" dirty="0"/>
          </a:p>
        </p:txBody>
      </p:sp>
      <p:sp>
        <p:nvSpPr>
          <p:cNvPr id="39219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EDDF63C-2CDD-4244-B7FF-9C490D555BFC}" type="slidenum">
              <a:rPr lang="en-US" altLang="pl-PL" sz="1200" smtClean="0">
                <a:solidFill>
                  <a:srgbClr val="FFFFFF"/>
                </a:solidFill>
                <a:latin typeface="Arial Black" panose="020B0A04020102090204" pitchFamily="34" charset="0"/>
                <a:sym typeface="Arial Black" panose="020B0A04020102090204" pitchFamily="34" charset="0"/>
              </a:rPr>
              <a:pPr/>
              <a:t>268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ymbol zastępczy zawartości 1"/>
          <p:cNvSpPr>
            <a:spLocks noGrp="1"/>
          </p:cNvSpPr>
          <p:nvPr>
            <p:ph idx="1"/>
          </p:nvPr>
        </p:nvSpPr>
        <p:spPr>
          <a:xfrm>
            <a:off x="704850" y="1125538"/>
            <a:ext cx="8915400" cy="4525962"/>
          </a:xfrm>
        </p:spPr>
        <p:txBody>
          <a:bodyPr lIns="91440" tIns="45720" rIns="91440" bIns="45720"/>
          <a:lstStyle/>
          <a:p>
            <a:r>
              <a:rPr lang="en-AU" altLang="en-US" dirty="0">
                <a:cs typeface="Calibri" panose="020F0502020204030204" pitchFamily="34" charset="0"/>
              </a:rPr>
              <a:t>The main purpose of </a:t>
            </a:r>
            <a:r>
              <a:rPr lang="en-AU" altLang="en-US" dirty="0" err="1">
                <a:cs typeface="Calibri" panose="020F0502020204030204" pitchFamily="34" charset="0"/>
              </a:rPr>
              <a:t>headguards</a:t>
            </a:r>
            <a:r>
              <a:rPr lang="en-AU" altLang="en-US" dirty="0">
                <a:cs typeface="Calibri" panose="020F0502020204030204" pitchFamily="34" charset="0"/>
              </a:rPr>
              <a:t> implementation to boxing competition was to protect athlete’s heads against micro-injuries, cuts, hematomas and abrasions.</a:t>
            </a:r>
            <a:r>
              <a:rPr lang="zh-TW" altLang="zh-TW" dirty="0"/>
              <a:t> </a:t>
            </a:r>
            <a:r>
              <a:rPr lang="zh-TW" altLang="en-US" dirty="0"/>
              <a:t>在</a:t>
            </a:r>
            <a:r>
              <a:rPr lang="zh-TW" altLang="zh-TW" dirty="0"/>
              <a:t>拳擊比賽</a:t>
            </a:r>
            <a:r>
              <a:rPr lang="zh-TW" altLang="en-US" dirty="0"/>
              <a:t>採用頭盔</a:t>
            </a:r>
            <a:r>
              <a:rPr lang="zh-TW" altLang="zh-TW" dirty="0"/>
              <a:t>的主要目的是保護</a:t>
            </a:r>
            <a:r>
              <a:rPr lang="zh-TW" altLang="en-US" dirty="0"/>
              <a:t>運動員的頭</a:t>
            </a:r>
            <a:r>
              <a:rPr lang="zh-TW" altLang="zh-TW" dirty="0"/>
              <a:t>免</a:t>
            </a:r>
            <a:r>
              <a:rPr lang="zh-TW" altLang="en-US" dirty="0"/>
              <a:t>於輕</a:t>
            </a:r>
            <a:r>
              <a:rPr lang="zh-TW" altLang="zh-TW" dirty="0"/>
              <a:t>傷</a:t>
            </a:r>
            <a:r>
              <a:rPr lang="zh-TW" altLang="en-US" dirty="0"/>
              <a:t>、傷口、</a:t>
            </a:r>
            <a:r>
              <a:rPr lang="zh-TW" altLang="zh-TW" dirty="0"/>
              <a:t>血腫和擦傷。</a:t>
            </a:r>
            <a:r>
              <a:rPr lang="en-AU" altLang="en-US" dirty="0">
                <a:cs typeface="Calibri" panose="020F0502020204030204" pitchFamily="34" charset="0"/>
              </a:rPr>
              <a:t> </a:t>
            </a:r>
            <a:endParaRPr lang="pl-PL" altLang="en-US" dirty="0">
              <a:cs typeface="Calibri" panose="020F0502020204030204" pitchFamily="34" charset="0"/>
            </a:endParaRPr>
          </a:p>
        </p:txBody>
      </p:sp>
      <p:sp>
        <p:nvSpPr>
          <p:cNvPr id="393219" name="Tytuł 2"/>
          <p:cNvSpPr>
            <a:spLocks noGrp="1"/>
          </p:cNvSpPr>
          <p:nvPr>
            <p:ph type="title"/>
          </p:nvPr>
        </p:nvSpPr>
        <p:spPr>
          <a:xfrm>
            <a:off x="2073275" y="333375"/>
            <a:ext cx="7632700" cy="647700"/>
          </a:xfrm>
        </p:spPr>
        <p:txBody>
          <a:bodyPr/>
          <a:lstStyle/>
          <a:p>
            <a:r>
              <a:rPr lang="pl-PL" altLang="en-US" dirty="0"/>
              <a:t>Introduction</a:t>
            </a:r>
            <a:r>
              <a:rPr lang="zh-TW" altLang="en-US" b="1" dirty="0"/>
              <a:t>引言</a:t>
            </a:r>
            <a:endParaRPr lang="pl-PL" altLang="en-US" b="1" dirty="0"/>
          </a:p>
        </p:txBody>
      </p:sp>
      <p:sp>
        <p:nvSpPr>
          <p:cNvPr id="3932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A71C88A-B614-4C28-867A-8599A5B942E2}" type="slidenum">
              <a:rPr lang="en-US" altLang="pl-PL" sz="1200" smtClean="0">
                <a:solidFill>
                  <a:srgbClr val="FFFFFF"/>
                </a:solidFill>
                <a:latin typeface="Arial Black" panose="020B0A04020102090204" pitchFamily="34" charset="0"/>
                <a:sym typeface="Arial Black" panose="020B0A04020102090204" pitchFamily="34" charset="0"/>
              </a:rPr>
              <a:pPr/>
              <a:t>269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pl-PL" altLang="en-US" dirty="0"/>
              <a:t>Structure of </a:t>
            </a:r>
            <a:r>
              <a:rPr lang="en-US" altLang="en-US" dirty="0"/>
              <a:t>AIBA</a:t>
            </a:r>
            <a:r>
              <a:rPr lang="zh-TW" altLang="en-US" dirty="0"/>
              <a:t> </a:t>
            </a:r>
            <a:r>
              <a:rPr lang="en-US" altLang="zh-TW" dirty="0"/>
              <a:t>AIBA</a:t>
            </a:r>
            <a:r>
              <a:rPr lang="zh-TW" altLang="en-US" b="1" dirty="0"/>
              <a:t>組織</a:t>
            </a:r>
            <a:r>
              <a:rPr lang="en-US" altLang="en-US" dirty="0"/>
              <a:t/>
            </a:r>
            <a:br>
              <a:rPr lang="en-US" altLang="en-US" dirty="0"/>
            </a:br>
            <a:endParaRPr lang="en-US" altLang="en-US" dirty="0"/>
          </a:p>
        </p:txBody>
      </p:sp>
      <p:sp>
        <p:nvSpPr>
          <p:cNvPr id="13005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DF31FD5-8149-433F-8FF9-955CE17C954D}" type="slidenum">
              <a:rPr lang="en-US" altLang="en-US" sz="1200" smtClean="0">
                <a:solidFill>
                  <a:srgbClr val="FFFFFF"/>
                </a:solidFill>
                <a:latin typeface="Arial Black" panose="020B0A04020102090204" pitchFamily="34" charset="0"/>
                <a:sym typeface="Arial Black" panose="020B0A04020102090204" pitchFamily="34" charset="0"/>
              </a:rPr>
              <a:pPr/>
              <a:t>27</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ymbol zastępczy zawartości 1"/>
          <p:cNvSpPr>
            <a:spLocks noGrp="1"/>
          </p:cNvSpPr>
          <p:nvPr>
            <p:ph idx="1"/>
          </p:nvPr>
        </p:nvSpPr>
        <p:spPr>
          <a:xfrm>
            <a:off x="685800" y="1196975"/>
            <a:ext cx="8804275" cy="4746625"/>
          </a:xfrm>
        </p:spPr>
        <p:txBody>
          <a:bodyPr lIns="91440" tIns="45720" rIns="91440" bIns="45720"/>
          <a:lstStyle/>
          <a:p>
            <a:r>
              <a:rPr lang="pl-PL" altLang="en-US" sz="2200" dirty="0">
                <a:solidFill>
                  <a:srgbClr val="000000"/>
                </a:solidFill>
                <a:cs typeface="Calibri" panose="020F0502020204030204" pitchFamily="34" charset="0"/>
              </a:rPr>
              <a:t>S</a:t>
            </a:r>
            <a:r>
              <a:rPr lang="en-AU" altLang="en-US" sz="2200" dirty="0" err="1">
                <a:solidFill>
                  <a:srgbClr val="000000"/>
                </a:solidFill>
                <a:cs typeface="Calibri" panose="020F0502020204030204" pitchFamily="34" charset="0"/>
              </a:rPr>
              <a:t>uch</a:t>
            </a:r>
            <a:r>
              <a:rPr lang="en-AU" altLang="en-US" sz="2200" dirty="0">
                <a:solidFill>
                  <a:srgbClr val="000000"/>
                </a:solidFill>
                <a:cs typeface="Calibri" panose="020F0502020204030204" pitchFamily="34" charset="0"/>
              </a:rPr>
              <a:t> purpose was partially gained. However, we need to </a:t>
            </a:r>
            <a:r>
              <a:rPr lang="en-AU" altLang="en-US" sz="2200" dirty="0" smtClean="0">
                <a:solidFill>
                  <a:srgbClr val="000000"/>
                </a:solidFill>
                <a:cs typeface="Calibri" panose="020F0502020204030204" pitchFamily="34" charset="0"/>
              </a:rPr>
              <a:t>remember</a:t>
            </a:r>
            <a:r>
              <a:rPr lang="pl-PL" altLang="en-US" sz="2200" dirty="0" smtClean="0">
                <a:solidFill>
                  <a:srgbClr val="000000"/>
                </a:solidFill>
                <a:cs typeface="Calibri" panose="020F0502020204030204" pitchFamily="34" charset="0"/>
              </a:rPr>
              <a:t>：</a:t>
            </a:r>
            <a:r>
              <a:rPr lang="zh-TW" altLang="en-US" sz="2200" dirty="0" smtClean="0"/>
              <a:t>此</a:t>
            </a:r>
            <a:r>
              <a:rPr lang="zh-TW" altLang="en-US" sz="2200" dirty="0"/>
              <a:t>項</a:t>
            </a:r>
            <a:r>
              <a:rPr lang="zh-TW" altLang="zh-TW" sz="2200" dirty="0"/>
              <a:t>目的已</a:t>
            </a:r>
            <a:r>
              <a:rPr lang="zh-TW" altLang="en-US" sz="2200" dirty="0"/>
              <a:t>取</a:t>
            </a:r>
            <a:r>
              <a:rPr lang="zh-TW" altLang="zh-TW" sz="2200" dirty="0"/>
              <a:t>得</a:t>
            </a:r>
            <a:r>
              <a:rPr lang="zh-TW" altLang="en-US" sz="2200" dirty="0"/>
              <a:t>部分進展，然而</a:t>
            </a:r>
            <a:r>
              <a:rPr lang="zh-TW" altLang="zh-TW" sz="2200" dirty="0"/>
              <a:t>我們</a:t>
            </a:r>
            <a:r>
              <a:rPr lang="zh-TW" altLang="en-US" sz="2200" dirty="0"/>
              <a:t>必須</a:t>
            </a:r>
            <a:r>
              <a:rPr lang="zh-TW" altLang="zh-TW" sz="2200" dirty="0" smtClean="0"/>
              <a:t>記住</a:t>
            </a:r>
            <a:r>
              <a:rPr lang="zh-TW" altLang="en-US" sz="2200" dirty="0" smtClean="0"/>
              <a:t>：</a:t>
            </a:r>
            <a:endParaRPr lang="pl-PL" altLang="en-US" sz="2200" dirty="0">
              <a:solidFill>
                <a:srgbClr val="000000"/>
              </a:solidFill>
              <a:cs typeface="Calibri" panose="020F0502020204030204" pitchFamily="34" charset="0"/>
            </a:endParaRPr>
          </a:p>
          <a:p>
            <a:pPr lvl="1"/>
            <a:r>
              <a:rPr lang="en-AU" altLang="en-US" sz="1800" dirty="0" err="1">
                <a:solidFill>
                  <a:srgbClr val="000000"/>
                </a:solidFill>
                <a:cs typeface="Calibri" panose="020F0502020204030204" pitchFamily="34" charset="0"/>
              </a:rPr>
              <a:t>headguards</a:t>
            </a:r>
            <a:r>
              <a:rPr lang="en-AU" altLang="en-US" sz="1800" dirty="0">
                <a:solidFill>
                  <a:srgbClr val="000000"/>
                </a:solidFill>
                <a:cs typeface="Calibri" panose="020F0502020204030204" pitchFamily="34" charset="0"/>
              </a:rPr>
              <a:t> reduce boxer’s </a:t>
            </a:r>
            <a:r>
              <a:rPr lang="pl-PL" altLang="en-US" sz="1800" dirty="0">
                <a:solidFill>
                  <a:srgbClr val="000000"/>
                </a:solidFill>
                <a:cs typeface="Calibri" panose="020F0502020204030204" pitchFamily="34" charset="0"/>
              </a:rPr>
              <a:t>side </a:t>
            </a:r>
            <a:r>
              <a:rPr lang="en-AU" altLang="en-US" sz="1800" dirty="0">
                <a:solidFill>
                  <a:srgbClr val="000000"/>
                </a:solidFill>
                <a:cs typeface="Calibri" panose="020F0502020204030204" pitchFamily="34" charset="0"/>
              </a:rPr>
              <a:t>vision, so he/she cannot see all opponent</a:t>
            </a:r>
            <a:r>
              <a:rPr lang="pl-PL" altLang="en-US" sz="1800" dirty="0">
                <a:solidFill>
                  <a:srgbClr val="000000"/>
                </a:solidFill>
                <a:cs typeface="Calibri" panose="020F0502020204030204" pitchFamily="34" charset="0"/>
              </a:rPr>
              <a:t>’s </a:t>
            </a:r>
            <a:r>
              <a:rPr lang="en-AU" altLang="en-US" sz="1800" dirty="0">
                <a:solidFill>
                  <a:srgbClr val="000000"/>
                </a:solidFill>
                <a:cs typeface="Calibri" panose="020F0502020204030204" pitchFamily="34" charset="0"/>
              </a:rPr>
              <a:t>actions and side punches.</a:t>
            </a:r>
            <a:r>
              <a:rPr lang="zh-TW" altLang="zh-TW" sz="1800" dirty="0"/>
              <a:t>頭盔減少了拳擊手的側視力，所以他/她看不到所有對手的動作和側拳。</a:t>
            </a:r>
            <a:endParaRPr lang="pl-PL" altLang="en-US" sz="1800" dirty="0">
              <a:solidFill>
                <a:srgbClr val="000000"/>
              </a:solidFill>
              <a:cs typeface="Calibri" panose="020F0502020204030204" pitchFamily="34" charset="0"/>
            </a:endParaRPr>
          </a:p>
          <a:p>
            <a:pPr lvl="1"/>
            <a:r>
              <a:rPr lang="en-AU" altLang="en-US" sz="1800" dirty="0">
                <a:solidFill>
                  <a:srgbClr val="000000"/>
                </a:solidFill>
                <a:cs typeface="Calibri" panose="020F0502020204030204" pitchFamily="34" charset="0"/>
              </a:rPr>
              <a:t>boxer’s hearing and sense of touch as well as head thermoregulation are also disturbed. </a:t>
            </a:r>
            <a:r>
              <a:rPr lang="zh-TW" altLang="zh-TW" sz="1800" dirty="0"/>
              <a:t>拳擊手的聽覺和</a:t>
            </a:r>
            <a:r>
              <a:rPr lang="zh-TW" altLang="en-US" sz="1800" dirty="0"/>
              <a:t>觸</a:t>
            </a:r>
            <a:r>
              <a:rPr lang="zh-TW" altLang="zh-TW" sz="1800" dirty="0"/>
              <a:t>覺以及頭部溫度調節也受到干擾。</a:t>
            </a:r>
            <a:r>
              <a:rPr lang="en-AU" altLang="en-US" sz="1800" dirty="0">
                <a:solidFill>
                  <a:srgbClr val="000000"/>
                </a:solidFill>
                <a:cs typeface="Calibri" panose="020F0502020204030204" pitchFamily="34" charset="0"/>
              </a:rPr>
              <a:t> </a:t>
            </a:r>
            <a:endParaRPr lang="pl-PL" altLang="en-US" sz="1800" dirty="0">
              <a:solidFill>
                <a:srgbClr val="000000"/>
              </a:solidFill>
              <a:cs typeface="Calibri" panose="020F0502020204030204" pitchFamily="34" charset="0"/>
            </a:endParaRPr>
          </a:p>
          <a:p>
            <a:pPr lvl="1"/>
            <a:r>
              <a:rPr lang="pl-PL" altLang="en-US" sz="1800" dirty="0">
                <a:solidFill>
                  <a:srgbClr val="000000"/>
                </a:solidFill>
                <a:cs typeface="Calibri" panose="020F0502020204030204" pitchFamily="34" charset="0"/>
              </a:rPr>
              <a:t>H</a:t>
            </a:r>
            <a:r>
              <a:rPr lang="en-AU" altLang="en-US" sz="1800" dirty="0" err="1">
                <a:solidFill>
                  <a:srgbClr val="000000"/>
                </a:solidFill>
                <a:cs typeface="Calibri" panose="020F0502020204030204" pitchFamily="34" charset="0"/>
              </a:rPr>
              <a:t>eadguards</a:t>
            </a:r>
            <a:r>
              <a:rPr lang="en-AU" altLang="en-US" sz="1800" dirty="0">
                <a:solidFill>
                  <a:srgbClr val="000000"/>
                </a:solidFill>
                <a:cs typeface="Calibri" panose="020F0502020204030204" pitchFamily="34" charset="0"/>
              </a:rPr>
              <a:t> used during boxing competition</a:t>
            </a:r>
            <a:r>
              <a:rPr lang="pl-PL" altLang="en-US" sz="1800" dirty="0">
                <a:solidFill>
                  <a:srgbClr val="000000"/>
                </a:solidFill>
                <a:cs typeface="Calibri" panose="020F0502020204030204" pitchFamily="34" charset="0"/>
              </a:rPr>
              <a:t>s</a:t>
            </a:r>
            <a:r>
              <a:rPr lang="en-AU" altLang="en-US" sz="1800" dirty="0">
                <a:solidFill>
                  <a:srgbClr val="000000"/>
                </a:solidFill>
                <a:cs typeface="Calibri" panose="020F0502020204030204" pitchFamily="34" charset="0"/>
              </a:rPr>
              <a:t> make boxing technique and tactics </a:t>
            </a:r>
            <a:r>
              <a:rPr lang="pl-PL" altLang="en-US" sz="1800" dirty="0">
                <a:solidFill>
                  <a:srgbClr val="000000"/>
                </a:solidFill>
                <a:cs typeface="Calibri" panose="020F0502020204030204" pitchFamily="34" charset="0"/>
              </a:rPr>
              <a:t>partialy </a:t>
            </a:r>
            <a:r>
              <a:rPr lang="en-AU" altLang="en-US" sz="1800" dirty="0">
                <a:solidFill>
                  <a:srgbClr val="000000"/>
                </a:solidFill>
                <a:cs typeface="Calibri" panose="020F0502020204030204" pitchFamily="34" charset="0"/>
              </a:rPr>
              <a:t>limited.</a:t>
            </a:r>
            <a:r>
              <a:rPr lang="zh-TW" altLang="zh-TW" sz="1800" dirty="0"/>
              <a:t>拳擊比賽期間使用頭盔使拳擊技術和</a:t>
            </a:r>
            <a:r>
              <a:rPr lang="zh-TW" altLang="en-US" sz="1800" dirty="0"/>
              <a:t>策略部分受</a:t>
            </a:r>
            <a:r>
              <a:rPr lang="zh-TW" altLang="zh-TW" sz="1800" dirty="0"/>
              <a:t>限。</a:t>
            </a:r>
            <a:endParaRPr lang="pl-PL" altLang="en-US" sz="1800" dirty="0">
              <a:solidFill>
                <a:srgbClr val="000000"/>
              </a:solidFill>
              <a:cs typeface="Calibri" panose="020F0502020204030204" pitchFamily="34" charset="0"/>
            </a:endParaRPr>
          </a:p>
          <a:p>
            <a:pPr lvl="1"/>
            <a:r>
              <a:rPr lang="en-AU" altLang="en-US" sz="1800" dirty="0">
                <a:solidFill>
                  <a:srgbClr val="000000"/>
                </a:solidFill>
                <a:cs typeface="Calibri" panose="020F0502020204030204" pitchFamily="34" charset="0"/>
              </a:rPr>
              <a:t>Wearing </a:t>
            </a:r>
            <a:r>
              <a:rPr lang="en-AU" altLang="en-US" sz="1800" dirty="0" err="1">
                <a:solidFill>
                  <a:srgbClr val="000000"/>
                </a:solidFill>
                <a:cs typeface="Calibri" panose="020F0502020204030204" pitchFamily="34" charset="0"/>
              </a:rPr>
              <a:t>headguards</a:t>
            </a:r>
            <a:r>
              <a:rPr lang="en-AU" altLang="en-US" sz="1800" dirty="0">
                <a:solidFill>
                  <a:srgbClr val="000000"/>
                </a:solidFill>
                <a:cs typeface="Calibri" panose="020F0502020204030204" pitchFamily="34" charset="0"/>
              </a:rPr>
              <a:t> makes boxers more confident, so they prefer fighting in the middle </a:t>
            </a:r>
            <a:r>
              <a:rPr lang="pl-PL" altLang="en-US" sz="1800" dirty="0">
                <a:solidFill>
                  <a:srgbClr val="000000"/>
                </a:solidFill>
                <a:cs typeface="Calibri" panose="020F0502020204030204" pitchFamily="34" charset="0"/>
              </a:rPr>
              <a:t>and short</a:t>
            </a:r>
            <a:r>
              <a:rPr lang="en-US" altLang="en-US" sz="1800" dirty="0" err="1">
                <a:solidFill>
                  <a:srgbClr val="000000"/>
                </a:solidFill>
                <a:cs typeface="Calibri" panose="020F0502020204030204" pitchFamily="34" charset="0"/>
              </a:rPr>
              <a:t>er</a:t>
            </a:r>
            <a:r>
              <a:rPr lang="pl-PL" altLang="en-US" sz="1800" dirty="0">
                <a:solidFill>
                  <a:srgbClr val="000000"/>
                </a:solidFill>
                <a:cs typeface="Calibri" panose="020F0502020204030204" pitchFamily="34" charset="0"/>
              </a:rPr>
              <a:t> </a:t>
            </a:r>
            <a:r>
              <a:rPr lang="en-AU" altLang="en-US" sz="1800" dirty="0">
                <a:solidFill>
                  <a:srgbClr val="000000"/>
                </a:solidFill>
                <a:cs typeface="Calibri" panose="020F0502020204030204" pitchFamily="34" charset="0"/>
              </a:rPr>
              <a:t>distances creating a higher </a:t>
            </a:r>
            <a:r>
              <a:rPr lang="pl-PL" altLang="en-US" sz="1800" dirty="0">
                <a:solidFill>
                  <a:srgbClr val="000000"/>
                </a:solidFill>
                <a:cs typeface="Calibri" panose="020F0502020204030204" pitchFamily="34" charset="0"/>
              </a:rPr>
              <a:t>num</a:t>
            </a:r>
            <a:r>
              <a:rPr lang="en-US" altLang="en-US" sz="1800" dirty="0">
                <a:solidFill>
                  <a:srgbClr val="000000"/>
                </a:solidFill>
                <a:cs typeface="Calibri" panose="020F0502020204030204" pitchFamily="34" charset="0"/>
              </a:rPr>
              <a:t>b</a:t>
            </a:r>
            <a:r>
              <a:rPr lang="pl-PL" altLang="en-US" sz="1800" dirty="0">
                <a:solidFill>
                  <a:srgbClr val="000000"/>
                </a:solidFill>
                <a:cs typeface="Calibri" panose="020F0502020204030204" pitchFamily="34" charset="0"/>
              </a:rPr>
              <a:t>er of </a:t>
            </a:r>
            <a:r>
              <a:rPr lang="en-AU" altLang="en-US" sz="1800" dirty="0">
                <a:solidFill>
                  <a:srgbClr val="000000"/>
                </a:solidFill>
                <a:cs typeface="Calibri" panose="020F0502020204030204" pitchFamily="34" charset="0"/>
              </a:rPr>
              <a:t>strong punches to the head, simple combinations of two</a:t>
            </a:r>
            <a:r>
              <a:rPr lang="pl-PL" altLang="en-US" sz="1800" dirty="0">
                <a:solidFill>
                  <a:srgbClr val="000000"/>
                </a:solidFill>
                <a:cs typeface="Calibri" panose="020F0502020204030204" pitchFamily="34" charset="0"/>
              </a:rPr>
              <a:t>-three</a:t>
            </a:r>
            <a:r>
              <a:rPr lang="en-AU" altLang="en-US" sz="1800" dirty="0">
                <a:solidFill>
                  <a:srgbClr val="000000"/>
                </a:solidFill>
                <a:cs typeface="Calibri" panose="020F0502020204030204" pitchFamily="34" charset="0"/>
              </a:rPr>
              <a:t> punches and often forget about defence and potential injuries. This way of fighting is full of clinching and often unclear for judges and </a:t>
            </a:r>
            <a:r>
              <a:rPr lang="pl-PL" altLang="en-US" sz="1800" dirty="0">
                <a:solidFill>
                  <a:srgbClr val="000000"/>
                </a:solidFill>
                <a:cs typeface="Calibri" panose="020F0502020204030204" pitchFamily="34" charset="0"/>
              </a:rPr>
              <a:t>un</a:t>
            </a:r>
            <a:r>
              <a:rPr lang="en-AU" altLang="en-US" sz="1800" dirty="0">
                <a:solidFill>
                  <a:srgbClr val="000000"/>
                </a:solidFill>
                <a:cs typeface="Calibri" panose="020F0502020204030204" pitchFamily="34" charset="0"/>
              </a:rPr>
              <a:t>attractive for spectators and media representatives.</a:t>
            </a:r>
            <a:r>
              <a:rPr lang="zh-TW" altLang="en-US" sz="1800" dirty="0">
                <a:solidFill>
                  <a:srgbClr val="000000"/>
                </a:solidFill>
                <a:cs typeface="Calibri" panose="020F0502020204030204" pitchFamily="34" charset="0"/>
              </a:rPr>
              <a:t>配</a:t>
            </a:r>
            <a:r>
              <a:rPr lang="zh-TW" altLang="en-US" sz="1800" dirty="0"/>
              <a:t>戴</a:t>
            </a:r>
            <a:r>
              <a:rPr lang="zh-TW" altLang="zh-TW" sz="1800" dirty="0"/>
              <a:t>頭盔使拳擊手更有信心，所以他們</a:t>
            </a:r>
            <a:r>
              <a:rPr lang="zh-TW" altLang="en-US" sz="1800" dirty="0"/>
              <a:t>偏好</a:t>
            </a:r>
            <a:r>
              <a:rPr lang="zh-TW" altLang="zh-TW" sz="1800" dirty="0"/>
              <a:t>在中</a:t>
            </a:r>
            <a:r>
              <a:rPr lang="zh-TW" altLang="en-US" sz="1800" dirty="0">
                <a:latin typeface="新細明體" panose="02020500000000000000" pitchFamily="18" charset="-120"/>
                <a:ea typeface="新細明體" panose="02020500000000000000" pitchFamily="18" charset="-120"/>
              </a:rPr>
              <a:t>、</a:t>
            </a:r>
            <a:r>
              <a:rPr lang="zh-TW" altLang="zh-TW" sz="1800" dirty="0"/>
              <a:t>短距離的</a:t>
            </a:r>
            <a:r>
              <a:rPr lang="zh-TW" altLang="en-US" sz="1800" dirty="0"/>
              <a:t>對</a:t>
            </a:r>
            <a:r>
              <a:rPr lang="zh-TW" altLang="zh-TW" sz="1800" dirty="0"/>
              <a:t>戰中</a:t>
            </a:r>
            <a:r>
              <a:rPr lang="zh-TW" altLang="en-US" sz="1800" dirty="0"/>
              <a:t>產生</a:t>
            </a:r>
            <a:r>
              <a:rPr lang="zh-TW" altLang="zh-TW" sz="1800" dirty="0"/>
              <a:t>更多</a:t>
            </a:r>
            <a:r>
              <a:rPr lang="zh-TW" altLang="en-US" sz="1800" dirty="0"/>
              <a:t>對頭部</a:t>
            </a:r>
            <a:r>
              <a:rPr lang="zh-TW" altLang="zh-TW" sz="1800" dirty="0"/>
              <a:t>的強力</a:t>
            </a:r>
            <a:r>
              <a:rPr lang="zh-TW" altLang="en-US" sz="1800" dirty="0"/>
              <a:t>出拳</a:t>
            </a:r>
            <a:r>
              <a:rPr lang="zh-TW" altLang="zh-TW" sz="1800" dirty="0"/>
              <a:t>，簡單的組合兩三拳，經常忘記防守和潛在的傷害。這種</a:t>
            </a:r>
            <a:r>
              <a:rPr lang="zh-TW" altLang="en-US" sz="1800" dirty="0"/>
              <a:t>對</a:t>
            </a:r>
            <a:r>
              <a:rPr lang="zh-TW" altLang="zh-TW" sz="1800" dirty="0"/>
              <a:t>戰方式充滿</a:t>
            </a:r>
            <a:r>
              <a:rPr lang="zh-TW" altLang="en-US" sz="1800" dirty="0"/>
              <a:t>扭打</a:t>
            </a:r>
            <a:r>
              <a:rPr lang="zh-TW" altLang="zh-TW" sz="1800" dirty="0"/>
              <a:t>，對於</a:t>
            </a:r>
            <a:r>
              <a:rPr lang="zh-TW" altLang="en-US" sz="1800" dirty="0"/>
              <a:t>評判員</a:t>
            </a:r>
            <a:r>
              <a:rPr lang="zh-TW" altLang="zh-TW" sz="1800" dirty="0"/>
              <a:t>來說往往</a:t>
            </a:r>
            <a:r>
              <a:rPr lang="zh-TW" altLang="en-US" sz="1800" dirty="0"/>
              <a:t>很含糊</a:t>
            </a:r>
            <a:r>
              <a:rPr lang="zh-TW" altLang="zh-TW" sz="1800" dirty="0"/>
              <a:t>，</a:t>
            </a:r>
            <a:r>
              <a:rPr lang="zh-TW" altLang="en-US" sz="1800" dirty="0"/>
              <a:t>對</a:t>
            </a:r>
            <a:r>
              <a:rPr lang="zh-TW" altLang="zh-TW" sz="1800" dirty="0"/>
              <a:t>觀眾和媒體代表也不具吸引力。</a:t>
            </a:r>
            <a:endParaRPr lang="pl-PL" altLang="en-US" sz="1800" dirty="0">
              <a:solidFill>
                <a:srgbClr val="000000"/>
              </a:solidFill>
              <a:cs typeface="Calibri" panose="020F0502020204030204" pitchFamily="34" charset="0"/>
            </a:endParaRPr>
          </a:p>
          <a:p>
            <a:endParaRPr lang="pl-PL" altLang="en-US" dirty="0"/>
          </a:p>
        </p:txBody>
      </p:sp>
      <p:sp>
        <p:nvSpPr>
          <p:cNvPr id="394243" name="Tytuł 2"/>
          <p:cNvSpPr>
            <a:spLocks noGrp="1"/>
          </p:cNvSpPr>
          <p:nvPr>
            <p:ph type="title"/>
          </p:nvPr>
        </p:nvSpPr>
        <p:spPr>
          <a:xfrm>
            <a:off x="1981200" y="152400"/>
            <a:ext cx="7508875" cy="534988"/>
          </a:xfrm>
        </p:spPr>
        <p:txBody>
          <a:bodyPr/>
          <a:lstStyle/>
          <a:p>
            <a:r>
              <a:rPr lang="pl-PL" altLang="en-US" sz="3200" b="1" dirty="0"/>
              <a:t>Disadvanteges of headguards using</a:t>
            </a:r>
            <a:r>
              <a:rPr lang="zh-TW" altLang="zh-TW" sz="3200" b="1" dirty="0"/>
              <a:t>使用</a:t>
            </a:r>
            <a:r>
              <a:rPr lang="zh-TW" altLang="en-US" sz="3200" b="1" dirty="0"/>
              <a:t>頭盔</a:t>
            </a:r>
            <a:r>
              <a:rPr lang="zh-TW" altLang="zh-TW" sz="3200" b="1" dirty="0"/>
              <a:t>的缺點</a:t>
            </a:r>
            <a:endParaRPr lang="pl-PL" altLang="en-US" sz="3200" b="1" dirty="0"/>
          </a:p>
        </p:txBody>
      </p:sp>
      <p:sp>
        <p:nvSpPr>
          <p:cNvPr id="3942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7F63DAA-DC7F-47BA-A009-40BB0F2BE7AC}" type="slidenum">
              <a:rPr lang="en-US" altLang="pl-PL" sz="1200" smtClean="0">
                <a:solidFill>
                  <a:srgbClr val="FFFFFF"/>
                </a:solidFill>
                <a:latin typeface="Arial Black" panose="020B0A04020102090204" pitchFamily="34" charset="0"/>
                <a:sym typeface="Arial Black" panose="020B0A04020102090204" pitchFamily="34" charset="0"/>
              </a:rPr>
              <a:pPr/>
              <a:t>270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ymbol zastępczy zawartości 1"/>
          <p:cNvSpPr>
            <a:spLocks noGrp="1"/>
          </p:cNvSpPr>
          <p:nvPr>
            <p:ph idx="1"/>
          </p:nvPr>
        </p:nvSpPr>
        <p:spPr>
          <a:xfrm>
            <a:off x="704850" y="1341438"/>
            <a:ext cx="8804275" cy="4746625"/>
          </a:xfrm>
        </p:spPr>
        <p:txBody>
          <a:bodyPr lIns="91440" tIns="45720" rIns="91440" bIns="45720"/>
          <a:lstStyle/>
          <a:p>
            <a:r>
              <a:rPr lang="pl-PL" altLang="en-US" dirty="0">
                <a:solidFill>
                  <a:srgbClr val="000000"/>
                </a:solidFill>
                <a:cs typeface="Calibri" panose="020F0502020204030204" pitchFamily="34" charset="0"/>
              </a:rPr>
              <a:t>S</a:t>
            </a:r>
            <a:r>
              <a:rPr lang="en-AU" altLang="en-US" dirty="0" err="1">
                <a:solidFill>
                  <a:srgbClr val="000000"/>
                </a:solidFill>
                <a:cs typeface="Calibri" panose="020F0502020204030204" pitchFamily="34" charset="0"/>
              </a:rPr>
              <a:t>uch</a:t>
            </a:r>
            <a:r>
              <a:rPr lang="en-AU" altLang="en-US" dirty="0">
                <a:solidFill>
                  <a:srgbClr val="000000"/>
                </a:solidFill>
                <a:cs typeface="Calibri" panose="020F0502020204030204" pitchFamily="34" charset="0"/>
              </a:rPr>
              <a:t> purpose was partially gained. However, we need to </a:t>
            </a:r>
            <a:r>
              <a:rPr lang="en-AU" altLang="en-US" dirty="0" smtClean="0">
                <a:solidFill>
                  <a:srgbClr val="000000"/>
                </a:solidFill>
                <a:cs typeface="Calibri" panose="020F0502020204030204" pitchFamily="34" charset="0"/>
              </a:rPr>
              <a:t>remember</a:t>
            </a:r>
            <a:r>
              <a:rPr lang="en-US" altLang="zh-TW" dirty="0" smtClean="0">
                <a:solidFill>
                  <a:srgbClr val="000000"/>
                </a:solidFill>
                <a:cs typeface="Calibri" panose="020F0502020204030204" pitchFamily="34" charset="0"/>
              </a:rPr>
              <a:t>:</a:t>
            </a:r>
            <a:r>
              <a:rPr lang="zh-TW" altLang="en-US" dirty="0" smtClean="0">
                <a:solidFill>
                  <a:srgbClr val="000000"/>
                </a:solidFill>
                <a:cs typeface="Calibri" panose="020F0502020204030204" pitchFamily="34" charset="0"/>
              </a:rPr>
              <a:t> </a:t>
            </a:r>
            <a:r>
              <a:rPr lang="zh-TW" altLang="en-US" dirty="0" smtClean="0"/>
              <a:t>此</a:t>
            </a:r>
            <a:r>
              <a:rPr lang="zh-TW" altLang="en-US" dirty="0"/>
              <a:t>項</a:t>
            </a:r>
            <a:r>
              <a:rPr lang="zh-TW" altLang="zh-TW" dirty="0"/>
              <a:t>目的已</a:t>
            </a:r>
            <a:r>
              <a:rPr lang="zh-TW" altLang="en-US" dirty="0"/>
              <a:t>取</a:t>
            </a:r>
            <a:r>
              <a:rPr lang="zh-TW" altLang="zh-TW" dirty="0"/>
              <a:t>得</a:t>
            </a:r>
            <a:r>
              <a:rPr lang="zh-TW" altLang="en-US" dirty="0"/>
              <a:t>部分進展，然而</a:t>
            </a:r>
            <a:r>
              <a:rPr lang="zh-TW" altLang="zh-TW" dirty="0"/>
              <a:t>我們</a:t>
            </a:r>
            <a:r>
              <a:rPr lang="zh-TW" altLang="en-US" dirty="0"/>
              <a:t>必須</a:t>
            </a:r>
            <a:r>
              <a:rPr lang="zh-TW" altLang="zh-TW" dirty="0" smtClean="0"/>
              <a:t>記住</a:t>
            </a:r>
            <a:r>
              <a:rPr lang="zh-TW" altLang="en-US" dirty="0" smtClean="0"/>
              <a:t>：</a:t>
            </a:r>
            <a:endParaRPr lang="pl-PL" altLang="en-US" dirty="0">
              <a:solidFill>
                <a:srgbClr val="000000"/>
              </a:solidFill>
              <a:cs typeface="Calibri" panose="020F0502020204030204" pitchFamily="34" charset="0"/>
            </a:endParaRPr>
          </a:p>
          <a:p>
            <a:pPr lvl="1"/>
            <a:r>
              <a:rPr lang="en-US" altLang="en-US" dirty="0"/>
              <a:t>Wearing </a:t>
            </a:r>
            <a:r>
              <a:rPr lang="en-US" altLang="en-US" dirty="0" err="1"/>
              <a:t>headguards</a:t>
            </a:r>
            <a:r>
              <a:rPr lang="en-US" altLang="en-US" dirty="0"/>
              <a:t> causes that boxers sometimes cannot see the gestures and commands of the referee, who is standing from the side  or moving in the ring</a:t>
            </a:r>
            <a:r>
              <a:rPr lang="pl-PL" altLang="en-US" dirty="0"/>
              <a:t> during the bout.</a:t>
            </a:r>
            <a:r>
              <a:rPr lang="zh-TW" altLang="en-US" dirty="0"/>
              <a:t>配戴</a:t>
            </a:r>
            <a:r>
              <a:rPr lang="zh-TW" altLang="zh-TW" dirty="0"/>
              <a:t>頭盔導致拳擊手有時無法看到</a:t>
            </a:r>
            <a:r>
              <a:rPr lang="zh-TW" altLang="en-US" dirty="0"/>
              <a:t>裁判員</a:t>
            </a:r>
            <a:r>
              <a:rPr lang="zh-TW" altLang="zh-TW" dirty="0"/>
              <a:t>的手勢和命令，</a:t>
            </a:r>
            <a:r>
              <a:rPr lang="zh-TW" altLang="en-US" dirty="0"/>
              <a:t>裁判員在比賽時站在</a:t>
            </a:r>
            <a:r>
              <a:rPr lang="zh-TW" altLang="zh-TW" dirty="0"/>
              <a:t>側面</a:t>
            </a:r>
            <a:r>
              <a:rPr lang="zh-TW" altLang="en-US" dirty="0"/>
              <a:t>或</a:t>
            </a:r>
            <a:r>
              <a:rPr lang="zh-TW" altLang="zh-TW" dirty="0"/>
              <a:t>是在</a:t>
            </a:r>
            <a:r>
              <a:rPr lang="zh-TW" altLang="en-US" dirty="0"/>
              <a:t>拳擊場</a:t>
            </a:r>
            <a:r>
              <a:rPr lang="zh-TW" altLang="zh-TW" dirty="0"/>
              <a:t>中移動。</a:t>
            </a:r>
            <a:r>
              <a:rPr lang="en-US" altLang="en-US" dirty="0"/>
              <a:t> </a:t>
            </a:r>
          </a:p>
          <a:p>
            <a:pPr lvl="1"/>
            <a:r>
              <a:rPr lang="en-US" altLang="en-US" dirty="0"/>
              <a:t>Despite </a:t>
            </a:r>
            <a:r>
              <a:rPr lang="en-US" altLang="en-US" dirty="0" err="1"/>
              <a:t>headguards</a:t>
            </a:r>
            <a:r>
              <a:rPr lang="en-US" altLang="en-US" dirty="0"/>
              <a:t> wearing, cuts or head injuries can happen, so their effective and fast treatment is difficult due to the </a:t>
            </a:r>
            <a:r>
              <a:rPr lang="en-US" altLang="en-US" dirty="0" err="1"/>
              <a:t>headguards</a:t>
            </a:r>
            <a:r>
              <a:rPr lang="en-US" altLang="en-US" dirty="0"/>
              <a:t>.</a:t>
            </a:r>
            <a:r>
              <a:rPr lang="zh-TW" altLang="zh-TW" dirty="0"/>
              <a:t>儘管</a:t>
            </a:r>
            <a:r>
              <a:rPr lang="zh-TW" altLang="en-US" dirty="0"/>
              <a:t>穿戴</a:t>
            </a:r>
            <a:r>
              <a:rPr lang="zh-TW" altLang="zh-TW" dirty="0"/>
              <a:t>頭盔，頭部也可能</a:t>
            </a:r>
            <a:r>
              <a:rPr lang="zh-TW" altLang="en-US" dirty="0"/>
              <a:t>受傷或</a:t>
            </a:r>
            <a:r>
              <a:rPr lang="zh-TW" altLang="zh-TW" dirty="0"/>
              <a:t>發生</a:t>
            </a:r>
            <a:r>
              <a:rPr lang="zh-TW" altLang="en-US" dirty="0"/>
              <a:t>傷口</a:t>
            </a:r>
            <a:r>
              <a:rPr lang="zh-TW" altLang="zh-TW" dirty="0"/>
              <a:t>，所以由於頭盔</a:t>
            </a:r>
            <a:r>
              <a:rPr lang="zh-TW" altLang="en-US" dirty="0"/>
              <a:t>也使得迅速</a:t>
            </a:r>
            <a:r>
              <a:rPr lang="zh-TW" altLang="zh-TW" dirty="0"/>
              <a:t>有效的治療</a:t>
            </a:r>
            <a:r>
              <a:rPr lang="zh-TW" altLang="en-US" dirty="0"/>
              <a:t>極為困難</a:t>
            </a:r>
            <a:r>
              <a:rPr lang="zh-TW" altLang="zh-TW" dirty="0"/>
              <a:t>。</a:t>
            </a:r>
            <a:r>
              <a:rPr lang="en-US" altLang="en-US" dirty="0"/>
              <a:t> </a:t>
            </a:r>
            <a:endParaRPr lang="pl-PL" altLang="en-US" dirty="0"/>
          </a:p>
          <a:p>
            <a:pPr lvl="1"/>
            <a:r>
              <a:rPr lang="en-US" altLang="en-US" dirty="0"/>
              <a:t>For the boxing tournaments, limited number of </a:t>
            </a:r>
            <a:r>
              <a:rPr lang="en-US" altLang="en-US" dirty="0" err="1"/>
              <a:t>headguards</a:t>
            </a:r>
            <a:r>
              <a:rPr lang="en-US" altLang="en-US" dirty="0"/>
              <a:t> are provided by the organizers for all attended boxers, who needs to wear different and previously used </a:t>
            </a:r>
            <a:r>
              <a:rPr lang="en-US" altLang="en-US" dirty="0" err="1"/>
              <a:t>headguard</a:t>
            </a:r>
            <a:r>
              <a:rPr lang="en-US" altLang="en-US" dirty="0"/>
              <a:t> to each bout – no way to maintain 100% hygiene</a:t>
            </a:r>
            <a:r>
              <a:rPr lang="pl-PL" altLang="en-US" dirty="0"/>
              <a:t>.</a:t>
            </a:r>
            <a:r>
              <a:rPr lang="zh-TW" altLang="zh-TW" dirty="0"/>
              <a:t>對於拳擊比賽，</a:t>
            </a:r>
            <a:r>
              <a:rPr lang="zh-TW" altLang="en-US" dirty="0"/>
              <a:t>主辦單位</a:t>
            </a:r>
            <a:r>
              <a:rPr lang="zh-TW" altLang="zh-TW" dirty="0"/>
              <a:t>為所有拳擊</a:t>
            </a:r>
            <a:r>
              <a:rPr lang="zh-TW" altLang="en-US" dirty="0"/>
              <a:t>參賽者</a:t>
            </a:r>
            <a:r>
              <a:rPr lang="zh-TW" altLang="zh-TW" dirty="0"/>
              <a:t>提供了數量有限的頭盔，他們需要在每一場比賽中</a:t>
            </a:r>
            <a:r>
              <a:rPr lang="zh-TW" altLang="en-US" dirty="0"/>
              <a:t>配戴</a:t>
            </a:r>
            <a:r>
              <a:rPr lang="zh-TW" altLang="zh-TW" dirty="0"/>
              <a:t>不同和以前使用過的</a:t>
            </a:r>
            <a:r>
              <a:rPr lang="zh-TW" altLang="en-US" dirty="0"/>
              <a:t>頭盔</a:t>
            </a:r>
            <a:r>
              <a:rPr lang="zh-TW" altLang="zh-TW" dirty="0"/>
              <a:t> - 無法保持100％的衛生。</a:t>
            </a:r>
            <a:endParaRPr lang="pl-PL" altLang="en-US" dirty="0"/>
          </a:p>
        </p:txBody>
      </p:sp>
      <p:sp>
        <p:nvSpPr>
          <p:cNvPr id="395267" name="Tytuł 2"/>
          <p:cNvSpPr>
            <a:spLocks noGrp="1"/>
          </p:cNvSpPr>
          <p:nvPr>
            <p:ph type="title"/>
          </p:nvPr>
        </p:nvSpPr>
        <p:spPr>
          <a:xfrm>
            <a:off x="2073275" y="333375"/>
            <a:ext cx="7632700" cy="647700"/>
          </a:xfrm>
        </p:spPr>
        <p:txBody>
          <a:bodyPr/>
          <a:lstStyle/>
          <a:p>
            <a:r>
              <a:rPr lang="pl-PL" altLang="en-US" sz="3200" dirty="0"/>
              <a:t>Disadvantages of headguards using</a:t>
            </a:r>
            <a:r>
              <a:rPr lang="zh-TW" altLang="zh-TW" sz="3200" b="1" dirty="0"/>
              <a:t>使用</a:t>
            </a:r>
            <a:r>
              <a:rPr lang="zh-TW" altLang="en-US" sz="3200" b="1" dirty="0"/>
              <a:t>頭盔</a:t>
            </a:r>
            <a:r>
              <a:rPr lang="zh-TW" altLang="zh-TW" sz="3200" b="1" dirty="0"/>
              <a:t>的缺點</a:t>
            </a:r>
            <a:endParaRPr lang="pl-PL" altLang="en-US" sz="3200" dirty="0"/>
          </a:p>
        </p:txBody>
      </p:sp>
      <p:sp>
        <p:nvSpPr>
          <p:cNvPr id="3952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C4D5E70-5C47-4360-8073-186CDDF978E0}" type="slidenum">
              <a:rPr lang="en-US" altLang="pl-PL" sz="1200" smtClean="0">
                <a:solidFill>
                  <a:srgbClr val="FFFFFF"/>
                </a:solidFill>
                <a:latin typeface="Arial Black" panose="020B0A04020102090204" pitchFamily="34" charset="0"/>
                <a:sym typeface="Arial Black" panose="020B0A04020102090204" pitchFamily="34" charset="0"/>
              </a:rPr>
              <a:pPr/>
              <a:t>271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ymbol zastępczy zawartości 1"/>
          <p:cNvSpPr>
            <a:spLocks noGrp="1"/>
          </p:cNvSpPr>
          <p:nvPr>
            <p:ph idx="1"/>
          </p:nvPr>
        </p:nvSpPr>
        <p:spPr>
          <a:xfrm>
            <a:off x="488950" y="1052513"/>
            <a:ext cx="9001125" cy="5040312"/>
          </a:xfrm>
        </p:spPr>
        <p:txBody>
          <a:bodyPr lIns="91440" tIns="45720" rIns="91440" bIns="45720"/>
          <a:lstStyle/>
          <a:p>
            <a:r>
              <a:rPr lang="en-US" altLang="en-US" sz="2000" dirty="0" err="1"/>
              <a:t>Headguards</a:t>
            </a:r>
            <a:r>
              <a:rPr lang="en-US" altLang="en-US" sz="2000" dirty="0"/>
              <a:t> may reduce technical and tactical brilliance of </a:t>
            </a:r>
            <a:r>
              <a:rPr lang="en-US" altLang="en-US" sz="2000" dirty="0" smtClean="0"/>
              <a:t>boxers：</a:t>
            </a:r>
            <a:r>
              <a:rPr lang="zh-TW" altLang="zh-TW" sz="2000" dirty="0" smtClean="0"/>
              <a:t>頭盔</a:t>
            </a:r>
            <a:r>
              <a:rPr lang="zh-TW" altLang="zh-TW" sz="2000" dirty="0"/>
              <a:t>可能會降低拳擊手的技術和戰術亮</a:t>
            </a:r>
            <a:r>
              <a:rPr lang="zh-TW" altLang="zh-TW" sz="2000" dirty="0" smtClean="0"/>
              <a:t>點</a:t>
            </a:r>
            <a:r>
              <a:rPr lang="zh-TW" altLang="en-US" sz="2000" dirty="0" smtClean="0"/>
              <a:t>：</a:t>
            </a:r>
            <a:endParaRPr lang="en-US" altLang="en-US" sz="2000" dirty="0"/>
          </a:p>
          <a:p>
            <a:pPr lvl="1"/>
            <a:r>
              <a:rPr lang="en-US" altLang="en-US" sz="1800" dirty="0"/>
              <a:t>Boxing</a:t>
            </a:r>
            <a:r>
              <a:rPr lang="pl-PL" altLang="en-US" sz="1800" dirty="0"/>
              <a:t> training and boxing</a:t>
            </a:r>
            <a:r>
              <a:rPr lang="en-US" altLang="en-US" sz="1800" dirty="0"/>
              <a:t> at various distances</a:t>
            </a:r>
            <a:r>
              <a:rPr lang="pl-PL" altLang="en-US" sz="1800" dirty="0"/>
              <a:t> </a:t>
            </a:r>
            <a:r>
              <a:rPr lang="en-US" altLang="en-US" sz="1800" dirty="0"/>
              <a:t>teaching and training is </a:t>
            </a:r>
            <a:r>
              <a:rPr lang="pl-PL" altLang="en-US" sz="1800" dirty="0"/>
              <a:t>partially </a:t>
            </a:r>
            <a:r>
              <a:rPr lang="en-US" altLang="en-US" sz="1800" dirty="0"/>
              <a:t>limited</a:t>
            </a:r>
            <a:r>
              <a:rPr lang="pl-PL" altLang="en-US" sz="1800" dirty="0"/>
              <a:t> by coaches and even boxers</a:t>
            </a:r>
            <a:r>
              <a:rPr lang="zh-TW" altLang="zh-TW" sz="1800" dirty="0"/>
              <a:t>拳擊訓練和不同距離和訓練的拳擊教學</a:t>
            </a:r>
            <a:r>
              <a:rPr lang="zh-TW" altLang="en-US" sz="1800" dirty="0"/>
              <a:t>，</a:t>
            </a:r>
            <a:r>
              <a:rPr lang="zh-TW" altLang="zh-TW" sz="1800" dirty="0"/>
              <a:t>部分受到教練甚至</a:t>
            </a:r>
            <a:r>
              <a:rPr lang="zh-TW" altLang="en-US" sz="1800" dirty="0"/>
              <a:t>是</a:t>
            </a:r>
            <a:r>
              <a:rPr lang="zh-TW" altLang="zh-TW" sz="1800" dirty="0"/>
              <a:t>拳擊手的限制</a:t>
            </a:r>
            <a:endParaRPr lang="en-US" altLang="en-US" sz="1800" dirty="0"/>
          </a:p>
          <a:p>
            <a:pPr lvl="1"/>
            <a:r>
              <a:rPr lang="en-US" altLang="en-US" sz="1800" dirty="0"/>
              <a:t>chaotic attacks with a higher number of punches </a:t>
            </a:r>
            <a:r>
              <a:rPr lang="pl-PL" altLang="en-US" sz="1800" dirty="0"/>
              <a:t>to the head </a:t>
            </a:r>
            <a:r>
              <a:rPr lang="en-US" altLang="en-US" sz="1800" dirty="0"/>
              <a:t>are often the results</a:t>
            </a:r>
            <a:r>
              <a:rPr lang="zh-TW" altLang="zh-TW" sz="1800" dirty="0"/>
              <a:t>混亂攻擊</a:t>
            </a:r>
            <a:r>
              <a:rPr lang="zh-TW" altLang="en-US" sz="1800" dirty="0"/>
              <a:t>包含</a:t>
            </a:r>
            <a:r>
              <a:rPr lang="zh-TW" altLang="zh-TW" sz="1800" dirty="0"/>
              <a:t>對頭部較多的</a:t>
            </a:r>
            <a:r>
              <a:rPr lang="zh-TW" altLang="en-US" sz="1800" dirty="0"/>
              <a:t>出拳，</a:t>
            </a:r>
            <a:r>
              <a:rPr lang="zh-TW" altLang="zh-TW" sz="1800" dirty="0"/>
              <a:t>往往</a:t>
            </a:r>
            <a:r>
              <a:rPr lang="zh-TW" altLang="en-US" sz="1800" dirty="0"/>
              <a:t>就</a:t>
            </a:r>
            <a:r>
              <a:rPr lang="zh-TW" altLang="zh-TW" sz="1800" dirty="0"/>
              <a:t>是結果</a:t>
            </a:r>
            <a:endParaRPr lang="en-US" altLang="en-US" sz="1800" dirty="0"/>
          </a:p>
          <a:p>
            <a:pPr lvl="1"/>
            <a:r>
              <a:rPr lang="en-US" altLang="en-US" sz="1800" dirty="0"/>
              <a:t>tactics are simplified</a:t>
            </a:r>
            <a:r>
              <a:rPr lang="zh-TW" altLang="zh-TW" sz="1800" dirty="0"/>
              <a:t>戰術</a:t>
            </a:r>
            <a:r>
              <a:rPr lang="zh-TW" altLang="en-US" sz="1800" dirty="0"/>
              <a:t>被</a:t>
            </a:r>
            <a:r>
              <a:rPr lang="zh-TW" altLang="zh-TW" sz="1800" dirty="0"/>
              <a:t>簡化</a:t>
            </a:r>
            <a:endParaRPr lang="en-US" altLang="en-US" sz="1800" dirty="0"/>
          </a:p>
          <a:p>
            <a:pPr lvl="1"/>
            <a:r>
              <a:rPr lang="en-US" altLang="en-US" sz="1800" dirty="0"/>
              <a:t>strength-endurance preparation is privileged at the cost of coordination, speed and flexibility training.</a:t>
            </a:r>
            <a:r>
              <a:rPr lang="zh-TW" altLang="zh-TW" sz="1800" dirty="0"/>
              <a:t>力量</a:t>
            </a:r>
            <a:r>
              <a:rPr lang="en-US" altLang="zh-TW" sz="1800" dirty="0"/>
              <a:t>-</a:t>
            </a:r>
            <a:r>
              <a:rPr lang="zh-TW" altLang="zh-TW" sz="1800" dirty="0"/>
              <a:t>耐力準備是以協調</a:t>
            </a:r>
            <a:r>
              <a:rPr lang="zh-TW" altLang="en-US" sz="1800" dirty="0">
                <a:latin typeface="新細明體" panose="02020500000000000000" pitchFamily="18" charset="-120"/>
                <a:ea typeface="新細明體" panose="02020500000000000000" pitchFamily="18" charset="-120"/>
              </a:rPr>
              <a:t>、</a:t>
            </a:r>
            <a:r>
              <a:rPr lang="zh-TW" altLang="zh-TW" sz="1800" dirty="0"/>
              <a:t>速度和靈活性訓練</a:t>
            </a:r>
            <a:r>
              <a:rPr lang="zh-TW" altLang="en-US" sz="1800" dirty="0"/>
              <a:t>作</a:t>
            </a:r>
            <a:r>
              <a:rPr lang="zh-TW" altLang="zh-TW" sz="1800" dirty="0"/>
              <a:t>為代價。</a:t>
            </a:r>
            <a:r>
              <a:rPr lang="en-US" altLang="en-US" sz="1800" dirty="0"/>
              <a:t> </a:t>
            </a:r>
          </a:p>
          <a:p>
            <a:pPr lvl="1"/>
            <a:r>
              <a:rPr lang="en-US" altLang="en-US" sz="1800" dirty="0"/>
              <a:t>chaotic counter attacks are often used at any price by a boxer and expose him to be counter-attacked by the opponent.</a:t>
            </a:r>
            <a:r>
              <a:rPr lang="zh-TW" altLang="zh-TW" sz="1800" dirty="0"/>
              <a:t>拳擊手經常</a:t>
            </a:r>
            <a:r>
              <a:rPr lang="zh-TW" altLang="en-US" sz="1800" dirty="0"/>
              <a:t>不計代價</a:t>
            </a:r>
            <a:r>
              <a:rPr lang="zh-TW" altLang="zh-TW" sz="1800" dirty="0"/>
              <a:t>混亂反擊，並使他受到對手的反擊。</a:t>
            </a:r>
            <a:r>
              <a:rPr lang="en-US" altLang="en-US" sz="1800" dirty="0"/>
              <a:t> </a:t>
            </a:r>
          </a:p>
          <a:p>
            <a:pPr lvl="1"/>
            <a:r>
              <a:rPr lang="pl-PL" altLang="en-US" sz="1800" dirty="0"/>
              <a:t>i</a:t>
            </a:r>
            <a:r>
              <a:rPr lang="en-US" altLang="en-US" sz="1800" dirty="0" err="1"/>
              <a:t>mportance</a:t>
            </a:r>
            <a:r>
              <a:rPr lang="en-US" altLang="en-US" sz="1800" dirty="0"/>
              <a:t> of quality and number of defenses is reduced</a:t>
            </a:r>
            <a:r>
              <a:rPr lang="zh-TW" altLang="en-US" sz="1800" dirty="0"/>
              <a:t>降低</a:t>
            </a:r>
            <a:r>
              <a:rPr lang="zh-TW" altLang="zh-TW" sz="1800" dirty="0"/>
              <a:t>質量的重要性和防禦</a:t>
            </a:r>
            <a:r>
              <a:rPr lang="zh-TW" altLang="en-US" sz="1800" dirty="0"/>
              <a:t>次數</a:t>
            </a:r>
            <a:r>
              <a:rPr lang="en-US" altLang="en-US" sz="1800" dirty="0"/>
              <a:t> </a:t>
            </a:r>
          </a:p>
          <a:p>
            <a:pPr lvl="1"/>
            <a:r>
              <a:rPr lang="en-US" altLang="en-US" sz="1800" dirty="0"/>
              <a:t>technique and tactics are conservative. For many years nothing changed within defenses and their performance.</a:t>
            </a:r>
            <a:r>
              <a:rPr lang="zh-TW" altLang="zh-TW" sz="1800" dirty="0"/>
              <a:t> </a:t>
            </a:r>
            <a:r>
              <a:rPr lang="zh-TW" altLang="en-US" sz="1800" dirty="0"/>
              <a:t>採取</a:t>
            </a:r>
            <a:r>
              <a:rPr lang="zh-TW" altLang="zh-TW" sz="1800" dirty="0"/>
              <a:t>保守的技術和</a:t>
            </a:r>
            <a:r>
              <a:rPr lang="zh-TW" altLang="en-US" sz="1800" dirty="0"/>
              <a:t>策略，</a:t>
            </a:r>
            <a:r>
              <a:rPr lang="zh-TW" altLang="zh-TW" sz="1800" dirty="0"/>
              <a:t>多年以來</a:t>
            </a:r>
            <a:r>
              <a:rPr lang="zh-TW" altLang="en-US" sz="1800" dirty="0"/>
              <a:t>在</a:t>
            </a:r>
            <a:r>
              <a:rPr lang="zh-TW" altLang="zh-TW" sz="1800" dirty="0"/>
              <a:t>防守和表現都沒有改變。</a:t>
            </a:r>
            <a:endParaRPr lang="en-US" altLang="en-US" sz="1800" dirty="0"/>
          </a:p>
          <a:p>
            <a:pPr lvl="1"/>
            <a:r>
              <a:rPr lang="en-US" altLang="en-US" sz="1800" dirty="0"/>
              <a:t>using </a:t>
            </a:r>
            <a:r>
              <a:rPr lang="en-US" altLang="en-US" sz="1800" dirty="0" err="1"/>
              <a:t>headguards</a:t>
            </a:r>
            <a:r>
              <a:rPr lang="en-US" altLang="en-US" sz="1800" dirty="0"/>
              <a:t> became a defense in and of itself</a:t>
            </a:r>
            <a:r>
              <a:rPr lang="zh-TW" altLang="zh-TW" sz="1800" dirty="0"/>
              <a:t>使用頭盔成為</a:t>
            </a:r>
            <a:r>
              <a:rPr lang="zh-TW" altLang="en-US" sz="1800" dirty="0"/>
              <a:t>本質上</a:t>
            </a:r>
            <a:r>
              <a:rPr lang="zh-TW" altLang="zh-TW" sz="1800" dirty="0"/>
              <a:t>的防守</a:t>
            </a:r>
            <a:r>
              <a:rPr lang="en-US" altLang="en-US" sz="1800" dirty="0"/>
              <a:t> </a:t>
            </a:r>
          </a:p>
          <a:p>
            <a:pPr lvl="1"/>
            <a:r>
              <a:rPr lang="en-US" altLang="en-US" sz="1800" dirty="0"/>
              <a:t>lack of active </a:t>
            </a:r>
            <a:r>
              <a:rPr lang="pl-PL" altLang="en-US" sz="1800" dirty="0"/>
              <a:t>and finessed </a:t>
            </a:r>
            <a:r>
              <a:rPr lang="en-US" altLang="en-US" sz="1800" dirty="0"/>
              <a:t>defenses</a:t>
            </a:r>
            <a:r>
              <a:rPr lang="zh-TW" altLang="zh-TW" sz="1800" dirty="0"/>
              <a:t>缺乏積極和適度的防禦</a:t>
            </a:r>
            <a:endParaRPr lang="en-US" altLang="en-US" sz="1800" dirty="0"/>
          </a:p>
          <a:p>
            <a:endParaRPr lang="pl-PL" altLang="en-US" dirty="0"/>
          </a:p>
        </p:txBody>
      </p:sp>
      <p:sp>
        <p:nvSpPr>
          <p:cNvPr id="397315" name="Tytuł 2"/>
          <p:cNvSpPr>
            <a:spLocks noGrp="1"/>
          </p:cNvSpPr>
          <p:nvPr>
            <p:ph type="title"/>
          </p:nvPr>
        </p:nvSpPr>
        <p:spPr>
          <a:xfrm>
            <a:off x="2073275" y="115888"/>
            <a:ext cx="7632700" cy="647700"/>
          </a:xfrm>
        </p:spPr>
        <p:txBody>
          <a:bodyPr/>
          <a:lstStyle/>
          <a:p>
            <a:r>
              <a:rPr lang="pl-PL" altLang="en-US" sz="3200" dirty="0"/>
              <a:t>Disadvantages of headguards using</a:t>
            </a:r>
            <a:r>
              <a:rPr lang="zh-TW" altLang="zh-TW" sz="3200" b="1" dirty="0"/>
              <a:t>使用</a:t>
            </a:r>
            <a:r>
              <a:rPr lang="zh-TW" altLang="en-US" sz="3200" b="1" dirty="0"/>
              <a:t>頭盔</a:t>
            </a:r>
            <a:r>
              <a:rPr lang="zh-TW" altLang="zh-TW" sz="3200" b="1" dirty="0"/>
              <a:t>的缺點</a:t>
            </a:r>
            <a:endParaRPr lang="pl-PL" altLang="en-US" sz="3200" dirty="0"/>
          </a:p>
        </p:txBody>
      </p:sp>
      <p:sp>
        <p:nvSpPr>
          <p:cNvPr id="39731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9CB7FB4-70C0-4D0E-A7B9-AB450AC05656}" type="slidenum">
              <a:rPr lang="en-US" altLang="pl-PL" sz="1200" smtClean="0">
                <a:solidFill>
                  <a:srgbClr val="FFFFFF"/>
                </a:solidFill>
                <a:latin typeface="Arial Black" panose="020B0A04020102090204" pitchFamily="34" charset="0"/>
                <a:sym typeface="Arial Black" panose="020B0A04020102090204" pitchFamily="34" charset="0"/>
              </a:rPr>
              <a:pPr/>
              <a:t>272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ymbol zastępczy zawartości 1"/>
          <p:cNvSpPr>
            <a:spLocks noGrp="1"/>
          </p:cNvSpPr>
          <p:nvPr>
            <p:ph idx="1"/>
          </p:nvPr>
        </p:nvSpPr>
        <p:spPr>
          <a:xfrm>
            <a:off x="704850" y="1125538"/>
            <a:ext cx="8915400" cy="4525962"/>
          </a:xfrm>
        </p:spPr>
        <p:txBody>
          <a:bodyPr lIns="91440" tIns="45720" rIns="91440" bIns="45720"/>
          <a:lstStyle/>
          <a:p>
            <a:r>
              <a:rPr lang="en-US" altLang="en-US" sz="2000" dirty="0"/>
              <a:t>Technique and tactics teaching by a coach is reduced</a:t>
            </a:r>
            <a:r>
              <a:rPr lang="zh-TW" altLang="zh-TW" sz="2000" dirty="0"/>
              <a:t>減少了</a:t>
            </a:r>
            <a:r>
              <a:rPr lang="zh-TW" altLang="en-US" sz="2000" dirty="0"/>
              <a:t>經由</a:t>
            </a:r>
            <a:r>
              <a:rPr lang="zh-TW" altLang="zh-TW" sz="2000" dirty="0"/>
              <a:t>教練的技術和</a:t>
            </a:r>
            <a:r>
              <a:rPr lang="zh-TW" altLang="en-US" sz="2000" dirty="0"/>
              <a:t>戰術</a:t>
            </a:r>
            <a:r>
              <a:rPr lang="zh-TW" altLang="zh-TW" sz="2000" dirty="0"/>
              <a:t>教學</a:t>
            </a:r>
            <a:endParaRPr lang="pl-PL" altLang="en-US" sz="2000" dirty="0"/>
          </a:p>
          <a:p>
            <a:pPr lvl="1"/>
            <a:r>
              <a:rPr lang="en-US" altLang="en-US" dirty="0"/>
              <a:t>training with more emphasis on physical preparation than technical and tactical preparation.</a:t>
            </a:r>
            <a:r>
              <a:rPr lang="zh-TW" altLang="zh-TW" dirty="0"/>
              <a:t>訓練更</a:t>
            </a:r>
            <a:r>
              <a:rPr lang="zh-TW" altLang="en-US" dirty="0"/>
              <a:t>強</a:t>
            </a:r>
            <a:r>
              <a:rPr lang="zh-TW" altLang="zh-TW" dirty="0"/>
              <a:t>調身體準備</a:t>
            </a:r>
            <a:r>
              <a:rPr lang="zh-TW" altLang="en-US" dirty="0"/>
              <a:t>重於</a:t>
            </a:r>
            <a:r>
              <a:rPr lang="zh-TW" altLang="zh-TW" dirty="0"/>
              <a:t>技術和戰術準備。</a:t>
            </a:r>
            <a:r>
              <a:rPr lang="en-US" altLang="en-US" dirty="0"/>
              <a:t> </a:t>
            </a:r>
            <a:endParaRPr lang="pl-PL" altLang="en-US" dirty="0"/>
          </a:p>
          <a:p>
            <a:pPr lvl="1"/>
            <a:r>
              <a:rPr lang="en-US" altLang="en-US" dirty="0"/>
              <a:t>reduced  self-education and skills improvement within sports training</a:t>
            </a:r>
            <a:r>
              <a:rPr lang="pl-PL" altLang="en-US" dirty="0"/>
              <a:t>, </a:t>
            </a:r>
            <a:r>
              <a:rPr lang="en-US" altLang="en-US" dirty="0"/>
              <a:t>which </a:t>
            </a:r>
            <a:r>
              <a:rPr lang="pl-PL" altLang="en-US" dirty="0"/>
              <a:t>inc</a:t>
            </a:r>
            <a:r>
              <a:rPr lang="en-US" altLang="en-US" dirty="0"/>
              <a:t>ludes</a:t>
            </a:r>
            <a:r>
              <a:rPr lang="pl-PL" altLang="en-US" dirty="0"/>
              <a:t> bo</a:t>
            </a:r>
            <a:r>
              <a:rPr lang="en-US" altLang="en-US" dirty="0" err="1"/>
              <a:t>xing</a:t>
            </a:r>
            <a:r>
              <a:rPr lang="pl-PL" altLang="en-US" dirty="0"/>
              <a:t> technique and tactics</a:t>
            </a:r>
            <a:r>
              <a:rPr lang="zh-TW" altLang="zh-TW" dirty="0"/>
              <a:t>減少</a:t>
            </a:r>
            <a:r>
              <a:rPr lang="zh-TW" altLang="en-US" dirty="0"/>
              <a:t>了</a:t>
            </a:r>
            <a:r>
              <a:rPr lang="zh-TW" altLang="zh-TW" dirty="0"/>
              <a:t>運動訓練中的自我教育和技能提升，包括拳擊技巧和戰術</a:t>
            </a:r>
            <a:endParaRPr lang="pl-PL" altLang="en-US" dirty="0"/>
          </a:p>
          <a:p>
            <a:r>
              <a:rPr lang="pl-PL" altLang="en-US" sz="2000" dirty="0"/>
              <a:t>Headguards cause the l</a:t>
            </a:r>
            <a:r>
              <a:rPr lang="en-US" altLang="en-US" sz="2000" dirty="0" err="1"/>
              <a:t>imited</a:t>
            </a:r>
            <a:r>
              <a:rPr lang="en-US" altLang="en-US" sz="2000" dirty="0"/>
              <a:t> </a:t>
            </a:r>
            <a:r>
              <a:rPr lang="pl-PL" altLang="en-US" sz="2000" dirty="0"/>
              <a:t>vision of opponent</a:t>
            </a:r>
            <a:r>
              <a:rPr lang="zh-TW" altLang="zh-TW" sz="2000" dirty="0"/>
              <a:t>頭盔造成對手</a:t>
            </a:r>
            <a:r>
              <a:rPr lang="zh-TW" altLang="en-US" sz="2000" dirty="0"/>
              <a:t>的</a:t>
            </a:r>
            <a:r>
              <a:rPr lang="zh-TW" altLang="zh-TW" sz="2000" dirty="0"/>
              <a:t>視力</a:t>
            </a:r>
            <a:r>
              <a:rPr lang="zh-TW" altLang="en-US" sz="2000" dirty="0"/>
              <a:t>受</a:t>
            </a:r>
            <a:r>
              <a:rPr lang="zh-TW" altLang="zh-TW" sz="2000" dirty="0"/>
              <a:t>限</a:t>
            </a:r>
            <a:endParaRPr lang="pl-PL" altLang="en-US" sz="2000" dirty="0"/>
          </a:p>
          <a:p>
            <a:pPr lvl="1"/>
            <a:r>
              <a:rPr lang="pl-PL" altLang="en-US" dirty="0"/>
              <a:t>Unsuitable and maladjusted headguard make vision of side punches difficult</a:t>
            </a:r>
            <a:r>
              <a:rPr lang="en-US" altLang="en-US" dirty="0"/>
              <a:t> to see</a:t>
            </a:r>
            <a:r>
              <a:rPr lang="pl-PL" altLang="en-US" dirty="0"/>
              <a:t>, which can be a reason of knockdowns and serious injuries.</a:t>
            </a:r>
            <a:r>
              <a:rPr lang="zh-TW" altLang="zh-TW" dirty="0"/>
              <a:t>不適合和不正確的頭盔使</a:t>
            </a:r>
            <a:r>
              <a:rPr lang="zh-TW" altLang="en-US" dirty="0"/>
              <a:t>得</a:t>
            </a:r>
            <a:r>
              <a:rPr lang="zh-TW" altLang="zh-TW" dirty="0"/>
              <a:t>側</a:t>
            </a:r>
            <a:r>
              <a:rPr lang="zh-TW" altLang="en-US" dirty="0"/>
              <a:t>出拳</a:t>
            </a:r>
            <a:r>
              <a:rPr lang="zh-TW" altLang="zh-TW" dirty="0"/>
              <a:t>的視力</a:t>
            </a:r>
            <a:r>
              <a:rPr lang="zh-TW" altLang="en-US" dirty="0"/>
              <a:t>無法</a:t>
            </a:r>
            <a:r>
              <a:rPr lang="zh-TW" altLang="zh-TW" dirty="0"/>
              <a:t>看清</a:t>
            </a:r>
            <a:r>
              <a:rPr lang="zh-TW" altLang="en-US" dirty="0"/>
              <a:t>楚</a:t>
            </a:r>
            <a:r>
              <a:rPr lang="zh-TW" altLang="zh-TW" dirty="0"/>
              <a:t>，這可能是擊倒和嚴重傷</a:t>
            </a:r>
            <a:r>
              <a:rPr lang="zh-TW" altLang="en-US" dirty="0"/>
              <a:t>害</a:t>
            </a:r>
            <a:r>
              <a:rPr lang="zh-TW" altLang="zh-TW" dirty="0"/>
              <a:t>的原因。</a:t>
            </a:r>
            <a:endParaRPr lang="pl-PL" altLang="en-US" dirty="0"/>
          </a:p>
          <a:p>
            <a:r>
              <a:rPr lang="pl-PL" altLang="en-US" sz="2000" dirty="0"/>
              <a:t>Hedguards decrease marketing value of boxers – their recognition by the specators and media representatives.</a:t>
            </a:r>
            <a:r>
              <a:rPr lang="zh-TW" altLang="zh-TW" sz="2000" dirty="0"/>
              <a:t> </a:t>
            </a:r>
            <a:r>
              <a:rPr lang="zh-TW" altLang="en-US" sz="2000" dirty="0"/>
              <a:t>頭盔</a:t>
            </a:r>
            <a:r>
              <a:rPr lang="zh-TW" altLang="zh-TW" sz="2000" dirty="0"/>
              <a:t>降低了拳擊手的</a:t>
            </a:r>
            <a:r>
              <a:rPr lang="zh-TW" altLang="en-US" sz="2000" dirty="0"/>
              <a:t>行</a:t>
            </a:r>
            <a:r>
              <a:rPr lang="zh-TW" altLang="zh-TW" sz="2000" dirty="0"/>
              <a:t>銷價值 - </a:t>
            </a:r>
            <a:r>
              <a:rPr lang="zh-TW" altLang="en-US" sz="2000" dirty="0"/>
              <a:t>觀眾</a:t>
            </a:r>
            <a:r>
              <a:rPr lang="zh-TW" altLang="zh-TW" sz="2000" dirty="0"/>
              <a:t>和媒體代表</a:t>
            </a:r>
            <a:r>
              <a:rPr lang="zh-TW" altLang="en-US" sz="2000" dirty="0"/>
              <a:t>對他們</a:t>
            </a:r>
            <a:r>
              <a:rPr lang="zh-TW" altLang="zh-TW" sz="2000" dirty="0"/>
              <a:t>的認</a:t>
            </a:r>
            <a:r>
              <a:rPr lang="zh-TW" altLang="en-US" sz="2000" dirty="0"/>
              <a:t>同</a:t>
            </a:r>
            <a:r>
              <a:rPr lang="zh-TW" altLang="zh-TW" sz="2000" dirty="0"/>
              <a:t>。</a:t>
            </a:r>
            <a:r>
              <a:rPr lang="pl-PL" altLang="en-US" sz="2000" dirty="0"/>
              <a:t> </a:t>
            </a:r>
          </a:p>
          <a:p>
            <a:r>
              <a:rPr lang="en-US" altLang="en-US" sz="2000" dirty="0"/>
              <a:t>Unfavorable changes in training methodologies</a:t>
            </a:r>
            <a:r>
              <a:rPr lang="pl-PL" altLang="en-US" sz="2000" dirty="0"/>
              <a:t> can be observed.</a:t>
            </a:r>
            <a:r>
              <a:rPr lang="zh-TW" altLang="zh-TW" sz="2000" dirty="0"/>
              <a:t>可觀察</a:t>
            </a:r>
            <a:r>
              <a:rPr lang="zh-TW" altLang="en-US" sz="2000" dirty="0"/>
              <a:t>到訓練</a:t>
            </a:r>
            <a:r>
              <a:rPr lang="zh-TW" altLang="zh-TW" sz="2000" dirty="0"/>
              <a:t>方法的不利變化。</a:t>
            </a:r>
            <a:endParaRPr lang="pl-PL" altLang="en-US" sz="2000" dirty="0"/>
          </a:p>
          <a:p>
            <a:pPr lvl="1"/>
            <a:r>
              <a:rPr lang="en-US" altLang="en-US" dirty="0"/>
              <a:t>simplification of methods, forms and training means</a:t>
            </a:r>
            <a:r>
              <a:rPr lang="zh-TW" altLang="zh-TW" dirty="0"/>
              <a:t>簡化方法</a:t>
            </a:r>
            <a:r>
              <a:rPr lang="zh-TW" altLang="en-US" dirty="0">
                <a:latin typeface="新細明體" panose="02020500000000000000" pitchFamily="18" charset="-120"/>
                <a:ea typeface="新細明體" panose="02020500000000000000" pitchFamily="18" charset="-120"/>
              </a:rPr>
              <a:t>、</a:t>
            </a:r>
            <a:r>
              <a:rPr lang="zh-TW" altLang="zh-TW" dirty="0"/>
              <a:t>形式和訓</a:t>
            </a:r>
            <a:r>
              <a:rPr lang="zh-TW" altLang="en-US" dirty="0"/>
              <a:t>練</a:t>
            </a:r>
            <a:r>
              <a:rPr lang="zh-TW" altLang="zh-TW" dirty="0"/>
              <a:t>手段</a:t>
            </a:r>
            <a:endParaRPr lang="pl-PL" altLang="en-US" dirty="0"/>
          </a:p>
        </p:txBody>
      </p:sp>
      <p:sp>
        <p:nvSpPr>
          <p:cNvPr id="398339" name="Tytuł 2"/>
          <p:cNvSpPr>
            <a:spLocks noGrp="1"/>
          </p:cNvSpPr>
          <p:nvPr>
            <p:ph type="title"/>
          </p:nvPr>
        </p:nvSpPr>
        <p:spPr>
          <a:xfrm>
            <a:off x="2073275" y="188913"/>
            <a:ext cx="7632700" cy="647700"/>
          </a:xfrm>
        </p:spPr>
        <p:txBody>
          <a:bodyPr/>
          <a:lstStyle/>
          <a:p>
            <a:r>
              <a:rPr lang="pl-PL" altLang="en-US" sz="3200" dirty="0"/>
              <a:t>Disadvantages of headguards using</a:t>
            </a:r>
            <a:r>
              <a:rPr lang="zh-TW" altLang="zh-TW" sz="3200" b="1" dirty="0"/>
              <a:t>使用</a:t>
            </a:r>
            <a:r>
              <a:rPr lang="zh-TW" altLang="en-US" sz="3200" b="1" dirty="0"/>
              <a:t>頭盔</a:t>
            </a:r>
            <a:r>
              <a:rPr lang="zh-TW" altLang="zh-TW" sz="3200" b="1" dirty="0"/>
              <a:t>的缺點</a:t>
            </a:r>
            <a:endParaRPr lang="pl-PL" altLang="en-US" sz="3200" dirty="0"/>
          </a:p>
        </p:txBody>
      </p:sp>
      <p:sp>
        <p:nvSpPr>
          <p:cNvPr id="39834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9750E5F-9D1A-4307-9160-02B4E915EA7B}" type="slidenum">
              <a:rPr lang="en-US" altLang="pl-PL" sz="1200" smtClean="0">
                <a:solidFill>
                  <a:srgbClr val="FFFFFF"/>
                </a:solidFill>
                <a:latin typeface="Arial Black" panose="020B0A04020102090204" pitchFamily="34" charset="0"/>
                <a:sym typeface="Arial Black" panose="020B0A04020102090204" pitchFamily="34" charset="0"/>
              </a:rPr>
              <a:pPr/>
              <a:t>273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ymbol zastępczy zawartości 1"/>
          <p:cNvSpPr>
            <a:spLocks noGrp="1"/>
          </p:cNvSpPr>
          <p:nvPr>
            <p:ph idx="1"/>
          </p:nvPr>
        </p:nvSpPr>
        <p:spPr>
          <a:xfrm>
            <a:off x="704850" y="1125538"/>
            <a:ext cx="8915400" cy="4525962"/>
          </a:xfrm>
        </p:spPr>
        <p:txBody>
          <a:bodyPr lIns="91440" tIns="45720" rIns="91440" bIns="45720"/>
          <a:lstStyle/>
          <a:p>
            <a:r>
              <a:rPr lang="pl-PL" altLang="en-US" dirty="0"/>
              <a:t>Another negative influence </a:t>
            </a:r>
            <a:r>
              <a:rPr lang="en-US" altLang="en-US" dirty="0"/>
              <a:t>during a</a:t>
            </a:r>
            <a:r>
              <a:rPr lang="pl-PL" altLang="en-US" dirty="0"/>
              <a:t> </a:t>
            </a:r>
            <a:r>
              <a:rPr lang="en-US" altLang="en-US" dirty="0"/>
              <a:t>bout</a:t>
            </a:r>
            <a:r>
              <a:rPr lang="zh-TW" altLang="en-US" dirty="0"/>
              <a:t>比賽時另外的負面影響</a:t>
            </a:r>
            <a:r>
              <a:rPr lang="en-US" altLang="en-US" dirty="0"/>
              <a:t> </a:t>
            </a:r>
          </a:p>
          <a:p>
            <a:pPr lvl="1"/>
            <a:r>
              <a:rPr lang="en-US" altLang="en-US" dirty="0"/>
              <a:t>Boxer’s safety and protection is questionable</a:t>
            </a:r>
            <a:r>
              <a:rPr lang="zh-TW" altLang="zh-TW" dirty="0"/>
              <a:t>拳擊手的安全和保護</a:t>
            </a:r>
            <a:r>
              <a:rPr lang="zh-TW" altLang="en-US" dirty="0"/>
              <a:t>令人</a:t>
            </a:r>
            <a:r>
              <a:rPr lang="zh-TW" altLang="zh-TW" dirty="0"/>
              <a:t>懷疑</a:t>
            </a:r>
            <a:r>
              <a:rPr lang="en-US" altLang="en-US" dirty="0"/>
              <a:t>  </a:t>
            </a:r>
          </a:p>
          <a:p>
            <a:pPr lvl="1"/>
            <a:r>
              <a:rPr lang="en-US" altLang="en-US" dirty="0"/>
              <a:t>Increased shock wave of received</a:t>
            </a:r>
            <a:r>
              <a:rPr lang="pl-PL" altLang="en-US" dirty="0"/>
              <a:t> </a:t>
            </a:r>
            <a:r>
              <a:rPr lang="en-US" altLang="en-US" dirty="0"/>
              <a:t>punches</a:t>
            </a:r>
            <a:r>
              <a:rPr lang="pl-PL" altLang="en-US" dirty="0"/>
              <a:t>, which is accumulated inside the headguard</a:t>
            </a:r>
            <a:r>
              <a:rPr lang="zh-TW" altLang="zh-TW" dirty="0"/>
              <a:t>增加</a:t>
            </a:r>
            <a:r>
              <a:rPr lang="zh-TW" altLang="en-US" dirty="0"/>
              <a:t>承受出拳而累</a:t>
            </a:r>
            <a:r>
              <a:rPr lang="zh-TW" altLang="zh-TW" dirty="0"/>
              <a:t>積在頭盔內</a:t>
            </a:r>
            <a:r>
              <a:rPr lang="zh-TW" altLang="en-US" dirty="0"/>
              <a:t>的</a:t>
            </a:r>
            <a:r>
              <a:rPr lang="zh-TW" altLang="zh-TW" dirty="0"/>
              <a:t>衝擊波</a:t>
            </a:r>
            <a:r>
              <a:rPr lang="pl-PL" altLang="en-US" dirty="0"/>
              <a:t> </a:t>
            </a:r>
          </a:p>
          <a:p>
            <a:pPr lvl="1"/>
            <a:r>
              <a:rPr lang="en-US" altLang="en-US" dirty="0"/>
              <a:t>Decreased comfort of the boxer</a:t>
            </a:r>
            <a:r>
              <a:rPr lang="zh-TW" altLang="en-US" dirty="0"/>
              <a:t>降低</a:t>
            </a:r>
            <a:r>
              <a:rPr lang="zh-TW" altLang="zh-TW" dirty="0"/>
              <a:t>拳擊手的舒適度</a:t>
            </a:r>
            <a:endParaRPr lang="en-US" altLang="en-US" dirty="0"/>
          </a:p>
          <a:p>
            <a:pPr lvl="2"/>
            <a:r>
              <a:rPr lang="en-US" altLang="en-US" dirty="0"/>
              <a:t>pressure </a:t>
            </a:r>
            <a:r>
              <a:rPr lang="pl-PL" altLang="en-US" dirty="0"/>
              <a:t>o</a:t>
            </a:r>
            <a:r>
              <a:rPr lang="en-US" altLang="en-US" dirty="0"/>
              <a:t>n the head and chin</a:t>
            </a:r>
            <a:r>
              <a:rPr lang="zh-TW" altLang="zh-TW" dirty="0"/>
              <a:t>頭</a:t>
            </a:r>
            <a:r>
              <a:rPr lang="zh-TW" altLang="en-US" dirty="0"/>
              <a:t>部</a:t>
            </a:r>
            <a:r>
              <a:rPr lang="zh-TW" altLang="zh-TW" dirty="0"/>
              <a:t>和下巴</a:t>
            </a:r>
            <a:r>
              <a:rPr lang="zh-TW" altLang="en-US" dirty="0"/>
              <a:t>的壓力</a:t>
            </a:r>
            <a:endParaRPr lang="en-US" altLang="en-US" dirty="0"/>
          </a:p>
          <a:p>
            <a:pPr lvl="2"/>
            <a:r>
              <a:rPr lang="en-US" altLang="en-US" dirty="0"/>
              <a:t>unstable position of </a:t>
            </a:r>
            <a:r>
              <a:rPr lang="en-US" altLang="en-US" dirty="0" err="1"/>
              <a:t>headguards</a:t>
            </a:r>
            <a:r>
              <a:rPr lang="en-US" altLang="en-US" dirty="0"/>
              <a:t> on the boxer’s head</a:t>
            </a:r>
            <a:r>
              <a:rPr lang="pl-PL" altLang="en-US" dirty="0"/>
              <a:t>, which causes his/her </a:t>
            </a:r>
            <a:r>
              <a:rPr lang="en-US" altLang="en-US" dirty="0" err="1"/>
              <a:t>deconcentration</a:t>
            </a:r>
            <a:r>
              <a:rPr lang="zh-TW" altLang="en-US" dirty="0"/>
              <a:t>拳擊手頭上</a:t>
            </a:r>
            <a:r>
              <a:rPr lang="zh-TW" altLang="zh-TW" dirty="0"/>
              <a:t>頭盔不穩定的</a:t>
            </a:r>
            <a:r>
              <a:rPr lang="zh-TW" altLang="en-US" dirty="0"/>
              <a:t>姿勢</a:t>
            </a:r>
            <a:r>
              <a:rPr lang="zh-TW" altLang="zh-TW" dirty="0"/>
              <a:t>，導致他/她分心</a:t>
            </a:r>
            <a:br>
              <a:rPr lang="zh-TW" altLang="zh-TW" dirty="0"/>
            </a:br>
            <a:r>
              <a:rPr lang="zh-TW" altLang="zh-TW" dirty="0"/>
              <a:t/>
            </a:r>
            <a:br>
              <a:rPr lang="zh-TW" altLang="zh-TW" dirty="0"/>
            </a:br>
            <a:endParaRPr lang="pl-PL" altLang="en-US" dirty="0"/>
          </a:p>
        </p:txBody>
      </p:sp>
      <p:sp>
        <p:nvSpPr>
          <p:cNvPr id="399363" name="Tytuł 2"/>
          <p:cNvSpPr>
            <a:spLocks noGrp="1"/>
          </p:cNvSpPr>
          <p:nvPr>
            <p:ph type="title"/>
          </p:nvPr>
        </p:nvSpPr>
        <p:spPr>
          <a:xfrm>
            <a:off x="2073275" y="333375"/>
            <a:ext cx="7632700" cy="647700"/>
          </a:xfrm>
        </p:spPr>
        <p:txBody>
          <a:bodyPr/>
          <a:lstStyle/>
          <a:p>
            <a:r>
              <a:rPr lang="pl-PL" altLang="en-US" sz="2800" dirty="0"/>
              <a:t>Disadvantages of headguards using</a:t>
            </a:r>
            <a:r>
              <a:rPr lang="zh-TW" altLang="zh-TW" sz="2800" b="1" dirty="0"/>
              <a:t>使用</a:t>
            </a:r>
            <a:r>
              <a:rPr lang="zh-TW" altLang="en-US" sz="2800" b="1" dirty="0"/>
              <a:t>頭盔</a:t>
            </a:r>
            <a:r>
              <a:rPr lang="zh-TW" altLang="zh-TW" sz="2800" b="1" dirty="0"/>
              <a:t>的缺點</a:t>
            </a:r>
            <a:endParaRPr lang="pl-PL" altLang="en-US" sz="2800" dirty="0"/>
          </a:p>
        </p:txBody>
      </p:sp>
      <p:sp>
        <p:nvSpPr>
          <p:cNvPr id="39936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4E52C85-BBD2-47E7-84D7-EFC4CC9A4A48}" type="slidenum">
              <a:rPr lang="en-US" altLang="pl-PL" sz="1200" smtClean="0">
                <a:solidFill>
                  <a:srgbClr val="FFFFFF"/>
                </a:solidFill>
                <a:latin typeface="Arial Black" panose="020B0A04020102090204" pitchFamily="34" charset="0"/>
                <a:sym typeface="Arial Black" panose="020B0A04020102090204" pitchFamily="34" charset="0"/>
              </a:rPr>
              <a:pPr/>
              <a:t>274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ymbol zastępczy zawartości 1"/>
          <p:cNvSpPr>
            <a:spLocks noGrp="1"/>
          </p:cNvSpPr>
          <p:nvPr>
            <p:ph idx="1"/>
          </p:nvPr>
        </p:nvSpPr>
        <p:spPr>
          <a:xfrm>
            <a:off x="704850" y="1125538"/>
            <a:ext cx="8915400" cy="4525962"/>
          </a:xfrm>
        </p:spPr>
        <p:txBody>
          <a:bodyPr lIns="91440" tIns="45720" rIns="91440" bIns="45720"/>
          <a:lstStyle/>
          <a:p>
            <a:r>
              <a:rPr lang="en-US" altLang="en-US" dirty="0"/>
              <a:t>Careful analysis of  mechanism determining boxing development pushed </a:t>
            </a:r>
            <a:r>
              <a:rPr lang="pl-PL" altLang="en-US" dirty="0"/>
              <a:t>AIBA </a:t>
            </a:r>
            <a:r>
              <a:rPr lang="en-US" altLang="en-US" dirty="0"/>
              <a:t>to </a:t>
            </a:r>
            <a:r>
              <a:rPr lang="pl-PL" altLang="en-US" dirty="0"/>
              <a:t>take </a:t>
            </a:r>
            <a:r>
              <a:rPr lang="en-US" altLang="en-US" dirty="0"/>
              <a:t>some steps and propose organizational and Rules amendments.</a:t>
            </a:r>
            <a:r>
              <a:rPr lang="zh-TW" altLang="zh-TW" dirty="0"/>
              <a:t>仔細分析</a:t>
            </a:r>
            <a:r>
              <a:rPr lang="zh-TW" altLang="en-US" dirty="0"/>
              <a:t>結構</a:t>
            </a:r>
            <a:r>
              <a:rPr lang="zh-TW" altLang="zh-TW" dirty="0"/>
              <a:t>確定</a:t>
            </a:r>
            <a:r>
              <a:rPr lang="zh-TW" altLang="en-US" dirty="0"/>
              <a:t>了</a:t>
            </a:r>
            <a:r>
              <a:rPr lang="zh-TW" altLang="zh-TW" dirty="0"/>
              <a:t>拳擊發展</a:t>
            </a:r>
            <a:r>
              <a:rPr lang="zh-TW" altLang="en-US" dirty="0"/>
              <a:t>，</a:t>
            </a:r>
            <a:r>
              <a:rPr lang="zh-TW" altLang="zh-TW" dirty="0"/>
              <a:t>推動AIBA採取一些措施並提出組織和規則修正案。</a:t>
            </a:r>
            <a:endParaRPr lang="pl-PL" altLang="en-US" dirty="0"/>
          </a:p>
          <a:p>
            <a:r>
              <a:rPr lang="en-US" altLang="en-US" dirty="0"/>
              <a:t>These analysis were</a:t>
            </a:r>
            <a:r>
              <a:rPr lang="pl-PL" altLang="en-US" dirty="0"/>
              <a:t> focused on</a:t>
            </a:r>
            <a:r>
              <a:rPr lang="en-US" altLang="en-US" dirty="0"/>
              <a:t> the </a:t>
            </a:r>
            <a:r>
              <a:rPr lang="en-US" altLang="en-US" dirty="0" err="1"/>
              <a:t>headguard’s</a:t>
            </a:r>
            <a:r>
              <a:rPr lang="pl-PL" altLang="en-US" dirty="0"/>
              <a:t> mandatory</a:t>
            </a:r>
            <a:r>
              <a:rPr lang="en-US" altLang="en-US" dirty="0"/>
              <a:t> using during competition bouts.</a:t>
            </a:r>
            <a:r>
              <a:rPr lang="zh-TW" altLang="zh-TW" dirty="0"/>
              <a:t>這些分析集中在</a:t>
            </a:r>
            <a:r>
              <a:rPr lang="zh-TW" altLang="en-US" dirty="0"/>
              <a:t>競賽對戰</a:t>
            </a:r>
            <a:r>
              <a:rPr lang="zh-TW" altLang="zh-TW" dirty="0"/>
              <a:t>中強制性使用頭盔。</a:t>
            </a:r>
            <a:endParaRPr lang="pl-PL" altLang="en-US" dirty="0"/>
          </a:p>
          <a:p>
            <a:r>
              <a:rPr lang="en-US" altLang="en-US" dirty="0"/>
              <a:t>In 2013, AIBA decided to remove </a:t>
            </a:r>
            <a:r>
              <a:rPr lang="en-US" altLang="en-US" dirty="0" err="1"/>
              <a:t>headguards</a:t>
            </a:r>
            <a:r>
              <a:rPr lang="en-US" altLang="en-US" dirty="0"/>
              <a:t> in Elite Men competitions. </a:t>
            </a:r>
            <a:r>
              <a:rPr lang="zh-TW" altLang="en-US" dirty="0"/>
              <a:t>於</a:t>
            </a:r>
            <a:r>
              <a:rPr lang="zh-TW" altLang="zh-TW" dirty="0"/>
              <a:t>2013年，AIBA決定取消</a:t>
            </a:r>
            <a:r>
              <a:rPr lang="zh-TW" altLang="en-US" dirty="0"/>
              <a:t>成年男子</a:t>
            </a:r>
            <a:r>
              <a:rPr lang="zh-TW" altLang="zh-TW" dirty="0"/>
              <a:t>比賽</a:t>
            </a:r>
            <a:r>
              <a:rPr lang="zh-TW" altLang="en-US" dirty="0"/>
              <a:t>的</a:t>
            </a:r>
            <a:r>
              <a:rPr lang="zh-TW" altLang="zh-TW" dirty="0"/>
              <a:t>頭盔。</a:t>
            </a:r>
            <a:endParaRPr lang="pl-PL" altLang="en-US" dirty="0"/>
          </a:p>
          <a:p>
            <a:r>
              <a:rPr lang="en-US" altLang="en-US" dirty="0"/>
              <a:t>Such decision was made after careful research and based on collected information and expert’s reports. </a:t>
            </a:r>
            <a:r>
              <a:rPr lang="zh-TW" altLang="zh-TW" dirty="0"/>
              <a:t>這些決定是</a:t>
            </a:r>
            <a:r>
              <a:rPr lang="zh-TW" altLang="en-US" dirty="0"/>
              <a:t>依據詳</a:t>
            </a:r>
            <a:r>
              <a:rPr lang="zh-TW" altLang="zh-TW" dirty="0"/>
              <a:t>細</a:t>
            </a:r>
            <a:r>
              <a:rPr lang="zh-TW" altLang="en-US" dirty="0"/>
              <a:t>的</a:t>
            </a:r>
            <a:r>
              <a:rPr lang="zh-TW" altLang="zh-TW" dirty="0"/>
              <a:t>研究，並</a:t>
            </a:r>
            <a:r>
              <a:rPr lang="zh-TW" altLang="en-US" dirty="0"/>
              <a:t>且基於</a:t>
            </a:r>
            <a:r>
              <a:rPr lang="zh-TW" altLang="zh-TW" dirty="0"/>
              <a:t>收集的</a:t>
            </a:r>
            <a:r>
              <a:rPr lang="zh-TW" altLang="en-US" dirty="0"/>
              <a:t>資訊</a:t>
            </a:r>
            <a:r>
              <a:rPr lang="zh-TW" altLang="zh-TW" dirty="0"/>
              <a:t>和專家報告。</a:t>
            </a:r>
            <a:endParaRPr lang="pl-PL" altLang="en-US" dirty="0"/>
          </a:p>
        </p:txBody>
      </p:sp>
      <p:sp>
        <p:nvSpPr>
          <p:cNvPr id="400387" name="Tytuł 2"/>
          <p:cNvSpPr>
            <a:spLocks noGrp="1"/>
          </p:cNvSpPr>
          <p:nvPr>
            <p:ph type="title"/>
          </p:nvPr>
        </p:nvSpPr>
        <p:spPr>
          <a:xfrm>
            <a:off x="2073275" y="333375"/>
            <a:ext cx="7632700" cy="647700"/>
          </a:xfrm>
        </p:spPr>
        <p:txBody>
          <a:bodyPr/>
          <a:lstStyle/>
          <a:p>
            <a:r>
              <a:rPr lang="pl-PL" altLang="en-US" sz="3200" b="1" dirty="0"/>
              <a:t>Headguards removal reform</a:t>
            </a:r>
            <a:r>
              <a:rPr lang="zh-TW" altLang="en-US" sz="3200" b="1" dirty="0"/>
              <a:t>取消頭盔改革</a:t>
            </a:r>
            <a:endParaRPr lang="pl-PL" altLang="en-US" sz="3200" b="1" dirty="0"/>
          </a:p>
        </p:txBody>
      </p:sp>
      <p:sp>
        <p:nvSpPr>
          <p:cNvPr id="40038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A3020F5-4ECA-43B9-8246-AF5956198AF3}" type="slidenum">
              <a:rPr lang="en-US" altLang="pl-PL" sz="1200" smtClean="0">
                <a:solidFill>
                  <a:srgbClr val="FFFFFF"/>
                </a:solidFill>
                <a:latin typeface="Arial Black" panose="020B0A04020102090204" pitchFamily="34" charset="0"/>
                <a:sym typeface="Arial Black" panose="020B0A04020102090204" pitchFamily="34" charset="0"/>
              </a:rPr>
              <a:pPr/>
              <a:t>275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ymbol zastępczy zawartości 1"/>
          <p:cNvSpPr>
            <a:spLocks noGrp="1"/>
          </p:cNvSpPr>
          <p:nvPr>
            <p:ph idx="1"/>
          </p:nvPr>
        </p:nvSpPr>
        <p:spPr>
          <a:xfrm>
            <a:off x="704850" y="1125538"/>
            <a:ext cx="8915400" cy="4525962"/>
          </a:xfrm>
        </p:spPr>
        <p:txBody>
          <a:bodyPr lIns="91440" tIns="45720" rIns="91440" bIns="45720"/>
          <a:lstStyle/>
          <a:p>
            <a:r>
              <a:rPr lang="en-AU" altLang="en-US" sz="2200" dirty="0" err="1">
                <a:cs typeface="Calibri" panose="020F0502020204030204" pitchFamily="34" charset="0"/>
              </a:rPr>
              <a:t>Headguard</a:t>
            </a:r>
            <a:r>
              <a:rPr lang="en-AU" altLang="en-US" sz="2200" dirty="0">
                <a:cs typeface="Calibri" panose="020F0502020204030204" pitchFamily="34" charset="0"/>
              </a:rPr>
              <a:t> removal in AIBA Elite men competitions is a right decision </a:t>
            </a:r>
            <a:r>
              <a:rPr lang="pl-PL" altLang="en-US" sz="2200" dirty="0">
                <a:cs typeface="Calibri" panose="020F0502020204030204" pitchFamily="34" charset="0"/>
              </a:rPr>
              <a:t>and good direction</a:t>
            </a:r>
            <a:r>
              <a:rPr lang="en-AU" altLang="en-US" sz="2200" dirty="0">
                <a:cs typeface="Calibri" panose="020F0502020204030204" pitchFamily="34" charset="0"/>
              </a:rPr>
              <a:t>. </a:t>
            </a:r>
            <a:r>
              <a:rPr lang="zh-TW" altLang="zh-TW" sz="2200" dirty="0"/>
              <a:t>AIBA</a:t>
            </a:r>
            <a:r>
              <a:rPr lang="zh-TW" altLang="en-US" sz="2200" dirty="0"/>
              <a:t>成年</a:t>
            </a:r>
            <a:r>
              <a:rPr lang="zh-TW" altLang="zh-TW" sz="2200" dirty="0"/>
              <a:t>男子比賽</a:t>
            </a:r>
            <a:r>
              <a:rPr lang="zh-TW" altLang="en-US" sz="2200" dirty="0"/>
              <a:t>取消</a:t>
            </a:r>
            <a:r>
              <a:rPr lang="zh-TW" altLang="zh-TW" sz="2200" dirty="0"/>
              <a:t>頭盔是正確的決定</a:t>
            </a:r>
            <a:r>
              <a:rPr lang="zh-TW" altLang="en-US" sz="2200" dirty="0"/>
              <a:t>及適合</a:t>
            </a:r>
            <a:r>
              <a:rPr lang="zh-TW" altLang="zh-TW" sz="2200" dirty="0"/>
              <a:t>的方向。</a:t>
            </a:r>
            <a:endParaRPr lang="pl-PL" altLang="en-US" sz="2200" dirty="0">
              <a:cs typeface="Calibri" panose="020F0502020204030204" pitchFamily="34" charset="0"/>
            </a:endParaRPr>
          </a:p>
          <a:p>
            <a:r>
              <a:rPr lang="en-AU" altLang="en-US" sz="2200" dirty="0">
                <a:cs typeface="Calibri" panose="020F0502020204030204" pitchFamily="34" charset="0"/>
              </a:rPr>
              <a:t>Now </a:t>
            </a:r>
            <a:r>
              <a:rPr lang="pl-PL" altLang="en-US" sz="2200" dirty="0">
                <a:cs typeface="Calibri" panose="020F0502020204030204" pitchFamily="34" charset="0"/>
              </a:rPr>
              <a:t>it’s </a:t>
            </a:r>
            <a:r>
              <a:rPr lang="en-AU" altLang="en-US" sz="2200" dirty="0">
                <a:cs typeface="Calibri" panose="020F0502020204030204" pitchFamily="34" charset="0"/>
              </a:rPr>
              <a:t>more attractive and interesting for the audience as well as more competitive to pro boxing.</a:t>
            </a:r>
            <a:r>
              <a:rPr lang="zh-TW" altLang="zh-TW" sz="2200" dirty="0"/>
              <a:t>現在，</a:t>
            </a:r>
            <a:r>
              <a:rPr lang="zh-TW" altLang="en-US" sz="2200" dirty="0"/>
              <a:t>職業拳擊</a:t>
            </a:r>
            <a:r>
              <a:rPr lang="zh-TW" altLang="zh-TW" sz="2200" dirty="0"/>
              <a:t>對觀眾來說更</a:t>
            </a:r>
            <a:r>
              <a:rPr lang="zh-TW" altLang="en-US" sz="2200" dirty="0"/>
              <a:t>具</a:t>
            </a:r>
            <a:r>
              <a:rPr lang="zh-TW" altLang="zh-TW" sz="2200" dirty="0"/>
              <a:t>吸引力</a:t>
            </a:r>
            <a:r>
              <a:rPr lang="zh-TW" altLang="en-US" sz="2200" dirty="0"/>
              <a:t>及趣味性</a:t>
            </a:r>
            <a:r>
              <a:rPr lang="zh-TW" altLang="zh-TW" sz="2200" dirty="0"/>
              <a:t>，</a:t>
            </a:r>
            <a:r>
              <a:rPr lang="zh-TW" altLang="en-US" sz="2200" dirty="0"/>
              <a:t>也</a:t>
            </a:r>
            <a:r>
              <a:rPr lang="zh-TW" altLang="zh-TW" sz="2200" dirty="0"/>
              <a:t>更有競爭力。</a:t>
            </a:r>
            <a:r>
              <a:rPr lang="en-AU" altLang="en-US" sz="2200" dirty="0">
                <a:cs typeface="Calibri" panose="020F0502020204030204" pitchFamily="34" charset="0"/>
              </a:rPr>
              <a:t> </a:t>
            </a:r>
            <a:endParaRPr lang="pl-PL" altLang="en-US" sz="2200" dirty="0">
              <a:cs typeface="Calibri" panose="020F0502020204030204" pitchFamily="34" charset="0"/>
            </a:endParaRPr>
          </a:p>
          <a:p>
            <a:r>
              <a:rPr lang="en-US" altLang="en-US" sz="2200" dirty="0"/>
              <a:t>However, it’s necessary to take care and protect the boxer’s health as well as continuously develop and different injury prevention ways</a:t>
            </a:r>
            <a:r>
              <a:rPr lang="pl-PL" altLang="en-US" sz="2200" dirty="0"/>
              <a:t>, inc</a:t>
            </a:r>
            <a:r>
              <a:rPr lang="pl-PL" altLang="en-US" sz="2200" dirty="0" smtClean="0"/>
              <a:t>.</a:t>
            </a:r>
            <a:r>
              <a:rPr lang="en-US" altLang="zh-TW" sz="2200" dirty="0" smtClean="0"/>
              <a:t>:</a:t>
            </a:r>
            <a:r>
              <a:rPr lang="zh-TW" altLang="en-US" sz="2200" dirty="0" smtClean="0"/>
              <a:t> </a:t>
            </a:r>
            <a:r>
              <a:rPr lang="zh-TW" altLang="zh-TW" sz="2200" dirty="0" smtClean="0"/>
              <a:t>然而</a:t>
            </a:r>
            <a:r>
              <a:rPr lang="zh-TW" altLang="zh-TW" sz="2200" dirty="0"/>
              <a:t>，有必要照顧和保護拳擊手的健康以及不斷</a:t>
            </a:r>
            <a:r>
              <a:rPr lang="zh-TW" altLang="en-US" sz="2200" dirty="0"/>
              <a:t>形成與</a:t>
            </a:r>
            <a:r>
              <a:rPr lang="zh-TW" altLang="zh-TW" sz="2200" dirty="0"/>
              <a:t>不同的傷害預防方法，包括：</a:t>
            </a:r>
            <a:endParaRPr lang="pl-PL" altLang="en-US" sz="2200" dirty="0"/>
          </a:p>
          <a:p>
            <a:pPr>
              <a:buFontTx/>
              <a:buChar char="-"/>
            </a:pPr>
            <a:r>
              <a:rPr lang="en-US" altLang="en-US" sz="2200" dirty="0"/>
              <a:t>providing new sizes of gloves, made of high quality materials.</a:t>
            </a:r>
            <a:r>
              <a:rPr lang="zh-TW" altLang="zh-TW" sz="2200" dirty="0"/>
              <a:t>提供</a:t>
            </a:r>
            <a:r>
              <a:rPr lang="zh-TW" altLang="en-US" sz="2200" dirty="0"/>
              <a:t>以</a:t>
            </a:r>
            <a:r>
              <a:rPr lang="zh-TW" altLang="zh-TW" sz="2200" dirty="0"/>
              <a:t>優質材料製成</a:t>
            </a:r>
            <a:r>
              <a:rPr lang="zh-TW" altLang="en-US" sz="2200" dirty="0"/>
              <a:t>的</a:t>
            </a:r>
            <a:r>
              <a:rPr lang="zh-TW" altLang="zh-TW" sz="2200" dirty="0"/>
              <a:t>新尺寸手套。</a:t>
            </a:r>
            <a:endParaRPr lang="en-US" altLang="en-US" sz="2200" dirty="0"/>
          </a:p>
          <a:p>
            <a:pPr>
              <a:buFontTx/>
              <a:buChar char="-"/>
            </a:pPr>
            <a:r>
              <a:rPr lang="en-US" altLang="en-US" sz="2200" dirty="0"/>
              <a:t>boxer’s face greasing before and during a bout</a:t>
            </a:r>
            <a:r>
              <a:rPr lang="zh-TW" altLang="zh-TW" sz="2200" dirty="0"/>
              <a:t>在</a:t>
            </a:r>
            <a:r>
              <a:rPr lang="zh-TW" altLang="en-US" sz="2200" dirty="0"/>
              <a:t>比賽</a:t>
            </a:r>
            <a:r>
              <a:rPr lang="zh-TW" altLang="zh-TW" sz="2200" dirty="0"/>
              <a:t>之前和</a:t>
            </a:r>
            <a:r>
              <a:rPr lang="zh-TW" altLang="en-US" sz="2200" dirty="0"/>
              <a:t>比賽時</a:t>
            </a:r>
            <a:r>
              <a:rPr lang="zh-TW" altLang="zh-TW" sz="2200" dirty="0"/>
              <a:t>潤滑拳擊手的臉部</a:t>
            </a:r>
            <a:endParaRPr lang="en-US" altLang="en-US" sz="2200" dirty="0"/>
          </a:p>
          <a:p>
            <a:pPr>
              <a:buFontTx/>
              <a:buChar char="-"/>
            </a:pPr>
            <a:r>
              <a:rPr lang="en-US" altLang="en-US" sz="2200" dirty="0"/>
              <a:t>new types and sizes of bandages to be approved</a:t>
            </a:r>
            <a:r>
              <a:rPr lang="zh-TW" altLang="en-US" sz="2200" dirty="0"/>
              <a:t>有待</a:t>
            </a:r>
            <a:r>
              <a:rPr lang="zh-TW" altLang="zh-TW" sz="2200" dirty="0"/>
              <a:t>批准新型和</a:t>
            </a:r>
            <a:r>
              <a:rPr lang="zh-TW" altLang="en-US" sz="2200" dirty="0"/>
              <a:t>新尺寸</a:t>
            </a:r>
            <a:r>
              <a:rPr lang="zh-TW" altLang="zh-TW" sz="2200" dirty="0"/>
              <a:t>的繃帶</a:t>
            </a:r>
            <a:endParaRPr lang="en-US" altLang="en-US" sz="2200" dirty="0"/>
          </a:p>
        </p:txBody>
      </p:sp>
      <p:sp>
        <p:nvSpPr>
          <p:cNvPr id="401411" name="Tytuł 2"/>
          <p:cNvSpPr>
            <a:spLocks noGrp="1"/>
          </p:cNvSpPr>
          <p:nvPr>
            <p:ph type="title"/>
          </p:nvPr>
        </p:nvSpPr>
        <p:spPr>
          <a:xfrm>
            <a:off x="2073275" y="333375"/>
            <a:ext cx="7632700" cy="647700"/>
          </a:xfrm>
        </p:spPr>
        <p:txBody>
          <a:bodyPr/>
          <a:lstStyle/>
          <a:p>
            <a:r>
              <a:rPr lang="pl-PL" altLang="en-US" sz="3200" dirty="0"/>
              <a:t>Headguards removal reform</a:t>
            </a:r>
            <a:r>
              <a:rPr lang="zh-TW" altLang="en-US" sz="3200" b="1" dirty="0"/>
              <a:t>取消頭盔改革</a:t>
            </a:r>
            <a:endParaRPr lang="pl-PL" altLang="en-US" sz="3200" dirty="0"/>
          </a:p>
        </p:txBody>
      </p:sp>
      <p:sp>
        <p:nvSpPr>
          <p:cNvPr id="40141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6E4B1B6-9FAE-414F-BEB7-48AA4D96F5C1}" type="slidenum">
              <a:rPr lang="en-US" altLang="pl-PL" sz="1200" smtClean="0">
                <a:solidFill>
                  <a:srgbClr val="FFFFFF"/>
                </a:solidFill>
                <a:latin typeface="Arial Black" panose="020B0A04020102090204" pitchFamily="34" charset="0"/>
                <a:sym typeface="Arial Black" panose="020B0A04020102090204" pitchFamily="34" charset="0"/>
              </a:rPr>
              <a:pPr/>
              <a:t>276</a:t>
            </a:fld>
            <a:endParaRPr lang="en-US" altLang="pl-PL" sz="1200" dirty="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ymbol zastępczy zawartości 1"/>
          <p:cNvSpPr>
            <a:spLocks noGrp="1"/>
          </p:cNvSpPr>
          <p:nvPr>
            <p:ph idx="1"/>
          </p:nvPr>
        </p:nvSpPr>
        <p:spPr>
          <a:xfrm>
            <a:off x="609600" y="1143000"/>
            <a:ext cx="8924925" cy="5105400"/>
          </a:xfrm>
        </p:spPr>
        <p:txBody>
          <a:bodyPr lIns="91440" tIns="45720" rIns="91440" bIns="45720"/>
          <a:lstStyle/>
          <a:p>
            <a:r>
              <a:rPr lang="pl-PL" altLang="en-US" sz="2200" dirty="0">
                <a:cs typeface="Calibri" panose="020F0502020204030204" pitchFamily="34" charset="0"/>
              </a:rPr>
              <a:t>T</a:t>
            </a:r>
            <a:r>
              <a:rPr lang="en-AU" altLang="en-US" sz="2200" dirty="0">
                <a:cs typeface="Calibri" panose="020F0502020204030204" pitchFamily="34" charset="0"/>
              </a:rPr>
              <a:t>o improve the quality of boxing</a:t>
            </a:r>
            <a:r>
              <a:rPr lang="pl-PL" altLang="en-US" sz="2200" dirty="0">
                <a:cs typeface="Calibri" panose="020F0502020204030204" pitchFamily="34" charset="0"/>
              </a:rPr>
              <a:t> </a:t>
            </a:r>
            <a:r>
              <a:rPr lang="en-US" altLang="en-US" sz="2200" dirty="0">
                <a:cs typeface="Calibri" panose="020F0502020204030204" pitchFamily="34" charset="0"/>
              </a:rPr>
              <a:t>today </a:t>
            </a:r>
            <a:r>
              <a:rPr lang="pl-PL" altLang="en-US" sz="2200" dirty="0">
                <a:cs typeface="Calibri" panose="020F0502020204030204" pitchFamily="34" charset="0"/>
              </a:rPr>
              <a:t>and protect athlete’s health</a:t>
            </a:r>
            <a:r>
              <a:rPr lang="en-AU" altLang="en-US" sz="2200" dirty="0">
                <a:cs typeface="Calibri" panose="020F0502020204030204" pitchFamily="34" charset="0"/>
              </a:rPr>
              <a:t>, we need to focus on proper techniques and tactics. Teaching effective mental and physical preparation of boxers.</a:t>
            </a:r>
            <a:r>
              <a:rPr lang="zh-TW" altLang="zh-TW" sz="2200" dirty="0"/>
              <a:t>為了提</a:t>
            </a:r>
            <a:r>
              <a:rPr lang="zh-TW" altLang="en-US" sz="2200" dirty="0"/>
              <a:t>升當</a:t>
            </a:r>
            <a:r>
              <a:rPr lang="zh-TW" altLang="zh-TW" sz="2200" dirty="0"/>
              <a:t>今拳擊的質量</a:t>
            </a:r>
            <a:r>
              <a:rPr lang="zh-TW" altLang="en-US" sz="2200" dirty="0"/>
              <a:t>並</a:t>
            </a:r>
            <a:r>
              <a:rPr lang="zh-TW" altLang="zh-TW" sz="2200" dirty="0"/>
              <a:t>保護</a:t>
            </a:r>
            <a:r>
              <a:rPr lang="zh-TW" altLang="en-US" sz="2200" dirty="0"/>
              <a:t>運動員</a:t>
            </a:r>
            <a:r>
              <a:rPr lang="zh-TW" altLang="zh-TW" sz="2200" dirty="0"/>
              <a:t>的健康，我們需要專注於適當的技術和</a:t>
            </a:r>
            <a:r>
              <a:rPr lang="zh-TW" altLang="en-US" sz="2200" dirty="0"/>
              <a:t>戰術</a:t>
            </a:r>
            <a:r>
              <a:rPr lang="zh-TW" altLang="zh-TW" sz="2200" dirty="0"/>
              <a:t>。教導拳擊手</a:t>
            </a:r>
            <a:r>
              <a:rPr lang="zh-TW" altLang="en-US" sz="2200" dirty="0"/>
              <a:t>關於</a:t>
            </a:r>
            <a:r>
              <a:rPr lang="zh-TW" altLang="zh-TW" sz="2200" dirty="0"/>
              <a:t>有效的精神和身體準備。</a:t>
            </a:r>
            <a:r>
              <a:rPr lang="en-AU" altLang="en-US" sz="2200" dirty="0">
                <a:cs typeface="Calibri" panose="020F0502020204030204" pitchFamily="34" charset="0"/>
              </a:rPr>
              <a:t> </a:t>
            </a:r>
            <a:endParaRPr lang="pl-PL" altLang="en-US" sz="2200" dirty="0">
              <a:cs typeface="Calibri" panose="020F0502020204030204" pitchFamily="34" charset="0"/>
            </a:endParaRPr>
          </a:p>
          <a:p>
            <a:r>
              <a:rPr lang="en-AU" altLang="en-US" sz="2200" dirty="0">
                <a:cs typeface="Calibri" panose="020F0502020204030204" pitchFamily="34" charset="0"/>
              </a:rPr>
              <a:t>All technical elements need to be equally </a:t>
            </a:r>
            <a:r>
              <a:rPr lang="en-AU" altLang="en-US" sz="2200" dirty="0" smtClean="0">
                <a:cs typeface="Calibri" panose="020F0502020204030204" pitchFamily="34" charset="0"/>
              </a:rPr>
              <a:t>trained： </a:t>
            </a:r>
            <a:r>
              <a:rPr lang="en-AU" altLang="en-US" sz="2200" dirty="0">
                <a:cs typeface="Calibri" panose="020F0502020204030204" pitchFamily="34" charset="0"/>
              </a:rPr>
              <a:t>boxing stance, movement, punches execution, </a:t>
            </a:r>
            <a:r>
              <a:rPr lang="en-AU" altLang="en-US" sz="2200" dirty="0" err="1">
                <a:cs typeface="Calibri" panose="020F0502020204030204" pitchFamily="34" charset="0"/>
              </a:rPr>
              <a:t>defen</a:t>
            </a:r>
            <a:r>
              <a:rPr lang="pl-PL" altLang="en-US" sz="2200" dirty="0">
                <a:cs typeface="Calibri" panose="020F0502020204030204" pitchFamily="34" charset="0"/>
              </a:rPr>
              <a:t>s</a:t>
            </a:r>
            <a:r>
              <a:rPr lang="en-AU" altLang="en-US" sz="2200" dirty="0" err="1">
                <a:cs typeface="Calibri" panose="020F0502020204030204" pitchFamily="34" charset="0"/>
              </a:rPr>
              <a:t>es</a:t>
            </a:r>
            <a:r>
              <a:rPr lang="en-AU" altLang="en-US" sz="2200" dirty="0">
                <a:cs typeface="Calibri" panose="020F0502020204030204" pitchFamily="34" charset="0"/>
              </a:rPr>
              <a:t> and feint</a:t>
            </a:r>
            <a:r>
              <a:rPr lang="pl-PL" altLang="en-US" sz="2200" dirty="0">
                <a:cs typeface="Calibri" panose="020F0502020204030204" pitchFamily="34" charset="0"/>
              </a:rPr>
              <a:t>ing</a:t>
            </a:r>
            <a:r>
              <a:rPr lang="en-AU" altLang="en-US" sz="2200" dirty="0">
                <a:cs typeface="Calibri" panose="020F0502020204030204" pitchFamily="34" charset="0"/>
              </a:rPr>
              <a:t>.</a:t>
            </a:r>
            <a:r>
              <a:rPr lang="zh-TW" altLang="en-US" sz="2200" dirty="0"/>
              <a:t>必須</a:t>
            </a:r>
            <a:r>
              <a:rPr lang="zh-TW" altLang="zh-TW" sz="2200" dirty="0"/>
              <a:t>同等訓練所有技術</a:t>
            </a:r>
            <a:r>
              <a:rPr lang="zh-TW" altLang="zh-TW" sz="2200" dirty="0" smtClean="0"/>
              <a:t>要素</a:t>
            </a:r>
            <a:r>
              <a:rPr lang="zh-TW" altLang="en-US" sz="2200" dirty="0" smtClean="0"/>
              <a:t>：拳擊</a:t>
            </a:r>
            <a:r>
              <a:rPr lang="zh-TW" altLang="en-US" sz="2200" dirty="0"/>
              <a:t>姿勢、移</a:t>
            </a:r>
            <a:r>
              <a:rPr lang="zh-TW" altLang="zh-TW" sz="2200" dirty="0"/>
              <a:t>動</a:t>
            </a:r>
            <a:r>
              <a:rPr lang="zh-TW" altLang="en-US" sz="2200" dirty="0"/>
              <a:t>、出</a:t>
            </a:r>
            <a:r>
              <a:rPr lang="zh-TW" altLang="zh-TW" sz="2200" dirty="0"/>
              <a:t>拳</a:t>
            </a:r>
            <a:r>
              <a:rPr lang="zh-TW" altLang="en-US" sz="2200" dirty="0"/>
              <a:t>動作、</a:t>
            </a:r>
            <a:r>
              <a:rPr lang="zh-TW" altLang="zh-TW" sz="2200" dirty="0"/>
              <a:t>防禦和</a:t>
            </a:r>
            <a:r>
              <a:rPr lang="zh-TW" altLang="en-US" sz="2200" dirty="0"/>
              <a:t>假動作</a:t>
            </a:r>
            <a:r>
              <a:rPr lang="zh-TW" altLang="zh-TW" sz="2200" dirty="0"/>
              <a:t>。</a:t>
            </a:r>
            <a:endParaRPr lang="pl-PL" altLang="en-US" sz="2200" dirty="0">
              <a:cs typeface="Calibri" panose="020F0502020204030204" pitchFamily="34" charset="0"/>
            </a:endParaRPr>
          </a:p>
          <a:p>
            <a:r>
              <a:rPr lang="en-AU" altLang="en-US" sz="2200" dirty="0">
                <a:cs typeface="Calibri" panose="020F0502020204030204" pitchFamily="34" charset="0"/>
              </a:rPr>
              <a:t>During technique perfecting/improvement, more attention should be paid on protecting the head by correct arm placement, bodyweight distribution, head against trunk position or distance skills.</a:t>
            </a:r>
            <a:r>
              <a:rPr lang="zh-TW" altLang="en-US" sz="2200" dirty="0">
                <a:cs typeface="Calibri" panose="020F0502020204030204" pitchFamily="34" charset="0"/>
              </a:rPr>
              <a:t>在</a:t>
            </a:r>
            <a:r>
              <a:rPr lang="zh-TW" altLang="zh-TW" sz="2200" dirty="0"/>
              <a:t>技術完善/改</a:t>
            </a:r>
            <a:r>
              <a:rPr lang="zh-TW" altLang="en-US" sz="2200" dirty="0"/>
              <a:t>善</a:t>
            </a:r>
            <a:r>
              <a:rPr lang="zh-TW" altLang="zh-TW" sz="2200" dirty="0"/>
              <a:t>過程中，應</a:t>
            </a:r>
            <a:r>
              <a:rPr lang="zh-TW" altLang="en-US" sz="2200" dirty="0"/>
              <a:t>藉由</a:t>
            </a:r>
            <a:r>
              <a:rPr lang="zh-TW" altLang="zh-TW" sz="2200" dirty="0"/>
              <a:t>正確的手臂</a:t>
            </a:r>
            <a:r>
              <a:rPr lang="zh-TW" altLang="en-US" sz="2200" dirty="0"/>
              <a:t>擺</a:t>
            </a:r>
            <a:r>
              <a:rPr lang="zh-TW" altLang="zh-TW" sz="2200" dirty="0"/>
              <a:t>放</a:t>
            </a:r>
            <a:r>
              <a:rPr lang="zh-TW" altLang="en-US" sz="2200" dirty="0"/>
              <a:t>、</a:t>
            </a:r>
            <a:r>
              <a:rPr lang="zh-TW" altLang="zh-TW" sz="2200" dirty="0"/>
              <a:t>體重分配</a:t>
            </a:r>
            <a:r>
              <a:rPr lang="zh-TW" altLang="en-US" sz="2200" dirty="0"/>
              <a:t>、頭部依靠</a:t>
            </a:r>
            <a:r>
              <a:rPr lang="zh-TW" altLang="zh-TW" sz="2200" dirty="0"/>
              <a:t>軀幹</a:t>
            </a:r>
            <a:r>
              <a:rPr lang="zh-TW" altLang="en-US" sz="2200" dirty="0"/>
              <a:t>的</a:t>
            </a:r>
            <a:r>
              <a:rPr lang="zh-TW" altLang="zh-TW" sz="2200" dirty="0"/>
              <a:t>位置或距離技能</a:t>
            </a:r>
            <a:r>
              <a:rPr lang="zh-TW" altLang="en-US" sz="2200" dirty="0"/>
              <a:t>，而</a:t>
            </a:r>
            <a:r>
              <a:rPr lang="zh-TW" altLang="zh-TW" sz="2200" dirty="0"/>
              <a:t>更</a:t>
            </a:r>
            <a:r>
              <a:rPr lang="zh-TW" altLang="en-US" sz="2200" dirty="0"/>
              <a:t>加重視</a:t>
            </a:r>
            <a:r>
              <a:rPr lang="zh-TW" altLang="zh-TW" sz="2200" dirty="0"/>
              <a:t>保護頭部。</a:t>
            </a:r>
            <a:endParaRPr lang="pl-PL" altLang="en-US" sz="2200" dirty="0">
              <a:cs typeface="Calibri" panose="020F0502020204030204" pitchFamily="34" charset="0"/>
            </a:endParaRPr>
          </a:p>
          <a:p>
            <a:r>
              <a:rPr lang="en-AU" altLang="en-US" sz="2200" dirty="0">
                <a:cs typeface="Calibri" panose="020F0502020204030204" pitchFamily="34" charset="0"/>
              </a:rPr>
              <a:t>Arm movements, wrist position, quick arm retraction to base position along the same path as delivered must be carefully considered along punch execution improvement.</a:t>
            </a:r>
            <a:r>
              <a:rPr lang="zh-TW" altLang="zh-TW" sz="2200" dirty="0"/>
              <a:t> </a:t>
            </a:r>
            <a:r>
              <a:rPr lang="zh-TW" altLang="en-US" sz="2200" dirty="0"/>
              <a:t>隨著出拳動作改善，</a:t>
            </a:r>
            <a:r>
              <a:rPr lang="zh-TW" altLang="zh-TW" sz="2200" dirty="0"/>
              <a:t>必須仔細考</a:t>
            </a:r>
            <a:r>
              <a:rPr lang="zh-TW" altLang="en-US" sz="2200" dirty="0"/>
              <a:t>量</a:t>
            </a:r>
            <a:r>
              <a:rPr lang="zh-TW" altLang="zh-TW" sz="2200" dirty="0"/>
              <a:t>手臂</a:t>
            </a:r>
            <a:r>
              <a:rPr lang="zh-TW" altLang="en-US" sz="2200" dirty="0"/>
              <a:t>移</a:t>
            </a:r>
            <a:r>
              <a:rPr lang="zh-TW" altLang="zh-TW" sz="2200" dirty="0"/>
              <a:t>動</a:t>
            </a:r>
            <a:r>
              <a:rPr lang="zh-TW" altLang="en-US" sz="2200" dirty="0"/>
              <a:t>、</a:t>
            </a:r>
            <a:r>
              <a:rPr lang="zh-TW" altLang="zh-TW" sz="2200" dirty="0"/>
              <a:t>手腕位置</a:t>
            </a:r>
            <a:r>
              <a:rPr lang="zh-TW" altLang="en-US" sz="2200" dirty="0"/>
              <a:t>、</a:t>
            </a:r>
            <a:r>
              <a:rPr lang="zh-TW" altLang="zh-TW" sz="2200" dirty="0"/>
              <a:t>沿著</a:t>
            </a:r>
            <a:r>
              <a:rPr lang="zh-TW" altLang="en-US" sz="2200" dirty="0"/>
              <a:t>發動的</a:t>
            </a:r>
            <a:r>
              <a:rPr lang="zh-TW" altLang="zh-TW" sz="2200" dirty="0"/>
              <a:t>相同路徑</a:t>
            </a:r>
            <a:r>
              <a:rPr lang="zh-TW" altLang="en-US" sz="2200" dirty="0"/>
              <a:t>而將</a:t>
            </a:r>
            <a:r>
              <a:rPr lang="zh-TW" altLang="zh-TW" sz="2200" dirty="0"/>
              <a:t>手臂快速縮回基</a:t>
            </a:r>
            <a:r>
              <a:rPr lang="zh-TW" altLang="en-US" sz="2200" dirty="0"/>
              <a:t>本姿勢 </a:t>
            </a:r>
            <a:r>
              <a:rPr lang="zh-TW" altLang="zh-TW" sz="2200" dirty="0"/>
              <a:t>。</a:t>
            </a:r>
            <a:endParaRPr lang="pl-PL" altLang="en-US" sz="2200" dirty="0">
              <a:cs typeface="Calibri" panose="020F0502020204030204" pitchFamily="34" charset="0"/>
            </a:endParaRPr>
          </a:p>
        </p:txBody>
      </p:sp>
      <p:sp>
        <p:nvSpPr>
          <p:cNvPr id="402435" name="Tytuł 2"/>
          <p:cNvSpPr>
            <a:spLocks noGrp="1"/>
          </p:cNvSpPr>
          <p:nvPr>
            <p:ph type="title"/>
          </p:nvPr>
        </p:nvSpPr>
        <p:spPr>
          <a:xfrm>
            <a:off x="2073275" y="333375"/>
            <a:ext cx="7632700" cy="647700"/>
          </a:xfrm>
        </p:spPr>
        <p:txBody>
          <a:bodyPr/>
          <a:lstStyle/>
          <a:p>
            <a:r>
              <a:rPr lang="pl-PL" altLang="en-US" dirty="0"/>
              <a:t> Injury prevention</a:t>
            </a:r>
            <a:r>
              <a:rPr lang="zh-TW" altLang="zh-TW" b="1" dirty="0"/>
              <a:t>傷害預防</a:t>
            </a:r>
            <a:endParaRPr lang="pl-PL" altLang="en-US" b="1" dirty="0"/>
          </a:p>
        </p:txBody>
      </p:sp>
      <p:sp>
        <p:nvSpPr>
          <p:cNvPr id="40243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21F20F8-589F-4A9A-A838-B1FE0F084A53}" type="slidenum">
              <a:rPr lang="en-US" altLang="pl-PL" sz="1200" smtClean="0">
                <a:solidFill>
                  <a:srgbClr val="FFFFFF"/>
                </a:solidFill>
                <a:latin typeface="Arial Black" panose="020B0A04020102090204" pitchFamily="34" charset="0"/>
                <a:sym typeface="Arial Black" panose="020B0A04020102090204" pitchFamily="34" charset="0"/>
              </a:rPr>
              <a:pPr/>
              <a:t>277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ymbol zastępczy zawartości 1"/>
          <p:cNvSpPr>
            <a:spLocks noGrp="1"/>
          </p:cNvSpPr>
          <p:nvPr>
            <p:ph idx="1"/>
          </p:nvPr>
        </p:nvSpPr>
        <p:spPr>
          <a:xfrm>
            <a:off x="381000" y="990600"/>
            <a:ext cx="9109075" cy="5246688"/>
          </a:xfrm>
        </p:spPr>
        <p:txBody>
          <a:bodyPr lIns="91440" tIns="45720" rIns="91440" bIns="45720"/>
          <a:lstStyle/>
          <a:p>
            <a:r>
              <a:rPr lang="pl-PL" altLang="en-US" sz="2200" dirty="0"/>
              <a:t>S</a:t>
            </a:r>
            <a:r>
              <a:rPr lang="en-AU" altLang="en-US" sz="2200" dirty="0" err="1"/>
              <a:t>uch</a:t>
            </a:r>
            <a:r>
              <a:rPr lang="en-AU" altLang="en-US" sz="2200" dirty="0"/>
              <a:t> elements and their proper teachings are a crucial part of injury prevention.</a:t>
            </a:r>
            <a:r>
              <a:rPr lang="zh-TW" altLang="zh-TW" sz="2200" dirty="0"/>
              <a:t>這些要素及正確的</a:t>
            </a:r>
            <a:r>
              <a:rPr lang="zh-TW" altLang="en-US" sz="2200" dirty="0"/>
              <a:t>指</a:t>
            </a:r>
            <a:r>
              <a:rPr lang="zh-TW" altLang="zh-TW" sz="2200" dirty="0"/>
              <a:t>導是傷害預防的關鍵部分。</a:t>
            </a:r>
            <a:endParaRPr lang="pl-PL" altLang="en-US" sz="2200" dirty="0"/>
          </a:p>
          <a:p>
            <a:r>
              <a:rPr lang="en-AU" altLang="en-US" sz="2200" dirty="0">
                <a:cs typeface="Calibri" panose="020F0502020204030204" pitchFamily="34" charset="0"/>
              </a:rPr>
              <a:t>Tactical preparation is an important part of sports competition</a:t>
            </a:r>
            <a:r>
              <a:rPr lang="pl-PL" altLang="en-US" sz="2200" dirty="0">
                <a:cs typeface="Calibri" panose="020F0502020204030204" pitchFamily="34" charset="0"/>
              </a:rPr>
              <a:t>. Applying effective tactics is crucial to avoid injuries.</a:t>
            </a:r>
            <a:r>
              <a:rPr lang="zh-TW" altLang="zh-TW" sz="2200" dirty="0"/>
              <a:t>戰術準備是</a:t>
            </a:r>
            <a:r>
              <a:rPr lang="zh-TW" altLang="en-US" sz="2200" dirty="0"/>
              <a:t>運動</a:t>
            </a:r>
            <a:r>
              <a:rPr lang="zh-TW" altLang="zh-TW" sz="2200" dirty="0"/>
              <a:t>競賽的重要組成部分。應用有效的</a:t>
            </a:r>
            <a:r>
              <a:rPr lang="zh-TW" altLang="en-US" sz="2200" dirty="0"/>
              <a:t>策略</a:t>
            </a:r>
            <a:r>
              <a:rPr lang="zh-TW" altLang="zh-TW" sz="2200" dirty="0"/>
              <a:t>對於避免受傷至關重要。</a:t>
            </a:r>
            <a:endParaRPr lang="pl-PL" altLang="en-US" sz="2200" dirty="0">
              <a:cs typeface="Calibri" panose="020F0502020204030204" pitchFamily="34" charset="0"/>
            </a:endParaRPr>
          </a:p>
          <a:p>
            <a:r>
              <a:rPr lang="en-AU" altLang="en-US" sz="2200" dirty="0">
                <a:cs typeface="Calibri" panose="020F0502020204030204" pitchFamily="34" charset="0"/>
              </a:rPr>
              <a:t>Boxer with very good physical preparation are able to benefit from and use different tactics depending on changing situations in the ring.</a:t>
            </a:r>
            <a:r>
              <a:rPr lang="zh-TW" altLang="zh-TW" sz="2200" dirty="0"/>
              <a:t>具</a:t>
            </a:r>
            <a:r>
              <a:rPr lang="zh-TW" altLang="en-US" sz="2200" dirty="0"/>
              <a:t>備極佳</a:t>
            </a:r>
            <a:r>
              <a:rPr lang="zh-TW" altLang="zh-TW" sz="2200" dirty="0"/>
              <a:t>體</a:t>
            </a:r>
            <a:r>
              <a:rPr lang="zh-TW" altLang="en-US" sz="2200" dirty="0"/>
              <a:t>能</a:t>
            </a:r>
            <a:r>
              <a:rPr lang="zh-TW" altLang="zh-TW" sz="2200" dirty="0"/>
              <a:t>準備的拳擊手能夠受益於並使用不同的戰術，</a:t>
            </a:r>
            <a:r>
              <a:rPr lang="zh-TW" altLang="en-US" sz="2200" dirty="0"/>
              <a:t>這</a:t>
            </a:r>
            <a:r>
              <a:rPr lang="zh-TW" altLang="zh-TW" sz="2200" dirty="0"/>
              <a:t>取決於</a:t>
            </a:r>
            <a:r>
              <a:rPr lang="zh-TW" altLang="en-US" sz="2200" dirty="0"/>
              <a:t>拳擊場</a:t>
            </a:r>
            <a:r>
              <a:rPr lang="zh-TW" altLang="zh-TW" sz="2200" dirty="0"/>
              <a:t>的</a:t>
            </a:r>
            <a:r>
              <a:rPr lang="zh-TW" altLang="en-US" sz="2200" dirty="0"/>
              <a:t>不同</a:t>
            </a:r>
            <a:r>
              <a:rPr lang="zh-TW" altLang="zh-TW" sz="2200" dirty="0"/>
              <a:t>情況。</a:t>
            </a:r>
            <a:endParaRPr lang="pl-PL" altLang="en-US" sz="2200" dirty="0">
              <a:cs typeface="Calibri" panose="020F0502020204030204" pitchFamily="34" charset="0"/>
            </a:endParaRPr>
          </a:p>
          <a:p>
            <a:r>
              <a:rPr lang="en-AU" altLang="en-US" sz="2200" dirty="0">
                <a:cs typeface="Calibri" panose="020F0502020204030204" pitchFamily="34" charset="0"/>
              </a:rPr>
              <a:t>Various tactics must be taught during training sessions </a:t>
            </a:r>
            <a:r>
              <a:rPr lang="pl-PL" altLang="en-US" sz="2200" dirty="0">
                <a:cs typeface="Calibri" panose="020F0502020204030204" pitchFamily="34" charset="0"/>
              </a:rPr>
              <a:t>to let </a:t>
            </a:r>
            <a:r>
              <a:rPr lang="en-AU" altLang="en-US" sz="2200" dirty="0">
                <a:cs typeface="Calibri" panose="020F0502020204030204" pitchFamily="34" charset="0"/>
              </a:rPr>
              <a:t>boxers </a:t>
            </a:r>
            <a:r>
              <a:rPr lang="pl-PL" altLang="en-US" sz="2200" dirty="0">
                <a:cs typeface="Calibri" panose="020F0502020204030204" pitchFamily="34" charset="0"/>
              </a:rPr>
              <a:t>effectively use these tactics </a:t>
            </a:r>
            <a:r>
              <a:rPr lang="en-AU" altLang="en-US" sz="2200" dirty="0">
                <a:cs typeface="Calibri" panose="020F0502020204030204" pitchFamily="34" charset="0"/>
              </a:rPr>
              <a:t>during competition bout</a:t>
            </a:r>
            <a:r>
              <a:rPr lang="pl-PL" altLang="en-US" sz="2200" dirty="0">
                <a:cs typeface="Calibri" panose="020F0502020204030204" pitchFamily="34" charset="0"/>
              </a:rPr>
              <a:t>s, b</a:t>
            </a:r>
            <a:r>
              <a:rPr lang="en-AU" altLang="en-US" sz="2200" dirty="0" err="1">
                <a:cs typeface="Calibri" panose="020F0502020204030204" pitchFamily="34" charset="0"/>
              </a:rPr>
              <a:t>ased</a:t>
            </a:r>
            <a:r>
              <a:rPr lang="en-AU" altLang="en-US" sz="2200" dirty="0">
                <a:cs typeface="Calibri" panose="020F0502020204030204" pitchFamily="34" charset="0"/>
              </a:rPr>
              <a:t> on boxer’s and his/her opponent’s  strengths and weaknesses</a:t>
            </a:r>
            <a:r>
              <a:rPr lang="pl-PL" altLang="en-US" sz="2200" dirty="0">
                <a:cs typeface="Calibri" panose="020F0502020204030204" pitchFamily="34" charset="0"/>
              </a:rPr>
              <a:t>.</a:t>
            </a:r>
            <a:r>
              <a:rPr lang="zh-TW" altLang="zh-TW" sz="2200" dirty="0"/>
              <a:t> 在訓練期間必須教</a:t>
            </a:r>
            <a:r>
              <a:rPr lang="zh-TW" altLang="en-US" sz="2200" dirty="0"/>
              <a:t>導</a:t>
            </a:r>
            <a:r>
              <a:rPr lang="zh-TW" altLang="zh-TW" sz="2200" dirty="0"/>
              <a:t>各種</a:t>
            </a:r>
            <a:r>
              <a:rPr lang="zh-TW" altLang="en-US" sz="2200" dirty="0"/>
              <a:t>策略</a:t>
            </a:r>
            <a:r>
              <a:rPr lang="zh-TW" altLang="zh-TW" sz="2200" dirty="0"/>
              <a:t>，以便</a:t>
            </a:r>
            <a:r>
              <a:rPr lang="zh-TW" altLang="en-US" sz="2200" dirty="0"/>
              <a:t>讓</a:t>
            </a:r>
            <a:r>
              <a:rPr lang="zh-TW" altLang="zh-TW" sz="2200" dirty="0"/>
              <a:t>拳擊手</a:t>
            </a:r>
            <a:r>
              <a:rPr lang="zh-TW" altLang="en-US" sz="2200" dirty="0"/>
              <a:t>依據</a:t>
            </a:r>
            <a:r>
              <a:rPr lang="zh-TW" altLang="zh-TW" sz="2200" dirty="0"/>
              <a:t>他/她對手的</a:t>
            </a:r>
            <a:r>
              <a:rPr lang="zh-TW" altLang="en-US" sz="2200" dirty="0"/>
              <a:t>長處</a:t>
            </a:r>
            <a:r>
              <a:rPr lang="zh-TW" altLang="zh-TW" sz="2200" dirty="0"/>
              <a:t>和</a:t>
            </a:r>
            <a:r>
              <a:rPr lang="zh-TW" altLang="en-US" sz="2200" dirty="0"/>
              <a:t>弱</a:t>
            </a:r>
            <a:r>
              <a:rPr lang="zh-TW" altLang="zh-TW" sz="2200" dirty="0"/>
              <a:t>點，</a:t>
            </a:r>
            <a:r>
              <a:rPr lang="zh-TW" altLang="en-US" sz="2200" dirty="0"/>
              <a:t>而</a:t>
            </a:r>
            <a:r>
              <a:rPr lang="zh-TW" altLang="zh-TW" sz="2200" dirty="0"/>
              <a:t>在</a:t>
            </a:r>
            <a:r>
              <a:rPr lang="zh-TW" altLang="en-US" sz="2200" dirty="0"/>
              <a:t>競</a:t>
            </a:r>
            <a:r>
              <a:rPr lang="zh-TW" altLang="zh-TW" sz="2200" dirty="0"/>
              <a:t>賽</a:t>
            </a:r>
            <a:r>
              <a:rPr lang="zh-TW" altLang="en-US" sz="2200" dirty="0"/>
              <a:t>對戰</a:t>
            </a:r>
            <a:r>
              <a:rPr lang="zh-TW" altLang="zh-TW" sz="2200" dirty="0"/>
              <a:t>中有效地使用這些</a:t>
            </a:r>
            <a:r>
              <a:rPr lang="zh-TW" altLang="en-US" sz="2200" dirty="0"/>
              <a:t>策略</a:t>
            </a:r>
            <a:r>
              <a:rPr lang="zh-TW" altLang="zh-TW" sz="2200" dirty="0"/>
              <a:t>。</a:t>
            </a:r>
            <a:endParaRPr lang="pl-PL" altLang="en-US" sz="2200" dirty="0">
              <a:cs typeface="Calibri" panose="020F0502020204030204" pitchFamily="34" charset="0"/>
            </a:endParaRPr>
          </a:p>
          <a:p>
            <a:r>
              <a:rPr lang="en-US" altLang="en-US" sz="2200" dirty="0">
                <a:cs typeface="Calibri" panose="020F0502020204030204" pitchFamily="34" charset="0"/>
              </a:rPr>
              <a:t>Effectiveness of tactics depends on physical preparation, technical </a:t>
            </a:r>
            <a:r>
              <a:rPr lang="pl-PL" altLang="en-US" sz="2200" dirty="0">
                <a:cs typeface="Calibri" panose="020F0502020204030204" pitchFamily="34" charset="0"/>
              </a:rPr>
              <a:t>skills</a:t>
            </a:r>
            <a:r>
              <a:rPr lang="en-US" altLang="en-US" sz="2200" dirty="0">
                <a:cs typeface="Calibri" panose="020F0502020204030204" pitchFamily="34" charset="0"/>
              </a:rPr>
              <a:t>, mental preparation, boxer’s build, type of competition (number of rounds)</a:t>
            </a:r>
            <a:r>
              <a:rPr lang="pl-PL" altLang="en-US" sz="2200" dirty="0">
                <a:cs typeface="Calibri" panose="020F0502020204030204" pitchFamily="34" charset="0"/>
              </a:rPr>
              <a:t> etc. </a:t>
            </a:r>
            <a:r>
              <a:rPr lang="zh-TW" altLang="zh-TW" sz="2200" dirty="0"/>
              <a:t>戰術的有效性取決於身體準備</a:t>
            </a:r>
            <a:r>
              <a:rPr lang="zh-TW" altLang="en-US" sz="2200" dirty="0"/>
              <a:t>、</a:t>
            </a:r>
            <a:r>
              <a:rPr lang="zh-TW" altLang="zh-TW" sz="2200" dirty="0"/>
              <a:t>技術技能</a:t>
            </a:r>
            <a:r>
              <a:rPr lang="zh-TW" altLang="en-US" sz="2200" dirty="0"/>
              <a:t>、心理</a:t>
            </a:r>
            <a:r>
              <a:rPr lang="zh-TW" altLang="zh-TW" sz="2200" dirty="0"/>
              <a:t>準備</a:t>
            </a:r>
            <a:r>
              <a:rPr lang="zh-TW" altLang="en-US" sz="2200" dirty="0"/>
              <a:t>、</a:t>
            </a:r>
            <a:r>
              <a:rPr lang="zh-TW" altLang="zh-TW" sz="2200" dirty="0"/>
              <a:t>拳擊手</a:t>
            </a:r>
            <a:r>
              <a:rPr lang="zh-TW" altLang="en-US" sz="2200" dirty="0"/>
              <a:t>的體隔、</a:t>
            </a:r>
            <a:r>
              <a:rPr lang="zh-TW" altLang="zh-TW" sz="2200" dirty="0"/>
              <a:t>比賽類型（</a:t>
            </a:r>
            <a:r>
              <a:rPr lang="zh-TW" altLang="en-US" sz="2200" dirty="0"/>
              <a:t>回合</a:t>
            </a:r>
            <a:r>
              <a:rPr lang="zh-TW" altLang="zh-TW" sz="2200" dirty="0"/>
              <a:t>次數）等。</a:t>
            </a:r>
            <a:endParaRPr lang="pl-PL" altLang="en-US" sz="2200" dirty="0"/>
          </a:p>
        </p:txBody>
      </p:sp>
      <p:sp>
        <p:nvSpPr>
          <p:cNvPr id="403459" name="Tytuł 2"/>
          <p:cNvSpPr>
            <a:spLocks noGrp="1"/>
          </p:cNvSpPr>
          <p:nvPr>
            <p:ph type="title"/>
          </p:nvPr>
        </p:nvSpPr>
        <p:spPr>
          <a:xfrm>
            <a:off x="2073275" y="333375"/>
            <a:ext cx="7632700" cy="647700"/>
          </a:xfrm>
        </p:spPr>
        <p:txBody>
          <a:bodyPr/>
          <a:lstStyle/>
          <a:p>
            <a:r>
              <a:rPr lang="pl-PL" altLang="en-US" dirty="0"/>
              <a:t>Injury prevention</a:t>
            </a:r>
            <a:r>
              <a:rPr lang="zh-TW" altLang="zh-TW" b="1" dirty="0"/>
              <a:t>傷害預防</a:t>
            </a:r>
            <a:endParaRPr lang="pl-PL" altLang="en-US" b="1" dirty="0"/>
          </a:p>
        </p:txBody>
      </p:sp>
      <p:sp>
        <p:nvSpPr>
          <p:cNvPr id="40346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0786472-7154-446E-B23C-2FAB2D95FB08}" type="slidenum">
              <a:rPr lang="en-US" altLang="pl-PL" sz="1200" smtClean="0">
                <a:solidFill>
                  <a:srgbClr val="FFFFFF"/>
                </a:solidFill>
                <a:latin typeface="Arial Black" panose="020B0A04020102090204" pitchFamily="34" charset="0"/>
                <a:sym typeface="Arial Black" panose="020B0A04020102090204" pitchFamily="34" charset="0"/>
              </a:rPr>
              <a:pPr/>
              <a:t>278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ymbol zastępczy zawartości 1"/>
          <p:cNvSpPr>
            <a:spLocks noGrp="1"/>
          </p:cNvSpPr>
          <p:nvPr>
            <p:ph idx="1"/>
          </p:nvPr>
        </p:nvSpPr>
        <p:spPr>
          <a:xfrm>
            <a:off x="457200" y="776288"/>
            <a:ext cx="9032875" cy="5170487"/>
          </a:xfrm>
        </p:spPr>
        <p:txBody>
          <a:bodyPr lIns="91440" tIns="45720" rIns="91440" bIns="45720"/>
          <a:lstStyle/>
          <a:p>
            <a:r>
              <a:rPr lang="en-AU" altLang="en-US" sz="2200" dirty="0">
                <a:cs typeface="Calibri" panose="020F0502020204030204" pitchFamily="34" charset="0"/>
              </a:rPr>
              <a:t>Harmonious development of all major abilities such as endurance, speed, strength, coordination, flexibility is an important part of the athlete’s career.  </a:t>
            </a:r>
            <a:r>
              <a:rPr lang="pl-PL" altLang="en-US" sz="2200" dirty="0">
                <a:cs typeface="Calibri" panose="020F0502020204030204" pitchFamily="34" charset="0"/>
              </a:rPr>
              <a:t>E</a:t>
            </a:r>
            <a:r>
              <a:rPr lang="en-AU" altLang="en-US" sz="2200" dirty="0" err="1">
                <a:cs typeface="Calibri" panose="020F0502020204030204" pitchFamily="34" charset="0"/>
              </a:rPr>
              <a:t>ven</a:t>
            </a:r>
            <a:r>
              <a:rPr lang="en-AU" altLang="en-US" sz="2200" dirty="0">
                <a:cs typeface="Calibri" panose="020F0502020204030204" pitchFamily="34" charset="0"/>
              </a:rPr>
              <a:t> slight head or arm injuries can ruin a boxer’s promising career.  Comprehensive preparation and training can significantly reduce the risk of injuries.</a:t>
            </a:r>
            <a:r>
              <a:rPr lang="zh-TW" altLang="zh-TW" sz="2200" dirty="0"/>
              <a:t>所有主要能力的和諧發展，</a:t>
            </a:r>
            <a:r>
              <a:rPr lang="zh-TW" altLang="zh-TW" sz="2200" dirty="0" smtClean="0"/>
              <a:t>如</a:t>
            </a:r>
            <a:r>
              <a:rPr lang="zh-TW" altLang="en-US" sz="2200" dirty="0" smtClean="0"/>
              <a:t>：</a:t>
            </a:r>
            <a:r>
              <a:rPr lang="zh-TW" altLang="zh-TW" sz="2200" dirty="0" smtClean="0"/>
              <a:t>耐力</a:t>
            </a:r>
            <a:r>
              <a:rPr lang="zh-TW" altLang="en-US" sz="2200" dirty="0"/>
              <a:t>、</a:t>
            </a:r>
            <a:r>
              <a:rPr lang="zh-TW" altLang="zh-TW" sz="2200" dirty="0"/>
              <a:t>速度</a:t>
            </a:r>
            <a:r>
              <a:rPr lang="zh-TW" altLang="en-US" sz="2200" dirty="0"/>
              <a:t>、體</a:t>
            </a:r>
            <a:r>
              <a:rPr lang="zh-TW" altLang="zh-TW" sz="2200" dirty="0"/>
              <a:t>力</a:t>
            </a:r>
            <a:r>
              <a:rPr lang="zh-TW" altLang="en-US" sz="2200" dirty="0"/>
              <a:t>、</a:t>
            </a:r>
            <a:r>
              <a:rPr lang="zh-TW" altLang="zh-TW" sz="2200" dirty="0"/>
              <a:t>協調</a:t>
            </a:r>
            <a:r>
              <a:rPr lang="zh-TW" altLang="en-US" sz="2200" dirty="0"/>
              <a:t>性、</a:t>
            </a:r>
            <a:r>
              <a:rPr lang="zh-TW" altLang="zh-TW" sz="2200" dirty="0"/>
              <a:t>靈活性是運動員職業生涯的重要組成部分。即使輕微的頭部或手臂受傷也可能會破壞拳擊手</a:t>
            </a:r>
            <a:r>
              <a:rPr lang="zh-TW" altLang="en-US" sz="2200" dirty="0"/>
              <a:t>光明</a:t>
            </a:r>
            <a:r>
              <a:rPr lang="zh-TW" altLang="zh-TW" sz="2200" dirty="0"/>
              <a:t>的職業生涯。全面準備和訓練可</a:t>
            </a:r>
            <a:r>
              <a:rPr lang="zh-TW" altLang="en-US" sz="2200" dirty="0"/>
              <a:t>顯著</a:t>
            </a:r>
            <a:r>
              <a:rPr lang="zh-TW" altLang="zh-TW" sz="2200" dirty="0"/>
              <a:t>降低受傷的風險。</a:t>
            </a:r>
            <a:endParaRPr lang="pl-PL" altLang="en-US" sz="2200" dirty="0">
              <a:cs typeface="Calibri" panose="020F0502020204030204" pitchFamily="34" charset="0"/>
            </a:endParaRPr>
          </a:p>
          <a:p>
            <a:r>
              <a:rPr lang="pl-PL" altLang="en-US" sz="2200" dirty="0">
                <a:cs typeface="Calibri" panose="020F0502020204030204" pitchFamily="34" charset="0"/>
              </a:rPr>
              <a:t>Such abilities are necessary for the boxer to execute active and passive defenses effectively.</a:t>
            </a:r>
            <a:r>
              <a:rPr lang="zh-TW" altLang="zh-TW" sz="2200" dirty="0"/>
              <a:t>這</a:t>
            </a:r>
            <a:r>
              <a:rPr lang="zh-TW" altLang="en-US" sz="2200" dirty="0"/>
              <a:t>是</a:t>
            </a:r>
            <a:r>
              <a:rPr lang="zh-TW" altLang="zh-TW" sz="2200" dirty="0"/>
              <a:t>拳擊手有效執行主動和被動防禦</a:t>
            </a:r>
            <a:r>
              <a:rPr lang="zh-TW" altLang="en-US" sz="2200" dirty="0"/>
              <a:t>的</a:t>
            </a:r>
            <a:r>
              <a:rPr lang="zh-TW" altLang="zh-TW" sz="2200" dirty="0"/>
              <a:t>必</a:t>
            </a:r>
            <a:r>
              <a:rPr lang="zh-TW" altLang="en-US" sz="2200" dirty="0"/>
              <a:t>備能力</a:t>
            </a:r>
            <a:r>
              <a:rPr lang="zh-TW" altLang="zh-TW" sz="2200" dirty="0"/>
              <a:t>。</a:t>
            </a:r>
            <a:endParaRPr lang="pl-PL" altLang="en-US" sz="2200" dirty="0">
              <a:cs typeface="Calibri" panose="020F0502020204030204" pitchFamily="34" charset="0"/>
            </a:endParaRPr>
          </a:p>
          <a:p>
            <a:r>
              <a:rPr lang="pl-PL" altLang="en-US" sz="2200" dirty="0">
                <a:cs typeface="Calibri" panose="020F0502020204030204" pitchFamily="34" charset="0"/>
              </a:rPr>
              <a:t>It’s crucial to remember </a:t>
            </a:r>
            <a:r>
              <a:rPr lang="en-US" altLang="en-US" sz="2200" dirty="0">
                <a:cs typeface="Calibri" panose="020F0502020204030204" pitchFamily="34" charset="0"/>
              </a:rPr>
              <a:t>the</a:t>
            </a:r>
            <a:r>
              <a:rPr lang="en-AU" altLang="en-US" sz="2200" dirty="0">
                <a:cs typeface="Calibri" panose="020F0502020204030204" pitchFamily="34" charset="0"/>
              </a:rPr>
              <a:t> difference in endurance preparation when preparing for different type</a:t>
            </a:r>
            <a:r>
              <a:rPr lang="pl-PL" altLang="en-US" sz="2200" dirty="0">
                <a:cs typeface="Calibri" panose="020F0502020204030204" pitchFamily="34" charset="0"/>
              </a:rPr>
              <a:t>s</a:t>
            </a:r>
            <a:r>
              <a:rPr lang="en-AU" altLang="en-US" sz="2200" dirty="0">
                <a:cs typeface="Calibri" panose="020F0502020204030204" pitchFamily="34" charset="0"/>
              </a:rPr>
              <a:t> of competitions, including AOB and WSB.</a:t>
            </a:r>
            <a:r>
              <a:rPr lang="zh-TW" altLang="zh-TW" sz="2200" dirty="0"/>
              <a:t>在準備不同類型的比賽時，包括AOB和WSB</a:t>
            </a:r>
            <a:r>
              <a:rPr lang="zh-TW" altLang="en-US" sz="2200" dirty="0"/>
              <a:t>，</a:t>
            </a:r>
            <a:r>
              <a:rPr lang="zh-TW" altLang="zh-TW" sz="2200" dirty="0"/>
              <a:t>記住耐力準備的差異至關重要。</a:t>
            </a:r>
            <a:endParaRPr lang="pl-PL" altLang="en-US" sz="2200" dirty="0">
              <a:cs typeface="Calibri" panose="020F0502020204030204" pitchFamily="34" charset="0"/>
            </a:endParaRPr>
          </a:p>
          <a:p>
            <a:r>
              <a:rPr lang="en-AU" altLang="en-US" sz="2200" dirty="0">
                <a:cs typeface="Calibri" panose="020F0502020204030204" pitchFamily="34" charset="0"/>
              </a:rPr>
              <a:t>Speed preparation is </a:t>
            </a:r>
            <a:r>
              <a:rPr lang="pl-PL" altLang="en-US" sz="2200" dirty="0">
                <a:cs typeface="Calibri" panose="020F0502020204030204" pitchFamily="34" charset="0"/>
              </a:rPr>
              <a:t>important </a:t>
            </a:r>
            <a:r>
              <a:rPr lang="en-AU" altLang="en-US" sz="2200" dirty="0">
                <a:cs typeface="Calibri" panose="020F0502020204030204" pitchFamily="34" charset="0"/>
              </a:rPr>
              <a:t>for </a:t>
            </a:r>
            <a:r>
              <a:rPr lang="pl-PL" altLang="en-US" sz="2200" dirty="0">
                <a:cs typeface="Calibri" panose="020F0502020204030204" pitchFamily="34" charset="0"/>
              </a:rPr>
              <a:t> correct and effective </a:t>
            </a:r>
            <a:r>
              <a:rPr lang="en-AU" altLang="en-US" sz="2200" dirty="0">
                <a:cs typeface="Calibri" panose="020F0502020204030204" pitchFamily="34" charset="0"/>
              </a:rPr>
              <a:t>punch executions,</a:t>
            </a:r>
            <a:r>
              <a:rPr lang="pl-PL" altLang="en-US" sz="2200" dirty="0">
                <a:cs typeface="Calibri" panose="020F0502020204030204" pitchFamily="34" charset="0"/>
              </a:rPr>
              <a:t> </a:t>
            </a:r>
            <a:r>
              <a:rPr lang="en-AU" altLang="en-US" sz="2200" dirty="0">
                <a:cs typeface="Calibri" panose="020F0502020204030204" pitchFamily="34" charset="0"/>
              </a:rPr>
              <a:t>legs, hands  or trunk </a:t>
            </a:r>
            <a:r>
              <a:rPr lang="en-AU" altLang="en-US" sz="2200" dirty="0" err="1">
                <a:cs typeface="Calibri" panose="020F0502020204030204" pitchFamily="34" charset="0"/>
              </a:rPr>
              <a:t>defenses</a:t>
            </a:r>
            <a:r>
              <a:rPr lang="en-AU" altLang="en-US" sz="2200" dirty="0">
                <a:cs typeface="Calibri" panose="020F0502020204030204" pitchFamily="34" charset="0"/>
              </a:rPr>
              <a:t> performance.</a:t>
            </a:r>
            <a:r>
              <a:rPr lang="zh-TW" altLang="zh-TW" sz="2200" dirty="0"/>
              <a:t>速度準備對於正確有效的</a:t>
            </a:r>
            <a:r>
              <a:rPr lang="zh-TW" altLang="en-US" sz="2200" dirty="0"/>
              <a:t>出拳動作、</a:t>
            </a:r>
            <a:r>
              <a:rPr lang="zh-TW" altLang="zh-TW" sz="2200" dirty="0"/>
              <a:t>腿部</a:t>
            </a:r>
            <a:r>
              <a:rPr lang="zh-TW" altLang="en-US" sz="2200" dirty="0"/>
              <a:t>、</a:t>
            </a:r>
            <a:r>
              <a:rPr lang="zh-TW" altLang="zh-TW" sz="2200" dirty="0"/>
              <a:t>手部或</a:t>
            </a:r>
            <a:r>
              <a:rPr lang="zh-TW" altLang="en-US" sz="2200" dirty="0"/>
              <a:t>軀幹</a:t>
            </a:r>
            <a:r>
              <a:rPr lang="zh-TW" altLang="zh-TW" sz="2200" dirty="0"/>
              <a:t>防</a:t>
            </a:r>
            <a:r>
              <a:rPr lang="zh-TW" altLang="en-US" sz="2200" dirty="0"/>
              <a:t>守</a:t>
            </a:r>
            <a:r>
              <a:rPr lang="zh-TW" altLang="zh-TW" sz="2200" dirty="0"/>
              <a:t>的表現</a:t>
            </a:r>
            <a:r>
              <a:rPr lang="zh-TW" altLang="en-US" sz="2200" dirty="0"/>
              <a:t>業非常</a:t>
            </a:r>
            <a:r>
              <a:rPr lang="zh-TW" altLang="zh-TW" sz="2200" dirty="0"/>
              <a:t>重要。</a:t>
            </a:r>
            <a:endParaRPr lang="pl-PL" altLang="en-US" sz="2200" dirty="0">
              <a:cs typeface="Calibri" panose="020F0502020204030204" pitchFamily="34" charset="0"/>
            </a:endParaRPr>
          </a:p>
          <a:p>
            <a:r>
              <a:rPr lang="en-AU" altLang="en-US" sz="2200" dirty="0">
                <a:cs typeface="Calibri" panose="020F0502020204030204" pitchFamily="34" charset="0"/>
              </a:rPr>
              <a:t>Good coordination and flexibility preparation allow a boxer to effectively move his body during the bout </a:t>
            </a:r>
            <a:r>
              <a:rPr lang="pl-PL" altLang="en-US" sz="2200" dirty="0">
                <a:cs typeface="Calibri" panose="020F0502020204030204" pitchFamily="34" charset="0"/>
              </a:rPr>
              <a:t>which</a:t>
            </a:r>
            <a:r>
              <a:rPr lang="en-AU" altLang="en-US" sz="2200" dirty="0">
                <a:cs typeface="Calibri" panose="020F0502020204030204" pitchFamily="34" charset="0"/>
              </a:rPr>
              <a:t> also supports injury prevention. </a:t>
            </a:r>
            <a:r>
              <a:rPr lang="zh-TW" altLang="zh-TW" sz="2200" dirty="0"/>
              <a:t>良好的協調</a:t>
            </a:r>
            <a:r>
              <a:rPr lang="zh-TW" altLang="en-US" sz="2200" dirty="0"/>
              <a:t>性</a:t>
            </a:r>
            <a:r>
              <a:rPr lang="zh-TW" altLang="zh-TW" sz="2200" dirty="0"/>
              <a:t>和靈活性準備使得拳擊手能夠有效地移動身體，同時也支持傷害預防。</a:t>
            </a:r>
            <a:endParaRPr lang="pl-PL" altLang="en-US" sz="2200" dirty="0">
              <a:cs typeface="Calibri" panose="020F0502020204030204" pitchFamily="34" charset="0"/>
            </a:endParaRPr>
          </a:p>
          <a:p>
            <a:endParaRPr lang="pl-PL" altLang="en-US" dirty="0">
              <a:solidFill>
                <a:srgbClr val="FF0000"/>
              </a:solidFill>
            </a:endParaRPr>
          </a:p>
        </p:txBody>
      </p:sp>
      <p:sp>
        <p:nvSpPr>
          <p:cNvPr id="404483" name="Tytuł 2"/>
          <p:cNvSpPr>
            <a:spLocks noGrp="1"/>
          </p:cNvSpPr>
          <p:nvPr>
            <p:ph type="title"/>
          </p:nvPr>
        </p:nvSpPr>
        <p:spPr>
          <a:xfrm>
            <a:off x="2073275" y="333375"/>
            <a:ext cx="7632700" cy="647700"/>
          </a:xfrm>
        </p:spPr>
        <p:txBody>
          <a:bodyPr/>
          <a:lstStyle/>
          <a:p>
            <a:r>
              <a:rPr lang="pl-PL" altLang="en-US" dirty="0"/>
              <a:t>Injury prevention</a:t>
            </a:r>
            <a:r>
              <a:rPr lang="zh-TW" altLang="zh-TW" b="1" dirty="0"/>
              <a:t>傷害預防</a:t>
            </a:r>
            <a:endParaRPr lang="pl-PL" altLang="en-US" b="1" dirty="0"/>
          </a:p>
        </p:txBody>
      </p:sp>
      <p:sp>
        <p:nvSpPr>
          <p:cNvPr id="40448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A6D7070-1422-41F2-9926-03155A038FF5}" type="slidenum">
              <a:rPr lang="en-US" altLang="pl-PL" sz="1200" smtClean="0">
                <a:solidFill>
                  <a:srgbClr val="FFFFFF"/>
                </a:solidFill>
                <a:latin typeface="Arial Black" panose="020B0A04020102090204" pitchFamily="34" charset="0"/>
                <a:sym typeface="Arial Black" panose="020B0A04020102090204" pitchFamily="34" charset="0"/>
              </a:rPr>
              <a:pPr/>
              <a:t>279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912A21A-B6A9-4D37-A149-93E24093EFEB}" type="slidenum">
              <a:rPr lang="en-US" altLang="en-US" sz="1200" smtClean="0">
                <a:solidFill>
                  <a:srgbClr val="FFFFFF"/>
                </a:solidFill>
                <a:latin typeface="Arial Black" panose="020B0A04020102090204" pitchFamily="34" charset="0"/>
                <a:sym typeface="Arial Black" panose="020B0A04020102090204" pitchFamily="34" charset="0"/>
              </a:rPr>
              <a:pPr/>
              <a:t>28</a:t>
            </a:fld>
            <a:endParaRPr lang="en-US" altLang="en-US" sz="1200">
              <a:solidFill>
                <a:srgbClr val="FFFFFF"/>
              </a:solidFill>
              <a:latin typeface="Arial Black" panose="020B0A04020102090204" pitchFamily="34" charset="0"/>
              <a:sym typeface="Arial Black" panose="020B0A04020102090204" pitchFamily="34" charset="0"/>
            </a:endParaRPr>
          </a:p>
        </p:txBody>
      </p:sp>
      <p:pic>
        <p:nvPicPr>
          <p:cNvPr id="131075" name="Picture 5" descr="C:\Users\zelin.xu\Pictures\AIBA APB WSB composite logo.jpg"/>
          <p:cNvPicPr>
            <a:picLocks noChangeAspect="1" noChangeArrowheads="1"/>
          </p:cNvPicPr>
          <p:nvPr/>
        </p:nvPicPr>
        <p:blipFill>
          <a:blip r:embed="rId2">
            <a:extLst>
              <a:ext uri="{28A0092B-C50C-407E-A947-70E740481C1C}">
                <a14:useLocalDpi xmlns:a14="http://schemas.microsoft.com/office/drawing/2010/main" val="0"/>
              </a:ext>
            </a:extLst>
          </a:blip>
          <a:srcRect b="18417"/>
          <a:stretch>
            <a:fillRect/>
          </a:stretch>
        </p:blipFill>
        <p:spPr bwMode="auto">
          <a:xfrm>
            <a:off x="776288" y="2187575"/>
            <a:ext cx="877093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ytuł 1"/>
          <p:cNvSpPr>
            <a:spLocks noGrp="1"/>
          </p:cNvSpPr>
          <p:nvPr>
            <p:ph type="title"/>
          </p:nvPr>
        </p:nvSpPr>
        <p:spPr>
          <a:xfrm>
            <a:off x="2073275" y="333375"/>
            <a:ext cx="7632700" cy="647700"/>
          </a:xfrm>
        </p:spPr>
        <p:txBody>
          <a:bodyPr/>
          <a:lstStyle/>
          <a:p>
            <a:r>
              <a:rPr lang="pl-PL" altLang="en-US" dirty="0"/>
              <a:t>Structure of </a:t>
            </a:r>
            <a:r>
              <a:rPr lang="en-US" altLang="en-US" dirty="0"/>
              <a:t>AIBA</a:t>
            </a:r>
            <a:r>
              <a:rPr lang="en-US" altLang="zh-TW" dirty="0"/>
              <a:t> </a:t>
            </a:r>
            <a:r>
              <a:rPr lang="en-US" altLang="zh-TW" dirty="0" err="1"/>
              <a:t>AIBA</a:t>
            </a:r>
            <a:r>
              <a:rPr lang="zh-TW" altLang="en-US" b="1" dirty="0"/>
              <a:t>組織</a:t>
            </a:r>
            <a:endParaRPr lang="en-US" altLang="en-US" dirty="0"/>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ymbol zastępczy zawartości 1"/>
          <p:cNvSpPr>
            <a:spLocks noGrp="1"/>
          </p:cNvSpPr>
          <p:nvPr>
            <p:ph idx="1"/>
          </p:nvPr>
        </p:nvSpPr>
        <p:spPr>
          <a:xfrm>
            <a:off x="488950" y="1196975"/>
            <a:ext cx="9112250" cy="5040313"/>
          </a:xfrm>
        </p:spPr>
        <p:txBody>
          <a:bodyPr lIns="91440" tIns="45720" rIns="91440" bIns="45720"/>
          <a:lstStyle/>
          <a:p>
            <a:r>
              <a:rPr lang="en-US" altLang="en-US" dirty="0">
                <a:cs typeface="Calibri" panose="020F0502020204030204" pitchFamily="34" charset="0"/>
              </a:rPr>
              <a:t>The removal of </a:t>
            </a:r>
            <a:r>
              <a:rPr lang="pl-PL" altLang="en-US" dirty="0">
                <a:cs typeface="Calibri" panose="020F0502020204030204" pitchFamily="34" charset="0"/>
              </a:rPr>
              <a:t>H</a:t>
            </a:r>
            <a:r>
              <a:rPr lang="en-AU" altLang="en-US" dirty="0" err="1">
                <a:cs typeface="Calibri" panose="020F0502020204030204" pitchFamily="34" charset="0"/>
              </a:rPr>
              <a:t>eadguards</a:t>
            </a:r>
            <a:r>
              <a:rPr lang="en-AU" altLang="en-US" dirty="0">
                <a:cs typeface="Calibri" panose="020F0502020204030204" pitchFamily="34" charset="0"/>
              </a:rPr>
              <a:t> </a:t>
            </a:r>
            <a:r>
              <a:rPr lang="pl-PL" altLang="en-US" dirty="0">
                <a:cs typeface="Calibri" panose="020F0502020204030204" pitchFamily="34" charset="0"/>
              </a:rPr>
              <a:t>do</a:t>
            </a:r>
            <a:r>
              <a:rPr lang="en-US" altLang="en-US" dirty="0" err="1">
                <a:cs typeface="Calibri" panose="020F0502020204030204" pitchFamily="34" charset="0"/>
              </a:rPr>
              <a:t>es</a:t>
            </a:r>
            <a:r>
              <a:rPr lang="pl-PL" altLang="en-US" dirty="0">
                <a:cs typeface="Calibri" panose="020F0502020204030204" pitchFamily="34" charset="0"/>
              </a:rPr>
              <a:t> </a:t>
            </a:r>
            <a:r>
              <a:rPr lang="en-AU" altLang="en-US" dirty="0">
                <a:cs typeface="Calibri" panose="020F0502020204030204" pitchFamily="34" charset="0"/>
              </a:rPr>
              <a:t>not increase the risk</a:t>
            </a:r>
            <a:r>
              <a:rPr lang="pl-PL" altLang="en-US" dirty="0">
                <a:cs typeface="Calibri" panose="020F0502020204030204" pitchFamily="34" charset="0"/>
              </a:rPr>
              <a:t> </a:t>
            </a:r>
            <a:r>
              <a:rPr lang="en-AU" altLang="en-US" dirty="0">
                <a:cs typeface="Calibri" panose="020F0502020204030204" pitchFamily="34" charset="0"/>
              </a:rPr>
              <a:t>of  athlete’s head </a:t>
            </a:r>
            <a:r>
              <a:rPr lang="en-AU" altLang="en-US" dirty="0" err="1">
                <a:cs typeface="Calibri" panose="020F0502020204030204" pitchFamily="34" charset="0"/>
              </a:rPr>
              <a:t>injur</a:t>
            </a:r>
            <a:r>
              <a:rPr lang="en-US" altLang="en-US" dirty="0" err="1">
                <a:cs typeface="Calibri" panose="020F0502020204030204" pitchFamily="34" charset="0"/>
              </a:rPr>
              <a:t>ies</a:t>
            </a:r>
            <a:r>
              <a:rPr lang="en-AU" altLang="en-US" dirty="0">
                <a:cs typeface="Calibri" panose="020F0502020204030204" pitchFamily="34" charset="0"/>
              </a:rPr>
              <a:t>.</a:t>
            </a:r>
            <a:r>
              <a:rPr lang="zh-TW" altLang="en-US" dirty="0"/>
              <a:t>取消</a:t>
            </a:r>
            <a:r>
              <a:rPr lang="zh-TW" altLang="zh-TW" dirty="0"/>
              <a:t>頭盔不會增加運動員頭部受傷的風險。</a:t>
            </a:r>
            <a:endParaRPr lang="pl-PL" altLang="en-US" dirty="0">
              <a:cs typeface="Calibri" panose="020F0502020204030204" pitchFamily="34" charset="0"/>
            </a:endParaRPr>
          </a:p>
          <a:p>
            <a:r>
              <a:rPr lang="en-AU" altLang="en-US" dirty="0">
                <a:cs typeface="Calibri" panose="020F0502020204030204" pitchFamily="34" charset="0"/>
              </a:rPr>
              <a:t>Such risk is widely determined and based on poor technical and tactical, physical as well as mental preparation</a:t>
            </a:r>
            <a:r>
              <a:rPr lang="pl-PL" altLang="en-US" dirty="0">
                <a:cs typeface="Calibri" panose="020F0502020204030204" pitchFamily="34" charset="0"/>
              </a:rPr>
              <a:t> of athletes</a:t>
            </a:r>
            <a:r>
              <a:rPr lang="en-AU" altLang="en-US" dirty="0">
                <a:cs typeface="Calibri" panose="020F0502020204030204" pitchFamily="34" charset="0"/>
              </a:rPr>
              <a:t>.</a:t>
            </a:r>
            <a:r>
              <a:rPr lang="zh-TW" altLang="zh-TW" dirty="0"/>
              <a:t>這種風險</a:t>
            </a:r>
            <a:r>
              <a:rPr lang="zh-TW" altLang="en-US" dirty="0"/>
              <a:t>被</a:t>
            </a:r>
            <a:r>
              <a:rPr lang="zh-TW" altLang="zh-TW" dirty="0"/>
              <a:t>廣</a:t>
            </a:r>
            <a:r>
              <a:rPr lang="zh-TW" altLang="en-US" dirty="0"/>
              <a:t>為</a:t>
            </a:r>
            <a:r>
              <a:rPr lang="zh-TW" altLang="zh-TW" dirty="0"/>
              <a:t>確定，</a:t>
            </a:r>
            <a:r>
              <a:rPr lang="zh-TW" altLang="en-US" dirty="0"/>
              <a:t>還有</a:t>
            </a:r>
            <a:r>
              <a:rPr lang="zh-TW" altLang="zh-TW" dirty="0"/>
              <a:t>基於</a:t>
            </a:r>
            <a:r>
              <a:rPr lang="zh-TW" altLang="en-US" dirty="0"/>
              <a:t>運動員</a:t>
            </a:r>
            <a:r>
              <a:rPr lang="zh-TW" altLang="zh-TW" dirty="0"/>
              <a:t>的技術和戰術</a:t>
            </a:r>
            <a:r>
              <a:rPr lang="zh-TW" altLang="en-US" dirty="0"/>
              <a:t>、</a:t>
            </a:r>
            <a:r>
              <a:rPr lang="zh-TW" altLang="zh-TW" dirty="0"/>
              <a:t>身體和心理</a:t>
            </a:r>
            <a:r>
              <a:rPr lang="zh-TW" altLang="en-US" dirty="0"/>
              <a:t>各方面</a:t>
            </a:r>
            <a:r>
              <a:rPr lang="zh-TW" altLang="zh-TW" dirty="0"/>
              <a:t>準備不足</a:t>
            </a:r>
            <a:r>
              <a:rPr lang="zh-TW" altLang="en-US" dirty="0"/>
              <a:t>。</a:t>
            </a:r>
            <a:endParaRPr lang="pl-PL" altLang="en-US" dirty="0">
              <a:cs typeface="Calibri" panose="020F0502020204030204" pitchFamily="34" charset="0"/>
            </a:endParaRPr>
          </a:p>
          <a:p>
            <a:r>
              <a:rPr lang="en-AU" altLang="en-US" dirty="0">
                <a:cs typeface="Calibri" panose="020F0502020204030204" pitchFamily="34" charset="0"/>
              </a:rPr>
              <a:t>Proper warm-up before the competition bout or sports training, especially its duration, range and character is the next important element of injury prevention.</a:t>
            </a:r>
            <a:r>
              <a:rPr lang="zh-TW" altLang="zh-TW" dirty="0"/>
              <a:t>在</a:t>
            </a:r>
            <a:r>
              <a:rPr lang="zh-TW" altLang="en-US" dirty="0"/>
              <a:t>競</a:t>
            </a:r>
            <a:r>
              <a:rPr lang="zh-TW" altLang="zh-TW" dirty="0"/>
              <a:t>賽</a:t>
            </a:r>
            <a:r>
              <a:rPr lang="zh-TW" altLang="en-US" dirty="0"/>
              <a:t>對戰</a:t>
            </a:r>
            <a:r>
              <a:rPr lang="zh-TW" altLang="zh-TW" dirty="0"/>
              <a:t>開始或運動訓練</a:t>
            </a:r>
            <a:r>
              <a:rPr lang="zh-TW" altLang="en-US" dirty="0"/>
              <a:t>前</a:t>
            </a:r>
            <a:r>
              <a:rPr lang="zh-TW" altLang="zh-TW" dirty="0"/>
              <a:t>進行適當的熱</a:t>
            </a:r>
            <a:r>
              <a:rPr lang="zh-TW" altLang="en-US" dirty="0"/>
              <a:t>身</a:t>
            </a:r>
            <a:r>
              <a:rPr lang="zh-TW" altLang="zh-TW" dirty="0"/>
              <a:t>，</a:t>
            </a:r>
            <a:r>
              <a:rPr lang="zh-TW" altLang="en-US" dirty="0"/>
              <a:t>尤其</a:t>
            </a:r>
            <a:r>
              <a:rPr lang="zh-TW" altLang="zh-TW" dirty="0"/>
              <a:t>是其持續時間</a:t>
            </a:r>
            <a:r>
              <a:rPr lang="zh-TW" altLang="en-US" dirty="0"/>
              <a:t>、</a:t>
            </a:r>
            <a:r>
              <a:rPr lang="zh-TW" altLang="zh-TW" dirty="0"/>
              <a:t>範圍和</a:t>
            </a:r>
            <a:r>
              <a:rPr lang="zh-TW" altLang="en-US" dirty="0"/>
              <a:t>特</a:t>
            </a:r>
            <a:r>
              <a:rPr lang="zh-TW" altLang="zh-TW" dirty="0"/>
              <a:t>性</a:t>
            </a:r>
            <a:r>
              <a:rPr lang="zh-TW" altLang="en-US" dirty="0"/>
              <a:t>，</a:t>
            </a:r>
            <a:r>
              <a:rPr lang="zh-TW" altLang="zh-TW" dirty="0"/>
              <a:t>是傷害預防的下一個重要因素。</a:t>
            </a:r>
            <a:endParaRPr lang="pl-PL" altLang="en-US" dirty="0">
              <a:cs typeface="Calibri" panose="020F0502020204030204" pitchFamily="34" charset="0"/>
            </a:endParaRPr>
          </a:p>
          <a:p>
            <a:pPr lvl="1"/>
            <a:r>
              <a:rPr lang="en-US" altLang="en-US" dirty="0"/>
              <a:t>Advanced boxers warm-up is individual and depends on the </a:t>
            </a:r>
            <a:r>
              <a:rPr lang="en-US" altLang="en-US" dirty="0" err="1"/>
              <a:t>boxe</a:t>
            </a:r>
            <a:r>
              <a:rPr lang="pl-PL" altLang="en-US" dirty="0"/>
              <a:t>r’</a:t>
            </a:r>
            <a:r>
              <a:rPr lang="en-US" altLang="en-US" dirty="0"/>
              <a:t>s needs and preferences.</a:t>
            </a:r>
            <a:r>
              <a:rPr lang="zh-TW" altLang="en-US" dirty="0"/>
              <a:t> </a:t>
            </a:r>
            <a:r>
              <a:rPr lang="zh-TW" altLang="zh-TW" dirty="0"/>
              <a:t>個人</a:t>
            </a:r>
            <a:r>
              <a:rPr lang="zh-TW" altLang="en-US" dirty="0"/>
              <a:t>自行進行進階</a:t>
            </a:r>
            <a:r>
              <a:rPr lang="zh-TW" altLang="zh-TW" dirty="0"/>
              <a:t>拳擊手熱身，</a:t>
            </a:r>
            <a:r>
              <a:rPr lang="zh-TW" altLang="en-US" dirty="0"/>
              <a:t>並</a:t>
            </a:r>
            <a:r>
              <a:rPr lang="zh-TW" altLang="zh-TW" dirty="0"/>
              <a:t>取決於拳擊手的需求和喜好。</a:t>
            </a:r>
            <a:endParaRPr lang="pl-PL" altLang="en-US" dirty="0"/>
          </a:p>
          <a:p>
            <a:pPr lvl="1"/>
            <a:r>
              <a:rPr lang="en-US" altLang="en-US" dirty="0"/>
              <a:t>However it must be comprehensive and concentrate in general and specific </a:t>
            </a:r>
            <a:r>
              <a:rPr lang="pl-PL" altLang="en-US" dirty="0"/>
              <a:t>exercises</a:t>
            </a:r>
            <a:r>
              <a:rPr lang="en-US" altLang="en-US" dirty="0"/>
              <a:t>.  So different types of Gymnastic exercises, shadow boxing, pad work with coach</a:t>
            </a:r>
            <a:r>
              <a:rPr lang="pl-PL" altLang="en-US" dirty="0"/>
              <a:t>, basic massage can </a:t>
            </a:r>
            <a:r>
              <a:rPr lang="en-US" altLang="en-US" dirty="0"/>
              <a:t>be </a:t>
            </a:r>
            <a:r>
              <a:rPr lang="pl-PL" altLang="en-US" dirty="0"/>
              <a:t>included </a:t>
            </a:r>
            <a:r>
              <a:rPr lang="en-US" altLang="en-US" dirty="0"/>
              <a:t>to warm-up.</a:t>
            </a:r>
            <a:r>
              <a:rPr lang="zh-TW" altLang="en-US" dirty="0"/>
              <a:t>然而</a:t>
            </a:r>
            <a:r>
              <a:rPr lang="zh-TW" altLang="zh-TW" dirty="0"/>
              <a:t>，</a:t>
            </a:r>
            <a:r>
              <a:rPr lang="zh-TW" altLang="en-US" dirty="0"/>
              <a:t>這</a:t>
            </a:r>
            <a:r>
              <a:rPr lang="zh-TW" altLang="zh-TW" dirty="0"/>
              <a:t>必須是全面</a:t>
            </a:r>
            <a:r>
              <a:rPr lang="zh-TW" altLang="en-US" dirty="0"/>
              <a:t>性</a:t>
            </a:r>
            <a:r>
              <a:rPr lang="zh-TW" altLang="zh-TW" dirty="0"/>
              <a:t>的，</a:t>
            </a:r>
            <a:r>
              <a:rPr lang="zh-TW" altLang="en-US" dirty="0"/>
              <a:t>並</a:t>
            </a:r>
            <a:r>
              <a:rPr lang="zh-TW" altLang="zh-TW" dirty="0"/>
              <a:t>集中在一般和</a:t>
            </a:r>
            <a:r>
              <a:rPr lang="zh-TW" altLang="en-US" dirty="0"/>
              <a:t>特定</a:t>
            </a:r>
            <a:r>
              <a:rPr lang="zh-TW" altLang="zh-TW" dirty="0"/>
              <a:t>練習。所以</a:t>
            </a:r>
            <a:r>
              <a:rPr lang="zh-TW" altLang="en-US" dirty="0"/>
              <a:t>熱身</a:t>
            </a:r>
            <a:r>
              <a:rPr lang="zh-TW" altLang="zh-TW" dirty="0"/>
              <a:t>可以包括不同類型的</a:t>
            </a:r>
            <a:r>
              <a:rPr lang="zh-TW" altLang="en-US" dirty="0"/>
              <a:t>體操運動、空氣</a:t>
            </a:r>
            <a:r>
              <a:rPr lang="zh-TW" altLang="zh-TW" dirty="0"/>
              <a:t>拳</a:t>
            </a:r>
            <a:r>
              <a:rPr lang="zh-TW" altLang="en-US" dirty="0"/>
              <a:t>擊、</a:t>
            </a:r>
            <a:r>
              <a:rPr lang="zh-TW" altLang="zh-TW" dirty="0"/>
              <a:t>與教練</a:t>
            </a:r>
            <a:r>
              <a:rPr lang="zh-TW" altLang="en-US" dirty="0"/>
              <a:t>練習靶具、</a:t>
            </a:r>
            <a:r>
              <a:rPr lang="zh-TW" altLang="zh-TW" dirty="0"/>
              <a:t>基本按摩。</a:t>
            </a:r>
            <a:endParaRPr lang="pl-PL" altLang="en-US" dirty="0"/>
          </a:p>
        </p:txBody>
      </p:sp>
      <p:sp>
        <p:nvSpPr>
          <p:cNvPr id="405507" name="Tytuł 2"/>
          <p:cNvSpPr>
            <a:spLocks noGrp="1"/>
          </p:cNvSpPr>
          <p:nvPr>
            <p:ph type="title"/>
          </p:nvPr>
        </p:nvSpPr>
        <p:spPr>
          <a:xfrm>
            <a:off x="2073275" y="333375"/>
            <a:ext cx="7632700" cy="647700"/>
          </a:xfrm>
        </p:spPr>
        <p:txBody>
          <a:bodyPr/>
          <a:lstStyle/>
          <a:p>
            <a:r>
              <a:rPr lang="pl-PL" altLang="en-US" dirty="0"/>
              <a:t>Injury prevention</a:t>
            </a:r>
            <a:r>
              <a:rPr lang="zh-TW" altLang="zh-TW" b="1" dirty="0"/>
              <a:t>傷害預防</a:t>
            </a:r>
            <a:endParaRPr lang="pl-PL" altLang="en-US" b="1" dirty="0"/>
          </a:p>
        </p:txBody>
      </p:sp>
      <p:sp>
        <p:nvSpPr>
          <p:cNvPr id="40550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EA1E4E7-75EE-433D-82E4-1D2151265CCE}" type="slidenum">
              <a:rPr lang="en-US" altLang="pl-PL" sz="1200" smtClean="0">
                <a:solidFill>
                  <a:srgbClr val="FFFFFF"/>
                </a:solidFill>
                <a:latin typeface="Arial Black" panose="020B0A04020102090204" pitchFamily="34" charset="0"/>
                <a:sym typeface="Arial Black" panose="020B0A04020102090204" pitchFamily="34" charset="0"/>
              </a:rPr>
              <a:pPr/>
              <a:t>280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ymbol zastępczy zawartości 1"/>
          <p:cNvSpPr>
            <a:spLocks noGrp="1"/>
          </p:cNvSpPr>
          <p:nvPr>
            <p:ph idx="1"/>
          </p:nvPr>
        </p:nvSpPr>
        <p:spPr>
          <a:xfrm>
            <a:off x="704850" y="1125538"/>
            <a:ext cx="8915400" cy="4525962"/>
          </a:xfrm>
        </p:spPr>
        <p:txBody>
          <a:bodyPr lIns="91440" tIns="45720" rIns="91440" bIns="45720"/>
          <a:lstStyle/>
          <a:p>
            <a:r>
              <a:rPr lang="pl-PL" altLang="en-US" dirty="0">
                <a:cs typeface="Calibri" panose="020F0502020204030204" pitchFamily="34" charset="0"/>
              </a:rPr>
              <a:t>The next </a:t>
            </a:r>
            <a:r>
              <a:rPr lang="en-AU" altLang="en-US" dirty="0">
                <a:cs typeface="Calibri" panose="020F0502020204030204" pitchFamily="34" charset="0"/>
              </a:rPr>
              <a:t>element of injury prevention is suitable and high quality sports equipment, protecting boxer’s during training and competition.</a:t>
            </a:r>
            <a:r>
              <a:rPr lang="zh-TW" altLang="zh-TW" dirty="0"/>
              <a:t>傷害預防的下一個要素是合</a:t>
            </a:r>
            <a:r>
              <a:rPr lang="zh-TW" altLang="en-US" dirty="0"/>
              <a:t>適與</a:t>
            </a:r>
            <a:r>
              <a:rPr lang="zh-TW" altLang="zh-TW" dirty="0"/>
              <a:t>高質量的運動器材，在訓練和競賽中保護拳擊手。</a:t>
            </a:r>
            <a:endParaRPr lang="pl-PL" altLang="en-US" dirty="0">
              <a:cs typeface="Calibri" panose="020F0502020204030204" pitchFamily="34" charset="0"/>
            </a:endParaRPr>
          </a:p>
          <a:p>
            <a:r>
              <a:rPr lang="pl-PL" altLang="en-US" dirty="0">
                <a:cs typeface="Calibri" panose="020F0502020204030204" pitchFamily="34" charset="0"/>
              </a:rPr>
              <a:t>During a bout, boxer should be equiped </a:t>
            </a:r>
            <a:r>
              <a:rPr lang="pl-PL" altLang="en-US" dirty="0" smtClean="0">
                <a:cs typeface="Calibri" panose="020F0502020204030204" pitchFamily="34" charset="0"/>
              </a:rPr>
              <a:t>with：</a:t>
            </a:r>
            <a:r>
              <a:rPr lang="zh-TW" altLang="zh-TW" dirty="0" smtClean="0"/>
              <a:t>拳擊手</a:t>
            </a:r>
            <a:r>
              <a:rPr lang="zh-TW" altLang="zh-TW" dirty="0"/>
              <a:t>應</a:t>
            </a:r>
            <a:r>
              <a:rPr lang="zh-TW" altLang="en-US" dirty="0"/>
              <a:t>準備</a:t>
            </a:r>
            <a:r>
              <a:rPr lang="zh-TW" altLang="zh-TW" dirty="0"/>
              <a:t>比賽中</a:t>
            </a:r>
            <a:r>
              <a:rPr lang="zh-TW" altLang="en-US" dirty="0"/>
              <a:t>的裝備，</a:t>
            </a:r>
            <a:r>
              <a:rPr lang="zh-TW" altLang="en-US" dirty="0" smtClean="0"/>
              <a:t>包括：</a:t>
            </a:r>
            <a:endParaRPr lang="pl-PL" altLang="en-US" dirty="0">
              <a:cs typeface="Calibri" panose="020F0502020204030204" pitchFamily="34" charset="0"/>
            </a:endParaRPr>
          </a:p>
          <a:p>
            <a:pPr lvl="1">
              <a:buFontTx/>
              <a:buChar char="-"/>
            </a:pPr>
            <a:r>
              <a:rPr lang="pl-PL" altLang="en-US" dirty="0">
                <a:cs typeface="Calibri" panose="020F0502020204030204" pitchFamily="34" charset="0"/>
              </a:rPr>
              <a:t>high quaility, suitable and well adjusted gloves</a:t>
            </a:r>
            <a:r>
              <a:rPr lang="zh-TW" altLang="zh-TW" dirty="0"/>
              <a:t>高品質</a:t>
            </a:r>
            <a:r>
              <a:rPr lang="zh-TW" altLang="en-US" dirty="0">
                <a:latin typeface="新細明體" panose="02020500000000000000" pitchFamily="18" charset="-120"/>
                <a:ea typeface="新細明體" panose="02020500000000000000" pitchFamily="18" charset="-120"/>
              </a:rPr>
              <a:t>、</a:t>
            </a:r>
            <a:r>
              <a:rPr lang="zh-TW" altLang="zh-TW" dirty="0"/>
              <a:t>適當和調整良好的手套</a:t>
            </a:r>
            <a:endParaRPr lang="pl-PL" altLang="en-US" dirty="0">
              <a:cs typeface="Calibri" panose="020F0502020204030204" pitchFamily="34" charset="0"/>
            </a:endParaRPr>
          </a:p>
          <a:p>
            <a:pPr lvl="1">
              <a:buFontTx/>
              <a:buChar char="-"/>
            </a:pPr>
            <a:r>
              <a:rPr lang="pl-PL" altLang="en-US" dirty="0">
                <a:cs typeface="Calibri" panose="020F0502020204030204" pitchFamily="34" charset="0"/>
              </a:rPr>
              <a:t>certified and best quality bandages – preferably made of 15 m of gauze and padding like for WSB </a:t>
            </a:r>
            <a:r>
              <a:rPr lang="sv-SE" altLang="en-US" dirty="0">
                <a:cs typeface="Calibri" panose="020F0502020204030204" pitchFamily="34" charset="0"/>
              </a:rPr>
              <a:t>and Elite Men</a:t>
            </a:r>
            <a:r>
              <a:rPr lang="pl-PL" altLang="en-US" dirty="0">
                <a:cs typeface="Calibri" panose="020F0502020204030204" pitchFamily="34" charset="0"/>
              </a:rPr>
              <a:t> events.</a:t>
            </a:r>
            <a:r>
              <a:rPr lang="zh-TW" altLang="en-US" dirty="0">
                <a:cs typeface="Calibri" panose="020F0502020204030204" pitchFamily="34" charset="0"/>
              </a:rPr>
              <a:t>通過</a:t>
            </a:r>
            <a:r>
              <a:rPr lang="zh-TW" altLang="zh-TW" dirty="0"/>
              <a:t>認證和最佳質量的繃帶 - </a:t>
            </a:r>
            <a:r>
              <a:rPr lang="zh-TW" altLang="en-US" dirty="0"/>
              <a:t>最好是以</a:t>
            </a:r>
            <a:r>
              <a:rPr lang="zh-TW" altLang="zh-TW" dirty="0"/>
              <a:t>15</a:t>
            </a:r>
            <a:r>
              <a:rPr lang="zh-TW" altLang="en-US" dirty="0"/>
              <a:t>公尺</a:t>
            </a:r>
            <a:r>
              <a:rPr lang="zh-TW" altLang="zh-TW" dirty="0"/>
              <a:t>的紗布和襯墊</a:t>
            </a:r>
            <a:r>
              <a:rPr lang="zh-TW" altLang="en-US" dirty="0"/>
              <a:t>等</a:t>
            </a:r>
            <a:r>
              <a:rPr lang="zh-TW" altLang="zh-TW" dirty="0"/>
              <a:t>製成，</a:t>
            </a:r>
            <a:r>
              <a:rPr lang="zh-TW" altLang="en-US" dirty="0"/>
              <a:t>專供</a:t>
            </a:r>
            <a:r>
              <a:rPr lang="zh-TW" altLang="zh-TW" dirty="0"/>
              <a:t>WSB和Elite Men</a:t>
            </a:r>
            <a:r>
              <a:rPr lang="zh-TW" altLang="en-US" dirty="0"/>
              <a:t>賽事使用</a:t>
            </a:r>
            <a:r>
              <a:rPr lang="zh-TW" altLang="zh-TW" dirty="0"/>
              <a:t>。</a:t>
            </a:r>
            <a:endParaRPr lang="pl-PL" altLang="en-US" dirty="0">
              <a:cs typeface="Calibri" panose="020F0502020204030204" pitchFamily="34" charset="0"/>
            </a:endParaRPr>
          </a:p>
          <a:p>
            <a:pPr lvl="1">
              <a:buFontTx/>
              <a:buChar char="-"/>
            </a:pPr>
            <a:r>
              <a:rPr lang="pl-PL" altLang="en-US" dirty="0">
                <a:cs typeface="Calibri" panose="020F0502020204030204" pitchFamily="34" charset="0"/>
              </a:rPr>
              <a:t>well-fitted mouthguard</a:t>
            </a:r>
            <a:r>
              <a:rPr lang="zh-TW" altLang="en-US" dirty="0"/>
              <a:t>合適</a:t>
            </a:r>
            <a:r>
              <a:rPr lang="zh-TW" altLang="zh-TW" dirty="0"/>
              <a:t>的</a:t>
            </a:r>
            <a:r>
              <a:rPr lang="zh-TW" altLang="en-US" dirty="0"/>
              <a:t>護口器</a:t>
            </a:r>
            <a:endParaRPr lang="pl-PL" altLang="en-US" dirty="0">
              <a:cs typeface="Calibri" panose="020F0502020204030204" pitchFamily="34" charset="0"/>
            </a:endParaRPr>
          </a:p>
          <a:p>
            <a:pPr lvl="1">
              <a:buFontTx/>
              <a:buChar char="-"/>
            </a:pPr>
            <a:r>
              <a:rPr lang="pl-PL" altLang="en-US" dirty="0">
                <a:cs typeface="Calibri" panose="020F0502020204030204" pitchFamily="34" charset="0"/>
              </a:rPr>
              <a:t>cup protector</a:t>
            </a:r>
            <a:r>
              <a:rPr lang="zh-TW" altLang="zh-TW" dirty="0"/>
              <a:t>護</a:t>
            </a:r>
            <a:r>
              <a:rPr lang="zh-TW" altLang="en-US" dirty="0"/>
              <a:t>檔</a:t>
            </a:r>
            <a:r>
              <a:rPr lang="en-AU" altLang="en-US" dirty="0">
                <a:solidFill>
                  <a:srgbClr val="FF0000"/>
                </a:solidFill>
                <a:cs typeface="Calibri" panose="020F0502020204030204" pitchFamily="34" charset="0"/>
              </a:rPr>
              <a:t/>
            </a:r>
            <a:br>
              <a:rPr lang="en-AU" altLang="en-US" dirty="0">
                <a:solidFill>
                  <a:srgbClr val="FF0000"/>
                </a:solidFill>
                <a:cs typeface="Calibri" panose="020F0502020204030204" pitchFamily="34" charset="0"/>
              </a:rPr>
            </a:br>
            <a:endParaRPr lang="pl-PL" altLang="en-US" dirty="0">
              <a:solidFill>
                <a:srgbClr val="FF0000"/>
              </a:solidFill>
            </a:endParaRPr>
          </a:p>
        </p:txBody>
      </p:sp>
      <p:sp>
        <p:nvSpPr>
          <p:cNvPr id="406531" name="Tytuł 2"/>
          <p:cNvSpPr>
            <a:spLocks noGrp="1"/>
          </p:cNvSpPr>
          <p:nvPr>
            <p:ph type="title"/>
          </p:nvPr>
        </p:nvSpPr>
        <p:spPr>
          <a:xfrm>
            <a:off x="2073275" y="333375"/>
            <a:ext cx="7632700" cy="647700"/>
          </a:xfrm>
        </p:spPr>
        <p:txBody>
          <a:bodyPr/>
          <a:lstStyle/>
          <a:p>
            <a:r>
              <a:rPr lang="pl-PL" altLang="en-US" dirty="0"/>
              <a:t>Injury prevention</a:t>
            </a:r>
            <a:r>
              <a:rPr lang="zh-TW" altLang="zh-TW" b="1" dirty="0"/>
              <a:t>傷害預防</a:t>
            </a:r>
            <a:endParaRPr lang="pl-PL" altLang="en-US" b="1" dirty="0"/>
          </a:p>
        </p:txBody>
      </p:sp>
      <p:sp>
        <p:nvSpPr>
          <p:cNvPr id="40653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69543D9-7694-42D7-8F6E-9231F1035BC9}" type="slidenum">
              <a:rPr lang="en-US" altLang="pl-PL" sz="1200" smtClean="0">
                <a:solidFill>
                  <a:srgbClr val="FFFFFF"/>
                </a:solidFill>
                <a:latin typeface="Arial Black" panose="020B0A04020102090204" pitchFamily="34" charset="0"/>
                <a:sym typeface="Arial Black" panose="020B0A04020102090204" pitchFamily="34" charset="0"/>
              </a:rPr>
              <a:pPr/>
              <a:t>281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ymbol zastępczy zawartości 1"/>
          <p:cNvSpPr>
            <a:spLocks noGrp="1"/>
          </p:cNvSpPr>
          <p:nvPr>
            <p:ph idx="1"/>
          </p:nvPr>
        </p:nvSpPr>
        <p:spPr>
          <a:xfrm>
            <a:off x="704850" y="1125538"/>
            <a:ext cx="8915400" cy="4525962"/>
          </a:xfrm>
        </p:spPr>
        <p:txBody>
          <a:bodyPr lIns="91440" tIns="45720" rIns="91440" bIns="45720"/>
          <a:lstStyle/>
          <a:p>
            <a:pPr algn="just"/>
            <a:r>
              <a:rPr lang="en-AU" altLang="en-US" dirty="0">
                <a:cs typeface="Calibri" panose="020F0502020204030204" pitchFamily="34" charset="0"/>
              </a:rPr>
              <a:t>Exemplary forms of boxing offence/attacks</a:t>
            </a:r>
            <a:r>
              <a:rPr lang="pl-PL" altLang="en-US" dirty="0">
                <a:cs typeface="Calibri" panose="020F0502020204030204" pitchFamily="34" charset="0"/>
              </a:rPr>
              <a:t> </a:t>
            </a:r>
            <a:r>
              <a:rPr lang="en-AU" altLang="en-US" dirty="0">
                <a:cs typeface="Calibri" panose="020F0502020204030204" pitchFamily="34" charset="0"/>
              </a:rPr>
              <a:t>that can cause athlete’s head </a:t>
            </a:r>
            <a:r>
              <a:rPr lang="en-AU" altLang="en-US" dirty="0" smtClean="0">
                <a:cs typeface="Calibri" panose="020F0502020204030204" pitchFamily="34" charset="0"/>
              </a:rPr>
              <a:t>injuries</a:t>
            </a:r>
            <a:r>
              <a:rPr lang="en-US" altLang="zh-TW" dirty="0" smtClean="0">
                <a:cs typeface="Calibri" panose="020F0502020204030204" pitchFamily="34" charset="0"/>
              </a:rPr>
              <a:t>:</a:t>
            </a:r>
            <a:r>
              <a:rPr lang="zh-TW" altLang="en-US" dirty="0" smtClean="0">
                <a:cs typeface="Calibri" panose="020F0502020204030204" pitchFamily="34" charset="0"/>
              </a:rPr>
              <a:t> </a:t>
            </a:r>
            <a:r>
              <a:rPr lang="zh-TW" altLang="zh-TW" dirty="0" smtClean="0"/>
              <a:t>拳擊</a:t>
            </a:r>
            <a:r>
              <a:rPr lang="zh-TW" altLang="zh-TW" dirty="0"/>
              <a:t>進攻/攻擊可能導致</a:t>
            </a:r>
            <a:r>
              <a:rPr lang="zh-TW" altLang="en-US" dirty="0"/>
              <a:t>運動員</a:t>
            </a:r>
            <a:r>
              <a:rPr lang="zh-TW" altLang="zh-TW" dirty="0"/>
              <a:t>頭部受傷的示範</a:t>
            </a:r>
            <a:r>
              <a:rPr lang="zh-TW" altLang="zh-TW" dirty="0" smtClean="0"/>
              <a:t>形式</a:t>
            </a:r>
            <a:r>
              <a:rPr lang="zh-TW" altLang="en-US" dirty="0" smtClean="0"/>
              <a:t>：</a:t>
            </a:r>
            <a:endParaRPr lang="pl-PL" altLang="en-US" dirty="0">
              <a:cs typeface="Calibri" panose="020F0502020204030204" pitchFamily="34" charset="0"/>
            </a:endParaRPr>
          </a:p>
          <a:p>
            <a:pPr lvl="1"/>
            <a:r>
              <a:rPr lang="en-AU" altLang="en-US" dirty="0">
                <a:cs typeface="Calibri" panose="020F0502020204030204" pitchFamily="34" charset="0"/>
              </a:rPr>
              <a:t>Head-butting before a punch is executing (attacking opponent with  their head, leaning forward)</a:t>
            </a:r>
            <a:r>
              <a:rPr lang="zh-TW" altLang="zh-TW" dirty="0"/>
              <a:t>在</a:t>
            </a:r>
            <a:r>
              <a:rPr lang="zh-TW" altLang="en-US" dirty="0"/>
              <a:t>出拳動作</a:t>
            </a:r>
            <a:r>
              <a:rPr lang="zh-TW" altLang="zh-TW" dirty="0"/>
              <a:t>之前</a:t>
            </a:r>
            <a:r>
              <a:rPr lang="zh-TW" altLang="en-US" dirty="0"/>
              <a:t>用頭衝撞</a:t>
            </a:r>
            <a:r>
              <a:rPr lang="zh-TW" altLang="zh-TW" dirty="0"/>
              <a:t>（</a:t>
            </a:r>
            <a:r>
              <a:rPr lang="zh-TW" altLang="en-US" dirty="0"/>
              <a:t>以</a:t>
            </a:r>
            <a:r>
              <a:rPr lang="zh-TW" altLang="zh-TW" dirty="0"/>
              <a:t>他們的頭</a:t>
            </a:r>
            <a:r>
              <a:rPr lang="zh-TW" altLang="en-US" dirty="0">
                <a:latin typeface="新細明體" panose="02020500000000000000" pitchFamily="18" charset="-120"/>
                <a:ea typeface="新細明體" panose="02020500000000000000" pitchFamily="18" charset="-120"/>
              </a:rPr>
              <a:t>、</a:t>
            </a:r>
            <a:r>
              <a:rPr lang="zh-TW" altLang="zh-TW" dirty="0"/>
              <a:t>向前傾斜攻擊對手）</a:t>
            </a:r>
            <a:r>
              <a:rPr lang="en-AU" altLang="en-US" dirty="0">
                <a:cs typeface="Calibri" panose="020F0502020204030204" pitchFamily="34" charset="0"/>
              </a:rPr>
              <a:t> </a:t>
            </a:r>
            <a:endParaRPr lang="pl-PL" altLang="en-US" dirty="0">
              <a:cs typeface="Calibri" panose="020F0502020204030204" pitchFamily="34" charset="0"/>
            </a:endParaRPr>
          </a:p>
          <a:p>
            <a:pPr lvl="1"/>
            <a:r>
              <a:rPr lang="en-AU" altLang="en-US" dirty="0">
                <a:cs typeface="Calibri" panose="020F0502020204030204" pitchFamily="34" charset="0"/>
              </a:rPr>
              <a:t>Head-butting after a punch is executed or feinting</a:t>
            </a:r>
            <a:r>
              <a:rPr lang="zh-TW" altLang="zh-TW" dirty="0"/>
              <a:t>在</a:t>
            </a:r>
            <a:r>
              <a:rPr lang="zh-TW" altLang="en-US" dirty="0"/>
              <a:t>出拳動作或假動作</a:t>
            </a:r>
            <a:r>
              <a:rPr lang="zh-TW" altLang="zh-TW" dirty="0"/>
              <a:t>之</a:t>
            </a:r>
            <a:r>
              <a:rPr lang="zh-TW" altLang="en-US" dirty="0"/>
              <a:t>後用頭衝撞</a:t>
            </a:r>
            <a:endParaRPr lang="pl-PL" altLang="en-US" dirty="0">
              <a:cs typeface="Calibri" panose="020F0502020204030204" pitchFamily="34" charset="0"/>
            </a:endParaRPr>
          </a:p>
          <a:p>
            <a:pPr lvl="1"/>
            <a:r>
              <a:rPr lang="en-AU" altLang="en-US" dirty="0">
                <a:cs typeface="Calibri" panose="020F0502020204030204" pitchFamily="34" charset="0"/>
              </a:rPr>
              <a:t>Head-butting (attacking opponent with their head, leaning forward)  after a defensive move </a:t>
            </a:r>
            <a:r>
              <a:rPr lang="pl-PL" altLang="en-US" dirty="0">
                <a:cs typeface="Calibri" panose="020F0502020204030204" pitchFamily="34" charset="0"/>
              </a:rPr>
              <a:t>but </a:t>
            </a:r>
            <a:r>
              <a:rPr lang="en-AU" altLang="en-US" dirty="0">
                <a:cs typeface="Calibri" panose="020F0502020204030204" pitchFamily="34" charset="0"/>
              </a:rPr>
              <a:t>without executing a punch</a:t>
            </a:r>
            <a:r>
              <a:rPr lang="zh-TW" altLang="en-US" dirty="0">
                <a:cs typeface="Calibri" panose="020F0502020204030204" pitchFamily="34" charset="0"/>
              </a:rPr>
              <a:t>在</a:t>
            </a:r>
            <a:r>
              <a:rPr lang="zh-TW" altLang="zh-TW" dirty="0"/>
              <a:t>防守</a:t>
            </a:r>
            <a:r>
              <a:rPr lang="zh-TW" altLang="en-US" dirty="0"/>
              <a:t>移動之</a:t>
            </a:r>
            <a:r>
              <a:rPr lang="zh-TW" altLang="zh-TW" dirty="0"/>
              <a:t>後</a:t>
            </a:r>
            <a:r>
              <a:rPr lang="zh-TW" altLang="en-US" dirty="0"/>
              <a:t>用頭衝撞</a:t>
            </a:r>
            <a:r>
              <a:rPr lang="zh-TW" altLang="zh-TW" dirty="0"/>
              <a:t>（</a:t>
            </a:r>
            <a:r>
              <a:rPr lang="zh-TW" altLang="en-US" dirty="0"/>
              <a:t>以</a:t>
            </a:r>
            <a:r>
              <a:rPr lang="zh-TW" altLang="zh-TW" dirty="0"/>
              <a:t>他們的頭</a:t>
            </a:r>
            <a:r>
              <a:rPr lang="zh-TW" altLang="en-US" dirty="0">
                <a:latin typeface="新細明體" panose="02020500000000000000" pitchFamily="18" charset="-120"/>
                <a:ea typeface="新細明體" panose="02020500000000000000" pitchFamily="18" charset="-120"/>
              </a:rPr>
              <a:t>、</a:t>
            </a:r>
            <a:r>
              <a:rPr lang="zh-TW" altLang="zh-TW" dirty="0"/>
              <a:t>向前傾斜攻擊對手），但沒有</a:t>
            </a:r>
            <a:r>
              <a:rPr lang="zh-TW" altLang="en-US" dirty="0"/>
              <a:t>動作</a:t>
            </a:r>
            <a:endParaRPr lang="pl-PL" altLang="en-US" dirty="0">
              <a:cs typeface="Calibri" panose="020F0502020204030204" pitchFamily="34" charset="0"/>
            </a:endParaRPr>
          </a:p>
          <a:p>
            <a:pPr lvl="1"/>
            <a:r>
              <a:rPr lang="en-AU" altLang="en-US" dirty="0">
                <a:cs typeface="Calibri" panose="020F0502020204030204" pitchFamily="34" charset="0"/>
              </a:rPr>
              <a:t>Hitting with elbow and forearm within different areas</a:t>
            </a:r>
            <a:r>
              <a:rPr lang="zh-TW" altLang="en-US" dirty="0"/>
              <a:t>以手</a:t>
            </a:r>
            <a:r>
              <a:rPr lang="zh-TW" altLang="zh-TW" dirty="0"/>
              <a:t>肘和前臂</a:t>
            </a:r>
            <a:r>
              <a:rPr lang="zh-TW" altLang="en-US" dirty="0"/>
              <a:t>攻擊不同的部位</a:t>
            </a:r>
            <a:endParaRPr lang="pl-PL" altLang="en-US" dirty="0">
              <a:cs typeface="Calibri" panose="020F0502020204030204" pitchFamily="34" charset="0"/>
            </a:endParaRPr>
          </a:p>
          <a:p>
            <a:pPr lvl="1"/>
            <a:r>
              <a:rPr lang="en-AU" altLang="en-US" dirty="0">
                <a:cs typeface="Calibri" panose="020F0502020204030204" pitchFamily="34" charset="0"/>
              </a:rPr>
              <a:t>Hitting with an open glove, the inside of the glove, wrist or side of the hand</a:t>
            </a:r>
            <a:r>
              <a:rPr lang="pl-PL" altLang="en-US" dirty="0">
                <a:cs typeface="Calibri" panose="020F0502020204030204" pitchFamily="34" charset="0"/>
              </a:rPr>
              <a:t> due to incorrect arm and hand position</a:t>
            </a:r>
            <a:r>
              <a:rPr lang="zh-TW" altLang="en-US" dirty="0"/>
              <a:t>由於</a:t>
            </a:r>
            <a:r>
              <a:rPr lang="zh-TW" altLang="zh-TW" dirty="0"/>
              <a:t>不正確手臂和手</a:t>
            </a:r>
            <a:r>
              <a:rPr lang="zh-TW" altLang="en-US" dirty="0"/>
              <a:t>部姿勢，</a:t>
            </a:r>
            <a:r>
              <a:rPr lang="zh-TW" altLang="en-US" dirty="0">
                <a:cs typeface="Calibri" panose="020F0502020204030204" pitchFamily="34" charset="0"/>
              </a:rPr>
              <a:t>以</a:t>
            </a:r>
            <a:r>
              <a:rPr lang="zh-TW" altLang="zh-TW" dirty="0"/>
              <a:t>打開</a:t>
            </a:r>
            <a:r>
              <a:rPr lang="zh-TW" altLang="en-US" dirty="0"/>
              <a:t>的</a:t>
            </a:r>
            <a:r>
              <a:rPr lang="zh-TW" altLang="zh-TW" dirty="0"/>
              <a:t>手套</a:t>
            </a:r>
            <a:r>
              <a:rPr lang="zh-TW" altLang="en-US" dirty="0"/>
              <a:t>、</a:t>
            </a:r>
            <a:r>
              <a:rPr lang="zh-TW" altLang="zh-TW" dirty="0"/>
              <a:t>手腕或手</a:t>
            </a:r>
            <a:r>
              <a:rPr lang="zh-TW" altLang="en-US" dirty="0"/>
              <a:t>部</a:t>
            </a:r>
            <a:r>
              <a:rPr lang="zh-TW" altLang="zh-TW" dirty="0"/>
              <a:t>側</a:t>
            </a:r>
            <a:r>
              <a:rPr lang="zh-TW" altLang="en-US" dirty="0"/>
              <a:t>邊攻擊 。</a:t>
            </a:r>
            <a:endParaRPr lang="pl-PL" altLang="en-US" dirty="0">
              <a:cs typeface="Calibri" panose="020F0502020204030204" pitchFamily="34" charset="0"/>
            </a:endParaRPr>
          </a:p>
          <a:p>
            <a:pPr lvl="1" algn="just"/>
            <a:r>
              <a:rPr lang="en-US" altLang="en-US" dirty="0">
                <a:cs typeface="Calibri" panose="020F0502020204030204" pitchFamily="34" charset="0"/>
              </a:rPr>
              <a:t>Head butting in a clinch due to too wide movements of head and trunk </a:t>
            </a:r>
            <a:r>
              <a:rPr lang="pl-PL" altLang="en-US" dirty="0">
                <a:cs typeface="Calibri" panose="020F0502020204030204" pitchFamily="34" charset="0"/>
              </a:rPr>
              <a:t>etc.</a:t>
            </a:r>
            <a:r>
              <a:rPr lang="zh-TW" altLang="zh-TW" dirty="0"/>
              <a:t>由於頭部和軀幹</a:t>
            </a:r>
            <a:r>
              <a:rPr lang="zh-TW" altLang="en-US" dirty="0"/>
              <a:t>等太大</a:t>
            </a:r>
            <a:r>
              <a:rPr lang="zh-TW" altLang="zh-TW" dirty="0"/>
              <a:t>的</a:t>
            </a:r>
            <a:r>
              <a:rPr lang="zh-TW" altLang="en-US" dirty="0"/>
              <a:t>移</a:t>
            </a:r>
            <a:r>
              <a:rPr lang="zh-TW" altLang="zh-TW" dirty="0"/>
              <a:t>動，</a:t>
            </a:r>
            <a:r>
              <a:rPr lang="zh-TW" altLang="en-US" dirty="0"/>
              <a:t>以扭打方式用頭衝撞</a:t>
            </a:r>
            <a:endParaRPr lang="pl-PL" altLang="en-US" dirty="0"/>
          </a:p>
        </p:txBody>
      </p:sp>
      <p:sp>
        <p:nvSpPr>
          <p:cNvPr id="407555" name="Tytuł 2"/>
          <p:cNvSpPr>
            <a:spLocks noGrp="1"/>
          </p:cNvSpPr>
          <p:nvPr>
            <p:ph type="title"/>
          </p:nvPr>
        </p:nvSpPr>
        <p:spPr>
          <a:xfrm>
            <a:off x="2073275" y="333375"/>
            <a:ext cx="7632700" cy="647700"/>
          </a:xfrm>
        </p:spPr>
        <p:txBody>
          <a:bodyPr/>
          <a:lstStyle/>
          <a:p>
            <a:r>
              <a:rPr lang="pl-PL" altLang="en-US" dirty="0"/>
              <a:t>Head injuries</a:t>
            </a:r>
            <a:r>
              <a:rPr lang="zh-TW" altLang="en-US" b="1" dirty="0"/>
              <a:t>頭部</a:t>
            </a:r>
            <a:r>
              <a:rPr lang="zh-TW" altLang="zh-TW" b="1" dirty="0"/>
              <a:t>傷害</a:t>
            </a:r>
            <a:endParaRPr lang="pl-PL" altLang="en-US" b="1" dirty="0"/>
          </a:p>
        </p:txBody>
      </p:sp>
      <p:sp>
        <p:nvSpPr>
          <p:cNvPr id="40755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84FAD1E-3B88-4633-BAA9-7FA63C227E86}" type="slidenum">
              <a:rPr lang="en-US" altLang="pl-PL" sz="1200" smtClean="0">
                <a:solidFill>
                  <a:srgbClr val="FFFFFF"/>
                </a:solidFill>
                <a:latin typeface="Arial Black" panose="020B0A04020102090204" pitchFamily="34" charset="0"/>
                <a:sym typeface="Arial Black" panose="020B0A04020102090204" pitchFamily="34" charset="0"/>
              </a:rPr>
              <a:pPr/>
              <a:t>282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ymbol zastępczy zawartości 1"/>
          <p:cNvSpPr>
            <a:spLocks noGrp="1"/>
          </p:cNvSpPr>
          <p:nvPr>
            <p:ph idx="1"/>
          </p:nvPr>
        </p:nvSpPr>
        <p:spPr>
          <a:xfrm>
            <a:off x="704850" y="1125538"/>
            <a:ext cx="8915400" cy="4525962"/>
          </a:xfrm>
        </p:spPr>
        <p:txBody>
          <a:bodyPr lIns="91440" tIns="45720" rIns="91440" bIns="45720"/>
          <a:lstStyle/>
          <a:p>
            <a:r>
              <a:rPr lang="en-US" altLang="en-US" dirty="0"/>
              <a:t>Possible head </a:t>
            </a:r>
            <a:r>
              <a:rPr lang="en-US" altLang="en-US" dirty="0" smtClean="0"/>
              <a:t>injuries</a:t>
            </a:r>
            <a:r>
              <a:rPr lang="en-US" altLang="zh-TW" dirty="0" smtClean="0"/>
              <a:t>:</a:t>
            </a:r>
            <a:r>
              <a:rPr lang="zh-TW" altLang="en-US" dirty="0" smtClean="0"/>
              <a:t> </a:t>
            </a:r>
            <a:r>
              <a:rPr lang="zh-TW" altLang="zh-TW" dirty="0" smtClean="0"/>
              <a:t>可能</a:t>
            </a:r>
            <a:r>
              <a:rPr lang="zh-TW" altLang="zh-TW" dirty="0"/>
              <a:t>的頭部</a:t>
            </a:r>
            <a:r>
              <a:rPr lang="zh-TW" altLang="zh-TW" dirty="0" smtClean="0"/>
              <a:t>受傷</a:t>
            </a:r>
            <a:r>
              <a:rPr lang="zh-TW" altLang="en-US" dirty="0" smtClean="0"/>
              <a:t>：</a:t>
            </a:r>
            <a:endParaRPr lang="en-US" altLang="en-US" dirty="0"/>
          </a:p>
          <a:p>
            <a:pPr lvl="1"/>
            <a:r>
              <a:rPr lang="en-US" altLang="en-US" dirty="0"/>
              <a:t>Cuts</a:t>
            </a:r>
            <a:r>
              <a:rPr lang="zh-TW" altLang="en-US" dirty="0"/>
              <a:t>傷口</a:t>
            </a:r>
            <a:endParaRPr lang="en-US" altLang="en-US" dirty="0"/>
          </a:p>
          <a:p>
            <a:pPr lvl="1"/>
            <a:r>
              <a:rPr lang="en-US" altLang="en-US" dirty="0"/>
              <a:t>Hematomas</a:t>
            </a:r>
            <a:r>
              <a:rPr lang="zh-TW" altLang="zh-TW" dirty="0"/>
              <a:t>血腫</a:t>
            </a:r>
            <a:endParaRPr lang="en-US" altLang="en-US" dirty="0"/>
          </a:p>
          <a:p>
            <a:pPr lvl="1"/>
            <a:r>
              <a:rPr lang="en-US" altLang="en-US" dirty="0"/>
              <a:t>Nose/jaw/cheekbone fractures</a:t>
            </a:r>
            <a:r>
              <a:rPr lang="zh-TW" altLang="zh-TW" dirty="0"/>
              <a:t>鼻/</a:t>
            </a:r>
            <a:r>
              <a:rPr lang="zh-TW" altLang="en-US" dirty="0"/>
              <a:t>下巴</a:t>
            </a:r>
            <a:r>
              <a:rPr lang="zh-TW" altLang="zh-TW" dirty="0"/>
              <a:t>/ </a:t>
            </a:r>
            <a:r>
              <a:rPr lang="zh-TW" altLang="en-US" dirty="0"/>
              <a:t>顴骨</a:t>
            </a:r>
            <a:r>
              <a:rPr lang="zh-TW" altLang="zh-TW" dirty="0"/>
              <a:t>骨折</a:t>
            </a:r>
            <a:endParaRPr lang="en-US" altLang="en-US" dirty="0"/>
          </a:p>
          <a:p>
            <a:pPr lvl="1"/>
            <a:r>
              <a:rPr lang="en-US" altLang="en-US" dirty="0"/>
              <a:t>Broken teeth</a:t>
            </a:r>
            <a:r>
              <a:rPr lang="zh-TW" altLang="en-US" dirty="0"/>
              <a:t>牙</a:t>
            </a:r>
            <a:r>
              <a:rPr lang="zh-TW" altLang="zh-TW" dirty="0"/>
              <a:t>齒</a:t>
            </a:r>
            <a:r>
              <a:rPr lang="zh-TW" altLang="en-US" dirty="0"/>
              <a:t>斷裂</a:t>
            </a:r>
            <a:endParaRPr lang="en-US" altLang="en-US" dirty="0"/>
          </a:p>
          <a:p>
            <a:pPr lvl="1"/>
            <a:r>
              <a:rPr lang="en-US" altLang="en-US" dirty="0"/>
              <a:t>Eyeball damages</a:t>
            </a:r>
            <a:r>
              <a:rPr lang="zh-TW" altLang="zh-TW" dirty="0"/>
              <a:t>眼球</a:t>
            </a:r>
            <a:r>
              <a:rPr lang="zh-TW" altLang="en-US" dirty="0"/>
              <a:t>受</a:t>
            </a:r>
            <a:r>
              <a:rPr lang="zh-TW" altLang="zh-TW" dirty="0"/>
              <a:t>傷</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endParaRPr lang="pl-PL" altLang="en-US" dirty="0"/>
          </a:p>
        </p:txBody>
      </p:sp>
      <p:sp>
        <p:nvSpPr>
          <p:cNvPr id="408579" name="Tytuł 2"/>
          <p:cNvSpPr>
            <a:spLocks noGrp="1"/>
          </p:cNvSpPr>
          <p:nvPr>
            <p:ph type="title"/>
          </p:nvPr>
        </p:nvSpPr>
        <p:spPr>
          <a:xfrm>
            <a:off x="2073275" y="333375"/>
            <a:ext cx="7632700" cy="647700"/>
          </a:xfrm>
        </p:spPr>
        <p:txBody>
          <a:bodyPr/>
          <a:lstStyle/>
          <a:p>
            <a:r>
              <a:rPr lang="pl-PL" altLang="en-US" dirty="0"/>
              <a:t>Head injuries</a:t>
            </a:r>
            <a:r>
              <a:rPr lang="zh-TW" altLang="en-US" b="1" dirty="0"/>
              <a:t>頭部</a:t>
            </a:r>
            <a:r>
              <a:rPr lang="zh-TW" altLang="zh-TW" b="1" dirty="0"/>
              <a:t>傷害</a:t>
            </a:r>
            <a:endParaRPr lang="pl-PL" altLang="en-US" dirty="0"/>
          </a:p>
        </p:txBody>
      </p:sp>
      <p:sp>
        <p:nvSpPr>
          <p:cNvPr id="40858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B2A753E-D3DA-4D3A-9EF7-30F42DD7F9CC}" type="slidenum">
              <a:rPr lang="en-US" altLang="pl-PL" sz="1200" smtClean="0">
                <a:solidFill>
                  <a:srgbClr val="FFFFFF"/>
                </a:solidFill>
                <a:latin typeface="Arial Black" panose="020B0A04020102090204" pitchFamily="34" charset="0"/>
                <a:sym typeface="Arial Black" panose="020B0A04020102090204" pitchFamily="34" charset="0"/>
              </a:rPr>
              <a:pPr/>
              <a:t>283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ymbol zastępczy zawartości 1"/>
          <p:cNvSpPr>
            <a:spLocks noGrp="1"/>
          </p:cNvSpPr>
          <p:nvPr>
            <p:ph idx="1"/>
          </p:nvPr>
        </p:nvSpPr>
        <p:spPr>
          <a:xfrm>
            <a:off x="533400" y="1066800"/>
            <a:ext cx="9001125" cy="5040313"/>
          </a:xfrm>
        </p:spPr>
        <p:txBody>
          <a:bodyPr lIns="91440" tIns="45720" rIns="91440" bIns="45720"/>
          <a:lstStyle/>
          <a:p>
            <a:r>
              <a:rPr lang="en-US" altLang="en-US" sz="2000" dirty="0"/>
              <a:t>Tactical ways to create head injuries to an Opponent - examples</a:t>
            </a:r>
            <a:r>
              <a:rPr lang="zh-TW" altLang="zh-TW" sz="2000" dirty="0"/>
              <a:t>對對手造成頭部受傷的戰術方法 - 例子</a:t>
            </a:r>
            <a:endParaRPr lang="en-US" altLang="en-US" sz="2000" dirty="0"/>
          </a:p>
          <a:p>
            <a:pPr lvl="1"/>
            <a:r>
              <a:rPr lang="en-US" altLang="en-US" dirty="0"/>
              <a:t>When a boxer has a minor eyebrow cut that occurs as a result of his opponent’s unintentional actions, he/she (the opponent) continues to execute punches to the injured area, in order to increase the damage of the cut and make it more severe. As a result of such intentional actions, the referee can stop the contest.</a:t>
            </a:r>
            <a:r>
              <a:rPr lang="zh-TW" altLang="zh-TW" dirty="0"/>
              <a:t>當一名拳擊手由於對手的</a:t>
            </a:r>
            <a:r>
              <a:rPr lang="zh-TW" altLang="en-US" dirty="0"/>
              <a:t>非故</a:t>
            </a:r>
            <a:r>
              <a:rPr lang="zh-TW" altLang="zh-TW" dirty="0"/>
              <a:t>意動</a:t>
            </a:r>
            <a:r>
              <a:rPr lang="zh-TW" altLang="en-US" dirty="0"/>
              <a:t>作</a:t>
            </a:r>
            <a:r>
              <a:rPr lang="zh-TW" altLang="zh-TW" dirty="0"/>
              <a:t>而發生輕微的眉毛</a:t>
            </a:r>
            <a:r>
              <a:rPr lang="zh-TW" altLang="en-US" dirty="0"/>
              <a:t>傷口</a:t>
            </a:r>
            <a:r>
              <a:rPr lang="zh-TW" altLang="zh-TW" dirty="0"/>
              <a:t>，他/她（對手）繼續對</a:t>
            </a:r>
            <a:r>
              <a:rPr lang="zh-TW" altLang="en-US" dirty="0"/>
              <a:t>受</a:t>
            </a:r>
            <a:r>
              <a:rPr lang="zh-TW" altLang="zh-TW" dirty="0"/>
              <a:t>傷</a:t>
            </a:r>
            <a:r>
              <a:rPr lang="zh-TW" altLang="en-US" dirty="0"/>
              <a:t>部位出拳</a:t>
            </a:r>
            <a:r>
              <a:rPr lang="zh-TW" altLang="zh-TW" dirty="0"/>
              <a:t>，增加傷口的傷害，使</a:t>
            </a:r>
            <a:r>
              <a:rPr lang="zh-TW" altLang="en-US" dirty="0"/>
              <a:t>傷勢</a:t>
            </a:r>
            <a:r>
              <a:rPr lang="zh-TW" altLang="zh-TW" dirty="0"/>
              <a:t>更加嚴重。由於此類故意行為，</a:t>
            </a:r>
            <a:r>
              <a:rPr lang="zh-TW" altLang="en-US" dirty="0"/>
              <a:t>裁判員</a:t>
            </a:r>
            <a:r>
              <a:rPr lang="zh-TW" altLang="zh-TW" dirty="0"/>
              <a:t>可以停止比賽。</a:t>
            </a:r>
            <a:endParaRPr lang="en-US" altLang="en-US" dirty="0"/>
          </a:p>
          <a:p>
            <a:pPr lvl="1"/>
            <a:r>
              <a:rPr lang="en-US" altLang="en-US" dirty="0"/>
              <a:t>An injury that </a:t>
            </a:r>
            <a:r>
              <a:rPr lang="en-US" altLang="en-US" dirty="0" err="1"/>
              <a:t>occures</a:t>
            </a:r>
            <a:r>
              <a:rPr lang="en-US" altLang="en-US" dirty="0"/>
              <a:t> on a boxer’s head can be increased by unintentional actions of his/her opponent’s – the injured area causing a laceration with the head, shoulder, arm or forearm.</a:t>
            </a:r>
            <a:r>
              <a:rPr lang="zh-TW" altLang="zh-TW" dirty="0"/>
              <a:t> 因</a:t>
            </a:r>
            <a:r>
              <a:rPr lang="zh-TW" altLang="en-US" dirty="0"/>
              <a:t>為</a:t>
            </a:r>
            <a:r>
              <a:rPr lang="zh-TW" altLang="zh-TW" dirty="0"/>
              <a:t>對手的</a:t>
            </a:r>
            <a:r>
              <a:rPr lang="zh-TW" altLang="en-US" dirty="0"/>
              <a:t>非故</a:t>
            </a:r>
            <a:r>
              <a:rPr lang="zh-TW" altLang="zh-TW" dirty="0"/>
              <a:t>意動</a:t>
            </a:r>
            <a:r>
              <a:rPr lang="zh-TW" altLang="en-US" dirty="0"/>
              <a:t>作</a:t>
            </a:r>
            <a:r>
              <a:rPr lang="zh-TW" altLang="zh-TW" dirty="0"/>
              <a:t>可能會增加拳擊手發生的傷害- 受傷</a:t>
            </a:r>
            <a:r>
              <a:rPr lang="zh-TW" altLang="en-US" dirty="0"/>
              <a:t>部位</a:t>
            </a:r>
            <a:r>
              <a:rPr lang="zh-TW" altLang="zh-TW" dirty="0"/>
              <a:t>造成頭部</a:t>
            </a:r>
            <a:r>
              <a:rPr lang="zh-TW" altLang="en-US" dirty="0"/>
              <a:t>、</a:t>
            </a:r>
            <a:r>
              <a:rPr lang="zh-TW" altLang="zh-TW" dirty="0"/>
              <a:t>肩部</a:t>
            </a:r>
            <a:r>
              <a:rPr lang="zh-TW" altLang="en-US" dirty="0"/>
              <a:t>、</a:t>
            </a:r>
            <a:r>
              <a:rPr lang="zh-TW" altLang="zh-TW" dirty="0"/>
              <a:t>手臂或前臂的</a:t>
            </a:r>
            <a:r>
              <a:rPr lang="zh-TW" altLang="en-US" dirty="0"/>
              <a:t>撕裂</a:t>
            </a:r>
            <a:r>
              <a:rPr lang="zh-TW" altLang="zh-TW" dirty="0"/>
              <a:t>。</a:t>
            </a:r>
            <a:endParaRPr lang="en-US" altLang="en-US" dirty="0"/>
          </a:p>
          <a:p>
            <a:pPr lvl="1"/>
            <a:r>
              <a:rPr lang="en-US" altLang="en-US" dirty="0"/>
              <a:t>Wait for opponent’s actions/attacks to him/her by illegal head butt or elbow hit/blow.</a:t>
            </a:r>
            <a:r>
              <a:rPr lang="zh-TW" altLang="zh-TW" dirty="0"/>
              <a:t>等待對手的行</a:t>
            </a:r>
            <a:r>
              <a:rPr lang="zh-TW" altLang="en-US" dirty="0"/>
              <a:t>動</a:t>
            </a:r>
            <a:r>
              <a:rPr lang="zh-TW" altLang="zh-TW" dirty="0"/>
              <a:t>/攻擊，以</a:t>
            </a:r>
            <a:r>
              <a:rPr lang="zh-TW" altLang="en-US" dirty="0"/>
              <a:t>違法</a:t>
            </a:r>
            <a:r>
              <a:rPr lang="zh-TW" altLang="zh-TW" dirty="0"/>
              <a:t>的頭</a:t>
            </a:r>
            <a:r>
              <a:rPr lang="zh-TW" altLang="en-US" dirty="0"/>
              <a:t>部撞擊</a:t>
            </a:r>
            <a:r>
              <a:rPr lang="zh-TW" altLang="zh-TW" dirty="0"/>
              <a:t>或</a:t>
            </a:r>
            <a:r>
              <a:rPr lang="zh-TW" altLang="en-US" dirty="0"/>
              <a:t>手</a:t>
            </a:r>
            <a:r>
              <a:rPr lang="zh-TW" altLang="zh-TW" dirty="0"/>
              <a:t>肘</a:t>
            </a:r>
            <a:r>
              <a:rPr lang="zh-TW" altLang="en-US" dirty="0"/>
              <a:t>攻</a:t>
            </a:r>
            <a:r>
              <a:rPr lang="zh-TW" altLang="zh-TW" dirty="0"/>
              <a:t>擊/打擊來</a:t>
            </a:r>
            <a:r>
              <a:rPr lang="zh-TW" altLang="en-US" dirty="0"/>
              <a:t>碰撞</a:t>
            </a:r>
            <a:r>
              <a:rPr lang="zh-TW" altLang="zh-TW" dirty="0"/>
              <a:t>他/她。</a:t>
            </a:r>
            <a:endParaRPr lang="pl-PL" altLang="en-US" dirty="0"/>
          </a:p>
          <a:p>
            <a:pPr lvl="1"/>
            <a:r>
              <a:rPr lang="en-US" altLang="en-US" dirty="0"/>
              <a:t>Middle distance fighting with the head low and advanced forward against the arms</a:t>
            </a:r>
            <a:r>
              <a:rPr lang="zh-TW" altLang="en-US" dirty="0"/>
              <a:t>低著</a:t>
            </a:r>
            <a:r>
              <a:rPr lang="zh-TW" altLang="zh-TW" dirty="0"/>
              <a:t>頭</a:t>
            </a:r>
            <a:r>
              <a:rPr lang="zh-TW" altLang="en-US" dirty="0"/>
              <a:t>的</a:t>
            </a:r>
            <a:r>
              <a:rPr lang="zh-TW" altLang="zh-TW" dirty="0"/>
              <a:t>中距離</a:t>
            </a:r>
            <a:r>
              <a:rPr lang="zh-TW" altLang="en-US" dirty="0"/>
              <a:t>對</a:t>
            </a:r>
            <a:r>
              <a:rPr lang="zh-TW" altLang="zh-TW" dirty="0"/>
              <a:t>戰</a:t>
            </a:r>
            <a:r>
              <a:rPr lang="zh-TW" altLang="en-US" dirty="0"/>
              <a:t>並擋著手臂</a:t>
            </a:r>
            <a:r>
              <a:rPr lang="zh-TW" altLang="zh-TW" dirty="0"/>
              <a:t>向前</a:t>
            </a:r>
            <a:r>
              <a:rPr lang="zh-TW" altLang="en-US" dirty="0"/>
              <a:t>進</a:t>
            </a:r>
            <a:endParaRPr lang="pl-PL" altLang="en-US" dirty="0"/>
          </a:p>
          <a:p>
            <a:r>
              <a:rPr lang="en-AU" altLang="en-US" sz="2000" dirty="0"/>
              <a:t>These </a:t>
            </a:r>
            <a:r>
              <a:rPr lang="pl-PL" altLang="en-US" sz="2000" dirty="0"/>
              <a:t>are only exemplary actions that </a:t>
            </a:r>
            <a:r>
              <a:rPr lang="en-AU" altLang="en-US" sz="2000" dirty="0"/>
              <a:t>can occur causing head injuries</a:t>
            </a:r>
            <a:r>
              <a:rPr lang="pl-PL" altLang="en-US" sz="2000" dirty="0"/>
              <a:t>. </a:t>
            </a:r>
            <a:r>
              <a:rPr lang="zh-TW" altLang="zh-TW" sz="2000" dirty="0"/>
              <a:t>這些只是可能導致頭部受傷的</a:t>
            </a:r>
            <a:r>
              <a:rPr lang="zh-TW" altLang="en-US" sz="2000" dirty="0"/>
              <a:t>舉例</a:t>
            </a:r>
            <a:r>
              <a:rPr lang="zh-TW" altLang="zh-TW" sz="2000" dirty="0"/>
              <a:t>行為。</a:t>
            </a:r>
            <a:endParaRPr lang="en-US" altLang="en-US" sz="2000" dirty="0"/>
          </a:p>
          <a:p>
            <a:pPr marL="0" indent="0">
              <a:buNone/>
            </a:pPr>
            <a:endParaRPr lang="pl-PL" altLang="en-US" dirty="0"/>
          </a:p>
          <a:p>
            <a:pPr lvl="1"/>
            <a:endParaRPr lang="en-US" altLang="en-US" dirty="0"/>
          </a:p>
        </p:txBody>
      </p:sp>
      <p:sp>
        <p:nvSpPr>
          <p:cNvPr id="409603" name="Tytuł 2"/>
          <p:cNvSpPr>
            <a:spLocks noGrp="1"/>
          </p:cNvSpPr>
          <p:nvPr>
            <p:ph type="title"/>
          </p:nvPr>
        </p:nvSpPr>
        <p:spPr>
          <a:xfrm>
            <a:off x="2073275" y="333375"/>
            <a:ext cx="7632700" cy="647700"/>
          </a:xfrm>
        </p:spPr>
        <p:txBody>
          <a:bodyPr/>
          <a:lstStyle/>
          <a:p>
            <a:r>
              <a:rPr lang="pl-PL" altLang="en-US" dirty="0"/>
              <a:t>Head injuries</a:t>
            </a:r>
            <a:r>
              <a:rPr lang="zh-TW" altLang="en-US" b="1" dirty="0"/>
              <a:t>頭部</a:t>
            </a:r>
            <a:r>
              <a:rPr lang="zh-TW" altLang="zh-TW" b="1" dirty="0"/>
              <a:t>傷害</a:t>
            </a:r>
            <a:endParaRPr lang="pl-PL" altLang="en-US" dirty="0"/>
          </a:p>
        </p:txBody>
      </p:sp>
      <p:sp>
        <p:nvSpPr>
          <p:cNvPr id="40960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9A97265-0555-44D1-8F33-FD1BB7C1FFCB}" type="slidenum">
              <a:rPr lang="en-US" altLang="pl-PL" sz="1200" smtClean="0">
                <a:solidFill>
                  <a:srgbClr val="FFFFFF"/>
                </a:solidFill>
                <a:latin typeface="Arial Black" panose="020B0A04020102090204" pitchFamily="34" charset="0"/>
                <a:sym typeface="Arial Black" panose="020B0A04020102090204" pitchFamily="34" charset="0"/>
              </a:rPr>
              <a:pPr/>
              <a:t>284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ymbol zastępczy zawartości 1"/>
          <p:cNvSpPr>
            <a:spLocks noGrp="1"/>
          </p:cNvSpPr>
          <p:nvPr>
            <p:ph idx="1"/>
          </p:nvPr>
        </p:nvSpPr>
        <p:spPr>
          <a:xfrm>
            <a:off x="704850" y="1125538"/>
            <a:ext cx="8915400" cy="4525962"/>
          </a:xfrm>
        </p:spPr>
        <p:txBody>
          <a:bodyPr lIns="91440" tIns="45720" rIns="91440" bIns="45720"/>
          <a:lstStyle/>
          <a:p>
            <a:r>
              <a:rPr lang="en-US" altLang="en-US" dirty="0"/>
              <a:t>Head injury can occur due to unsuitable, maladjusted or poor quality of boxing equipment</a:t>
            </a:r>
            <a:r>
              <a:rPr lang="zh-TW" altLang="zh-TW" dirty="0"/>
              <a:t>頭部受傷可能由於不合</a:t>
            </a:r>
            <a:r>
              <a:rPr lang="zh-TW" altLang="en-US" dirty="0"/>
              <a:t>適、</a:t>
            </a:r>
            <a:r>
              <a:rPr lang="zh-TW" altLang="zh-TW" dirty="0"/>
              <a:t>調整不當或</a:t>
            </a:r>
            <a:r>
              <a:rPr lang="zh-TW" altLang="en-US" dirty="0"/>
              <a:t>品</a:t>
            </a:r>
            <a:r>
              <a:rPr lang="zh-TW" altLang="zh-TW" dirty="0"/>
              <a:t>質</a:t>
            </a:r>
            <a:r>
              <a:rPr lang="zh-TW" altLang="en-US" dirty="0"/>
              <a:t>不良</a:t>
            </a:r>
            <a:r>
              <a:rPr lang="zh-TW" altLang="zh-TW" dirty="0"/>
              <a:t>的拳擊</a:t>
            </a:r>
            <a:r>
              <a:rPr lang="zh-TW" altLang="en-US" dirty="0"/>
              <a:t>器材</a:t>
            </a:r>
            <a:endParaRPr lang="en-US" altLang="en-US" dirty="0"/>
          </a:p>
          <a:p>
            <a:pPr lvl="1"/>
            <a:r>
              <a:rPr lang="en-US" altLang="en-US" dirty="0"/>
              <a:t>Uncover</a:t>
            </a:r>
            <a:r>
              <a:rPr lang="pl-PL" altLang="en-US" dirty="0"/>
              <a:t>ed</a:t>
            </a:r>
            <a:r>
              <a:rPr lang="en-US" altLang="en-US" dirty="0"/>
              <a:t> glove closures, by tape (</a:t>
            </a:r>
            <a:r>
              <a:rPr lang="en-US" altLang="en-US" dirty="0" err="1"/>
              <a:t>velcro</a:t>
            </a:r>
            <a:r>
              <a:rPr lang="en-US" altLang="en-US" dirty="0"/>
              <a:t> or lace closure system)</a:t>
            </a:r>
            <a:r>
              <a:rPr lang="zh-TW" altLang="en-US" dirty="0"/>
              <a:t>使用</a:t>
            </a:r>
            <a:r>
              <a:rPr lang="zh-TW" altLang="zh-TW" dirty="0"/>
              <a:t>膠帶</a:t>
            </a:r>
            <a:r>
              <a:rPr lang="zh-TW" altLang="en-US" dirty="0">
                <a:latin typeface="新細明體" panose="02020500000000000000" pitchFamily="18" charset="-120"/>
                <a:ea typeface="新細明體" panose="02020500000000000000" pitchFamily="18" charset="-120"/>
              </a:rPr>
              <a:t>、</a:t>
            </a:r>
            <a:r>
              <a:rPr lang="zh-TW" altLang="en-US" dirty="0"/>
              <a:t>未扣上</a:t>
            </a:r>
            <a:r>
              <a:rPr lang="zh-TW" altLang="zh-TW" dirty="0"/>
              <a:t>手套</a:t>
            </a:r>
            <a:r>
              <a:rPr lang="zh-TW" altLang="en-US" dirty="0"/>
              <a:t>扣帶</a:t>
            </a:r>
            <a:r>
              <a:rPr lang="zh-TW" altLang="zh-TW" dirty="0"/>
              <a:t>（魔</a:t>
            </a:r>
            <a:r>
              <a:rPr lang="zh-TW" altLang="en-US" dirty="0"/>
              <a:t>鬼氈</a:t>
            </a:r>
            <a:r>
              <a:rPr lang="zh-TW" altLang="zh-TW" dirty="0"/>
              <a:t>或蕾絲</a:t>
            </a:r>
            <a:r>
              <a:rPr lang="zh-TW" altLang="en-US" dirty="0"/>
              <a:t>扣帶</a:t>
            </a:r>
            <a:r>
              <a:rPr lang="zh-TW" altLang="zh-TW" dirty="0"/>
              <a:t>系統）</a:t>
            </a:r>
            <a:endParaRPr lang="en-US" altLang="en-US" dirty="0"/>
          </a:p>
          <a:p>
            <a:pPr lvl="1"/>
            <a:r>
              <a:rPr lang="en-US" altLang="en-US" dirty="0"/>
              <a:t>Displaced or broken glove padding</a:t>
            </a:r>
            <a:r>
              <a:rPr lang="zh-TW" altLang="zh-TW" dirty="0"/>
              <a:t>移位或破裂的手套襯墊</a:t>
            </a:r>
            <a:endParaRPr lang="en-US" altLang="en-US" dirty="0"/>
          </a:p>
          <a:p>
            <a:pPr lvl="1"/>
            <a:r>
              <a:rPr lang="en-US" altLang="en-US" dirty="0"/>
              <a:t>Using unserviceable or wet/unclean gloves</a:t>
            </a:r>
            <a:r>
              <a:rPr lang="zh-TW" altLang="zh-TW" dirty="0"/>
              <a:t>使用不</a:t>
            </a:r>
            <a:r>
              <a:rPr lang="zh-TW" altLang="en-US" dirty="0"/>
              <a:t>堪</a:t>
            </a:r>
            <a:r>
              <a:rPr lang="zh-TW" altLang="zh-TW" dirty="0"/>
              <a:t>使用或</a:t>
            </a:r>
            <a:r>
              <a:rPr lang="zh-TW" altLang="en-US" dirty="0"/>
              <a:t>潮</a:t>
            </a:r>
            <a:r>
              <a:rPr lang="zh-TW" altLang="zh-TW" dirty="0"/>
              <a:t>濕/不潔的手套</a:t>
            </a:r>
            <a:endParaRPr lang="en-US" altLang="en-US" dirty="0"/>
          </a:p>
          <a:p>
            <a:pPr lvl="1"/>
            <a:r>
              <a:rPr lang="en-US" altLang="en-US" dirty="0"/>
              <a:t>Lack of bandages or using significantly wet bandages</a:t>
            </a:r>
            <a:r>
              <a:rPr lang="zh-TW" altLang="zh-TW" dirty="0"/>
              <a:t>缺乏繃帶或使用</a:t>
            </a:r>
            <a:r>
              <a:rPr lang="zh-TW" altLang="en-US" dirty="0"/>
              <a:t>很潮</a:t>
            </a:r>
            <a:r>
              <a:rPr lang="zh-TW" altLang="zh-TW" dirty="0"/>
              <a:t>濕</a:t>
            </a:r>
            <a:r>
              <a:rPr lang="zh-TW" altLang="en-US" dirty="0"/>
              <a:t>的</a:t>
            </a:r>
            <a:r>
              <a:rPr lang="zh-TW" altLang="zh-TW" dirty="0"/>
              <a:t>繃帶</a:t>
            </a:r>
            <a:endParaRPr lang="en-US" altLang="en-US" dirty="0"/>
          </a:p>
          <a:p>
            <a:pPr lvl="1"/>
            <a:r>
              <a:rPr lang="en-US" altLang="en-US" dirty="0"/>
              <a:t>Unsuitable or maladjusted </a:t>
            </a:r>
            <a:r>
              <a:rPr lang="en-US" altLang="en-US" dirty="0" err="1"/>
              <a:t>mouthguard</a:t>
            </a:r>
            <a:r>
              <a:rPr lang="zh-TW" altLang="zh-TW" dirty="0"/>
              <a:t>不合適或不適當的</a:t>
            </a:r>
            <a:r>
              <a:rPr lang="zh-TW" altLang="en-US" dirty="0"/>
              <a:t>護口器</a:t>
            </a:r>
            <a:endParaRPr lang="en-US" altLang="en-US" dirty="0"/>
          </a:p>
          <a:p>
            <a:pPr marL="0" indent="0">
              <a:buNone/>
            </a:pPr>
            <a:endParaRPr lang="pl-PL" altLang="en-US" dirty="0"/>
          </a:p>
        </p:txBody>
      </p:sp>
      <p:sp>
        <p:nvSpPr>
          <p:cNvPr id="410627" name="Tytuł 2"/>
          <p:cNvSpPr>
            <a:spLocks noGrp="1"/>
          </p:cNvSpPr>
          <p:nvPr>
            <p:ph type="title"/>
          </p:nvPr>
        </p:nvSpPr>
        <p:spPr>
          <a:xfrm>
            <a:off x="2073275" y="333375"/>
            <a:ext cx="7632700" cy="647700"/>
          </a:xfrm>
        </p:spPr>
        <p:txBody>
          <a:bodyPr/>
          <a:lstStyle/>
          <a:p>
            <a:r>
              <a:rPr lang="pl-PL" altLang="en-US" dirty="0"/>
              <a:t>Head injuries</a:t>
            </a:r>
            <a:r>
              <a:rPr lang="zh-TW" altLang="en-US" b="1" dirty="0"/>
              <a:t>頭部</a:t>
            </a:r>
            <a:r>
              <a:rPr lang="zh-TW" altLang="zh-TW" b="1" dirty="0"/>
              <a:t>傷害</a:t>
            </a:r>
            <a:endParaRPr lang="pl-PL" altLang="en-US" dirty="0"/>
          </a:p>
        </p:txBody>
      </p:sp>
      <p:sp>
        <p:nvSpPr>
          <p:cNvPr id="41062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A0A9734-D09F-476F-8715-9226A59730BB}" type="slidenum">
              <a:rPr lang="en-US" altLang="pl-PL" sz="1200" smtClean="0">
                <a:solidFill>
                  <a:srgbClr val="FFFFFF"/>
                </a:solidFill>
                <a:latin typeface="Arial Black" panose="020B0A04020102090204" pitchFamily="34" charset="0"/>
                <a:sym typeface="Arial Black" panose="020B0A04020102090204" pitchFamily="34" charset="0"/>
              </a:rPr>
              <a:pPr/>
              <a:t>285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ymbol zastępczy zawartości 1"/>
          <p:cNvSpPr>
            <a:spLocks noGrp="1"/>
          </p:cNvSpPr>
          <p:nvPr>
            <p:ph idx="1"/>
          </p:nvPr>
        </p:nvSpPr>
        <p:spPr>
          <a:xfrm>
            <a:off x="457200" y="1066800"/>
            <a:ext cx="9001125" cy="5040313"/>
          </a:xfrm>
        </p:spPr>
        <p:txBody>
          <a:bodyPr lIns="91440" tIns="45720" rIns="91440" bIns="45720"/>
          <a:lstStyle/>
          <a:p>
            <a:r>
              <a:rPr lang="en-US" altLang="en-US" sz="1800" dirty="0"/>
              <a:t>Key ways to prevent against injuries</a:t>
            </a:r>
            <a:r>
              <a:rPr lang="zh-TW" altLang="en-US" sz="1800" dirty="0"/>
              <a:t>預</a:t>
            </a:r>
            <a:r>
              <a:rPr lang="zh-TW" altLang="zh-TW" sz="1800" dirty="0"/>
              <a:t>防受傷的關鍵方法</a:t>
            </a:r>
            <a:endParaRPr lang="en-US" altLang="en-US" sz="1800" dirty="0"/>
          </a:p>
          <a:p>
            <a:pPr lvl="1"/>
            <a:r>
              <a:rPr lang="en-US" altLang="en-US" sz="1800" dirty="0"/>
              <a:t>Effective physical training</a:t>
            </a:r>
            <a:r>
              <a:rPr lang="zh-TW" altLang="zh-TW" sz="1800" dirty="0"/>
              <a:t>有效的體能訓練</a:t>
            </a:r>
            <a:endParaRPr lang="en-US" altLang="en-US" sz="1800" dirty="0"/>
          </a:p>
          <a:p>
            <a:pPr lvl="1"/>
            <a:r>
              <a:rPr lang="en-US" altLang="en-US" sz="1800" dirty="0"/>
              <a:t>Athlete’s effective preparation to training sessions/contest bouts</a:t>
            </a:r>
            <a:r>
              <a:rPr lang="zh-TW" altLang="en-US" sz="1800" dirty="0"/>
              <a:t>運動員對於</a:t>
            </a:r>
            <a:r>
              <a:rPr lang="zh-TW" altLang="zh-TW" sz="1800" dirty="0"/>
              <a:t>訓練課程/比賽</a:t>
            </a:r>
            <a:r>
              <a:rPr lang="zh-TW" altLang="en-US" sz="1800" dirty="0"/>
              <a:t>對戰的</a:t>
            </a:r>
            <a:r>
              <a:rPr lang="zh-TW" altLang="zh-TW" sz="1800" dirty="0"/>
              <a:t>有效準備</a:t>
            </a:r>
            <a:endParaRPr lang="en-US" altLang="en-US" sz="1800" dirty="0"/>
          </a:p>
          <a:p>
            <a:pPr lvl="1"/>
            <a:r>
              <a:rPr lang="en-US" altLang="en-US" sz="1800" dirty="0"/>
              <a:t>Applying proper training forms and means</a:t>
            </a:r>
            <a:r>
              <a:rPr lang="zh-TW" altLang="zh-TW" sz="1800" dirty="0"/>
              <a:t>應用適當的訓</a:t>
            </a:r>
            <a:r>
              <a:rPr lang="zh-TW" altLang="en-US" sz="1800" dirty="0"/>
              <a:t>練方</a:t>
            </a:r>
            <a:r>
              <a:rPr lang="zh-TW" altLang="zh-TW" sz="1800" dirty="0"/>
              <a:t>式和手段</a:t>
            </a:r>
            <a:endParaRPr lang="en-US" altLang="en-US" sz="1800" dirty="0"/>
          </a:p>
          <a:p>
            <a:pPr lvl="1"/>
            <a:r>
              <a:rPr lang="en-US" altLang="en-US" sz="1800" dirty="0"/>
              <a:t>Effective technical and tactical training – proper teaching and improvement/perfecting</a:t>
            </a:r>
            <a:r>
              <a:rPr lang="zh-TW" altLang="zh-TW" sz="1800" dirty="0"/>
              <a:t>有效的技術和戰術培訓 - 適當的教學和改</a:t>
            </a:r>
            <a:r>
              <a:rPr lang="zh-TW" altLang="en-US" sz="1800" dirty="0"/>
              <a:t>善</a:t>
            </a:r>
            <a:r>
              <a:rPr lang="zh-TW" altLang="zh-TW" sz="1800" dirty="0"/>
              <a:t>/完善</a:t>
            </a:r>
            <a:endParaRPr lang="en-US" altLang="en-US" sz="1800" dirty="0"/>
          </a:p>
          <a:p>
            <a:pPr lvl="1"/>
            <a:r>
              <a:rPr lang="en-US" altLang="en-US" sz="1800" dirty="0"/>
              <a:t>Training process periodization</a:t>
            </a:r>
            <a:r>
              <a:rPr lang="zh-TW" altLang="zh-TW" sz="1800" dirty="0"/>
              <a:t>培訓過程</a:t>
            </a:r>
            <a:r>
              <a:rPr lang="zh-TW" altLang="en-US" sz="1800" dirty="0"/>
              <a:t>定</a:t>
            </a:r>
            <a:r>
              <a:rPr lang="zh-TW" altLang="zh-TW" sz="1800" dirty="0"/>
              <a:t>期化</a:t>
            </a:r>
            <a:endParaRPr lang="en-US" altLang="en-US" sz="1800" dirty="0"/>
          </a:p>
          <a:p>
            <a:pPr lvl="1"/>
            <a:r>
              <a:rPr lang="en-US" altLang="en-US" sz="1800" dirty="0"/>
              <a:t>Coaches and athletes education</a:t>
            </a:r>
            <a:r>
              <a:rPr lang="zh-TW" altLang="zh-TW" sz="1800" dirty="0"/>
              <a:t>教練和</a:t>
            </a:r>
            <a:r>
              <a:rPr lang="zh-TW" altLang="en-US" sz="1800" dirty="0"/>
              <a:t>運動員</a:t>
            </a:r>
            <a:r>
              <a:rPr lang="zh-TW" altLang="zh-TW" sz="1800" dirty="0"/>
              <a:t>教育</a:t>
            </a:r>
            <a:endParaRPr lang="en-US" altLang="en-US" sz="1800" dirty="0"/>
          </a:p>
          <a:p>
            <a:pPr lvl="1"/>
            <a:r>
              <a:rPr lang="en-US" altLang="en-US" sz="1800" dirty="0"/>
              <a:t>Intensive control and consistent actions of referees within the ring in case of any irregularities/illegal situations during a bout</a:t>
            </a:r>
            <a:r>
              <a:rPr lang="zh-TW" altLang="zh-TW" sz="1800" dirty="0"/>
              <a:t>在</a:t>
            </a:r>
            <a:r>
              <a:rPr lang="zh-TW" altLang="en-US" sz="1800" dirty="0"/>
              <a:t>比賽時</a:t>
            </a:r>
            <a:r>
              <a:rPr lang="zh-TW" altLang="zh-TW" sz="1800" dirty="0"/>
              <a:t>發生任何違規/</a:t>
            </a:r>
            <a:r>
              <a:rPr lang="zh-TW" altLang="en-US" sz="1800" dirty="0"/>
              <a:t>違法</a:t>
            </a:r>
            <a:r>
              <a:rPr lang="zh-TW" altLang="zh-TW" sz="1800" dirty="0"/>
              <a:t>情況下，</a:t>
            </a:r>
            <a:r>
              <a:rPr lang="zh-TW" altLang="en-US" sz="1800" dirty="0"/>
              <a:t>加</a:t>
            </a:r>
            <a:r>
              <a:rPr lang="zh-TW" altLang="zh-TW" sz="1800" dirty="0"/>
              <a:t>強控制和</a:t>
            </a:r>
            <a:r>
              <a:rPr lang="zh-TW" altLang="en-US" sz="1800" dirty="0"/>
              <a:t>拳擊場內裁判員</a:t>
            </a:r>
            <a:r>
              <a:rPr lang="zh-TW" altLang="zh-TW" sz="1800" dirty="0"/>
              <a:t>的一致行動</a:t>
            </a:r>
            <a:endParaRPr lang="en-US" altLang="en-US" sz="1800" dirty="0"/>
          </a:p>
          <a:p>
            <a:pPr lvl="1"/>
            <a:r>
              <a:rPr lang="en-US" altLang="en-US" sz="1800" dirty="0"/>
              <a:t>Intensive control and consistent actions of ringside doctors</a:t>
            </a:r>
            <a:r>
              <a:rPr lang="zh-TW" altLang="en-US" sz="1800" dirty="0"/>
              <a:t>加</a:t>
            </a:r>
            <a:r>
              <a:rPr lang="zh-TW" altLang="zh-TW" sz="1800" dirty="0"/>
              <a:t>強控制和</a:t>
            </a:r>
            <a:r>
              <a:rPr lang="zh-TW" altLang="en-US" sz="1800" dirty="0"/>
              <a:t>拳擊場內</a:t>
            </a:r>
            <a:r>
              <a:rPr lang="zh-TW" altLang="zh-TW" sz="1800" dirty="0"/>
              <a:t>醫生的一致行動</a:t>
            </a:r>
            <a:endParaRPr lang="en-US" altLang="en-US" sz="1800" dirty="0"/>
          </a:p>
          <a:p>
            <a:pPr lvl="1"/>
            <a:r>
              <a:rPr lang="en-US" altLang="en-US" sz="1800" dirty="0"/>
              <a:t>Careful control of equipment by managers and supervisors/inspectors</a:t>
            </a:r>
            <a:r>
              <a:rPr lang="zh-TW" altLang="zh-TW" sz="1800" dirty="0"/>
              <a:t>由</a:t>
            </a:r>
            <a:r>
              <a:rPr lang="zh-TW" altLang="en-US" sz="1800" dirty="0"/>
              <a:t>經理</a:t>
            </a:r>
            <a:r>
              <a:rPr lang="zh-TW" altLang="zh-TW" sz="1800" dirty="0"/>
              <a:t>和</a:t>
            </a:r>
            <a:r>
              <a:rPr lang="zh-TW" altLang="en-US" sz="1800" dirty="0"/>
              <a:t>監督</a:t>
            </a:r>
            <a:r>
              <a:rPr lang="zh-TW" altLang="zh-TW" sz="1800" dirty="0"/>
              <a:t>/督察</a:t>
            </a:r>
            <a:r>
              <a:rPr lang="zh-TW" altLang="en-US" sz="1800" dirty="0"/>
              <a:t>小心的</a:t>
            </a:r>
            <a:r>
              <a:rPr lang="zh-TW" altLang="zh-TW" sz="1800" dirty="0"/>
              <a:t>控</a:t>
            </a:r>
            <a:r>
              <a:rPr lang="zh-TW" altLang="en-US" sz="1800" dirty="0"/>
              <a:t>管器材</a:t>
            </a:r>
            <a:r>
              <a:rPr lang="en-US" altLang="en-US" sz="1800" dirty="0"/>
              <a:t>  </a:t>
            </a:r>
          </a:p>
          <a:p>
            <a:pPr lvl="1"/>
            <a:r>
              <a:rPr lang="en-US" altLang="en-US" sz="1800" dirty="0"/>
              <a:t>Competition monitoring</a:t>
            </a:r>
            <a:r>
              <a:rPr lang="zh-TW" altLang="en-US" sz="1800" dirty="0"/>
              <a:t>比賽</a:t>
            </a:r>
            <a:r>
              <a:rPr lang="zh-TW" altLang="zh-TW" sz="1800" dirty="0"/>
              <a:t>監測</a:t>
            </a:r>
            <a:endParaRPr lang="en-US" altLang="en-US" sz="1800" dirty="0"/>
          </a:p>
          <a:p>
            <a:pPr lvl="1"/>
            <a:r>
              <a:rPr lang="en-US" altLang="en-US" sz="1800" dirty="0"/>
              <a:t>Technical briefings with presentation of exemplary illegal actions</a:t>
            </a:r>
            <a:r>
              <a:rPr lang="zh-TW" altLang="en-US" sz="1800" dirty="0"/>
              <a:t>包含</a:t>
            </a:r>
            <a:r>
              <a:rPr lang="zh-TW" altLang="zh-TW" sz="1800" dirty="0"/>
              <a:t>介紹違</a:t>
            </a:r>
            <a:r>
              <a:rPr lang="zh-TW" altLang="en-US" sz="1800" dirty="0"/>
              <a:t>規</a:t>
            </a:r>
            <a:r>
              <a:rPr lang="zh-TW" altLang="zh-TW" sz="1800" dirty="0"/>
              <a:t>行為</a:t>
            </a:r>
            <a:r>
              <a:rPr lang="zh-TW" altLang="en-US" sz="1800" dirty="0"/>
              <a:t>案例</a:t>
            </a:r>
            <a:r>
              <a:rPr lang="zh-TW" altLang="zh-TW" sz="1800" dirty="0"/>
              <a:t>的技術</a:t>
            </a:r>
            <a:r>
              <a:rPr lang="zh-TW" altLang="en-US" sz="1800" dirty="0"/>
              <a:t>簡報</a:t>
            </a:r>
            <a:endParaRPr lang="pl-PL" altLang="en-US" sz="1800" dirty="0"/>
          </a:p>
          <a:p>
            <a:pPr lvl="1"/>
            <a:r>
              <a:rPr lang="en-US" altLang="en-US" sz="1800" dirty="0"/>
              <a:t>Course and workshops for coaches</a:t>
            </a:r>
            <a:r>
              <a:rPr lang="pl-PL" altLang="en-US" sz="1800" dirty="0"/>
              <a:t> and R&amp;Js at all levels</a:t>
            </a:r>
            <a:r>
              <a:rPr lang="zh-TW" altLang="en-US" sz="1800" dirty="0"/>
              <a:t>適合</a:t>
            </a:r>
            <a:r>
              <a:rPr lang="zh-TW" altLang="zh-TW" sz="1800" dirty="0"/>
              <a:t>各級教練和</a:t>
            </a:r>
            <a:r>
              <a:rPr lang="pl-PL" altLang="en-US" sz="1800" dirty="0"/>
              <a:t>R&amp;Js</a:t>
            </a:r>
            <a:r>
              <a:rPr lang="zh-TW" altLang="en-US" sz="1800" dirty="0"/>
              <a:t>的</a:t>
            </a:r>
            <a:r>
              <a:rPr lang="zh-TW" altLang="zh-TW" sz="1800" dirty="0"/>
              <a:t>課程和研討會</a:t>
            </a:r>
            <a:r>
              <a:rPr lang="zh-TW" altLang="zh-TW" dirty="0"/>
              <a:t/>
            </a:r>
            <a:br>
              <a:rPr lang="zh-TW" altLang="zh-TW" dirty="0"/>
            </a:br>
            <a:endParaRPr lang="pl-PL" altLang="en-US" dirty="0"/>
          </a:p>
        </p:txBody>
      </p:sp>
      <p:sp>
        <p:nvSpPr>
          <p:cNvPr id="411651" name="Tytuł 2"/>
          <p:cNvSpPr>
            <a:spLocks noGrp="1"/>
          </p:cNvSpPr>
          <p:nvPr>
            <p:ph type="title"/>
          </p:nvPr>
        </p:nvSpPr>
        <p:spPr>
          <a:xfrm>
            <a:off x="2073275" y="333375"/>
            <a:ext cx="7632700" cy="647700"/>
          </a:xfrm>
        </p:spPr>
        <p:txBody>
          <a:bodyPr/>
          <a:lstStyle/>
          <a:p>
            <a:r>
              <a:rPr lang="pl-PL" altLang="en-US" sz="2800" dirty="0"/>
              <a:t>Key ways of injury prevention</a:t>
            </a:r>
            <a:r>
              <a:rPr lang="zh-TW" altLang="en-US" sz="2800" b="1" dirty="0"/>
              <a:t>預</a:t>
            </a:r>
            <a:r>
              <a:rPr lang="zh-TW" altLang="zh-TW" sz="2800" b="1" dirty="0"/>
              <a:t>防受傷的關鍵方法</a:t>
            </a:r>
            <a:endParaRPr lang="pl-PL" altLang="en-US" sz="2800" b="1" dirty="0"/>
          </a:p>
        </p:txBody>
      </p:sp>
      <p:sp>
        <p:nvSpPr>
          <p:cNvPr id="41165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4639C40-CFDC-48E7-9F82-DC6135DF4A3A}" type="slidenum">
              <a:rPr lang="en-US" altLang="pl-PL" sz="1200" smtClean="0">
                <a:solidFill>
                  <a:srgbClr val="FFFFFF"/>
                </a:solidFill>
                <a:latin typeface="Arial Black" panose="020B0A04020102090204" pitchFamily="34" charset="0"/>
                <a:sym typeface="Arial Black" panose="020B0A04020102090204" pitchFamily="34" charset="0"/>
              </a:rPr>
              <a:pPr/>
              <a:t>286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6CEE190-7CAD-4423-80C9-D8AC9E9024F3}" type="slidenum">
              <a:rPr lang="en-US" altLang="en-US" sz="1200" smtClean="0">
                <a:solidFill>
                  <a:srgbClr val="FFFFFF"/>
                </a:solidFill>
                <a:latin typeface="Arial Black" panose="020B0A04020102090204" pitchFamily="34" charset="0"/>
                <a:sym typeface="Arial Black" panose="020B0A04020102090204" pitchFamily="34" charset="0"/>
              </a:rPr>
              <a:pPr/>
              <a:t>287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12675"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Font typeface="Arial" panose="020B0604020202020204" pitchFamily="34" charset="0"/>
              <a:buNone/>
            </a:pPr>
            <a:r>
              <a:rPr lang="pl-PL" altLang="en-US" sz="4400" dirty="0">
                <a:latin typeface="Arial Black" panose="020B0A04020102090204" pitchFamily="34" charset="0"/>
                <a:sym typeface="Arial Black" panose="020B0A04020102090204" pitchFamily="34" charset="0"/>
              </a:rPr>
              <a:t>SPORTS NUTRITION – BASICS</a:t>
            </a:r>
            <a:endParaRPr lang="en-US" altLang="en-US" sz="4400" dirty="0">
              <a:latin typeface="Arial Black" panose="020B0A04020102090204" pitchFamily="34" charset="0"/>
              <a:sym typeface="Arial Black" panose="020B0A04020102090204" pitchFamily="34" charset="0"/>
            </a:endParaRPr>
          </a:p>
          <a:p>
            <a:pPr marL="0" indent="0" algn="ctr" eaLnBrk="1" hangingPunct="1">
              <a:spcBef>
                <a:spcPct val="0"/>
              </a:spcBef>
              <a:buNone/>
            </a:pPr>
            <a:r>
              <a:rPr lang="zh-TW" altLang="zh-TW" sz="4400" b="1" dirty="0"/>
              <a:t>運動營養 - 基礎</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E5F93ED-EC58-44B7-9414-E53255741302}" type="slidenum">
              <a:rPr lang="en-US" altLang="pl-PL" sz="1200" smtClean="0">
                <a:solidFill>
                  <a:srgbClr val="FFFFFF"/>
                </a:solidFill>
                <a:latin typeface="Arial Black" panose="020B0A04020102090204" pitchFamily="34" charset="0"/>
                <a:sym typeface="Arial Black" panose="020B0A04020102090204" pitchFamily="34" charset="0"/>
              </a:rPr>
              <a:pPr/>
              <a:t>288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3699" name="Rectangle 2"/>
          <p:cNvSpPr>
            <a:spLocks noGrp="1" noChangeArrowheads="1"/>
          </p:cNvSpPr>
          <p:nvPr>
            <p:ph type="title"/>
          </p:nvPr>
        </p:nvSpPr>
        <p:spPr>
          <a:xfrm>
            <a:off x="1136650" y="2960688"/>
            <a:ext cx="7632700" cy="1905000"/>
          </a:xfrm>
        </p:spPr>
        <p:txBody>
          <a:bodyPr/>
          <a:lstStyle/>
          <a:p>
            <a:r>
              <a:rPr lang="en-US" altLang="pl-PL" dirty="0"/>
              <a:t>TRAINING CAMP &amp; MAKING WEIGHT</a:t>
            </a:r>
            <a:br>
              <a:rPr lang="en-US" altLang="pl-PL" dirty="0"/>
            </a:br>
            <a:r>
              <a:rPr lang="zh-TW" altLang="zh-TW" b="1" dirty="0"/>
              <a:t>訓</a:t>
            </a:r>
            <a:r>
              <a:rPr lang="zh-TW" altLang="en-US" b="1" dirty="0"/>
              <a:t>練營</a:t>
            </a:r>
            <a:r>
              <a:rPr lang="en-US" altLang="zh-TW" b="1" dirty="0"/>
              <a:t>&amp;</a:t>
            </a:r>
            <a:r>
              <a:rPr lang="zh-TW" altLang="en-US" b="1" dirty="0"/>
              <a:t>補充</a:t>
            </a:r>
            <a:r>
              <a:rPr lang="zh-TW" altLang="zh-TW" b="1" dirty="0"/>
              <a:t>重量</a:t>
            </a:r>
            <a:endParaRPr lang="en-US" altLang="pl-PL" b="1" dirty="0"/>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161A595-31B3-423F-84E3-157CBBD91E30}" type="slidenum">
              <a:rPr lang="en-US" altLang="pl-PL" sz="1200" smtClean="0">
                <a:solidFill>
                  <a:srgbClr val="FFFFFF"/>
                </a:solidFill>
                <a:latin typeface="Arial Black" panose="020B0A04020102090204" pitchFamily="34" charset="0"/>
                <a:sym typeface="Arial Black" panose="020B0A04020102090204" pitchFamily="34" charset="0"/>
              </a:rPr>
              <a:pPr/>
              <a:t>289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4723" name="Rectangle 2"/>
          <p:cNvSpPr>
            <a:spLocks noGrp="1" noChangeArrowheads="1"/>
          </p:cNvSpPr>
          <p:nvPr>
            <p:ph type="body" idx="1"/>
          </p:nvPr>
        </p:nvSpPr>
        <p:spPr>
          <a:xfrm>
            <a:off x="919163" y="1412875"/>
            <a:ext cx="8497887" cy="4708525"/>
          </a:xfrm>
        </p:spPr>
        <p:txBody>
          <a:bodyPr/>
          <a:lstStyle/>
          <a:p>
            <a:pPr marL="0" indent="0">
              <a:spcBef>
                <a:spcPct val="0"/>
              </a:spcBef>
              <a:buNone/>
            </a:pPr>
            <a:r>
              <a:rPr lang="en-US" altLang="pl-PL" sz="2800" u="sng" dirty="0"/>
              <a:t>Preparation for 12-round bout</a:t>
            </a:r>
            <a:r>
              <a:rPr lang="zh-TW" altLang="zh-TW" sz="2400" u="sng" dirty="0"/>
              <a:t>準備12</a:t>
            </a:r>
            <a:r>
              <a:rPr lang="zh-TW" altLang="en-US" sz="2400" u="sng" dirty="0"/>
              <a:t>回</a:t>
            </a:r>
            <a:r>
              <a:rPr lang="zh-TW" altLang="zh-TW" sz="2400" u="sng" dirty="0"/>
              <a:t>合</a:t>
            </a:r>
            <a:r>
              <a:rPr lang="zh-TW" altLang="en-US" sz="2400" u="sng" dirty="0"/>
              <a:t>比賽</a:t>
            </a:r>
            <a:endParaRPr lang="en-US" altLang="pl-PL" sz="2400" dirty="0"/>
          </a:p>
          <a:p>
            <a:pPr marL="0" indent="0">
              <a:spcBef>
                <a:spcPts val="600"/>
              </a:spcBef>
              <a:buNone/>
            </a:pPr>
            <a:r>
              <a:rPr lang="en-US" altLang="pl-PL" sz="2400" dirty="0"/>
              <a:t>total 10 weeks (2 – 6 – 1- 1)</a:t>
            </a:r>
            <a:r>
              <a:rPr lang="zh-TW" altLang="zh-TW" sz="2800" dirty="0"/>
              <a:t>共10週（2 - 6 - 1 - 1）</a:t>
            </a:r>
            <a:r>
              <a:rPr lang="en-US" altLang="pl-PL" sz="2800" u="sng" dirty="0"/>
              <a:t> </a:t>
            </a:r>
          </a:p>
        </p:txBody>
      </p:sp>
      <p:sp>
        <p:nvSpPr>
          <p:cNvPr id="414724" name="Rectangle 3"/>
          <p:cNvSpPr>
            <a:spLocks noGrp="1" noChangeArrowheads="1"/>
          </p:cNvSpPr>
          <p:nvPr>
            <p:ph type="title"/>
          </p:nvPr>
        </p:nvSpPr>
        <p:spPr>
          <a:xfrm>
            <a:off x="1927225" y="692150"/>
            <a:ext cx="7489825" cy="720725"/>
          </a:xfrm>
        </p:spPr>
        <p:txBody>
          <a:bodyPr/>
          <a:lstStyle/>
          <a:p>
            <a:r>
              <a:rPr lang="en-US" altLang="pl-PL" dirty="0"/>
              <a:t>Training Planning</a:t>
            </a:r>
            <a:r>
              <a:rPr lang="zh-TW" altLang="en-US" b="1" dirty="0"/>
              <a:t>訓練規劃</a:t>
            </a:r>
            <a:endParaRPr lang="en-US" altLang="pl-PL" dirty="0"/>
          </a:p>
        </p:txBody>
      </p:sp>
      <p:pic>
        <p:nvPicPr>
          <p:cNvPr id="414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420938"/>
            <a:ext cx="874236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8756680" y="5670560"/>
            <a:ext cx="441146" cy="246221"/>
          </a:xfrm>
          <a:prstGeom prst="rect">
            <a:avLst/>
          </a:prstGeom>
          <a:noFill/>
        </p:spPr>
        <p:txBody>
          <a:bodyPr wrap="square" rtlCol="0">
            <a:spAutoFit/>
          </a:bodyPr>
          <a:lstStyle/>
          <a:p>
            <a:pPr algn="ctr"/>
            <a:r>
              <a:rPr lang="zh-TW" altLang="en-US" sz="1000" dirty="0"/>
              <a:t>比賽</a:t>
            </a:r>
          </a:p>
        </p:txBody>
      </p:sp>
      <p:sp>
        <p:nvSpPr>
          <p:cNvPr id="3" name="矩形 2">
            <a:extLst>
              <a:ext uri="{FF2B5EF4-FFF2-40B4-BE49-F238E27FC236}">
                <a16:creationId xmlns:a16="http://schemas.microsoft.com/office/drawing/2014/main" xmlns="" id="{148B07ED-199C-4FFD-9CCC-F6D2D0F3C1AA}"/>
              </a:ext>
            </a:extLst>
          </p:cNvPr>
          <p:cNvSpPr/>
          <p:nvPr/>
        </p:nvSpPr>
        <p:spPr>
          <a:xfrm rot="20164095">
            <a:off x="1625753" y="4137877"/>
            <a:ext cx="441146" cy="246221"/>
          </a:xfrm>
          <a:prstGeom prst="rect">
            <a:avLst/>
          </a:prstGeom>
        </p:spPr>
        <p:txBody>
          <a:bodyPr wrap="none">
            <a:spAutoFit/>
          </a:bodyPr>
          <a:lstStyle/>
          <a:p>
            <a:pPr algn="ctr"/>
            <a:r>
              <a:rPr lang="zh-TW" altLang="en-US" sz="1000" dirty="0"/>
              <a:t>中等</a:t>
            </a:r>
          </a:p>
        </p:txBody>
      </p:sp>
      <p:sp>
        <p:nvSpPr>
          <p:cNvPr id="4" name="矩形 3">
            <a:extLst>
              <a:ext uri="{FF2B5EF4-FFF2-40B4-BE49-F238E27FC236}">
                <a16:creationId xmlns:a16="http://schemas.microsoft.com/office/drawing/2014/main" xmlns="" id="{2B82F02A-6B43-4638-B439-4BE3CAC7408D}"/>
              </a:ext>
            </a:extLst>
          </p:cNvPr>
          <p:cNvSpPr/>
          <p:nvPr/>
        </p:nvSpPr>
        <p:spPr>
          <a:xfrm rot="20258373">
            <a:off x="1413882" y="4773893"/>
            <a:ext cx="697627" cy="246221"/>
          </a:xfrm>
          <a:prstGeom prst="rect">
            <a:avLst/>
          </a:prstGeom>
        </p:spPr>
        <p:txBody>
          <a:bodyPr wrap="square">
            <a:spAutoFit/>
          </a:bodyPr>
          <a:lstStyle/>
          <a:p>
            <a:pPr algn="ctr"/>
            <a:r>
              <a:rPr lang="zh-TW" altLang="en-US" sz="1000" dirty="0"/>
              <a:t>一般準備</a:t>
            </a:r>
          </a:p>
        </p:txBody>
      </p:sp>
      <p:sp>
        <p:nvSpPr>
          <p:cNvPr id="5" name="矩形 4">
            <a:extLst>
              <a:ext uri="{FF2B5EF4-FFF2-40B4-BE49-F238E27FC236}">
                <a16:creationId xmlns:a16="http://schemas.microsoft.com/office/drawing/2014/main" xmlns="" id="{ABD2AB17-639F-4920-A05E-36197B8003D9}"/>
              </a:ext>
            </a:extLst>
          </p:cNvPr>
          <p:cNvSpPr/>
          <p:nvPr/>
        </p:nvSpPr>
        <p:spPr>
          <a:xfrm rot="21017825">
            <a:off x="3630702" y="3618320"/>
            <a:ext cx="441146" cy="246221"/>
          </a:xfrm>
          <a:prstGeom prst="rect">
            <a:avLst/>
          </a:prstGeom>
        </p:spPr>
        <p:txBody>
          <a:bodyPr wrap="none">
            <a:spAutoFit/>
          </a:bodyPr>
          <a:lstStyle/>
          <a:p>
            <a:pPr algn="ctr"/>
            <a:r>
              <a:rPr lang="zh-TW" altLang="en-US" sz="1000" dirty="0"/>
              <a:t>密集</a:t>
            </a:r>
          </a:p>
        </p:txBody>
      </p:sp>
      <p:sp>
        <p:nvSpPr>
          <p:cNvPr id="6" name="矩形 5">
            <a:extLst>
              <a:ext uri="{FF2B5EF4-FFF2-40B4-BE49-F238E27FC236}">
                <a16:creationId xmlns:a16="http://schemas.microsoft.com/office/drawing/2014/main" xmlns="" id="{3BAD77BF-20B4-4BE7-847D-560AFE42CEC9}"/>
              </a:ext>
            </a:extLst>
          </p:cNvPr>
          <p:cNvSpPr/>
          <p:nvPr/>
        </p:nvSpPr>
        <p:spPr>
          <a:xfrm rot="20941499">
            <a:off x="4237410" y="3873081"/>
            <a:ext cx="697627" cy="246221"/>
          </a:xfrm>
          <a:prstGeom prst="rect">
            <a:avLst/>
          </a:prstGeom>
        </p:spPr>
        <p:txBody>
          <a:bodyPr wrap="none">
            <a:spAutoFit/>
          </a:bodyPr>
          <a:lstStyle/>
          <a:p>
            <a:pPr algn="ctr"/>
            <a:r>
              <a:rPr lang="zh-TW" altLang="en-US" sz="1000" dirty="0"/>
              <a:t>具體準備</a:t>
            </a:r>
          </a:p>
        </p:txBody>
      </p:sp>
      <p:sp>
        <p:nvSpPr>
          <p:cNvPr id="7" name="矩形 6">
            <a:extLst>
              <a:ext uri="{FF2B5EF4-FFF2-40B4-BE49-F238E27FC236}">
                <a16:creationId xmlns:a16="http://schemas.microsoft.com/office/drawing/2014/main" xmlns="" id="{8783438A-C83B-4C9B-BEB9-E0A52AE06D37}"/>
              </a:ext>
            </a:extLst>
          </p:cNvPr>
          <p:cNvSpPr/>
          <p:nvPr/>
        </p:nvSpPr>
        <p:spPr>
          <a:xfrm>
            <a:off x="6412378" y="3038565"/>
            <a:ext cx="954107" cy="246221"/>
          </a:xfrm>
          <a:prstGeom prst="rect">
            <a:avLst/>
          </a:prstGeom>
        </p:spPr>
        <p:txBody>
          <a:bodyPr wrap="none">
            <a:spAutoFit/>
          </a:bodyPr>
          <a:lstStyle/>
          <a:p>
            <a:pPr algn="ctr"/>
            <a:r>
              <a:rPr lang="zh-TW" altLang="en-US" sz="1000" dirty="0"/>
              <a:t>密集比賽準備</a:t>
            </a:r>
          </a:p>
        </p:txBody>
      </p:sp>
      <p:sp>
        <p:nvSpPr>
          <p:cNvPr id="8" name="矩形 7">
            <a:extLst>
              <a:ext uri="{FF2B5EF4-FFF2-40B4-BE49-F238E27FC236}">
                <a16:creationId xmlns:a16="http://schemas.microsoft.com/office/drawing/2014/main" xmlns="" id="{F7716F07-58F2-459F-88B0-7E38475DA64C}"/>
              </a:ext>
            </a:extLst>
          </p:cNvPr>
          <p:cNvSpPr/>
          <p:nvPr/>
        </p:nvSpPr>
        <p:spPr>
          <a:xfrm>
            <a:off x="6611738" y="3932645"/>
            <a:ext cx="697627" cy="246221"/>
          </a:xfrm>
          <a:prstGeom prst="rect">
            <a:avLst/>
          </a:prstGeom>
        </p:spPr>
        <p:txBody>
          <a:bodyPr wrap="none">
            <a:spAutoFit/>
          </a:bodyPr>
          <a:lstStyle/>
          <a:p>
            <a:pPr algn="ctr"/>
            <a:r>
              <a:rPr lang="zh-TW" altLang="en-US" sz="1000" dirty="0"/>
              <a:t>直接準備</a:t>
            </a:r>
          </a:p>
        </p:txBody>
      </p:sp>
      <p:sp>
        <p:nvSpPr>
          <p:cNvPr id="9" name="矩形 8">
            <a:extLst>
              <a:ext uri="{FF2B5EF4-FFF2-40B4-BE49-F238E27FC236}">
                <a16:creationId xmlns:a16="http://schemas.microsoft.com/office/drawing/2014/main" xmlns="" id="{EF0FCC26-5141-4A16-9222-8E6E0D8672C3}"/>
              </a:ext>
            </a:extLst>
          </p:cNvPr>
          <p:cNvSpPr/>
          <p:nvPr/>
        </p:nvSpPr>
        <p:spPr>
          <a:xfrm rot="3379737">
            <a:off x="7859705" y="4283864"/>
            <a:ext cx="697627" cy="246221"/>
          </a:xfrm>
          <a:prstGeom prst="rect">
            <a:avLst/>
          </a:prstGeom>
        </p:spPr>
        <p:txBody>
          <a:bodyPr wrap="none">
            <a:spAutoFit/>
          </a:bodyPr>
          <a:lstStyle/>
          <a:p>
            <a:pPr algn="ctr"/>
            <a:r>
              <a:rPr lang="zh-TW" altLang="en-US" sz="1000" dirty="0"/>
              <a:t>比賽期間</a:t>
            </a:r>
          </a:p>
        </p:txBody>
      </p:sp>
      <p:sp>
        <p:nvSpPr>
          <p:cNvPr id="10" name="矩形 9">
            <a:extLst>
              <a:ext uri="{FF2B5EF4-FFF2-40B4-BE49-F238E27FC236}">
                <a16:creationId xmlns:a16="http://schemas.microsoft.com/office/drawing/2014/main" xmlns="" id="{1120898C-1916-493F-BF10-042D5010F3E0}"/>
              </a:ext>
            </a:extLst>
          </p:cNvPr>
          <p:cNvSpPr/>
          <p:nvPr/>
        </p:nvSpPr>
        <p:spPr>
          <a:xfrm rot="3760566">
            <a:off x="7328082" y="4308882"/>
            <a:ext cx="697627" cy="246221"/>
          </a:xfrm>
          <a:prstGeom prst="rect">
            <a:avLst/>
          </a:prstGeom>
        </p:spPr>
        <p:txBody>
          <a:bodyPr wrap="none">
            <a:spAutoFit/>
          </a:bodyPr>
          <a:lstStyle/>
          <a:p>
            <a:pPr algn="ctr"/>
            <a:r>
              <a:rPr lang="zh-TW" altLang="en-US" sz="1000" dirty="0"/>
              <a:t>輕度訓練</a:t>
            </a:r>
          </a:p>
        </p:txBody>
      </p:sp>
      <p:sp>
        <p:nvSpPr>
          <p:cNvPr id="11" name="矩形 10">
            <a:extLst>
              <a:ext uri="{FF2B5EF4-FFF2-40B4-BE49-F238E27FC236}">
                <a16:creationId xmlns:a16="http://schemas.microsoft.com/office/drawing/2014/main" xmlns="" id="{C85211A1-4DA4-4127-BD82-094D90E86FD8}"/>
              </a:ext>
            </a:extLst>
          </p:cNvPr>
          <p:cNvSpPr/>
          <p:nvPr/>
        </p:nvSpPr>
        <p:spPr>
          <a:xfrm>
            <a:off x="8358941" y="4461600"/>
            <a:ext cx="697627" cy="246221"/>
          </a:xfrm>
          <a:prstGeom prst="rect">
            <a:avLst/>
          </a:prstGeom>
        </p:spPr>
        <p:txBody>
          <a:bodyPr wrap="none">
            <a:spAutoFit/>
          </a:bodyPr>
          <a:lstStyle/>
          <a:p>
            <a:pPr algn="ctr"/>
            <a:r>
              <a:rPr lang="zh-TW" altLang="en-US" sz="1000" dirty="0"/>
              <a:t>過渡期間</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04800" indent="-304800" eaLnBrk="1" hangingPunct="1">
              <a:spcBef>
                <a:spcPct val="0"/>
              </a:spcBef>
            </a:pPr>
            <a:r>
              <a:rPr lang="en-US" altLang="en-US" sz="2000" dirty="0"/>
              <a:t>AIBA is the world governing body of the sport of boxing</a:t>
            </a:r>
            <a:r>
              <a:rPr lang="zh-TW" altLang="en-US" sz="2000" dirty="0"/>
              <a:t> </a:t>
            </a:r>
            <a:r>
              <a:rPr lang="zh-TW" altLang="zh-TW" sz="2000" dirty="0"/>
              <a:t>AIBA是</a:t>
            </a:r>
            <a:r>
              <a:rPr lang="zh-TW" altLang="en-US" sz="2000" dirty="0"/>
              <a:t>全球</a:t>
            </a:r>
            <a:r>
              <a:rPr lang="zh-TW" altLang="zh-TW" sz="2000" dirty="0"/>
              <a:t>拳擊運動的管理機構</a:t>
            </a:r>
            <a:endParaRPr lang="en-US" altLang="en-US" sz="2000" dirty="0"/>
          </a:p>
          <a:p>
            <a:pPr marL="304800" indent="-304800" eaLnBrk="1" hangingPunct="1">
              <a:spcBef>
                <a:spcPts val="600"/>
              </a:spcBef>
            </a:pPr>
            <a:r>
              <a:rPr lang="en-US" altLang="en-US" sz="2000" dirty="0"/>
              <a:t>AIBA is the only International Federation recognized by the IOC in regard to the worldwide Olympic Movement for the sport of Boxing</a:t>
            </a:r>
            <a:r>
              <a:rPr lang="zh-TW" altLang="en-US" sz="2000" dirty="0"/>
              <a:t> </a:t>
            </a:r>
            <a:r>
              <a:rPr lang="zh-TW" altLang="zh-TW" sz="2000" dirty="0"/>
              <a:t>AIBA是國際奧委會唯一</a:t>
            </a:r>
            <a:r>
              <a:rPr lang="zh-TW" altLang="en-US" sz="2000" dirty="0"/>
              <a:t>認證</a:t>
            </a:r>
            <a:r>
              <a:rPr lang="zh-TW" altLang="zh-TW" sz="2000" dirty="0"/>
              <a:t>世界奧運拳擊運動的國際聯合會</a:t>
            </a:r>
            <a:endParaRPr lang="en-US" altLang="en-US" sz="2000" dirty="0"/>
          </a:p>
          <a:p>
            <a:pPr marL="304800" indent="-304800" eaLnBrk="1" hangingPunct="1">
              <a:spcBef>
                <a:spcPts val="600"/>
              </a:spcBef>
            </a:pPr>
            <a:r>
              <a:rPr lang="en-US" altLang="en-US" sz="2000" dirty="0"/>
              <a:t>AIBA has a total of 201 its Member National </a:t>
            </a:r>
            <a:r>
              <a:rPr lang="en-US" altLang="en-US" sz="2000" dirty="0" smtClean="0"/>
              <a:t>Federations：</a:t>
            </a:r>
            <a:r>
              <a:rPr lang="zh-TW" altLang="zh-TW" sz="2000" dirty="0" smtClean="0"/>
              <a:t>A</a:t>
            </a:r>
            <a:r>
              <a:rPr lang="zh-TW" altLang="zh-TW" sz="2000" dirty="0"/>
              <a:t>IBA共有201個</a:t>
            </a:r>
            <a:r>
              <a:rPr lang="zh-TW" altLang="en-US" sz="2000" dirty="0"/>
              <a:t>會</a:t>
            </a:r>
            <a:r>
              <a:rPr lang="zh-TW" altLang="zh-TW" sz="2000" dirty="0"/>
              <a:t>員</a:t>
            </a:r>
            <a:r>
              <a:rPr lang="zh-TW" altLang="en-US" sz="2000" dirty="0"/>
              <a:t>國家</a:t>
            </a:r>
            <a:r>
              <a:rPr lang="zh-TW" altLang="en-US" sz="2000" dirty="0" smtClean="0"/>
              <a:t>協會：</a:t>
            </a:r>
            <a:endParaRPr lang="en-US" altLang="en-US" sz="2000" dirty="0"/>
          </a:p>
          <a:p>
            <a:pPr lvl="1" eaLnBrk="1" hangingPunct="1">
              <a:spcBef>
                <a:spcPts val="500"/>
              </a:spcBef>
            </a:pPr>
            <a:r>
              <a:rPr lang="en-US" altLang="en-US" dirty="0"/>
              <a:t>Each National Olympic Committee only recognizes AIBA member NFs</a:t>
            </a:r>
            <a:r>
              <a:rPr lang="zh-TW" altLang="en-US" dirty="0"/>
              <a:t>各</a:t>
            </a:r>
            <a:r>
              <a:rPr lang="zh-TW" altLang="zh-TW" dirty="0"/>
              <a:t>國奧委會只承認AIBA會員NFs</a:t>
            </a:r>
            <a:endParaRPr lang="en-US" altLang="en-US" dirty="0"/>
          </a:p>
          <a:p>
            <a:pPr lvl="1" eaLnBrk="1" hangingPunct="1">
              <a:spcBef>
                <a:spcPts val="500"/>
              </a:spcBef>
            </a:pPr>
            <a:r>
              <a:rPr lang="en-US" altLang="en-US" dirty="0"/>
              <a:t>Government will only give the funding to AIBA member NFs</a:t>
            </a:r>
            <a:r>
              <a:rPr lang="zh-TW" altLang="zh-TW" dirty="0"/>
              <a:t>政府只</a:t>
            </a:r>
            <a:r>
              <a:rPr lang="zh-TW" altLang="en-US" dirty="0"/>
              <a:t>對</a:t>
            </a:r>
            <a:r>
              <a:rPr lang="zh-TW" altLang="zh-TW" dirty="0"/>
              <a:t>AIBA會員NFs提供資金</a:t>
            </a:r>
            <a:endParaRPr lang="en-US" altLang="en-US" dirty="0"/>
          </a:p>
          <a:p>
            <a:pPr lvl="1" eaLnBrk="1" hangingPunct="1">
              <a:spcBef>
                <a:spcPts val="500"/>
              </a:spcBef>
            </a:pPr>
            <a:r>
              <a:rPr lang="en-US" altLang="en-US" dirty="0"/>
              <a:t>All NFs conduct the competitions following only AIBA Rules</a:t>
            </a:r>
            <a:r>
              <a:rPr lang="zh-TW" altLang="zh-TW" dirty="0"/>
              <a:t>所有NF</a:t>
            </a:r>
            <a:r>
              <a:rPr lang="en-US" altLang="zh-TW" dirty="0"/>
              <a:t>s</a:t>
            </a:r>
            <a:r>
              <a:rPr lang="zh-TW" altLang="zh-TW" dirty="0"/>
              <a:t>都按照AIBA規則進行比賽</a:t>
            </a:r>
            <a:endParaRPr lang="en-US" altLang="en-US" dirty="0"/>
          </a:p>
        </p:txBody>
      </p:sp>
      <p:sp>
        <p:nvSpPr>
          <p:cNvPr id="13209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EBD0616-1D07-4E47-A42F-0FD5D892FDFF}" type="slidenum">
              <a:rPr lang="en-US" altLang="en-US" sz="1200" smtClean="0">
                <a:solidFill>
                  <a:srgbClr val="FFFFFF"/>
                </a:solidFill>
                <a:latin typeface="Arial Black" panose="020B0A04020102090204" pitchFamily="34" charset="0"/>
                <a:sym typeface="Arial Black" panose="020B0A04020102090204" pitchFamily="34" charset="0"/>
              </a:rPr>
              <a:pPr/>
              <a:t>29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32100" name="Rectangle 3"/>
          <p:cNvSpPr>
            <a:spLocks noGrp="1" noChangeArrowheads="1"/>
          </p:cNvSpPr>
          <p:nvPr>
            <p:ph type="title"/>
          </p:nvPr>
        </p:nvSpPr>
        <p:spPr>
          <a:xfrm>
            <a:off x="2073275" y="333375"/>
            <a:ext cx="7632700" cy="647700"/>
          </a:xfrm>
        </p:spPr>
        <p:txBody>
          <a:bodyPr/>
          <a:lstStyle/>
          <a:p>
            <a:pPr eaLnBrk="1" hangingPunct="1"/>
            <a:r>
              <a:rPr lang="en-US" altLang="en-US" dirty="0"/>
              <a:t>AIBA Governance AIBA</a:t>
            </a:r>
            <a:r>
              <a:rPr lang="zh-TW" altLang="en-US" b="1" dirty="0"/>
              <a:t>治理</a:t>
            </a:r>
            <a:endParaRPr lang="en-US" altLang="en-US" b="1" dirty="0"/>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DF00C35-AEE0-446D-BA35-7304DC665886}" type="slidenum">
              <a:rPr lang="en-US" altLang="pl-PL" sz="1200" smtClean="0">
                <a:solidFill>
                  <a:srgbClr val="FFFFFF"/>
                </a:solidFill>
                <a:latin typeface="Arial Black" panose="020B0A04020102090204" pitchFamily="34" charset="0"/>
                <a:sym typeface="Arial Black" panose="020B0A04020102090204" pitchFamily="34" charset="0"/>
              </a:rPr>
              <a:pPr/>
              <a:t>290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5747" name="Rectangle 2"/>
          <p:cNvSpPr>
            <a:spLocks noGrp="1" noChangeArrowheads="1"/>
          </p:cNvSpPr>
          <p:nvPr>
            <p:ph type="body" idx="1"/>
          </p:nvPr>
        </p:nvSpPr>
        <p:spPr>
          <a:xfrm>
            <a:off x="919163" y="1412875"/>
            <a:ext cx="8497887" cy="4708525"/>
          </a:xfrm>
        </p:spPr>
        <p:txBody>
          <a:bodyPr/>
          <a:lstStyle/>
          <a:p>
            <a:pPr marL="0" indent="0">
              <a:spcBef>
                <a:spcPct val="0"/>
              </a:spcBef>
              <a:buNone/>
            </a:pPr>
            <a:r>
              <a:rPr lang="en-US" altLang="pl-PL" sz="2800" u="sng" dirty="0"/>
              <a:t>Preparation for 12-round bout</a:t>
            </a:r>
            <a:r>
              <a:rPr lang="zh-TW" altLang="zh-TW" sz="2400" u="sng" dirty="0"/>
              <a:t>準備12</a:t>
            </a:r>
            <a:r>
              <a:rPr lang="zh-TW" altLang="en-US" sz="2400" u="sng" dirty="0"/>
              <a:t>回</a:t>
            </a:r>
            <a:r>
              <a:rPr lang="zh-TW" altLang="zh-TW" sz="2400" u="sng" dirty="0"/>
              <a:t>合</a:t>
            </a:r>
            <a:r>
              <a:rPr lang="zh-TW" altLang="en-US" sz="2400" u="sng" dirty="0"/>
              <a:t>比賽</a:t>
            </a:r>
            <a:endParaRPr lang="en-US" altLang="pl-PL" sz="2400" u="sng" dirty="0"/>
          </a:p>
          <a:p>
            <a:pPr marL="0" indent="0">
              <a:spcBef>
                <a:spcPts val="600"/>
              </a:spcBef>
              <a:buNone/>
            </a:pPr>
            <a:r>
              <a:rPr lang="en-US" altLang="pl-PL" sz="2400" dirty="0"/>
              <a:t>total 10 weeks (2 – 6 – 1- 1)</a:t>
            </a:r>
            <a:r>
              <a:rPr lang="zh-TW" altLang="zh-TW" sz="2800" dirty="0"/>
              <a:t>共10週（2 - 6 - 1 - 1）</a:t>
            </a:r>
            <a:r>
              <a:rPr lang="en-US" altLang="pl-PL" sz="2800" u="sng" dirty="0"/>
              <a:t> </a:t>
            </a:r>
          </a:p>
        </p:txBody>
      </p:sp>
      <p:sp>
        <p:nvSpPr>
          <p:cNvPr id="415748" name="Rectangle 3"/>
          <p:cNvSpPr>
            <a:spLocks noGrp="1" noChangeArrowheads="1"/>
          </p:cNvSpPr>
          <p:nvPr>
            <p:ph type="title"/>
          </p:nvPr>
        </p:nvSpPr>
        <p:spPr>
          <a:xfrm>
            <a:off x="1927225" y="692150"/>
            <a:ext cx="7489825" cy="720725"/>
          </a:xfrm>
        </p:spPr>
        <p:txBody>
          <a:bodyPr/>
          <a:lstStyle/>
          <a:p>
            <a:r>
              <a:rPr lang="en-US" altLang="pl-PL" dirty="0"/>
              <a:t>Training Planning</a:t>
            </a:r>
            <a:r>
              <a:rPr lang="zh-TW" altLang="en-US" b="1" dirty="0"/>
              <a:t>訓練規劃</a:t>
            </a:r>
            <a:endParaRPr lang="en-US" altLang="pl-PL" b="1" dirty="0"/>
          </a:p>
        </p:txBody>
      </p:sp>
      <p:pic>
        <p:nvPicPr>
          <p:cNvPr id="415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420938"/>
            <a:ext cx="874236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5"/>
          <p:cNvSpPr>
            <a:spLocks noChangeShapeType="1"/>
          </p:cNvSpPr>
          <p:nvPr/>
        </p:nvSpPr>
        <p:spPr bwMode="auto">
          <a:xfrm>
            <a:off x="584200" y="3213100"/>
            <a:ext cx="6007100" cy="863600"/>
          </a:xfrm>
          <a:prstGeom prst="line">
            <a:avLst/>
          </a:prstGeom>
          <a:noFill/>
          <a:ln w="57150" cap="flat">
            <a:solidFill>
              <a:srgbClr val="FF0000"/>
            </a:solidFill>
            <a:prstDash val="solid"/>
            <a:round/>
            <a:headEnd type="none" w="med" len="med"/>
            <a:tailEnd type="arrow" w="med" len="med"/>
          </a:ln>
          <a:effectLst>
            <a:outerShdw blurRad="12700" dist="19999" dir="5400000" algn="ctr" rotWithShape="0">
              <a:schemeClr val="bg2">
                <a:alpha val="37999"/>
              </a:schemeClr>
            </a:outerShdw>
          </a:effectLst>
          <a:extLst/>
        </p:spPr>
        <p:txBody>
          <a:bodyPr lIns="0" tIns="0" rIns="0" bIns="0"/>
          <a:lstStyle/>
          <a:p>
            <a:pPr>
              <a:defRPr/>
            </a:pPr>
            <a:endParaRPr lang="pl-PL">
              <a:ea typeface="+mn-ea"/>
            </a:endParaRPr>
          </a:p>
        </p:txBody>
      </p:sp>
      <p:sp>
        <p:nvSpPr>
          <p:cNvPr id="19462" name="Line 6"/>
          <p:cNvSpPr>
            <a:spLocks noChangeShapeType="1"/>
          </p:cNvSpPr>
          <p:nvPr/>
        </p:nvSpPr>
        <p:spPr bwMode="auto">
          <a:xfrm>
            <a:off x="6591300" y="4076700"/>
            <a:ext cx="1403350" cy="1584325"/>
          </a:xfrm>
          <a:prstGeom prst="line">
            <a:avLst/>
          </a:prstGeom>
          <a:noFill/>
          <a:ln w="57150" cap="flat">
            <a:solidFill>
              <a:srgbClr val="FF0000"/>
            </a:solidFill>
            <a:prstDash val="solid"/>
            <a:round/>
            <a:headEnd type="none" w="med" len="med"/>
            <a:tailEnd type="arrow" w="med" len="med"/>
          </a:ln>
          <a:effectLst>
            <a:outerShdw blurRad="12700" dist="19999" dir="5400000" algn="ctr" rotWithShape="0">
              <a:schemeClr val="bg2">
                <a:alpha val="37999"/>
              </a:schemeClr>
            </a:outerShdw>
          </a:effectLst>
          <a:extLst/>
        </p:spPr>
        <p:txBody>
          <a:bodyPr lIns="0" tIns="0" rIns="0" bIns="0"/>
          <a:lstStyle/>
          <a:p>
            <a:pPr>
              <a:defRPr/>
            </a:pPr>
            <a:endParaRPr lang="pl-PL">
              <a:ea typeface="+mn-ea"/>
            </a:endParaRPr>
          </a:p>
        </p:txBody>
      </p:sp>
      <p:sp>
        <p:nvSpPr>
          <p:cNvPr id="415752" name="Rectangle 7"/>
          <p:cNvSpPr>
            <a:spLocks/>
          </p:cNvSpPr>
          <p:nvPr/>
        </p:nvSpPr>
        <p:spPr bwMode="auto">
          <a:xfrm rot="539999">
            <a:off x="568325" y="3036888"/>
            <a:ext cx="2273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1800">
                <a:latin typeface="Lucida Grande" charset="0"/>
                <a:ea typeface="Lucida Grande" charset="0"/>
                <a:cs typeface="Lucida Grande" charset="0"/>
                <a:sym typeface="Lucida Grande" charset="0"/>
              </a:rPr>
              <a:t>Weight loss</a:t>
            </a:r>
          </a:p>
        </p:txBody>
      </p:sp>
      <p:sp>
        <p:nvSpPr>
          <p:cNvPr id="10" name="文字方塊 9">
            <a:extLst>
              <a:ext uri="{FF2B5EF4-FFF2-40B4-BE49-F238E27FC236}">
                <a16:creationId xmlns:a16="http://schemas.microsoft.com/office/drawing/2014/main" xmlns="" id="{1C2C86CB-784D-4990-922F-D4B504AC7A47}"/>
              </a:ext>
            </a:extLst>
          </p:cNvPr>
          <p:cNvSpPr txBox="1"/>
          <p:nvPr/>
        </p:nvSpPr>
        <p:spPr>
          <a:xfrm>
            <a:off x="8756680" y="5670560"/>
            <a:ext cx="441146" cy="246221"/>
          </a:xfrm>
          <a:prstGeom prst="rect">
            <a:avLst/>
          </a:prstGeom>
          <a:noFill/>
        </p:spPr>
        <p:txBody>
          <a:bodyPr wrap="square" rtlCol="0">
            <a:spAutoFit/>
          </a:bodyPr>
          <a:lstStyle/>
          <a:p>
            <a:pPr algn="ctr"/>
            <a:r>
              <a:rPr lang="zh-TW" altLang="en-US" sz="1000" dirty="0"/>
              <a:t>比賽</a:t>
            </a:r>
          </a:p>
        </p:txBody>
      </p:sp>
      <p:sp>
        <p:nvSpPr>
          <p:cNvPr id="11" name="矩形 10">
            <a:extLst>
              <a:ext uri="{FF2B5EF4-FFF2-40B4-BE49-F238E27FC236}">
                <a16:creationId xmlns:a16="http://schemas.microsoft.com/office/drawing/2014/main" xmlns="" id="{E41E16F0-E817-4207-B8E7-099465AE4DCF}"/>
              </a:ext>
            </a:extLst>
          </p:cNvPr>
          <p:cNvSpPr/>
          <p:nvPr/>
        </p:nvSpPr>
        <p:spPr>
          <a:xfrm rot="20164095">
            <a:off x="1625753" y="4137877"/>
            <a:ext cx="441146" cy="246221"/>
          </a:xfrm>
          <a:prstGeom prst="rect">
            <a:avLst/>
          </a:prstGeom>
        </p:spPr>
        <p:txBody>
          <a:bodyPr wrap="none">
            <a:spAutoFit/>
          </a:bodyPr>
          <a:lstStyle/>
          <a:p>
            <a:pPr algn="ctr"/>
            <a:r>
              <a:rPr lang="zh-TW" altLang="en-US" sz="1000" dirty="0"/>
              <a:t>中等</a:t>
            </a:r>
          </a:p>
        </p:txBody>
      </p:sp>
      <p:sp>
        <p:nvSpPr>
          <p:cNvPr id="12" name="矩形 11">
            <a:extLst>
              <a:ext uri="{FF2B5EF4-FFF2-40B4-BE49-F238E27FC236}">
                <a16:creationId xmlns:a16="http://schemas.microsoft.com/office/drawing/2014/main" xmlns="" id="{BB9ECFAB-6A1B-499B-8B6E-8CAAE57DB837}"/>
              </a:ext>
            </a:extLst>
          </p:cNvPr>
          <p:cNvSpPr/>
          <p:nvPr/>
        </p:nvSpPr>
        <p:spPr>
          <a:xfrm rot="20258373">
            <a:off x="1413882" y="4773893"/>
            <a:ext cx="697627" cy="246221"/>
          </a:xfrm>
          <a:prstGeom prst="rect">
            <a:avLst/>
          </a:prstGeom>
        </p:spPr>
        <p:txBody>
          <a:bodyPr wrap="square">
            <a:spAutoFit/>
          </a:bodyPr>
          <a:lstStyle/>
          <a:p>
            <a:pPr algn="ctr"/>
            <a:r>
              <a:rPr lang="zh-TW" altLang="en-US" sz="1000" dirty="0"/>
              <a:t>一般準備</a:t>
            </a:r>
          </a:p>
        </p:txBody>
      </p:sp>
      <p:sp>
        <p:nvSpPr>
          <p:cNvPr id="13" name="矩形 12">
            <a:extLst>
              <a:ext uri="{FF2B5EF4-FFF2-40B4-BE49-F238E27FC236}">
                <a16:creationId xmlns:a16="http://schemas.microsoft.com/office/drawing/2014/main" xmlns="" id="{4CDCE23E-6B0C-4B08-8476-E0FDC998A1FF}"/>
              </a:ext>
            </a:extLst>
          </p:cNvPr>
          <p:cNvSpPr/>
          <p:nvPr/>
        </p:nvSpPr>
        <p:spPr>
          <a:xfrm rot="21017825">
            <a:off x="3630702" y="3618320"/>
            <a:ext cx="441146" cy="246221"/>
          </a:xfrm>
          <a:prstGeom prst="rect">
            <a:avLst/>
          </a:prstGeom>
        </p:spPr>
        <p:txBody>
          <a:bodyPr wrap="none">
            <a:spAutoFit/>
          </a:bodyPr>
          <a:lstStyle/>
          <a:p>
            <a:pPr algn="ctr"/>
            <a:r>
              <a:rPr lang="zh-TW" altLang="en-US" sz="1000" dirty="0"/>
              <a:t>密集</a:t>
            </a:r>
          </a:p>
        </p:txBody>
      </p:sp>
      <p:sp>
        <p:nvSpPr>
          <p:cNvPr id="14" name="矩形 13">
            <a:extLst>
              <a:ext uri="{FF2B5EF4-FFF2-40B4-BE49-F238E27FC236}">
                <a16:creationId xmlns:a16="http://schemas.microsoft.com/office/drawing/2014/main" xmlns="" id="{35AD6EFD-1B89-4426-AE20-8BEA4B384580}"/>
              </a:ext>
            </a:extLst>
          </p:cNvPr>
          <p:cNvSpPr/>
          <p:nvPr/>
        </p:nvSpPr>
        <p:spPr>
          <a:xfrm rot="20941499">
            <a:off x="4237410" y="3873081"/>
            <a:ext cx="697627" cy="246221"/>
          </a:xfrm>
          <a:prstGeom prst="rect">
            <a:avLst/>
          </a:prstGeom>
        </p:spPr>
        <p:txBody>
          <a:bodyPr wrap="none">
            <a:spAutoFit/>
          </a:bodyPr>
          <a:lstStyle/>
          <a:p>
            <a:pPr algn="ctr"/>
            <a:r>
              <a:rPr lang="zh-TW" altLang="en-US" sz="1000" dirty="0"/>
              <a:t>具體準備</a:t>
            </a:r>
          </a:p>
        </p:txBody>
      </p:sp>
      <p:sp>
        <p:nvSpPr>
          <p:cNvPr id="15" name="矩形 14">
            <a:extLst>
              <a:ext uri="{FF2B5EF4-FFF2-40B4-BE49-F238E27FC236}">
                <a16:creationId xmlns:a16="http://schemas.microsoft.com/office/drawing/2014/main" xmlns="" id="{3B9E0191-9A1F-471E-9960-F95D4D56B4AF}"/>
              </a:ext>
            </a:extLst>
          </p:cNvPr>
          <p:cNvSpPr/>
          <p:nvPr/>
        </p:nvSpPr>
        <p:spPr>
          <a:xfrm>
            <a:off x="6412378" y="3038565"/>
            <a:ext cx="954107" cy="246221"/>
          </a:xfrm>
          <a:prstGeom prst="rect">
            <a:avLst/>
          </a:prstGeom>
        </p:spPr>
        <p:txBody>
          <a:bodyPr wrap="none">
            <a:spAutoFit/>
          </a:bodyPr>
          <a:lstStyle/>
          <a:p>
            <a:pPr algn="ctr"/>
            <a:r>
              <a:rPr lang="zh-TW" altLang="en-US" sz="1000" dirty="0"/>
              <a:t>密集比賽準備</a:t>
            </a:r>
          </a:p>
        </p:txBody>
      </p:sp>
      <p:sp>
        <p:nvSpPr>
          <p:cNvPr id="16" name="矩形 15">
            <a:extLst>
              <a:ext uri="{FF2B5EF4-FFF2-40B4-BE49-F238E27FC236}">
                <a16:creationId xmlns:a16="http://schemas.microsoft.com/office/drawing/2014/main" xmlns="" id="{97119C84-0148-48D5-9378-41D33EE3763A}"/>
              </a:ext>
            </a:extLst>
          </p:cNvPr>
          <p:cNvSpPr/>
          <p:nvPr/>
        </p:nvSpPr>
        <p:spPr>
          <a:xfrm>
            <a:off x="6611738" y="3932645"/>
            <a:ext cx="697627" cy="246221"/>
          </a:xfrm>
          <a:prstGeom prst="rect">
            <a:avLst/>
          </a:prstGeom>
        </p:spPr>
        <p:txBody>
          <a:bodyPr wrap="none">
            <a:spAutoFit/>
          </a:bodyPr>
          <a:lstStyle/>
          <a:p>
            <a:pPr algn="ctr"/>
            <a:r>
              <a:rPr lang="zh-TW" altLang="en-US" sz="1000" dirty="0"/>
              <a:t>直接準備</a:t>
            </a:r>
          </a:p>
        </p:txBody>
      </p:sp>
      <p:sp>
        <p:nvSpPr>
          <p:cNvPr id="17" name="矩形 16">
            <a:extLst>
              <a:ext uri="{FF2B5EF4-FFF2-40B4-BE49-F238E27FC236}">
                <a16:creationId xmlns:a16="http://schemas.microsoft.com/office/drawing/2014/main" xmlns="" id="{A314ECE8-6E9F-4BB6-9B4F-E22959BA59AD}"/>
              </a:ext>
            </a:extLst>
          </p:cNvPr>
          <p:cNvSpPr/>
          <p:nvPr/>
        </p:nvSpPr>
        <p:spPr>
          <a:xfrm rot="3379737">
            <a:off x="7859705" y="4283864"/>
            <a:ext cx="697627" cy="246221"/>
          </a:xfrm>
          <a:prstGeom prst="rect">
            <a:avLst/>
          </a:prstGeom>
        </p:spPr>
        <p:txBody>
          <a:bodyPr wrap="none">
            <a:spAutoFit/>
          </a:bodyPr>
          <a:lstStyle/>
          <a:p>
            <a:pPr algn="ctr"/>
            <a:r>
              <a:rPr lang="zh-TW" altLang="en-US" sz="1000" dirty="0"/>
              <a:t>比賽期間</a:t>
            </a:r>
          </a:p>
        </p:txBody>
      </p:sp>
      <p:sp>
        <p:nvSpPr>
          <p:cNvPr id="18" name="矩形 17">
            <a:extLst>
              <a:ext uri="{FF2B5EF4-FFF2-40B4-BE49-F238E27FC236}">
                <a16:creationId xmlns:a16="http://schemas.microsoft.com/office/drawing/2014/main" xmlns="" id="{95D9002E-481B-4B1A-A86B-FB783ED97141}"/>
              </a:ext>
            </a:extLst>
          </p:cNvPr>
          <p:cNvSpPr/>
          <p:nvPr/>
        </p:nvSpPr>
        <p:spPr>
          <a:xfrm rot="3760566">
            <a:off x="7328082" y="4308882"/>
            <a:ext cx="697627" cy="246221"/>
          </a:xfrm>
          <a:prstGeom prst="rect">
            <a:avLst/>
          </a:prstGeom>
        </p:spPr>
        <p:txBody>
          <a:bodyPr wrap="none">
            <a:spAutoFit/>
          </a:bodyPr>
          <a:lstStyle/>
          <a:p>
            <a:pPr algn="ctr"/>
            <a:r>
              <a:rPr lang="zh-TW" altLang="en-US" sz="1000" dirty="0"/>
              <a:t>輕度訓練</a:t>
            </a:r>
          </a:p>
        </p:txBody>
      </p:sp>
      <p:sp>
        <p:nvSpPr>
          <p:cNvPr id="19" name="矩形 18">
            <a:extLst>
              <a:ext uri="{FF2B5EF4-FFF2-40B4-BE49-F238E27FC236}">
                <a16:creationId xmlns:a16="http://schemas.microsoft.com/office/drawing/2014/main" xmlns="" id="{0E679FCE-AA7E-48B5-8A88-A7A338A2BD35}"/>
              </a:ext>
            </a:extLst>
          </p:cNvPr>
          <p:cNvSpPr/>
          <p:nvPr/>
        </p:nvSpPr>
        <p:spPr>
          <a:xfrm>
            <a:off x="8358941" y="4461600"/>
            <a:ext cx="697627" cy="246221"/>
          </a:xfrm>
          <a:prstGeom prst="rect">
            <a:avLst/>
          </a:prstGeom>
        </p:spPr>
        <p:txBody>
          <a:bodyPr wrap="none">
            <a:spAutoFit/>
          </a:bodyPr>
          <a:lstStyle/>
          <a:p>
            <a:pPr algn="ctr"/>
            <a:r>
              <a:rPr lang="zh-TW" altLang="en-US" sz="1000" dirty="0"/>
              <a:t>過渡期間</a:t>
            </a:r>
          </a:p>
        </p:txBody>
      </p:sp>
      <p:sp>
        <p:nvSpPr>
          <p:cNvPr id="2" name="矩形 1">
            <a:extLst>
              <a:ext uri="{FF2B5EF4-FFF2-40B4-BE49-F238E27FC236}">
                <a16:creationId xmlns:a16="http://schemas.microsoft.com/office/drawing/2014/main" xmlns="" id="{5D615AD4-E4CF-4A7E-B08A-92D3FC7A609F}"/>
              </a:ext>
            </a:extLst>
          </p:cNvPr>
          <p:cNvSpPr/>
          <p:nvPr/>
        </p:nvSpPr>
        <p:spPr>
          <a:xfrm rot="500290">
            <a:off x="1813190" y="3089683"/>
            <a:ext cx="646331" cy="369332"/>
          </a:xfrm>
          <a:prstGeom prst="rect">
            <a:avLst/>
          </a:prstGeom>
        </p:spPr>
        <p:txBody>
          <a:bodyPr wrap="none">
            <a:spAutoFit/>
          </a:bodyPr>
          <a:lstStyle/>
          <a:p>
            <a:pPr algn="ctr"/>
            <a:r>
              <a:rPr lang="zh-TW" altLang="en-US" sz="1800" dirty="0"/>
              <a:t>減重</a:t>
            </a: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5EF0B6A-7E0B-4E50-B781-5F3DA04258D6}" type="slidenum">
              <a:rPr lang="en-US" altLang="pl-PL" sz="1200" smtClean="0">
                <a:solidFill>
                  <a:srgbClr val="FFFFFF"/>
                </a:solidFill>
                <a:latin typeface="Arial Black" panose="020B0A04020102090204" pitchFamily="34" charset="0"/>
                <a:sym typeface="Arial Black" panose="020B0A04020102090204" pitchFamily="34" charset="0"/>
              </a:rPr>
              <a:pPr/>
              <a:t>291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6771" name="Rectangle 2"/>
          <p:cNvSpPr>
            <a:spLocks noGrp="1" noChangeArrowheads="1"/>
          </p:cNvSpPr>
          <p:nvPr>
            <p:ph type="body" idx="1"/>
          </p:nvPr>
        </p:nvSpPr>
        <p:spPr>
          <a:xfrm>
            <a:off x="919163" y="1412875"/>
            <a:ext cx="8497887" cy="4824413"/>
          </a:xfrm>
        </p:spPr>
        <p:txBody>
          <a:bodyPr/>
          <a:lstStyle/>
          <a:p>
            <a:pPr marL="304800" indent="-304800">
              <a:spcBef>
                <a:spcPct val="0"/>
              </a:spcBef>
              <a:buNone/>
            </a:pPr>
            <a:r>
              <a:rPr lang="en-US" altLang="pl-PL" sz="2000" dirty="0"/>
              <a:t>Training 2-3 times per day</a:t>
            </a:r>
            <a:r>
              <a:rPr lang="zh-TW" altLang="zh-TW" sz="2000" dirty="0"/>
              <a:t>每天訓練2-3次</a:t>
            </a:r>
            <a:endParaRPr lang="en-US" altLang="pl-PL" sz="2000" dirty="0"/>
          </a:p>
          <a:p>
            <a:pPr marL="304800" indent="-304800">
              <a:spcBef>
                <a:spcPts val="500"/>
              </a:spcBef>
              <a:buFont typeface="Arial" panose="020B0604020202020204" pitchFamily="34" charset="0"/>
              <a:buNone/>
            </a:pPr>
            <a:endParaRPr lang="en-US" altLang="pl-PL" sz="2000" dirty="0"/>
          </a:p>
          <a:p>
            <a:pPr marL="304800" indent="-304800">
              <a:spcBef>
                <a:spcPts val="500"/>
              </a:spcBef>
              <a:buNone/>
            </a:pPr>
            <a:r>
              <a:rPr lang="en-US" altLang="pl-PL" sz="2000" dirty="0"/>
              <a:t>Weighs 10% (6kg) over category limits on average.</a:t>
            </a:r>
            <a:r>
              <a:rPr lang="zh-TW" altLang="en-US" sz="2000" dirty="0"/>
              <a:t>平均測量</a:t>
            </a:r>
            <a:r>
              <a:rPr lang="zh-TW" altLang="zh-TW" sz="2000" dirty="0"/>
              <a:t>類別限制</a:t>
            </a:r>
            <a:r>
              <a:rPr lang="zh-TW" altLang="en-US" sz="2000" dirty="0"/>
              <a:t>的</a:t>
            </a:r>
            <a:r>
              <a:rPr lang="zh-TW" altLang="zh-TW" sz="2000" dirty="0"/>
              <a:t>10％（6kg）</a:t>
            </a:r>
            <a:r>
              <a:rPr lang="zh-TW" altLang="en-US" sz="2000" dirty="0"/>
              <a:t>。</a:t>
            </a:r>
            <a:endParaRPr lang="en-US" altLang="pl-PL" sz="2000" dirty="0"/>
          </a:p>
          <a:p>
            <a:pPr marL="304800" indent="-304800">
              <a:spcBef>
                <a:spcPts val="500"/>
              </a:spcBef>
              <a:buFont typeface="Arial" panose="020B0604020202020204" pitchFamily="34" charset="0"/>
              <a:buNone/>
            </a:pPr>
            <a:endParaRPr lang="en-US" altLang="pl-PL" sz="2000" dirty="0"/>
          </a:p>
          <a:p>
            <a:pPr marL="304800" indent="-304800">
              <a:spcBef>
                <a:spcPts val="500"/>
              </a:spcBef>
              <a:buFont typeface="Arial" panose="020B0604020202020204" pitchFamily="34" charset="0"/>
              <a:buNone/>
            </a:pPr>
            <a:r>
              <a:rPr lang="en-US" altLang="pl-PL" sz="2000" dirty="0"/>
              <a:t>Miss meals to make weight.</a:t>
            </a:r>
            <a:r>
              <a:rPr lang="zh-TW" altLang="en-US" sz="2000" dirty="0"/>
              <a:t>錯過進餐以補足重量。</a:t>
            </a:r>
            <a:endParaRPr lang="en-US" altLang="pl-PL" sz="2000" dirty="0"/>
          </a:p>
          <a:p>
            <a:pPr marL="304800" indent="-304800">
              <a:spcBef>
                <a:spcPts val="500"/>
              </a:spcBef>
              <a:buFont typeface="Arial" panose="020B0604020202020204" pitchFamily="34" charset="0"/>
              <a:buNone/>
            </a:pPr>
            <a:endParaRPr lang="en-US" altLang="pl-PL" sz="2000" dirty="0"/>
          </a:p>
          <a:p>
            <a:pPr marL="304800" indent="-304800">
              <a:spcBef>
                <a:spcPts val="500"/>
              </a:spcBef>
              <a:buNone/>
            </a:pPr>
            <a:r>
              <a:rPr lang="en-US" altLang="pl-PL" sz="2000" dirty="0"/>
              <a:t>Hydration is poor most days.</a:t>
            </a:r>
            <a:r>
              <a:rPr lang="zh-TW" altLang="en-US" sz="2000" dirty="0"/>
              <a:t>大部分時間</a:t>
            </a:r>
            <a:r>
              <a:rPr lang="zh-TW" altLang="zh-TW" sz="2000" dirty="0"/>
              <a:t>水</a:t>
            </a:r>
            <a:r>
              <a:rPr lang="zh-TW" altLang="en-US" sz="2000" dirty="0"/>
              <a:t>合作用不良</a:t>
            </a:r>
            <a:r>
              <a:rPr lang="zh-TW" altLang="zh-TW" sz="2000" dirty="0"/>
              <a:t>。</a:t>
            </a:r>
            <a:endParaRPr lang="en-US" altLang="pl-PL" sz="2000" dirty="0"/>
          </a:p>
          <a:p>
            <a:pPr marL="304800" indent="-304800">
              <a:spcBef>
                <a:spcPts val="500"/>
              </a:spcBef>
              <a:buFont typeface="Arial" panose="020B0604020202020204" pitchFamily="34" charset="0"/>
              <a:buNone/>
            </a:pPr>
            <a:endParaRPr lang="en-US" altLang="pl-PL" sz="2000" dirty="0"/>
          </a:p>
          <a:p>
            <a:pPr marL="304800" indent="-304800">
              <a:spcBef>
                <a:spcPts val="500"/>
              </a:spcBef>
              <a:buNone/>
            </a:pPr>
            <a:r>
              <a:rPr lang="en-US" altLang="pl-PL" sz="2000" dirty="0"/>
              <a:t>Lose weight rapidly in the last 2 weeks.</a:t>
            </a:r>
            <a:r>
              <a:rPr lang="zh-TW" altLang="en-US" sz="2000" dirty="0"/>
              <a:t>在最近</a:t>
            </a:r>
            <a:r>
              <a:rPr lang="zh-TW" altLang="zh-TW" sz="2000" dirty="0"/>
              <a:t>2週內迅速減體。</a:t>
            </a:r>
            <a:endParaRPr lang="en-US" altLang="pl-PL" sz="2000" dirty="0"/>
          </a:p>
          <a:p>
            <a:pPr marL="304800" indent="-304800">
              <a:spcBef>
                <a:spcPts val="500"/>
              </a:spcBef>
              <a:buFont typeface="Arial" panose="020B0604020202020204" pitchFamily="34" charset="0"/>
              <a:buNone/>
            </a:pPr>
            <a:endParaRPr lang="en-US" altLang="pl-PL" sz="2000" dirty="0"/>
          </a:p>
          <a:p>
            <a:pPr marL="304800" indent="-304800">
              <a:spcBef>
                <a:spcPts val="500"/>
              </a:spcBef>
              <a:buNone/>
            </a:pPr>
            <a:r>
              <a:rPr lang="en-US" altLang="pl-PL" sz="2000" dirty="0"/>
              <a:t>Most food consumed is high energy, high in fat &amp; sugar and low in nutrient's.</a:t>
            </a:r>
            <a:r>
              <a:rPr lang="zh-TW" altLang="zh-TW" sz="2000" dirty="0"/>
              <a:t>消耗的大多是高能量</a:t>
            </a:r>
            <a:r>
              <a:rPr lang="zh-TW" altLang="en-US" sz="2000" dirty="0">
                <a:latin typeface="新細明體" panose="02020500000000000000" pitchFamily="18" charset="-120"/>
                <a:ea typeface="新細明體" panose="02020500000000000000" pitchFamily="18" charset="-120"/>
              </a:rPr>
              <a:t>、</a:t>
            </a:r>
            <a:r>
              <a:rPr lang="zh-TW" altLang="zh-TW" sz="2000" dirty="0"/>
              <a:t>高脂肪和高糖</a:t>
            </a:r>
            <a:r>
              <a:rPr lang="zh-TW" altLang="en-US" sz="2000" dirty="0">
                <a:latin typeface="新細明體" panose="02020500000000000000" pitchFamily="18" charset="-120"/>
                <a:ea typeface="新細明體" panose="02020500000000000000" pitchFamily="18" charset="-120"/>
              </a:rPr>
              <a:t>、低</a:t>
            </a:r>
            <a:r>
              <a:rPr lang="zh-TW" altLang="zh-TW" sz="2000" dirty="0"/>
              <a:t>營養素食物。</a:t>
            </a:r>
            <a:endParaRPr lang="en-US" altLang="pl-PL" sz="2000" dirty="0"/>
          </a:p>
        </p:txBody>
      </p:sp>
      <p:sp>
        <p:nvSpPr>
          <p:cNvPr id="416772" name="Rectangle 3"/>
          <p:cNvSpPr>
            <a:spLocks noGrp="1" noChangeArrowheads="1"/>
          </p:cNvSpPr>
          <p:nvPr>
            <p:ph type="title"/>
          </p:nvPr>
        </p:nvSpPr>
        <p:spPr>
          <a:xfrm>
            <a:off x="1927225" y="692150"/>
            <a:ext cx="7489825" cy="720725"/>
          </a:xfrm>
        </p:spPr>
        <p:txBody>
          <a:bodyPr/>
          <a:lstStyle/>
          <a:p>
            <a:r>
              <a:rPr lang="en-US" altLang="pl-PL" dirty="0"/>
              <a:t>TYPICAL 60kg BOXER</a:t>
            </a:r>
            <a:r>
              <a:rPr lang="zh-TW" altLang="zh-TW" b="1" dirty="0"/>
              <a:t>典型</a:t>
            </a:r>
            <a:r>
              <a:rPr lang="zh-TW" altLang="zh-TW" dirty="0"/>
              <a:t>60kg</a:t>
            </a:r>
            <a:r>
              <a:rPr lang="zh-TW" altLang="en-US" b="1" dirty="0"/>
              <a:t>拳擊手</a:t>
            </a:r>
            <a:endParaRPr lang="en-US" altLang="pl-PL" dirty="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A71D50A-8B84-4F41-9101-5B7966842157}" type="slidenum">
              <a:rPr lang="en-US" altLang="pl-PL" sz="1200" smtClean="0">
                <a:solidFill>
                  <a:srgbClr val="FFFFFF"/>
                </a:solidFill>
                <a:latin typeface="Arial Black" panose="020B0A04020102090204" pitchFamily="34" charset="0"/>
                <a:sym typeface="Arial Black" panose="020B0A04020102090204" pitchFamily="34" charset="0"/>
              </a:rPr>
              <a:pPr/>
              <a:t>292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7795" name="Rectangle 2"/>
          <p:cNvSpPr>
            <a:spLocks noGrp="1" noChangeArrowheads="1"/>
          </p:cNvSpPr>
          <p:nvPr>
            <p:ph type="body" idx="1"/>
          </p:nvPr>
        </p:nvSpPr>
        <p:spPr/>
        <p:txBody>
          <a:bodyPr/>
          <a:lstStyle/>
          <a:p>
            <a:pPr marL="304800" indent="-304800">
              <a:spcBef>
                <a:spcPct val="0"/>
              </a:spcBef>
            </a:pPr>
            <a:r>
              <a:rPr lang="en-US" altLang="pl-PL" sz="4400" dirty="0"/>
              <a:t>Dehydrated</a:t>
            </a:r>
            <a:r>
              <a:rPr lang="zh-TW" altLang="en-US" sz="4400" dirty="0"/>
              <a:t>脫水</a:t>
            </a:r>
            <a:endParaRPr lang="en-US" altLang="pl-PL" sz="4400" dirty="0"/>
          </a:p>
          <a:p>
            <a:pPr marL="304800" indent="-304800">
              <a:spcBef>
                <a:spcPts val="1100"/>
              </a:spcBef>
            </a:pPr>
            <a:r>
              <a:rPr lang="en-US" altLang="pl-PL" sz="4400" dirty="0"/>
              <a:t>No Energy</a:t>
            </a:r>
            <a:r>
              <a:rPr lang="zh-TW" altLang="zh-TW" sz="4400" dirty="0"/>
              <a:t>沒有能量</a:t>
            </a:r>
            <a:endParaRPr lang="en-US" altLang="pl-PL" sz="4400" dirty="0"/>
          </a:p>
          <a:p>
            <a:pPr marL="304800" indent="-304800">
              <a:spcBef>
                <a:spcPts val="1100"/>
              </a:spcBef>
            </a:pPr>
            <a:r>
              <a:rPr lang="en-US" altLang="pl-PL" sz="4400" dirty="0"/>
              <a:t>Loss of muscle mass</a:t>
            </a:r>
            <a:r>
              <a:rPr lang="zh-TW" altLang="zh-TW" sz="4400" dirty="0"/>
              <a:t>肌肉質量下降</a:t>
            </a:r>
            <a:endParaRPr lang="en-US" altLang="pl-PL" sz="4400" dirty="0"/>
          </a:p>
          <a:p>
            <a:pPr marL="0" indent="0">
              <a:spcBef>
                <a:spcPts val="1100"/>
              </a:spcBef>
              <a:buNone/>
            </a:pPr>
            <a:r>
              <a:rPr lang="zh-TW" altLang="zh-TW" sz="4400" dirty="0"/>
              <a:t/>
            </a:r>
            <a:br>
              <a:rPr lang="zh-TW" altLang="zh-TW" sz="4400" dirty="0"/>
            </a:br>
            <a:r>
              <a:rPr lang="zh-TW" altLang="zh-TW" sz="4400" dirty="0"/>
              <a:t/>
            </a:r>
            <a:br>
              <a:rPr lang="zh-TW" altLang="zh-TW" sz="4400" dirty="0"/>
            </a:br>
            <a:endParaRPr lang="en-US" altLang="pl-PL" sz="4400" dirty="0"/>
          </a:p>
        </p:txBody>
      </p:sp>
      <p:sp>
        <p:nvSpPr>
          <p:cNvPr id="417796" name="Rectangle 3"/>
          <p:cNvSpPr>
            <a:spLocks noGrp="1" noChangeArrowheads="1"/>
          </p:cNvSpPr>
          <p:nvPr>
            <p:ph type="title"/>
          </p:nvPr>
        </p:nvSpPr>
        <p:spPr>
          <a:xfrm>
            <a:off x="1927225" y="619125"/>
            <a:ext cx="7489825" cy="793651"/>
          </a:xfrm>
        </p:spPr>
        <p:txBody>
          <a:bodyPr/>
          <a:lstStyle/>
          <a:p>
            <a:r>
              <a:rPr lang="en-US" altLang="pl-PL" dirty="0"/>
              <a:t>IMPACT UPON PERFORMANCE</a:t>
            </a:r>
            <a:r>
              <a:rPr lang="zh-TW" altLang="en-US" b="1" dirty="0"/>
              <a:t>對於表現的</a:t>
            </a:r>
            <a:r>
              <a:rPr lang="zh-TW" altLang="zh-TW" b="1" dirty="0"/>
              <a:t>影響</a:t>
            </a:r>
            <a:r>
              <a:rPr lang="en-US" altLang="pl-PL" b="1" dirty="0">
                <a:latin typeface="Lucida Grande" charset="0"/>
                <a:sym typeface="Lucida Grande" charset="0"/>
              </a:rPr>
              <a:t/>
            </a:r>
            <a:br>
              <a:rPr lang="en-US" altLang="pl-PL" b="1" dirty="0">
                <a:latin typeface="Lucida Grande" charset="0"/>
                <a:sym typeface="Lucida Grande" charset="0"/>
              </a:rPr>
            </a:br>
            <a:endParaRPr lang="en-US" altLang="pl-PL" b="1" dirty="0">
              <a:latin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B3E354F-FF76-4A4A-81B1-8551627C157B}" type="slidenum">
              <a:rPr lang="en-US" altLang="pl-PL" sz="1200" smtClean="0">
                <a:solidFill>
                  <a:srgbClr val="FFFFFF"/>
                </a:solidFill>
                <a:latin typeface="Arial Black" panose="020B0A04020102090204" pitchFamily="34" charset="0"/>
                <a:sym typeface="Arial Black" panose="020B0A04020102090204" pitchFamily="34" charset="0"/>
              </a:rPr>
              <a:pPr/>
              <a:t>293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8819" name="Rectangle 2"/>
          <p:cNvSpPr>
            <a:spLocks noGrp="1" noChangeArrowheads="1"/>
          </p:cNvSpPr>
          <p:nvPr>
            <p:ph type="body" idx="1"/>
          </p:nvPr>
        </p:nvSpPr>
        <p:spPr>
          <a:xfrm>
            <a:off x="817563" y="1843088"/>
            <a:ext cx="8497887" cy="4394200"/>
          </a:xfrm>
        </p:spPr>
        <p:txBody>
          <a:bodyPr/>
          <a:lstStyle/>
          <a:p>
            <a:pPr marL="304800" indent="-304800">
              <a:spcBef>
                <a:spcPct val="0"/>
              </a:spcBef>
              <a:buNone/>
            </a:pPr>
            <a:r>
              <a:rPr lang="en-US" altLang="pl-PL" sz="4400" dirty="0"/>
              <a:t>1-2kg of fluid loss through sweat = </a:t>
            </a:r>
            <a:r>
              <a:rPr lang="en-US" altLang="pl-PL" sz="4400" b="1" dirty="0">
                <a:solidFill>
                  <a:srgbClr val="FF0000"/>
                </a:solidFill>
              </a:rPr>
              <a:t>1hour!</a:t>
            </a:r>
            <a:r>
              <a:rPr lang="zh-TW" altLang="zh-TW" sz="2400" dirty="0"/>
              <a:t> </a:t>
            </a:r>
            <a:r>
              <a:rPr lang="zh-TW" altLang="en-US" sz="3600" dirty="0"/>
              <a:t>透</a:t>
            </a:r>
            <a:r>
              <a:rPr lang="zh-TW" altLang="zh-TW" sz="3600" dirty="0"/>
              <a:t>過</a:t>
            </a:r>
            <a:r>
              <a:rPr lang="zh-TW" altLang="en-US" sz="3600" dirty="0"/>
              <a:t>流</a:t>
            </a:r>
            <a:r>
              <a:rPr lang="zh-TW" altLang="zh-TW" sz="3600" dirty="0"/>
              <a:t>汗</a:t>
            </a:r>
            <a:r>
              <a:rPr lang="zh-TW" altLang="en-US" sz="3600" dirty="0"/>
              <a:t>減少</a:t>
            </a:r>
            <a:r>
              <a:rPr lang="zh-TW" altLang="zh-TW" sz="3600" dirty="0"/>
              <a:t>1-2kg</a:t>
            </a:r>
            <a:r>
              <a:rPr lang="zh-TW" altLang="en-US" sz="3600" dirty="0"/>
              <a:t>流質</a:t>
            </a:r>
            <a:r>
              <a:rPr lang="zh-TW" altLang="zh-TW" sz="3600" dirty="0"/>
              <a:t> = </a:t>
            </a:r>
            <a:r>
              <a:rPr lang="zh-TW" altLang="zh-TW" sz="3600" b="1" dirty="0">
                <a:solidFill>
                  <a:srgbClr val="FF0000"/>
                </a:solidFill>
              </a:rPr>
              <a:t>1小時！</a:t>
            </a:r>
            <a:endParaRPr lang="en-US" altLang="pl-PL" sz="3600" b="1" dirty="0">
              <a:solidFill>
                <a:srgbClr val="FF0000"/>
              </a:solidFill>
            </a:endParaRPr>
          </a:p>
          <a:p>
            <a:pPr marL="304800" indent="-304800">
              <a:spcBef>
                <a:spcPts val="1100"/>
              </a:spcBef>
              <a:buFont typeface="Arial" panose="020B0604020202020204" pitchFamily="34" charset="0"/>
              <a:buNone/>
            </a:pPr>
            <a:endParaRPr lang="en-US" altLang="pl-PL" sz="4400" dirty="0"/>
          </a:p>
          <a:p>
            <a:pPr marL="304800" indent="-304800">
              <a:spcBef>
                <a:spcPts val="1100"/>
              </a:spcBef>
              <a:buNone/>
            </a:pPr>
            <a:r>
              <a:rPr lang="en-US" altLang="pl-PL" sz="4400" dirty="0"/>
              <a:t>0.5kg of fat loss through training &amp; diet = </a:t>
            </a:r>
            <a:r>
              <a:rPr lang="en-US" altLang="pl-PL" sz="4400" b="1" dirty="0">
                <a:solidFill>
                  <a:srgbClr val="00B050"/>
                </a:solidFill>
              </a:rPr>
              <a:t>1week!</a:t>
            </a:r>
            <a:r>
              <a:rPr lang="zh-TW" altLang="en-US" sz="3600" dirty="0"/>
              <a:t>透</a:t>
            </a:r>
            <a:r>
              <a:rPr lang="zh-TW" altLang="zh-TW" sz="3600" dirty="0"/>
              <a:t>過訓練</a:t>
            </a:r>
            <a:r>
              <a:rPr lang="en-US" altLang="zh-TW" sz="3600" dirty="0"/>
              <a:t>&amp;</a:t>
            </a:r>
            <a:r>
              <a:rPr lang="zh-TW" altLang="en-US" sz="3600" dirty="0"/>
              <a:t>飲食</a:t>
            </a:r>
            <a:r>
              <a:rPr lang="zh-TW" altLang="zh-TW" sz="3600" dirty="0"/>
              <a:t>減</a:t>
            </a:r>
            <a:r>
              <a:rPr lang="zh-TW" altLang="en-US" sz="3600" dirty="0"/>
              <a:t>少</a:t>
            </a:r>
            <a:r>
              <a:rPr lang="zh-TW" altLang="zh-TW" sz="3600" dirty="0"/>
              <a:t>0.5kg</a:t>
            </a:r>
            <a:r>
              <a:rPr lang="zh-TW" altLang="en-US" sz="3600" dirty="0"/>
              <a:t>脂肪</a:t>
            </a:r>
            <a:r>
              <a:rPr lang="zh-TW" altLang="zh-TW" sz="3600" dirty="0"/>
              <a:t>= </a:t>
            </a:r>
            <a:r>
              <a:rPr lang="zh-TW" altLang="zh-TW" sz="3600" b="1" dirty="0">
                <a:solidFill>
                  <a:srgbClr val="00B050"/>
                </a:solidFill>
              </a:rPr>
              <a:t>1週！</a:t>
            </a:r>
            <a:endParaRPr lang="en-US" altLang="pl-PL" sz="3600" b="1" dirty="0">
              <a:solidFill>
                <a:srgbClr val="00B050"/>
              </a:solidFill>
              <a:ea typeface="ヒラギノ角ゴ ProN W6" charset="0"/>
              <a:cs typeface="ヒラギノ角ゴ ProN W6" charset="0"/>
            </a:endParaRPr>
          </a:p>
        </p:txBody>
      </p:sp>
      <p:sp>
        <p:nvSpPr>
          <p:cNvPr id="418820" name="Rectangle 3"/>
          <p:cNvSpPr>
            <a:spLocks noGrp="1" noChangeArrowheads="1"/>
          </p:cNvSpPr>
          <p:nvPr>
            <p:ph type="title"/>
          </p:nvPr>
        </p:nvSpPr>
        <p:spPr>
          <a:xfrm>
            <a:off x="1927225" y="692150"/>
            <a:ext cx="7489825" cy="1150938"/>
          </a:xfrm>
        </p:spPr>
        <p:txBody>
          <a:bodyPr/>
          <a:lstStyle/>
          <a:p>
            <a:r>
              <a:rPr lang="en-US" altLang="pl-PL" dirty="0"/>
              <a:t>The love of dehydration</a:t>
            </a:r>
            <a:r>
              <a:rPr lang="zh-TW" altLang="en-US" b="1" dirty="0"/>
              <a:t>對於</a:t>
            </a:r>
            <a:r>
              <a:rPr lang="zh-TW" altLang="zh-TW" b="1" dirty="0"/>
              <a:t>脫水的</a:t>
            </a:r>
            <a:r>
              <a:rPr lang="zh-TW" altLang="en-US" b="1" dirty="0"/>
              <a:t>喜好</a:t>
            </a:r>
            <a:endParaRPr lang="en-US" altLang="pl-PL" b="1" dirty="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C9C89D8-7E0A-40A7-80A3-8629EB256F9F}" type="slidenum">
              <a:rPr lang="en-US" altLang="pl-PL" sz="1200" smtClean="0">
                <a:solidFill>
                  <a:srgbClr val="FFFFFF"/>
                </a:solidFill>
                <a:latin typeface="Arial Black" panose="020B0A04020102090204" pitchFamily="34" charset="0"/>
                <a:sym typeface="Arial Black" panose="020B0A04020102090204" pitchFamily="34" charset="0"/>
              </a:rPr>
              <a:pPr/>
              <a:t>294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19843" name="Rectangle 2"/>
          <p:cNvSpPr>
            <a:spLocks noGrp="1" noChangeArrowheads="1"/>
          </p:cNvSpPr>
          <p:nvPr>
            <p:ph type="title"/>
          </p:nvPr>
        </p:nvSpPr>
        <p:spPr>
          <a:xfrm>
            <a:off x="1201738" y="2444750"/>
            <a:ext cx="7493000" cy="2705100"/>
          </a:xfrm>
        </p:spPr>
        <p:txBody>
          <a:bodyPr/>
          <a:lstStyle/>
          <a:p>
            <a:pPr algn="l"/>
            <a:r>
              <a:rPr lang="en-US" altLang="pl-PL" sz="3200" dirty="0">
                <a:latin typeface="Gill Sans" charset="0"/>
                <a:ea typeface="Gill Sans" charset="0"/>
                <a:cs typeface="Gill Sans" charset="0"/>
                <a:sym typeface="Gill Sans" charset="0"/>
              </a:rPr>
              <a:t>The body can survive 30 days without food, but only 4 to 10 days without fluids, based on the environment.</a:t>
            </a:r>
            <a:r>
              <a:rPr lang="zh-TW" altLang="zh-TW" sz="3200" dirty="0"/>
              <a:t>基於環境</a:t>
            </a:r>
            <a:r>
              <a:rPr lang="zh-TW" altLang="en-US" sz="3200" dirty="0"/>
              <a:t>，</a:t>
            </a:r>
            <a:r>
              <a:rPr lang="zh-TW" altLang="zh-TW" sz="3200" dirty="0"/>
              <a:t>身體在沒有食物的情況下</a:t>
            </a:r>
            <a:r>
              <a:rPr lang="zh-TW" altLang="en-US" sz="3200" dirty="0"/>
              <a:t>可</a:t>
            </a:r>
            <a:r>
              <a:rPr lang="zh-TW" altLang="zh-TW" sz="3200" dirty="0"/>
              <a:t>存</a:t>
            </a:r>
            <a:r>
              <a:rPr lang="zh-TW" altLang="en-US" sz="3200" dirty="0"/>
              <a:t>活</a:t>
            </a:r>
            <a:r>
              <a:rPr lang="zh-TW" altLang="zh-TW" sz="3200" dirty="0"/>
              <a:t>30天，但沒有</a:t>
            </a:r>
            <a:r>
              <a:rPr lang="zh-TW" altLang="en-US" sz="3200" dirty="0"/>
              <a:t>流質則</a:t>
            </a:r>
            <a:r>
              <a:rPr lang="zh-TW" altLang="zh-TW" sz="3200" dirty="0"/>
              <a:t>只</a:t>
            </a:r>
            <a:r>
              <a:rPr lang="zh-TW" altLang="en-US" sz="3200" dirty="0"/>
              <a:t>能存活</a:t>
            </a:r>
            <a:r>
              <a:rPr lang="zh-TW" altLang="zh-TW" sz="3200" dirty="0"/>
              <a:t>4到10天。</a:t>
            </a:r>
            <a:endParaRPr lang="en-US" altLang="pl-PL" sz="3200" dirty="0">
              <a:latin typeface="Gill Sans" charset="0"/>
              <a:ea typeface="ヒラギノ角ゴ ProN W3" charset="0"/>
              <a:cs typeface="ヒラギノ角ゴ ProN W3" charset="0"/>
              <a:sym typeface="Gill Sans" charset="0"/>
            </a:endParaRP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763588"/>
            <a:ext cx="321945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67" name="Rectangle 2"/>
          <p:cNvSpPr>
            <a:spLocks/>
          </p:cNvSpPr>
          <p:nvPr/>
        </p:nvSpPr>
        <p:spPr bwMode="auto">
          <a:xfrm>
            <a:off x="3800475" y="1700213"/>
            <a:ext cx="61214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4000" dirty="0">
                <a:latin typeface="Arial" panose="020B0604020202020204" pitchFamily="34" charset="0"/>
                <a:cs typeface="Arial" panose="020B0604020202020204" pitchFamily="34" charset="0"/>
                <a:sym typeface="Arial" panose="020B0604020202020204" pitchFamily="34" charset="0"/>
              </a:rPr>
              <a:t>70% of your body is water</a:t>
            </a:r>
            <a:r>
              <a:rPr lang="zh-TW" altLang="zh-TW" sz="4000" dirty="0"/>
              <a:t>身體的70％是水</a:t>
            </a:r>
            <a:endParaRPr lang="en-US" altLang="pl-PL" sz="4000" dirty="0">
              <a:latin typeface="Lucida Grande" charset="0"/>
              <a:ea typeface="Lucida Grande" charset="0"/>
              <a:cs typeface="Lucida Grande" charset="0"/>
              <a:sym typeface="Lucida Grande" charset="0"/>
            </a:endParaRPr>
          </a:p>
          <a:p>
            <a:endParaRPr lang="en-US" altLang="pl-PL" sz="4000" dirty="0">
              <a:latin typeface="Arial" panose="020B0604020202020204" pitchFamily="34" charset="0"/>
              <a:cs typeface="Arial" panose="020B0604020202020204" pitchFamily="34" charset="0"/>
              <a:sym typeface="Arial" panose="020B0604020202020204" pitchFamily="34" charset="0"/>
            </a:endParaRPr>
          </a:p>
          <a:p>
            <a:r>
              <a:rPr lang="en-US" altLang="pl-PL" sz="4000" dirty="0">
                <a:latin typeface="Arial" panose="020B0604020202020204" pitchFamily="34" charset="0"/>
                <a:cs typeface="Arial" panose="020B0604020202020204" pitchFamily="34" charset="0"/>
                <a:sym typeface="Arial" panose="020B0604020202020204" pitchFamily="34" charset="0"/>
              </a:rPr>
              <a:t>Daily requirements </a:t>
            </a:r>
            <a:endParaRPr lang="en-US" altLang="pl-PL" sz="1800" dirty="0">
              <a:latin typeface="Lucida Grande" charset="0"/>
              <a:ea typeface="Lucida Grande" charset="0"/>
              <a:cs typeface="Lucida Grande" charset="0"/>
              <a:sym typeface="Lucida Grande" charset="0"/>
            </a:endParaRPr>
          </a:p>
          <a:p>
            <a:r>
              <a:rPr lang="en-US" altLang="pl-PL" sz="4000" dirty="0">
                <a:latin typeface="Arial" panose="020B0604020202020204" pitchFamily="34" charset="0"/>
                <a:cs typeface="Arial" panose="020B0604020202020204" pitchFamily="34" charset="0"/>
                <a:sym typeface="Arial" panose="020B0604020202020204" pitchFamily="34" charset="0"/>
              </a:rPr>
              <a:t>are 3-4L</a:t>
            </a:r>
            <a:r>
              <a:rPr lang="zh-TW" altLang="zh-TW" sz="4000" dirty="0"/>
              <a:t>每日</a:t>
            </a:r>
            <a:r>
              <a:rPr lang="zh-TW" altLang="en-US" sz="4000" dirty="0"/>
              <a:t>需</a:t>
            </a:r>
            <a:r>
              <a:rPr lang="zh-TW" altLang="zh-TW" sz="4000" dirty="0"/>
              <a:t>要</a:t>
            </a:r>
            <a:r>
              <a:rPr lang="zh-TW" altLang="en-US" sz="4000" dirty="0"/>
              <a:t>量是</a:t>
            </a:r>
            <a:r>
              <a:rPr lang="zh-TW" altLang="zh-TW" sz="4000" dirty="0"/>
              <a:t>3-4L</a:t>
            </a:r>
            <a:endParaRPr lang="en-US" altLang="pl-PL" sz="4000" dirty="0">
              <a:latin typeface="Arial" panose="020B0604020202020204" pitchFamily="34" charset="0"/>
              <a:cs typeface="Arial" panose="020B0604020202020204" pitchFamily="34" charset="0"/>
              <a:sym typeface="Arial" panose="020B0604020202020204" pitchFamily="34" charset="0"/>
            </a:endParaRPr>
          </a:p>
          <a:p>
            <a:r>
              <a:rPr lang="zh-TW" altLang="zh-TW" sz="4000" dirty="0"/>
              <a:t/>
            </a:r>
            <a:br>
              <a:rPr lang="zh-TW" altLang="zh-TW" sz="4000" dirty="0"/>
            </a:br>
            <a:endParaRPr lang="en-US" altLang="pl-PL" sz="4000" dirty="0">
              <a:latin typeface="Arial" panose="020B0604020202020204" pitchFamily="34" charset="0"/>
              <a:cs typeface="Arial" panose="020B0604020202020204" pitchFamily="34" charset="0"/>
              <a:sym typeface="Arial" panose="020B0604020202020204" pitchFamily="34" charset="0"/>
            </a:endParaRPr>
          </a:p>
        </p:txBody>
      </p:sp>
      <p:sp>
        <p:nvSpPr>
          <p:cNvPr id="4208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7D384FB-D32A-429F-8F53-614D41886FA2}" type="slidenum">
              <a:rPr lang="en-US" altLang="pl-PL" sz="1200" smtClean="0">
                <a:solidFill>
                  <a:srgbClr val="FFFFFF"/>
                </a:solidFill>
                <a:latin typeface="Arial Black" panose="020B0A04020102090204" pitchFamily="34" charset="0"/>
                <a:sym typeface="Arial Black" panose="020B0A04020102090204" pitchFamily="34" charset="0"/>
              </a:rPr>
              <a:pPr/>
              <a:t>295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5BAE7730-5EB0-43F5-9B6A-A5265F103612}"/>
              </a:ext>
            </a:extLst>
          </p:cNvPr>
          <p:cNvPicPr>
            <a:picLocks noChangeAspect="1"/>
          </p:cNvPicPr>
          <p:nvPr/>
        </p:nvPicPr>
        <p:blipFill>
          <a:blip r:embed="rId2"/>
          <a:stretch>
            <a:fillRect/>
          </a:stretch>
        </p:blipFill>
        <p:spPr>
          <a:xfrm>
            <a:off x="13739" y="1932"/>
            <a:ext cx="9892261" cy="6858000"/>
          </a:xfrm>
          <a:prstGeom prst="rect">
            <a:avLst/>
          </a:prstGeom>
        </p:spPr>
      </p:pic>
      <p:sp>
        <p:nvSpPr>
          <p:cNvPr id="421891"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41FFD73-0556-4F58-8DC2-0283AF5A3282}" type="slidenum">
              <a:rPr lang="en-US" altLang="pl-PL" sz="1200" smtClean="0">
                <a:solidFill>
                  <a:srgbClr val="FFFFFF"/>
                </a:solidFill>
                <a:latin typeface="Arial Black" panose="020B0A04020102090204" pitchFamily="34" charset="0"/>
                <a:sym typeface="Arial Black" panose="020B0A04020102090204" pitchFamily="34" charset="0"/>
              </a:rPr>
              <a:pPr/>
              <a:t>296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 name="矩形 1">
            <a:extLst>
              <a:ext uri="{FF2B5EF4-FFF2-40B4-BE49-F238E27FC236}">
                <a16:creationId xmlns:a16="http://schemas.microsoft.com/office/drawing/2014/main" xmlns="" id="{4B6636CE-31F9-4597-853C-3360A34BF064}"/>
              </a:ext>
            </a:extLst>
          </p:cNvPr>
          <p:cNvSpPr/>
          <p:nvPr/>
        </p:nvSpPr>
        <p:spPr>
          <a:xfrm>
            <a:off x="565714" y="2831391"/>
            <a:ext cx="3508575" cy="2800767"/>
          </a:xfrm>
          <a:prstGeom prst="rect">
            <a:avLst/>
          </a:prstGeom>
        </p:spPr>
        <p:txBody>
          <a:bodyPr wrap="square">
            <a:spAutoFit/>
          </a:bodyPr>
          <a:lstStyle/>
          <a:p>
            <a:pPr>
              <a:spcAft>
                <a:spcPts val="0"/>
              </a:spcAft>
            </a:pPr>
            <a:r>
              <a:rPr lang="en-US"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Leads to </a:t>
            </a:r>
            <a:r>
              <a:rPr lang="zh-TW" altLang="en-US" sz="2200" kern="100" dirty="0" smtClean="0">
                <a:solidFill>
                  <a:schemeClr val="bg1"/>
                </a:solidFill>
                <a:latin typeface="Arial" panose="020B0604020202020204" pitchFamily="34" charset="0"/>
                <a:ea typeface="新細明體" panose="02020500000000000000" pitchFamily="18" charset="-120"/>
                <a:cs typeface="Arial" panose="020B0604020202020204" pitchFamily="34" charset="0"/>
              </a:rPr>
              <a:t>：</a:t>
            </a:r>
            <a:r>
              <a:rPr lang="zh-TW" altLang="zh-TW" sz="2200" kern="100" dirty="0" smtClean="0">
                <a:solidFill>
                  <a:schemeClr val="bg1"/>
                </a:solidFill>
                <a:latin typeface="Arial" panose="020B0604020202020204" pitchFamily="34" charset="0"/>
                <a:ea typeface="新細明體" panose="02020500000000000000" pitchFamily="18" charset="-120"/>
                <a:cs typeface="Arial" panose="020B0604020202020204" pitchFamily="34" charset="0"/>
              </a:rPr>
              <a:t>導致</a:t>
            </a:r>
            <a:r>
              <a:rPr lang="zh-TW" altLang="en-US" sz="2200" kern="100" dirty="0" smtClean="0">
                <a:solidFill>
                  <a:schemeClr val="bg1"/>
                </a:solidFill>
                <a:latin typeface="Arial" panose="020B0604020202020204" pitchFamily="34" charset="0"/>
                <a:ea typeface="新細明體" panose="02020500000000000000" pitchFamily="18" charset="-120"/>
                <a:cs typeface="Times New Roman" panose="02020603050405020304" pitchFamily="18" charset="0"/>
              </a:rPr>
              <a:t>：</a:t>
            </a:r>
            <a:r>
              <a:rPr lang="en-US" altLang="zh-TW" sz="2200" kern="100" dirty="0">
                <a:solidFill>
                  <a:schemeClr val="bg1"/>
                </a:solidFill>
                <a:latin typeface="Arial" panose="020B0604020202020204" pitchFamily="34" charset="0"/>
                <a:ea typeface="新細明體" panose="02020500000000000000" pitchFamily="18" charset="-120"/>
                <a:cs typeface="Times New Roman" panose="02020603050405020304" pitchFamily="18" charset="0"/>
              </a:rPr>
              <a:t/>
            </a:r>
            <a:br>
              <a:rPr lang="en-US" altLang="zh-TW" sz="2200" kern="100" dirty="0">
                <a:solidFill>
                  <a:schemeClr val="bg1"/>
                </a:solidFill>
                <a:latin typeface="Arial" panose="020B0604020202020204" pitchFamily="34" charset="0"/>
                <a:ea typeface="新細明體" panose="02020500000000000000" pitchFamily="18" charset="-120"/>
                <a:cs typeface="Times New Roman" panose="02020603050405020304" pitchFamily="18" charset="0"/>
              </a:rPr>
            </a:br>
            <a:r>
              <a:rPr lang="en-US" altLang="zh-TW" sz="2200" kern="100" dirty="0">
                <a:solidFill>
                  <a:schemeClr val="bg1"/>
                </a:solidFill>
                <a:latin typeface="Arial" panose="020B0604020202020204" pitchFamily="34" charset="0"/>
                <a:ea typeface="新細明體" panose="02020500000000000000" pitchFamily="18" charset="-120"/>
                <a:cs typeface="Times New Roman" panose="02020603050405020304" pitchFamily="18" charset="0"/>
              </a:rPr>
              <a:t>Nausea, headaches, irrationality, muscle cramps, rise in body temperature, and dizziness</a:t>
            </a:r>
          </a:p>
          <a:p>
            <a:pPr>
              <a:spcAft>
                <a:spcPts val="0"/>
              </a:spcAft>
            </a:pPr>
            <a:r>
              <a:rPr lang="zh-TW"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噁心</a:t>
            </a:r>
            <a:r>
              <a:rPr lang="zh-TW" altLang="zh-TW" sz="22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rPr>
              <a:t>、</a:t>
            </a:r>
            <a:r>
              <a:rPr lang="zh-TW"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頭痛</a:t>
            </a:r>
            <a:r>
              <a:rPr lang="zh-TW" altLang="zh-TW" sz="22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rPr>
              <a:t>、</a:t>
            </a:r>
            <a:r>
              <a:rPr lang="zh-TW"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不理性</a:t>
            </a:r>
            <a:r>
              <a:rPr lang="zh-TW" altLang="zh-TW" sz="22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rPr>
              <a:t>、</a:t>
            </a:r>
            <a:r>
              <a:rPr lang="zh-TW"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肌肉痙攣</a:t>
            </a:r>
            <a:r>
              <a:rPr lang="zh-TW" altLang="zh-TW" sz="22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rPr>
              <a:t>、</a:t>
            </a:r>
            <a:r>
              <a:rPr lang="zh-TW" altLang="zh-TW" sz="2200" kern="100" dirty="0">
                <a:solidFill>
                  <a:schemeClr val="bg1"/>
                </a:solidFill>
                <a:latin typeface="Arial" panose="020B0604020202020204" pitchFamily="34" charset="0"/>
                <a:ea typeface="新細明體" panose="02020500000000000000" pitchFamily="18" charset="-120"/>
                <a:cs typeface="Arial" panose="020B0604020202020204" pitchFamily="34" charset="0"/>
              </a:rPr>
              <a:t>體溫上升和頭暈</a:t>
            </a:r>
            <a:endParaRPr lang="zh-TW" altLang="zh-TW" sz="22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4" name="矩形 3">
            <a:extLst>
              <a:ext uri="{FF2B5EF4-FFF2-40B4-BE49-F238E27FC236}">
                <a16:creationId xmlns:a16="http://schemas.microsoft.com/office/drawing/2014/main" xmlns="" id="{08FF6C7E-BBC7-4C8A-8F94-1897C7F15572}"/>
              </a:ext>
            </a:extLst>
          </p:cNvPr>
          <p:cNvSpPr/>
          <p:nvPr/>
        </p:nvSpPr>
        <p:spPr>
          <a:xfrm>
            <a:off x="444854" y="417325"/>
            <a:ext cx="3262432" cy="1692771"/>
          </a:xfrm>
          <a:prstGeom prst="rect">
            <a:avLst/>
          </a:prstGeom>
        </p:spPr>
        <p:txBody>
          <a:bodyPr wrap="none">
            <a:spAutoFit/>
          </a:bodyPr>
          <a:lstStyle/>
          <a:p>
            <a:pPr algn="ctr"/>
            <a:r>
              <a:rPr lang="en-US" altLang="zh-TW" sz="4000" b="1" kern="100" dirty="0">
                <a:solidFill>
                  <a:schemeClr val="bg1"/>
                </a:solidFill>
                <a:latin typeface="Arial" panose="020B0604020202020204" pitchFamily="34" charset="0"/>
                <a:ea typeface="新細明體" panose="02020500000000000000" pitchFamily="18" charset="-120"/>
                <a:cs typeface="Arial" panose="020B0604020202020204" pitchFamily="34" charset="0"/>
              </a:rPr>
              <a:t>Dehydration</a:t>
            </a:r>
          </a:p>
          <a:p>
            <a:pPr algn="ctr"/>
            <a:r>
              <a:rPr lang="en-US" altLang="zh-TW" sz="2400" b="1" kern="100" dirty="0">
                <a:solidFill>
                  <a:srgbClr val="FFC000"/>
                </a:solidFill>
                <a:latin typeface="Arial" panose="020B0604020202020204" pitchFamily="34" charset="0"/>
                <a:ea typeface="新細明體" panose="02020500000000000000" pitchFamily="18" charset="-120"/>
                <a:cs typeface="Arial" panose="020B0604020202020204" pitchFamily="34" charset="0"/>
              </a:rPr>
              <a:t>Serious effects</a:t>
            </a:r>
          </a:p>
          <a:p>
            <a:pPr algn="ctr"/>
            <a:r>
              <a:rPr lang="zh-TW" altLang="zh-TW" sz="4000" b="1" kern="100" dirty="0">
                <a:solidFill>
                  <a:schemeClr val="bg1"/>
                </a:solidFill>
                <a:latin typeface="Arial" panose="020B0604020202020204" pitchFamily="34" charset="0"/>
                <a:ea typeface="新細明體" panose="02020500000000000000" pitchFamily="18" charset="-120"/>
                <a:cs typeface="Arial" panose="020B0604020202020204" pitchFamily="34" charset="0"/>
              </a:rPr>
              <a:t>脫水</a:t>
            </a:r>
            <a:r>
              <a:rPr lang="zh-TW" altLang="zh-TW" sz="2400" b="1" kern="100" dirty="0">
                <a:solidFill>
                  <a:srgbClr val="FFC000"/>
                </a:solidFill>
                <a:latin typeface="Arial" panose="020B0604020202020204" pitchFamily="34" charset="0"/>
                <a:ea typeface="新細明體" panose="02020500000000000000" pitchFamily="18" charset="-120"/>
                <a:cs typeface="Arial" panose="020B0604020202020204" pitchFamily="34" charset="0"/>
              </a:rPr>
              <a:t>的嚴重影響</a:t>
            </a:r>
            <a:endParaRPr lang="zh-TW" altLang="en-US" sz="3200" b="1" dirty="0">
              <a:solidFill>
                <a:srgbClr val="FFC000"/>
              </a:solidFill>
            </a:endParaRPr>
          </a:p>
        </p:txBody>
      </p:sp>
      <p:sp>
        <p:nvSpPr>
          <p:cNvPr id="7" name="矩形 6">
            <a:extLst>
              <a:ext uri="{FF2B5EF4-FFF2-40B4-BE49-F238E27FC236}">
                <a16:creationId xmlns:a16="http://schemas.microsoft.com/office/drawing/2014/main" xmlns="" id="{065B2B00-8181-4372-9470-B1E8F62BB337}"/>
              </a:ext>
            </a:extLst>
          </p:cNvPr>
          <p:cNvSpPr/>
          <p:nvPr/>
        </p:nvSpPr>
        <p:spPr>
          <a:xfrm>
            <a:off x="4732596" y="1118340"/>
            <a:ext cx="2812167"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Physical Activity</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體能活動</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矩形 7">
            <a:extLst>
              <a:ext uri="{FF2B5EF4-FFF2-40B4-BE49-F238E27FC236}">
                <a16:creationId xmlns:a16="http://schemas.microsoft.com/office/drawing/2014/main" xmlns="" id="{32052B7A-89C0-4680-AA58-A8C67668A54E}"/>
              </a:ext>
            </a:extLst>
          </p:cNvPr>
          <p:cNvSpPr/>
          <p:nvPr/>
        </p:nvSpPr>
        <p:spPr>
          <a:xfrm>
            <a:off x="6318329" y="5721109"/>
            <a:ext cx="2999291"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Reduced nutrients</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降低養分</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0" name="矩形 9">
            <a:extLst>
              <a:ext uri="{FF2B5EF4-FFF2-40B4-BE49-F238E27FC236}">
                <a16:creationId xmlns:a16="http://schemas.microsoft.com/office/drawing/2014/main" xmlns="" id="{B96D34A5-1801-4F03-B9DB-830D21B7B1EB}"/>
              </a:ext>
            </a:extLst>
          </p:cNvPr>
          <p:cNvSpPr/>
          <p:nvPr/>
        </p:nvSpPr>
        <p:spPr>
          <a:xfrm>
            <a:off x="2682431" y="5732684"/>
            <a:ext cx="3162109"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Reduced circulation</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降低循環</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 name="矩形 10">
            <a:extLst>
              <a:ext uri="{FF2B5EF4-FFF2-40B4-BE49-F238E27FC236}">
                <a16:creationId xmlns:a16="http://schemas.microsoft.com/office/drawing/2014/main" xmlns="" id="{1BF01ACF-CCCE-4471-B17D-B952F0952B9A}"/>
              </a:ext>
            </a:extLst>
          </p:cNvPr>
          <p:cNvSpPr/>
          <p:nvPr/>
        </p:nvSpPr>
        <p:spPr>
          <a:xfrm>
            <a:off x="4167176" y="4779893"/>
            <a:ext cx="4037151" cy="414000"/>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Blood circulation shows</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血液循環減緩</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 name="矩形 11">
            <a:extLst>
              <a:ext uri="{FF2B5EF4-FFF2-40B4-BE49-F238E27FC236}">
                <a16:creationId xmlns:a16="http://schemas.microsoft.com/office/drawing/2014/main" xmlns="" id="{25A5E162-D132-483C-AF61-D608D1C29D22}"/>
              </a:ext>
            </a:extLst>
          </p:cNvPr>
          <p:cNvSpPr/>
          <p:nvPr/>
        </p:nvSpPr>
        <p:spPr>
          <a:xfrm>
            <a:off x="4393364" y="3917677"/>
            <a:ext cx="3394276"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Blood more viscous</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血液</a:t>
            </a:r>
            <a:r>
              <a:rPr lang="zh-TW" altLang="zh-TW" sz="1800" kern="100" dirty="0" smtClean="0">
                <a:solidFill>
                  <a:schemeClr val="tx1"/>
                </a:solidFill>
                <a:latin typeface="Arial" panose="020B0604020202020204" pitchFamily="34" charset="0"/>
                <a:ea typeface="新細明體" panose="02020500000000000000" pitchFamily="18" charset="-120"/>
                <a:cs typeface="Arial" panose="020B0604020202020204" pitchFamily="34" charset="0"/>
              </a:rPr>
              <a:t>更</a:t>
            </a:r>
            <a:r>
              <a:rPr lang="zh-TW" altLang="en-US"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黏</a:t>
            </a:r>
            <a:r>
              <a:rPr lang="zh-TW" altLang="en-US" sz="1800" kern="100" dirty="0" smtClean="0">
                <a:solidFill>
                  <a:schemeClr val="tx1"/>
                </a:solidFill>
                <a:latin typeface="Arial" panose="020B0604020202020204" pitchFamily="34" charset="0"/>
                <a:ea typeface="新細明體" panose="02020500000000000000" pitchFamily="18" charset="-120"/>
                <a:cs typeface="Arial" panose="020B0604020202020204" pitchFamily="34" charset="0"/>
              </a:rPr>
              <a:t>稠</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3" name="矩形 12">
            <a:extLst>
              <a:ext uri="{FF2B5EF4-FFF2-40B4-BE49-F238E27FC236}">
                <a16:creationId xmlns:a16="http://schemas.microsoft.com/office/drawing/2014/main" xmlns="" id="{F820429A-3A9F-4F1E-8475-780F383CAB6F}"/>
              </a:ext>
            </a:extLst>
          </p:cNvPr>
          <p:cNvSpPr/>
          <p:nvPr/>
        </p:nvSpPr>
        <p:spPr>
          <a:xfrm>
            <a:off x="4692087" y="3076969"/>
            <a:ext cx="2821233"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Loss of fluid</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流失流體</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4" name="矩形 13">
            <a:extLst>
              <a:ext uri="{FF2B5EF4-FFF2-40B4-BE49-F238E27FC236}">
                <a16:creationId xmlns:a16="http://schemas.microsoft.com/office/drawing/2014/main" xmlns="" id="{EEA737BD-BF08-42B1-8C7A-D4D243C8A491}"/>
              </a:ext>
            </a:extLst>
          </p:cNvPr>
          <p:cNvSpPr/>
          <p:nvPr/>
        </p:nvSpPr>
        <p:spPr>
          <a:xfrm>
            <a:off x="7130003" y="2160060"/>
            <a:ext cx="1678329"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Sweating</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流汗</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5" name="矩形 14">
            <a:extLst>
              <a:ext uri="{FF2B5EF4-FFF2-40B4-BE49-F238E27FC236}">
                <a16:creationId xmlns:a16="http://schemas.microsoft.com/office/drawing/2014/main" xmlns="" id="{B56137C8-B0A5-44CB-8727-045469723A22}"/>
              </a:ext>
            </a:extLst>
          </p:cNvPr>
          <p:cNvSpPr/>
          <p:nvPr/>
        </p:nvSpPr>
        <p:spPr>
          <a:xfrm>
            <a:off x="2926947" y="2156106"/>
            <a:ext cx="2812167" cy="369332"/>
          </a:xfrm>
          <a:prstGeom prst="rect">
            <a:avLst/>
          </a:prstGeom>
          <a:solidFill>
            <a:srgbClr val="FFCC00"/>
          </a:solidFill>
        </p:spPr>
        <p:txBody>
          <a:bodyPr wrap="square">
            <a:spAutoFit/>
          </a:bodyPr>
          <a:lstStyle/>
          <a:p>
            <a:pPr algn="ctr">
              <a:spcAft>
                <a:spcPts val="0"/>
              </a:spcAft>
            </a:pPr>
            <a:r>
              <a:rPr lang="en-US"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Breathing</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體能活動</a:t>
            </a:r>
            <a:r>
              <a:rPr lang="en-US" altLang="zh-TW" sz="1800" kern="100" dirty="0">
                <a:solidFill>
                  <a:schemeClr val="tx1"/>
                </a:solidFill>
                <a:latin typeface="Arial" panose="020B0604020202020204" pitchFamily="34" charset="0"/>
                <a:ea typeface="新細明體" panose="02020500000000000000" pitchFamily="18" charset="-120"/>
                <a:cs typeface="Times New Roman" panose="02020603050405020304" pitchFamily="18" charset="0"/>
              </a:rPr>
              <a:t>/</a:t>
            </a:r>
            <a:r>
              <a:rPr lang="zh-TW" altLang="zh-TW" sz="1800" kern="100" dirty="0">
                <a:solidFill>
                  <a:schemeClr val="tx1"/>
                </a:solidFill>
                <a:latin typeface="Arial" panose="020B0604020202020204" pitchFamily="34" charset="0"/>
                <a:ea typeface="新細明體" panose="02020500000000000000" pitchFamily="18" charset="-120"/>
                <a:cs typeface="Arial" panose="020B0604020202020204" pitchFamily="34" charset="0"/>
              </a:rPr>
              <a:t>呼吸</a:t>
            </a:r>
            <a:endParaRPr lang="zh-TW" altLang="zh-TW" sz="18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B9F3339-010C-4D16-BFE7-7177F3E68674}" type="slidenum">
              <a:rPr lang="en-US" altLang="pl-PL" sz="1200" smtClean="0">
                <a:solidFill>
                  <a:srgbClr val="FFFFFF"/>
                </a:solidFill>
                <a:latin typeface="Arial Black" panose="020B0A04020102090204" pitchFamily="34" charset="0"/>
                <a:sym typeface="Arial Black" panose="020B0A04020102090204" pitchFamily="34" charset="0"/>
              </a:rPr>
              <a:pPr/>
              <a:t>297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22915" name="Rectangle 1"/>
          <p:cNvSpPr>
            <a:spLocks/>
          </p:cNvSpPr>
          <p:nvPr/>
        </p:nvSpPr>
        <p:spPr bwMode="auto">
          <a:xfrm>
            <a:off x="596900" y="1524000"/>
            <a:ext cx="843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889000" indent="-5715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nSpc>
                <a:spcPct val="80000"/>
              </a:lnSpc>
              <a:spcBef>
                <a:spcPts val="600"/>
              </a:spcBef>
              <a:buFontTx/>
              <a:buAutoNum type="arabicPeriod"/>
            </a:pPr>
            <a:r>
              <a:rPr lang="en-US" altLang="pl-PL" sz="2400" dirty="0">
                <a:ea typeface="Gill Sans" charset="0"/>
                <a:cs typeface="Gill Sans" charset="0"/>
              </a:rPr>
              <a:t>Water composes more than 70% of body weight</a:t>
            </a:r>
            <a:r>
              <a:rPr lang="zh-TW" altLang="zh-TW" sz="2400" dirty="0"/>
              <a:t>水佔體重的70％以上</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A loss of as little as 2% body weight will restrict athletic performance</a:t>
            </a:r>
            <a:r>
              <a:rPr lang="zh-TW" altLang="en-US" sz="2400" dirty="0"/>
              <a:t>即便</a:t>
            </a:r>
            <a:r>
              <a:rPr lang="zh-TW" altLang="zh-TW" sz="2400" dirty="0"/>
              <a:t>體重減輕2％，</a:t>
            </a:r>
            <a:r>
              <a:rPr lang="zh-TW" altLang="en-US" sz="2400" dirty="0"/>
              <a:t>也</a:t>
            </a:r>
            <a:r>
              <a:rPr lang="zh-TW" altLang="zh-TW" sz="2400" dirty="0"/>
              <a:t>將限制運動表現</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Water provides the medium in which chemical reactions occur</a:t>
            </a:r>
            <a:r>
              <a:rPr lang="zh-TW" altLang="zh-TW" sz="2400" dirty="0"/>
              <a:t>水提供</a:t>
            </a:r>
            <a:r>
              <a:rPr lang="zh-TW" altLang="en-US" sz="2400" dirty="0"/>
              <a:t>了</a:t>
            </a:r>
            <a:r>
              <a:rPr lang="zh-TW" altLang="zh-TW" sz="2400" dirty="0"/>
              <a:t>發生化學反應的介質</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Water serves as a component of the body’s cooling system</a:t>
            </a:r>
            <a:r>
              <a:rPr lang="zh-TW" altLang="zh-TW" sz="2400" dirty="0"/>
              <a:t>水</a:t>
            </a:r>
            <a:r>
              <a:rPr lang="zh-TW" altLang="en-US" sz="2400" dirty="0"/>
              <a:t>提供</a:t>
            </a:r>
            <a:r>
              <a:rPr lang="zh-TW" altLang="zh-TW" sz="2400" dirty="0"/>
              <a:t>作為</a:t>
            </a:r>
            <a:r>
              <a:rPr lang="zh-TW" altLang="en-US" sz="2400" dirty="0"/>
              <a:t>身</a:t>
            </a:r>
            <a:r>
              <a:rPr lang="zh-TW" altLang="zh-TW" sz="2400" dirty="0"/>
              <a:t>體冷卻系統的一部分</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Dehydration puts stresses on the heart and blood vessels</a:t>
            </a:r>
            <a:r>
              <a:rPr lang="zh-TW" altLang="zh-TW" sz="2400" dirty="0"/>
              <a:t>脫水對心臟和血管造成壓力</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It takes many hours to replace and achieve water balance</a:t>
            </a:r>
            <a:r>
              <a:rPr lang="zh-TW" altLang="zh-TW" sz="2400" dirty="0"/>
              <a:t>更換和達到水平衡需要花費好幾個小時</a:t>
            </a:r>
            <a:endParaRPr lang="en-US" altLang="pl-PL" sz="2400" dirty="0">
              <a:ea typeface="Gill Sans" charset="0"/>
              <a:cs typeface="Gill Sans" charset="0"/>
            </a:endParaRPr>
          </a:p>
          <a:p>
            <a:pPr>
              <a:lnSpc>
                <a:spcPct val="80000"/>
              </a:lnSpc>
              <a:spcBef>
                <a:spcPts val="600"/>
              </a:spcBef>
              <a:buFontTx/>
              <a:buAutoNum type="arabicPeriod"/>
            </a:pPr>
            <a:r>
              <a:rPr lang="en-US" altLang="pl-PL" sz="2400" dirty="0">
                <a:ea typeface="Gill Sans" charset="0"/>
                <a:cs typeface="Gill Sans" charset="0"/>
              </a:rPr>
              <a:t>Do NOT use salt tablets</a:t>
            </a:r>
            <a:r>
              <a:rPr lang="pl-PL" altLang="pl-PL" sz="2400" dirty="0">
                <a:ea typeface="Gill Sans" charset="0"/>
                <a:cs typeface="Gill Sans" charset="0"/>
              </a:rPr>
              <a:t>, which </a:t>
            </a:r>
            <a:r>
              <a:rPr lang="en-US" altLang="pl-PL" sz="2400" dirty="0">
                <a:ea typeface="Gill Sans" charset="0"/>
                <a:cs typeface="Gill Sans" charset="0"/>
              </a:rPr>
              <a:t>can cause stomach irritation, diarrhea, and increase dehydration</a:t>
            </a:r>
            <a:r>
              <a:rPr lang="zh-TW" altLang="zh-TW" sz="2400" dirty="0"/>
              <a:t>不要使用可能導致胃部刺激</a:t>
            </a:r>
            <a:r>
              <a:rPr lang="zh-TW" altLang="en-US" sz="2400" dirty="0">
                <a:latin typeface="新細明體" panose="02020500000000000000" pitchFamily="18" charset="-120"/>
                <a:ea typeface="新細明體" panose="02020500000000000000" pitchFamily="18" charset="-120"/>
              </a:rPr>
              <a:t>、</a:t>
            </a:r>
            <a:r>
              <a:rPr lang="zh-TW" altLang="zh-TW" sz="2400" dirty="0"/>
              <a:t>腹瀉和增加脫水的鹽片</a:t>
            </a:r>
            <a:endParaRPr lang="en-US" altLang="pl-PL" sz="2400" dirty="0">
              <a:ea typeface="Gill Sans" charset="0"/>
              <a:cs typeface="Gill Sans" charset="0"/>
            </a:endParaRPr>
          </a:p>
        </p:txBody>
      </p:sp>
      <p:sp>
        <p:nvSpPr>
          <p:cNvPr id="422916" name="Rectangle 2"/>
          <p:cNvSpPr>
            <a:spLocks noGrp="1" noChangeArrowheads="1"/>
          </p:cNvSpPr>
          <p:nvPr>
            <p:ph type="title"/>
          </p:nvPr>
        </p:nvSpPr>
        <p:spPr>
          <a:xfrm>
            <a:off x="1927225" y="692150"/>
            <a:ext cx="7489825" cy="720725"/>
          </a:xfrm>
          <a:noFill/>
        </p:spPr>
        <p:txBody>
          <a:bodyPr/>
          <a:lstStyle/>
          <a:p>
            <a:r>
              <a:rPr lang="en-US" altLang="pl-PL" dirty="0"/>
              <a:t>DEHYDRATION FACTS</a:t>
            </a:r>
            <a:r>
              <a:rPr lang="zh-TW" altLang="en-US" b="1" dirty="0"/>
              <a:t>脫水真相</a:t>
            </a:r>
            <a:endParaRPr lang="en-US" altLang="pl-PL" b="1" dirty="0"/>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D6BFD56-F4CB-4FC7-9547-68AEA75554DF}" type="slidenum">
              <a:rPr lang="en-US" altLang="pl-PL" sz="1200" smtClean="0">
                <a:solidFill>
                  <a:srgbClr val="FFFFFF"/>
                </a:solidFill>
                <a:latin typeface="Arial Black" panose="020B0A04020102090204" pitchFamily="34" charset="0"/>
                <a:sym typeface="Arial Black" panose="020B0A04020102090204" pitchFamily="34" charset="0"/>
              </a:rPr>
              <a:pPr/>
              <a:t>298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23939" name="Rectangle 2"/>
          <p:cNvSpPr>
            <a:spLocks noGrp="1" noChangeArrowheads="1"/>
          </p:cNvSpPr>
          <p:nvPr>
            <p:ph type="title"/>
          </p:nvPr>
        </p:nvSpPr>
        <p:spPr>
          <a:xfrm>
            <a:off x="1925638" y="255588"/>
            <a:ext cx="7493000" cy="1155700"/>
          </a:xfrm>
        </p:spPr>
        <p:txBody>
          <a:bodyPr/>
          <a:lstStyle/>
          <a:p>
            <a:r>
              <a:rPr lang="en-US" altLang="pl-PL" dirty="0"/>
              <a:t>DEHYDRATION NEGATIVELY AFFECTS ATHLETIC PERFORMANCE</a:t>
            </a:r>
            <a:r>
              <a:rPr lang="zh-TW" altLang="zh-TW" b="1" dirty="0"/>
              <a:t>脫水</a:t>
            </a:r>
            <a:r>
              <a:rPr lang="zh-TW" altLang="en-US" b="1" dirty="0"/>
              <a:t>不利於運動表現</a:t>
            </a:r>
            <a:endParaRPr lang="en-US" altLang="pl-PL" b="1" dirty="0"/>
          </a:p>
        </p:txBody>
      </p:sp>
      <p:sp>
        <p:nvSpPr>
          <p:cNvPr id="423940" name="Rectangle 3"/>
          <p:cNvSpPr>
            <a:spLocks noGrp="1" noChangeArrowheads="1"/>
          </p:cNvSpPr>
          <p:nvPr>
            <p:ph type="body" idx="1"/>
          </p:nvPr>
        </p:nvSpPr>
        <p:spPr>
          <a:xfrm>
            <a:off x="920750" y="2019300"/>
            <a:ext cx="8496300" cy="4073525"/>
          </a:xfrm>
        </p:spPr>
        <p:txBody>
          <a:bodyPr/>
          <a:lstStyle/>
          <a:p>
            <a:r>
              <a:rPr lang="en-US" altLang="pl-PL" sz="2400" dirty="0"/>
              <a:t>increases perceived effort</a:t>
            </a:r>
            <a:r>
              <a:rPr lang="zh-TW" altLang="zh-TW" sz="2400" dirty="0"/>
              <a:t>增加感知</a:t>
            </a:r>
            <a:r>
              <a:rPr lang="zh-TW" altLang="en-US" sz="2400" dirty="0"/>
              <a:t>努</a:t>
            </a:r>
            <a:r>
              <a:rPr lang="zh-TW" altLang="zh-TW" sz="2400" dirty="0"/>
              <a:t>力</a:t>
            </a:r>
            <a:endParaRPr lang="en-US" altLang="pl-PL" sz="2400" dirty="0"/>
          </a:p>
          <a:p>
            <a:r>
              <a:rPr lang="en-US" altLang="pl-PL" sz="2400" dirty="0"/>
              <a:t>reduces aerobic exercise performance</a:t>
            </a:r>
            <a:r>
              <a:rPr lang="zh-TW" altLang="zh-TW" sz="2400" dirty="0"/>
              <a:t>減</a:t>
            </a:r>
            <a:r>
              <a:rPr lang="zh-TW" altLang="en-US" sz="2400" dirty="0"/>
              <a:t>損</a:t>
            </a:r>
            <a:r>
              <a:rPr lang="zh-TW" altLang="zh-TW" sz="2400" dirty="0"/>
              <a:t>有氧運動表現</a:t>
            </a:r>
            <a:endParaRPr lang="en-US" altLang="pl-PL" sz="2400" dirty="0"/>
          </a:p>
          <a:p>
            <a:r>
              <a:rPr lang="en-US" altLang="pl-PL" sz="2400" dirty="0"/>
              <a:t>impairs reaction time</a:t>
            </a:r>
            <a:r>
              <a:rPr lang="zh-TW" altLang="zh-TW" sz="2400" dirty="0"/>
              <a:t>損害反應時間</a:t>
            </a:r>
            <a:endParaRPr lang="en-US" altLang="pl-PL" sz="2400" dirty="0"/>
          </a:p>
          <a:p>
            <a:r>
              <a:rPr lang="en-US" altLang="pl-PL" sz="2400" dirty="0"/>
              <a:t>impairs judgement</a:t>
            </a:r>
            <a:r>
              <a:rPr lang="zh-TW" altLang="zh-TW" sz="2400" dirty="0"/>
              <a:t>損害判斷</a:t>
            </a:r>
            <a:endParaRPr lang="en-US" altLang="pl-PL" sz="2400" dirty="0"/>
          </a:p>
          <a:p>
            <a:r>
              <a:rPr lang="en-US" altLang="pl-PL" sz="2400" dirty="0"/>
              <a:t>impairs concentration</a:t>
            </a:r>
            <a:r>
              <a:rPr lang="zh-TW" altLang="zh-TW" sz="2400" dirty="0"/>
              <a:t>損害</a:t>
            </a:r>
            <a:r>
              <a:rPr lang="zh-TW" altLang="en-US" sz="2400" dirty="0"/>
              <a:t>專注力</a:t>
            </a:r>
            <a:endParaRPr lang="en-US" altLang="pl-PL" sz="2400" dirty="0"/>
          </a:p>
          <a:p>
            <a:r>
              <a:rPr lang="en-US" altLang="pl-PL" sz="2400" dirty="0"/>
              <a:t>impairs decision-making</a:t>
            </a:r>
            <a:r>
              <a:rPr lang="zh-TW" altLang="zh-TW" sz="2400" dirty="0"/>
              <a:t>損害決策</a:t>
            </a:r>
            <a:endParaRPr lang="en-US" altLang="pl-PL" sz="2400" dirty="0"/>
          </a:p>
          <a:p>
            <a:r>
              <a:rPr lang="en-US" altLang="pl-PL" sz="2400" dirty="0"/>
              <a:t>increases risk of brain injury</a:t>
            </a:r>
            <a:r>
              <a:rPr lang="zh-TW" altLang="zh-TW" sz="2400" dirty="0"/>
              <a:t>增加腦</a:t>
            </a:r>
            <a:r>
              <a:rPr lang="zh-TW" altLang="en-US" sz="2400" dirty="0"/>
              <a:t>部</a:t>
            </a:r>
            <a:r>
              <a:rPr lang="zh-TW" altLang="zh-TW" sz="2400" dirty="0"/>
              <a:t>損傷的風險</a:t>
            </a:r>
            <a:endParaRPr lang="en-US" altLang="pl-PL" sz="2400" dirty="0"/>
          </a:p>
          <a:p>
            <a:pPr marL="0" indent="0">
              <a:buNone/>
            </a:pP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endParaRPr lang="en-US" altLang="pl-PL" sz="2400" dirty="0"/>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32B3303-75DA-4944-ACC8-FB074CDB9A0C}" type="slidenum">
              <a:rPr lang="en-US" altLang="pl-PL" sz="1200" smtClean="0">
                <a:solidFill>
                  <a:srgbClr val="FFFFFF"/>
                </a:solidFill>
                <a:latin typeface="Arial Black" panose="020B0A04020102090204" pitchFamily="34" charset="0"/>
                <a:sym typeface="Arial Black" panose="020B0A04020102090204" pitchFamily="34" charset="0"/>
              </a:rPr>
              <a:pPr/>
              <a:t>299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25987" name="Rectangle 2"/>
          <p:cNvSpPr>
            <a:spLocks noGrp="1" noChangeArrowheads="1"/>
          </p:cNvSpPr>
          <p:nvPr>
            <p:ph type="title"/>
          </p:nvPr>
        </p:nvSpPr>
        <p:spPr>
          <a:xfrm>
            <a:off x="1914525" y="323850"/>
            <a:ext cx="7489825" cy="719138"/>
          </a:xfrm>
        </p:spPr>
        <p:txBody>
          <a:bodyPr/>
          <a:lstStyle/>
          <a:p>
            <a:r>
              <a:rPr lang="en-US" altLang="pl-PL" dirty="0"/>
              <a:t>NUTRITION FACTS</a:t>
            </a:r>
            <a:r>
              <a:rPr lang="zh-TW" altLang="en-US" b="1" dirty="0"/>
              <a:t>營養真相</a:t>
            </a:r>
            <a:endParaRPr lang="en-US" altLang="pl-PL" dirty="0"/>
          </a:p>
        </p:txBody>
      </p:sp>
      <p:pic>
        <p:nvPicPr>
          <p:cNvPr id="425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81100"/>
            <a:ext cx="71501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04800" indent="-304800" eaLnBrk="1" hangingPunct="1">
              <a:spcBef>
                <a:spcPct val="0"/>
              </a:spcBef>
            </a:pPr>
            <a:r>
              <a:rPr lang="en-US" altLang="en-US" dirty="0"/>
              <a:t>Please raise a hand when your name is called and give self introduction about your experience in Boxing.</a:t>
            </a:r>
            <a:r>
              <a:rPr lang="zh-TW" altLang="zh-TW" dirty="0"/>
              <a:t> 請</a:t>
            </a:r>
            <a:r>
              <a:rPr lang="zh-TW" altLang="en-US" dirty="0"/>
              <a:t>在叫到你的大名時</a:t>
            </a:r>
            <a:r>
              <a:rPr lang="zh-TW" altLang="zh-TW" dirty="0"/>
              <a:t>舉手，並介紹你自己在拳擊方面的經驗。</a:t>
            </a:r>
            <a:endParaRPr lang="en-US" altLang="en-US" dirty="0"/>
          </a:p>
        </p:txBody>
      </p:sp>
      <p:sp>
        <p:nvSpPr>
          <p:cNvPr id="10752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9D8BBB4-D64E-40DB-9C72-97806DF9A170}" type="slidenum">
              <a:rPr lang="en-US" altLang="en-US" sz="1200" smtClean="0">
                <a:solidFill>
                  <a:srgbClr val="FFFFFF"/>
                </a:solidFill>
                <a:latin typeface="Arial Black" panose="020B0A04020102090204" pitchFamily="34" charset="0"/>
                <a:sym typeface="Arial Black" panose="020B0A04020102090204" pitchFamily="34" charset="0"/>
              </a:rPr>
              <a:pPr/>
              <a:t>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07524" name="Rectangle 3"/>
          <p:cNvSpPr>
            <a:spLocks noGrp="1" noChangeArrowheads="1"/>
          </p:cNvSpPr>
          <p:nvPr>
            <p:ph type="title"/>
          </p:nvPr>
        </p:nvSpPr>
        <p:spPr>
          <a:xfrm>
            <a:off x="2073275" y="333375"/>
            <a:ext cx="7632700" cy="647700"/>
          </a:xfrm>
        </p:spPr>
        <p:txBody>
          <a:bodyPr/>
          <a:lstStyle/>
          <a:p>
            <a:pPr eaLnBrk="1" hangingPunct="1"/>
            <a:r>
              <a:rPr lang="en-US" altLang="en-US" dirty="0"/>
              <a:t>Roll Call</a:t>
            </a:r>
            <a:r>
              <a:rPr lang="zh-TW" altLang="en-US" b="1" dirty="0"/>
              <a:t>點名</a:t>
            </a:r>
            <a:endParaRPr lang="en-US" altLang="en-US"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Boxing in Past</a:t>
            </a:r>
            <a:r>
              <a:rPr lang="zh-TW" altLang="en-US" b="1" dirty="0"/>
              <a:t>過去的拳擊</a:t>
            </a:r>
            <a:endParaRPr lang="en-US" altLang="en-US" dirty="0"/>
          </a:p>
          <a:p>
            <a:pPr marL="0" indent="0" eaLnBrk="1" hangingPunct="1">
              <a:spcBef>
                <a:spcPts val="500"/>
              </a:spcBef>
            </a:pPr>
            <a:r>
              <a:rPr lang="en-US" altLang="en-US" sz="1800" dirty="0"/>
              <a:t>Boxing is a great sports commodity, possibly with a great future. However, its profile and prestige have diminished over the past 30 years</a:t>
            </a:r>
            <a:r>
              <a:rPr lang="zh-TW" altLang="zh-TW" sz="1800" dirty="0"/>
              <a:t>拳擊是偉大的運動商品，可能</a:t>
            </a:r>
            <a:r>
              <a:rPr lang="zh-TW" altLang="en-US" sz="1800" dirty="0"/>
              <a:t>擁</a:t>
            </a:r>
            <a:r>
              <a:rPr lang="zh-TW" altLang="zh-TW" sz="1800" dirty="0"/>
              <a:t>有偉大的未來。 然而，在過去</a:t>
            </a:r>
            <a:r>
              <a:rPr lang="zh-TW" altLang="en-US" sz="1800" dirty="0"/>
              <a:t>的</a:t>
            </a:r>
            <a:r>
              <a:rPr lang="zh-TW" altLang="zh-TW" sz="1800" dirty="0"/>
              <a:t>30年，它的形象和聲望已</a:t>
            </a:r>
            <a:r>
              <a:rPr lang="zh-TW" altLang="en-US" sz="1800" dirty="0"/>
              <a:t>逐漸式微。</a:t>
            </a:r>
            <a:endParaRPr lang="en-US" altLang="en-US" sz="1800" dirty="0"/>
          </a:p>
          <a:p>
            <a:pPr marL="0" indent="0" eaLnBrk="1" hangingPunct="1">
              <a:spcBef>
                <a:spcPts val="500"/>
              </a:spcBef>
            </a:pPr>
            <a:r>
              <a:rPr lang="en-US" altLang="en-US" sz="1800" dirty="0"/>
              <a:t>Currently seen and operated as two completely separate Boxing worlds – Amateur and Professional</a:t>
            </a:r>
            <a:r>
              <a:rPr lang="zh-TW" altLang="zh-TW" sz="1800" dirty="0"/>
              <a:t>目前</a:t>
            </a:r>
            <a:r>
              <a:rPr lang="zh-TW" altLang="zh-TW" sz="1800" dirty="0" smtClean="0"/>
              <a:t>看</a:t>
            </a:r>
            <a:r>
              <a:rPr lang="zh-TW" altLang="en-US" sz="1800" dirty="0" smtClean="0"/>
              <a:t>到的，但是以</a:t>
            </a:r>
            <a:r>
              <a:rPr lang="zh-TW" altLang="zh-TW" sz="1800" dirty="0" smtClean="0"/>
              <a:t>兩</a:t>
            </a:r>
            <a:r>
              <a:rPr lang="zh-TW" altLang="zh-TW" sz="1800" dirty="0"/>
              <a:t>個完全獨立的拳擊世界 - 業餘和</a:t>
            </a:r>
            <a:r>
              <a:rPr lang="zh-TW" altLang="zh-TW" sz="1800" dirty="0" smtClean="0"/>
              <a:t>專業</a:t>
            </a:r>
            <a:r>
              <a:rPr lang="zh-TW" altLang="en-US" sz="1800" dirty="0"/>
              <a:t>在運作</a:t>
            </a:r>
            <a:endParaRPr lang="en-US" altLang="en-US" sz="1800" dirty="0"/>
          </a:p>
          <a:p>
            <a:pPr lvl="1" eaLnBrk="1" hangingPunct="1">
              <a:spcBef>
                <a:spcPts val="500"/>
              </a:spcBef>
            </a:pPr>
            <a:r>
              <a:rPr lang="en-US" altLang="en-US" sz="1800" dirty="0"/>
              <a:t>Without cooperation and unity</a:t>
            </a:r>
            <a:r>
              <a:rPr lang="zh-TW" altLang="zh-TW" sz="1800" dirty="0"/>
              <a:t>沒有合作和團結</a:t>
            </a:r>
            <a:endParaRPr lang="en-US" altLang="en-US" sz="1800" dirty="0"/>
          </a:p>
          <a:p>
            <a:pPr lvl="1" eaLnBrk="1" hangingPunct="1">
              <a:spcBef>
                <a:spcPts val="500"/>
              </a:spcBef>
            </a:pPr>
            <a:r>
              <a:rPr lang="en-US" altLang="en-US" sz="1800" dirty="0"/>
              <a:t>Two different rules, competition styles</a:t>
            </a:r>
            <a:r>
              <a:rPr lang="zh-TW" altLang="zh-TW" sz="1800" dirty="0"/>
              <a:t>兩種不同的規則</a:t>
            </a:r>
            <a:r>
              <a:rPr lang="zh-TW" altLang="en-US" sz="1800" dirty="0">
                <a:latin typeface="新細明體" panose="02020500000000000000" pitchFamily="18" charset="-120"/>
                <a:ea typeface="新細明體" panose="02020500000000000000" pitchFamily="18" charset="-120"/>
              </a:rPr>
              <a:t>、</a:t>
            </a:r>
            <a:r>
              <a:rPr lang="zh-TW" altLang="zh-TW" sz="1800" dirty="0"/>
              <a:t>比賽風格</a:t>
            </a:r>
            <a:endParaRPr lang="en-US" altLang="en-US" sz="1800" dirty="0"/>
          </a:p>
          <a:p>
            <a:pPr lvl="1" eaLnBrk="1" hangingPunct="1">
              <a:spcBef>
                <a:spcPts val="500"/>
              </a:spcBef>
            </a:pPr>
            <a:r>
              <a:rPr lang="en-US" altLang="en-US" sz="1800" dirty="0"/>
              <a:t>No crossover careers for boxers, coaches, officials, etc. No </a:t>
            </a:r>
            <a:r>
              <a:rPr lang="en-US" altLang="en-US" sz="1800" dirty="0" smtClean="0"/>
              <a:t>continuity</a:t>
            </a:r>
            <a:r>
              <a:rPr lang="zh-TW" altLang="en-US" sz="1800" dirty="0" smtClean="0"/>
              <a:t>未</a:t>
            </a:r>
            <a:r>
              <a:rPr lang="zh-TW" altLang="en-US" sz="1800" dirty="0"/>
              <a:t>對</a:t>
            </a:r>
            <a:r>
              <a:rPr lang="zh-TW" altLang="zh-TW" sz="1800" dirty="0" smtClean="0"/>
              <a:t>拳擊手</a:t>
            </a:r>
            <a:r>
              <a:rPr lang="zh-TW" altLang="en-US" sz="1800" dirty="0">
                <a:latin typeface="新細明體" panose="02020500000000000000" pitchFamily="18" charset="-120"/>
                <a:ea typeface="新細明體" panose="02020500000000000000" pitchFamily="18" charset="-120"/>
              </a:rPr>
              <a:t>、</a:t>
            </a:r>
            <a:r>
              <a:rPr lang="zh-TW" altLang="zh-TW" sz="1800" dirty="0"/>
              <a:t>教練</a:t>
            </a:r>
            <a:r>
              <a:rPr lang="zh-TW" altLang="en-US" sz="1800" dirty="0">
                <a:latin typeface="新細明體" panose="02020500000000000000" pitchFamily="18" charset="-120"/>
                <a:ea typeface="新細明體" panose="02020500000000000000" pitchFamily="18" charset="-120"/>
              </a:rPr>
              <a:t>、</a:t>
            </a:r>
            <a:r>
              <a:rPr lang="zh-TW" altLang="zh-TW" sz="1800" dirty="0"/>
              <a:t>官員</a:t>
            </a:r>
            <a:r>
              <a:rPr lang="zh-TW" altLang="zh-TW" sz="1800" dirty="0" smtClean="0"/>
              <a:t>等</a:t>
            </a:r>
            <a:r>
              <a:rPr lang="zh-TW" altLang="en-US" sz="1800" dirty="0"/>
              <a:t>提供跨界</a:t>
            </a:r>
            <a:r>
              <a:rPr lang="zh-TW" altLang="zh-TW" sz="1800" dirty="0" smtClean="0"/>
              <a:t>職業</a:t>
            </a:r>
            <a:r>
              <a:rPr lang="zh-TW" altLang="en-US" sz="1800" dirty="0" smtClean="0"/>
              <a:t>，</a:t>
            </a:r>
            <a:r>
              <a:rPr lang="zh-TW" altLang="en-US" sz="1800" dirty="0"/>
              <a:t>無</a:t>
            </a:r>
            <a:r>
              <a:rPr lang="zh-TW" altLang="en-US" sz="1800" dirty="0" smtClean="0"/>
              <a:t>延</a:t>
            </a:r>
            <a:r>
              <a:rPr lang="zh-TW" altLang="zh-TW" sz="1800" dirty="0" smtClean="0"/>
              <a:t>續性</a:t>
            </a:r>
            <a:r>
              <a:rPr lang="en-US" altLang="en-US" sz="1800" dirty="0" smtClean="0"/>
              <a:t> </a:t>
            </a:r>
            <a:endParaRPr lang="en-US" altLang="en-US" sz="1800" dirty="0"/>
          </a:p>
          <a:p>
            <a:pPr marL="0" indent="0" eaLnBrk="1" hangingPunct="1">
              <a:spcBef>
                <a:spcPts val="500"/>
              </a:spcBef>
            </a:pPr>
            <a:r>
              <a:rPr lang="en-US" altLang="en-US" sz="1800" dirty="0"/>
              <a:t>Increasingly narrow target audience for events (TV and live)</a:t>
            </a:r>
            <a:r>
              <a:rPr lang="zh-TW" altLang="zh-TW" sz="1800" dirty="0"/>
              <a:t>越來越</a:t>
            </a:r>
            <a:r>
              <a:rPr lang="zh-TW" altLang="en-US" sz="1800" dirty="0"/>
              <a:t>少的</a:t>
            </a:r>
            <a:r>
              <a:rPr lang="zh-TW" altLang="zh-TW" sz="1800" dirty="0"/>
              <a:t>活動目標</a:t>
            </a:r>
            <a:r>
              <a:rPr lang="zh-TW" altLang="en-US" sz="1800" dirty="0"/>
              <a:t>觀</a:t>
            </a:r>
            <a:r>
              <a:rPr lang="zh-TW" altLang="zh-TW" sz="1800" dirty="0"/>
              <a:t>眾（電視</a:t>
            </a:r>
            <a:r>
              <a:rPr lang="zh-TW" altLang="en-US" sz="1800" dirty="0"/>
              <a:t>與</a:t>
            </a:r>
            <a:r>
              <a:rPr lang="zh-TW" altLang="zh-TW" sz="1800" dirty="0"/>
              <a:t>直播）</a:t>
            </a:r>
            <a:endParaRPr lang="en-US" altLang="en-US" sz="1800" dirty="0"/>
          </a:p>
          <a:p>
            <a:pPr marL="0" indent="0" eaLnBrk="1" hangingPunct="1">
              <a:spcBef>
                <a:spcPts val="500"/>
              </a:spcBef>
            </a:pPr>
            <a:r>
              <a:rPr lang="en-US" altLang="en-US" sz="1800" dirty="0"/>
              <a:t>Fragmented structure of professional side has led to lack of cohesion among principles, contributing to a lack of structure；</a:t>
            </a:r>
            <a:r>
              <a:rPr lang="zh-TW" altLang="zh-TW" sz="1800" dirty="0"/>
              <a:t>專業方面的分裂結構導致缺乏原則之間</a:t>
            </a:r>
            <a:r>
              <a:rPr lang="zh-TW" altLang="en-US" sz="1800" dirty="0"/>
              <a:t>的</a:t>
            </a:r>
            <a:r>
              <a:rPr lang="zh-TW" altLang="zh-TW" sz="1800" dirty="0"/>
              <a:t>凝聚力</a:t>
            </a:r>
            <a:r>
              <a:rPr lang="zh-TW" altLang="en-US" sz="1800" dirty="0">
                <a:latin typeface="新細明體" panose="02020500000000000000" pitchFamily="18" charset="-120"/>
                <a:ea typeface="新細明體" panose="02020500000000000000" pitchFamily="18" charset="-120"/>
              </a:rPr>
              <a:t>、</a:t>
            </a:r>
            <a:r>
              <a:rPr lang="zh-TW" altLang="zh-TW" sz="1800" dirty="0"/>
              <a:t>造成缺乏</a:t>
            </a:r>
            <a:r>
              <a:rPr lang="zh-TW" altLang="en-US" sz="1800" dirty="0"/>
              <a:t>組織；</a:t>
            </a:r>
            <a:endParaRPr lang="en-US" altLang="en-US" sz="1800" dirty="0"/>
          </a:p>
          <a:p>
            <a:pPr marL="0" indent="0" eaLnBrk="1" hangingPunct="1">
              <a:spcBef>
                <a:spcPts val="500"/>
              </a:spcBef>
            </a:pPr>
            <a:r>
              <a:rPr lang="en-US" altLang="en-US" sz="1800" dirty="0"/>
              <a:t>Absence of unified governance has hurt the sport‘s image, reducing sponsorship and network exposure</a:t>
            </a:r>
            <a:r>
              <a:rPr lang="zh-TW" altLang="zh-TW" sz="1800" dirty="0"/>
              <a:t>缺乏統一治理，損害了運動形象</a:t>
            </a:r>
            <a:r>
              <a:rPr lang="zh-TW" altLang="en-US" sz="1800" dirty="0">
                <a:latin typeface="新細明體" panose="02020500000000000000" pitchFamily="18" charset="-120"/>
                <a:ea typeface="新細明體" panose="02020500000000000000" pitchFamily="18" charset="-120"/>
              </a:rPr>
              <a:t>、</a:t>
            </a:r>
            <a:r>
              <a:rPr lang="zh-TW" altLang="zh-TW" sz="1800" dirty="0"/>
              <a:t>減少贊助和網</a:t>
            </a:r>
            <a:r>
              <a:rPr lang="zh-TW" altLang="en-US" sz="1800" dirty="0"/>
              <a:t>路</a:t>
            </a:r>
            <a:r>
              <a:rPr lang="zh-TW" altLang="zh-TW" sz="1800" dirty="0"/>
              <a:t>曝光</a:t>
            </a:r>
            <a:r>
              <a:rPr lang="zh-TW" altLang="en-US" sz="1800" dirty="0"/>
              <a:t>率</a:t>
            </a:r>
            <a:r>
              <a:rPr lang="zh-TW" altLang="zh-TW" sz="2000" dirty="0"/>
              <a:t/>
            </a:r>
            <a:br>
              <a:rPr lang="zh-TW" altLang="zh-TW" sz="2000" dirty="0"/>
            </a:br>
            <a:endParaRPr lang="en-US" altLang="en-US" sz="2200" dirty="0"/>
          </a:p>
        </p:txBody>
      </p:sp>
      <p:sp>
        <p:nvSpPr>
          <p:cNvPr id="133123" name="Rectangle 3"/>
          <p:cNvSpPr>
            <a:spLocks noGrp="1" noChangeArrowheads="1"/>
          </p:cNvSpPr>
          <p:nvPr>
            <p:ph type="title"/>
          </p:nvPr>
        </p:nvSpPr>
        <p:spPr>
          <a:xfrm>
            <a:off x="2073275" y="333375"/>
            <a:ext cx="7632700" cy="647700"/>
          </a:xfrm>
        </p:spPr>
        <p:txBody>
          <a:bodyPr/>
          <a:lstStyle/>
          <a:p>
            <a:pPr eaLnBrk="1" hangingPunct="1"/>
            <a:r>
              <a:rPr lang="en-US" altLang="en-US" sz="2800" dirty="0"/>
              <a:t>AIBA Reform and its Status</a:t>
            </a:r>
            <a:r>
              <a:rPr lang="zh-TW" altLang="en-US" sz="2800" dirty="0"/>
              <a:t> </a:t>
            </a:r>
            <a:r>
              <a:rPr lang="zh-TW" altLang="zh-TW" sz="2800" dirty="0"/>
              <a:t>AIBA</a:t>
            </a:r>
            <a:r>
              <a:rPr lang="zh-TW" altLang="zh-TW" sz="2800" b="1" dirty="0"/>
              <a:t>改革及其現狀</a:t>
            </a:r>
            <a:r>
              <a:rPr lang="en-US" altLang="en-US" dirty="0"/>
              <a:t/>
            </a:r>
            <a:br>
              <a:rPr lang="en-US" altLang="en-US" dirty="0"/>
            </a:br>
            <a:endParaRPr lang="en-US" altLang="en-US" dirty="0"/>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36B0496-2F04-4045-B570-0B5C71449D9D}" type="slidenum">
              <a:rPr lang="en-US" altLang="pl-PL" sz="1200" smtClean="0">
                <a:solidFill>
                  <a:srgbClr val="FFFFFF"/>
                </a:solidFill>
                <a:latin typeface="Arial Black" panose="020B0A04020102090204" pitchFamily="34" charset="0"/>
                <a:sym typeface="Arial Black" panose="020B0A04020102090204" pitchFamily="34" charset="0"/>
              </a:rPr>
              <a:pPr/>
              <a:t>300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28035" name="Rectangle 2"/>
          <p:cNvSpPr>
            <a:spLocks noGrp="1" noChangeArrowheads="1"/>
          </p:cNvSpPr>
          <p:nvPr>
            <p:ph type="title"/>
          </p:nvPr>
        </p:nvSpPr>
        <p:spPr/>
        <p:txBody>
          <a:bodyPr/>
          <a:lstStyle/>
          <a:p>
            <a:r>
              <a:rPr lang="en-US" altLang="pl-PL" dirty="0"/>
              <a:t>DEHYDRATION FACTS</a:t>
            </a:r>
            <a:r>
              <a:rPr lang="zh-TW" altLang="en-US" b="1" dirty="0"/>
              <a:t>脫水真相</a:t>
            </a:r>
            <a:endParaRPr lang="en-US" altLang="pl-PL" dirty="0"/>
          </a:p>
        </p:txBody>
      </p:sp>
      <p:sp>
        <p:nvSpPr>
          <p:cNvPr id="428036" name="Rectangle 3"/>
          <p:cNvSpPr>
            <a:spLocks noGrp="1" noChangeArrowheads="1"/>
          </p:cNvSpPr>
          <p:nvPr>
            <p:ph type="body" idx="1"/>
          </p:nvPr>
        </p:nvSpPr>
        <p:spPr/>
        <p:txBody>
          <a:bodyPr/>
          <a:lstStyle/>
          <a:p>
            <a:pPr marL="889000" indent="-571500">
              <a:lnSpc>
                <a:spcPct val="80000"/>
              </a:lnSpc>
              <a:spcBef>
                <a:spcPct val="0"/>
              </a:spcBef>
              <a:buSzPct val="99000"/>
              <a:buFont typeface="Arial" panose="020B0604020202020204" pitchFamily="34" charset="0"/>
              <a:buAutoNum type="arabicPeriod"/>
            </a:pPr>
            <a:r>
              <a:rPr lang="en-US" altLang="pl-PL" sz="2400" dirty="0">
                <a:latin typeface="Gill Sans" charset="0"/>
                <a:ea typeface="Gill Sans" charset="0"/>
                <a:cs typeface="Gill Sans" charset="0"/>
                <a:sym typeface="Gill Sans" charset="0"/>
              </a:rPr>
              <a:t>Dehydration can cause heat strokes</a:t>
            </a:r>
            <a:r>
              <a:rPr lang="zh-TW" altLang="zh-TW" sz="2400" dirty="0"/>
              <a:t>脫水可</a:t>
            </a:r>
            <a:r>
              <a:rPr lang="zh-TW" altLang="en-US" sz="2400" dirty="0"/>
              <a:t>能</a:t>
            </a:r>
            <a:r>
              <a:rPr lang="zh-TW" altLang="zh-TW" sz="2400" dirty="0"/>
              <a:t>引起熱衝擊</a:t>
            </a:r>
            <a:endParaRPr lang="en-US" altLang="pl-PL" sz="2400" dirty="0">
              <a:latin typeface="Gill Sans" charset="0"/>
              <a:sym typeface="Gill Sans" charset="0"/>
            </a:endParaRPr>
          </a:p>
          <a:p>
            <a:pPr marL="1206500" lvl="2" indent="0">
              <a:lnSpc>
                <a:spcPct val="80000"/>
              </a:lnSpc>
              <a:spcBef>
                <a:spcPts val="1700"/>
              </a:spcBef>
              <a:buNone/>
            </a:pPr>
            <a:r>
              <a:rPr lang="en-US" altLang="pl-PL" dirty="0">
                <a:latin typeface="Gill Sans" charset="0"/>
                <a:ea typeface="Gill Sans" charset="0"/>
                <a:cs typeface="Gill Sans" charset="0"/>
                <a:sym typeface="Gill Sans" charset="0"/>
              </a:rPr>
              <a:t>Signs of heat </a:t>
            </a:r>
            <a:r>
              <a:rPr lang="en-US" altLang="pl-PL" dirty="0" smtClean="0">
                <a:latin typeface="Gill Sans" charset="0"/>
                <a:ea typeface="Gill Sans" charset="0"/>
                <a:cs typeface="Gill Sans" charset="0"/>
                <a:sym typeface="Gill Sans" charset="0"/>
              </a:rPr>
              <a:t>strokes</a:t>
            </a:r>
            <a:r>
              <a:rPr lang="en-US" altLang="pl-PL" dirty="0" smtClean="0"/>
              <a:t>:</a:t>
            </a:r>
            <a:r>
              <a:rPr lang="zh-TW" altLang="en-US" dirty="0" smtClean="0"/>
              <a:t> </a:t>
            </a:r>
            <a:r>
              <a:rPr lang="zh-TW" altLang="zh-TW" dirty="0" smtClean="0"/>
              <a:t>熱</a:t>
            </a:r>
            <a:r>
              <a:rPr lang="zh-TW" altLang="zh-TW" dirty="0"/>
              <a:t>衝擊</a:t>
            </a:r>
            <a:r>
              <a:rPr lang="zh-TW" altLang="en-US" dirty="0"/>
              <a:t>的</a:t>
            </a:r>
            <a:r>
              <a:rPr lang="zh-TW" altLang="zh-TW" dirty="0" smtClean="0"/>
              <a:t>跡象</a:t>
            </a:r>
            <a:r>
              <a:rPr lang="zh-TW" altLang="en-US" dirty="0" smtClean="0"/>
              <a:t>：</a:t>
            </a:r>
            <a:endParaRPr lang="en-US" altLang="pl-PL" dirty="0">
              <a:latin typeface="Gill Sans" charset="0"/>
              <a:sym typeface="Gill Sans" charset="0"/>
            </a:endParaRPr>
          </a:p>
          <a:p>
            <a:pPr marL="1651000" lvl="3" indent="0">
              <a:lnSpc>
                <a:spcPct val="50000"/>
              </a:lnSpc>
              <a:spcBef>
                <a:spcPts val="1700"/>
              </a:spcBef>
              <a:buFont typeface="Arial" panose="020B0604020202020204" pitchFamily="34" charset="0"/>
              <a:buNone/>
            </a:pPr>
            <a:r>
              <a:rPr lang="en-US" altLang="pl-PL" sz="2400" dirty="0">
                <a:latin typeface="Gill Sans" charset="0"/>
                <a:ea typeface="Gill Sans" charset="0"/>
                <a:cs typeface="Gill Sans" charset="0"/>
                <a:sym typeface="Gill Sans" charset="0"/>
              </a:rPr>
              <a:t>Increased temperature, cramps, headaches, </a:t>
            </a:r>
            <a:endParaRPr lang="en-US" altLang="pl-PL" sz="2400" dirty="0">
              <a:latin typeface="Gill Sans" charset="0"/>
              <a:sym typeface="Gill Sans" charset="0"/>
            </a:endParaRPr>
          </a:p>
          <a:p>
            <a:pPr marL="1651000" lvl="3" indent="0">
              <a:spcBef>
                <a:spcPts val="1700"/>
              </a:spcBef>
              <a:buNone/>
            </a:pPr>
            <a:r>
              <a:rPr lang="en-US" altLang="pl-PL" sz="2400" dirty="0">
                <a:latin typeface="Gill Sans" charset="0"/>
                <a:ea typeface="Gill Sans" charset="0"/>
                <a:cs typeface="Gill Sans" charset="0"/>
                <a:sym typeface="Gill Sans" charset="0"/>
              </a:rPr>
              <a:t>increased pulse rate, weakness, fainting</a:t>
            </a:r>
          </a:p>
          <a:p>
            <a:pPr marL="1651000" lvl="3" indent="0">
              <a:spcBef>
                <a:spcPts val="1700"/>
              </a:spcBef>
              <a:buNone/>
            </a:pPr>
            <a:r>
              <a:rPr lang="zh-TW" altLang="zh-TW" sz="2400" dirty="0"/>
              <a:t>溫度升高</a:t>
            </a:r>
            <a:r>
              <a:rPr lang="zh-TW" altLang="en-US" sz="2400" dirty="0"/>
              <a:t>、</a:t>
            </a:r>
            <a:r>
              <a:rPr lang="zh-TW" altLang="zh-TW" sz="2400" dirty="0"/>
              <a:t>痙攣</a:t>
            </a:r>
            <a:r>
              <a:rPr lang="zh-TW" altLang="en-US" sz="2400" dirty="0"/>
              <a:t>、</a:t>
            </a:r>
            <a:r>
              <a:rPr lang="zh-TW" altLang="zh-TW" sz="2400" dirty="0"/>
              <a:t>頭痛</a:t>
            </a:r>
            <a:r>
              <a:rPr lang="zh-TW" altLang="en-US" sz="2400" dirty="0"/>
              <a:t>、</a:t>
            </a:r>
            <a:r>
              <a:rPr lang="zh-TW" altLang="zh-TW" sz="2400" dirty="0"/>
              <a:t>脈搏加</a:t>
            </a:r>
            <a:r>
              <a:rPr lang="zh-TW" altLang="en-US" sz="2400" dirty="0"/>
              <a:t>速、</a:t>
            </a:r>
            <a:r>
              <a:rPr lang="zh-TW" altLang="zh-TW" sz="2400" dirty="0"/>
              <a:t>虛弱</a:t>
            </a:r>
            <a:r>
              <a:rPr lang="zh-TW" altLang="en-US" sz="2400" dirty="0"/>
              <a:t>、</a:t>
            </a:r>
            <a:r>
              <a:rPr lang="zh-TW" altLang="zh-TW" sz="2400" dirty="0"/>
              <a:t>昏厥</a:t>
            </a:r>
            <a:br>
              <a:rPr lang="zh-TW" altLang="zh-TW" sz="2400" dirty="0"/>
            </a:br>
            <a:endParaRPr lang="en-US" altLang="pl-PL" sz="2400" dirty="0">
              <a:latin typeface="Gill Sans" charset="0"/>
              <a:sym typeface="Gill Sans" charset="0"/>
            </a:endParaRPr>
          </a:p>
          <a:p>
            <a:pPr marL="889000" indent="-571500">
              <a:lnSpc>
                <a:spcPct val="80000"/>
              </a:lnSpc>
              <a:spcBef>
                <a:spcPts val="1700"/>
              </a:spcBef>
              <a:buSzPct val="99000"/>
              <a:buFont typeface="Arial" panose="020B0604020202020204" pitchFamily="34" charset="0"/>
              <a:buAutoNum type="arabicPeriod"/>
            </a:pPr>
            <a:r>
              <a:rPr lang="en-US" altLang="pl-PL" sz="2400" dirty="0">
                <a:latin typeface="Gill Sans" charset="0"/>
                <a:ea typeface="Gill Sans" charset="0"/>
                <a:cs typeface="Gill Sans" charset="0"/>
                <a:sym typeface="Gill Sans" charset="0"/>
              </a:rPr>
              <a:t>Do not work out in rubber or plastic suits</a:t>
            </a:r>
            <a:r>
              <a:rPr lang="zh-TW" altLang="zh-TW" sz="2400" dirty="0"/>
              <a:t>不要</a:t>
            </a:r>
            <a:r>
              <a:rPr lang="zh-TW" altLang="en-US" sz="2400" dirty="0"/>
              <a:t>穿著</a:t>
            </a:r>
            <a:r>
              <a:rPr lang="zh-TW" altLang="zh-TW" sz="2400" dirty="0"/>
              <a:t>橡膠或塑料服裝</a:t>
            </a:r>
            <a:r>
              <a:rPr lang="zh-TW" altLang="en-US" sz="2400" dirty="0"/>
              <a:t>進行訓練</a:t>
            </a:r>
            <a:endParaRPr lang="en-US" altLang="pl-PL" sz="2400" dirty="0">
              <a:latin typeface="Gill Sans" charset="0"/>
              <a:sym typeface="Gill Sans" charset="0"/>
            </a:endParaRPr>
          </a:p>
          <a:p>
            <a:pPr marL="889000" indent="-571500">
              <a:lnSpc>
                <a:spcPct val="80000"/>
              </a:lnSpc>
              <a:spcBef>
                <a:spcPts val="1700"/>
              </a:spcBef>
              <a:buSzPct val="99000"/>
              <a:buFont typeface="Arial" panose="020B0604020202020204" pitchFamily="34" charset="0"/>
              <a:buAutoNum type="arabicPeriod"/>
            </a:pPr>
            <a:r>
              <a:rPr lang="en-US" altLang="pl-PL" sz="2400" dirty="0">
                <a:latin typeface="Gill Sans" charset="0"/>
                <a:ea typeface="Gill Sans" charset="0"/>
                <a:cs typeface="Gill Sans" charset="0"/>
                <a:sym typeface="Gill Sans" charset="0"/>
              </a:rPr>
              <a:t>Stay out of steam rooms and saunas</a:t>
            </a:r>
            <a:r>
              <a:rPr lang="zh-TW" altLang="zh-TW" sz="2400" dirty="0"/>
              <a:t>離開蒸汽房和</a:t>
            </a:r>
            <a:r>
              <a:rPr lang="zh-TW" altLang="en-US" sz="2400" dirty="0"/>
              <a:t>三溫暖</a:t>
            </a:r>
            <a:endParaRPr lang="en-US" altLang="pl-PL" sz="2400" dirty="0">
              <a:latin typeface="Gill Sans" charset="0"/>
              <a:ea typeface="Gill Sans" charset="0"/>
              <a:cs typeface="Gill Sans" charset="0"/>
              <a:sym typeface="Gill Sans" charset="0"/>
            </a:endParaRPr>
          </a:p>
          <a:p>
            <a:pPr marL="317500" indent="0">
              <a:lnSpc>
                <a:spcPct val="80000"/>
              </a:lnSpc>
              <a:spcBef>
                <a:spcPts val="1700"/>
              </a:spcBef>
              <a:buSzPct val="99000"/>
              <a:buNone/>
            </a:pPr>
            <a:r>
              <a:rPr lang="zh-TW" altLang="zh-TW" sz="2400" dirty="0"/>
              <a:t/>
            </a:r>
            <a:br>
              <a:rPr lang="zh-TW" altLang="zh-TW" sz="2400" dirty="0"/>
            </a:br>
            <a:r>
              <a:rPr lang="zh-TW" altLang="zh-TW" sz="2400" dirty="0"/>
              <a:t/>
            </a:r>
            <a:br>
              <a:rPr lang="zh-TW" altLang="zh-TW" sz="2400" dirty="0"/>
            </a:br>
            <a:r>
              <a:rPr lang="en-US" altLang="pl-PL" sz="2400" dirty="0">
                <a:solidFill>
                  <a:srgbClr val="FFFFFF"/>
                </a:solidFill>
                <a:latin typeface="Gill Sans" charset="0"/>
                <a:sym typeface="Gill Sans" charset="0"/>
              </a:rPr>
              <a:t/>
            </a:r>
            <a:br>
              <a:rPr lang="en-US" altLang="pl-PL" sz="2400" dirty="0">
                <a:solidFill>
                  <a:srgbClr val="FFFFFF"/>
                </a:solidFill>
                <a:latin typeface="Gill Sans" charset="0"/>
                <a:sym typeface="Gill Sans" charset="0"/>
              </a:rPr>
            </a:br>
            <a:endParaRPr lang="en-US" altLang="pl-PL" sz="2400" dirty="0">
              <a:solidFill>
                <a:srgbClr val="FFFFFF"/>
              </a:solidFill>
              <a:latin typeface="Gill Sans" charset="0"/>
              <a:sym typeface="Gill Sans" charset="0"/>
            </a:endParaRP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5C26359-EDC3-4EAE-84C5-98F8A5950989}" type="slidenum">
              <a:rPr lang="en-US" altLang="pl-PL" sz="1200" smtClean="0">
                <a:solidFill>
                  <a:srgbClr val="FFFFFF"/>
                </a:solidFill>
                <a:latin typeface="Arial Black" panose="020B0A04020102090204" pitchFamily="34" charset="0"/>
                <a:sym typeface="Arial Black" panose="020B0A04020102090204" pitchFamily="34" charset="0"/>
              </a:rPr>
              <a:pPr/>
              <a:t>301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29059" name="Rectangle 2"/>
          <p:cNvSpPr>
            <a:spLocks noGrp="1" noChangeArrowheads="1"/>
          </p:cNvSpPr>
          <p:nvPr>
            <p:ph type="title"/>
          </p:nvPr>
        </p:nvSpPr>
        <p:spPr/>
        <p:txBody>
          <a:bodyPr/>
          <a:lstStyle/>
          <a:p>
            <a:r>
              <a:rPr lang="en-US" altLang="pl-PL" dirty="0"/>
              <a:t>Which is better?</a:t>
            </a:r>
            <a:r>
              <a:rPr lang="zh-TW" altLang="zh-TW" b="1" dirty="0"/>
              <a:t>哪個</a:t>
            </a:r>
            <a:r>
              <a:rPr lang="zh-TW" altLang="en-US" b="1" dirty="0"/>
              <a:t>比較</a:t>
            </a:r>
            <a:r>
              <a:rPr lang="zh-TW" altLang="zh-TW" b="1" dirty="0"/>
              <a:t>好？</a:t>
            </a:r>
            <a:endParaRPr lang="en-US" altLang="pl-PL" b="1" dirty="0"/>
          </a:p>
        </p:txBody>
      </p:sp>
      <p:pic>
        <p:nvPicPr>
          <p:cNvPr id="429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43100"/>
            <a:ext cx="3797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2AA6D0F-801D-40A6-8F66-0B1311D0BFBD}" type="slidenum">
              <a:rPr lang="en-US" altLang="pl-PL" sz="1200" smtClean="0">
                <a:solidFill>
                  <a:srgbClr val="FFFFFF"/>
                </a:solidFill>
                <a:latin typeface="Arial Black" panose="020B0A04020102090204" pitchFamily="34" charset="0"/>
                <a:sym typeface="Arial Black" panose="020B0A04020102090204" pitchFamily="34" charset="0"/>
              </a:rPr>
              <a:pPr/>
              <a:t>302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31107" name="Rectangle 2"/>
          <p:cNvSpPr>
            <a:spLocks noGrp="1" noChangeArrowheads="1"/>
          </p:cNvSpPr>
          <p:nvPr>
            <p:ph type="title"/>
          </p:nvPr>
        </p:nvSpPr>
        <p:spPr/>
        <p:txBody>
          <a:bodyPr/>
          <a:lstStyle/>
          <a:p>
            <a:endParaRPr lang="en-US" altLang="pl-PL"/>
          </a:p>
        </p:txBody>
      </p:sp>
      <p:pic>
        <p:nvPicPr>
          <p:cNvPr id="431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866900"/>
            <a:ext cx="5537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11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2184400"/>
            <a:ext cx="16129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文字方塊 1"/>
          <p:cNvSpPr txBox="1"/>
          <p:nvPr/>
        </p:nvSpPr>
        <p:spPr>
          <a:xfrm>
            <a:off x="1408213" y="3463320"/>
            <a:ext cx="1929347" cy="461665"/>
          </a:xfrm>
          <a:prstGeom prst="rect">
            <a:avLst/>
          </a:prstGeom>
          <a:noFill/>
        </p:spPr>
        <p:txBody>
          <a:bodyPr wrap="square" rtlCol="0">
            <a:spAutoFit/>
          </a:bodyPr>
          <a:lstStyle/>
          <a:p>
            <a:pPr algn="ctr"/>
            <a:r>
              <a:rPr lang="zh-TW" altLang="en-US" sz="1200" b="1" dirty="0">
                <a:solidFill>
                  <a:srgbClr val="FF0000"/>
                </a:solidFill>
              </a:rPr>
              <a:t>你不會吃掉</a:t>
            </a:r>
            <a:r>
              <a:rPr lang="en-US" altLang="zh-TW" sz="1200" b="1" dirty="0">
                <a:solidFill>
                  <a:srgbClr val="FF0000"/>
                </a:solidFill>
              </a:rPr>
              <a:t>22</a:t>
            </a:r>
            <a:r>
              <a:rPr lang="zh-TW" altLang="en-US" sz="1200" b="1" dirty="0">
                <a:solidFill>
                  <a:srgbClr val="FF0000"/>
                </a:solidFill>
              </a:rPr>
              <a:t>包的糖，但為什麼喝掉那麼多糖</a:t>
            </a:r>
            <a:r>
              <a:rPr lang="en-US" altLang="zh-TW" sz="1200" b="1" dirty="0">
                <a:solidFill>
                  <a:srgbClr val="FF0000"/>
                </a:solidFill>
              </a:rPr>
              <a:t>?</a:t>
            </a:r>
            <a:endParaRPr lang="zh-TW" altLang="en-US" sz="1200" b="1" dirty="0">
              <a:solidFill>
                <a:srgbClr val="FF0000"/>
              </a:solidFill>
            </a:endParaRPr>
          </a:p>
        </p:txBody>
      </p:sp>
      <p:sp>
        <p:nvSpPr>
          <p:cNvPr id="7" name="文字方塊 6">
            <a:extLst>
              <a:ext uri="{FF2B5EF4-FFF2-40B4-BE49-F238E27FC236}">
                <a16:creationId xmlns:a16="http://schemas.microsoft.com/office/drawing/2014/main" xmlns="" id="{D0CD3648-BE99-4B02-B453-EE23722BE175}"/>
              </a:ext>
            </a:extLst>
          </p:cNvPr>
          <p:cNvSpPr txBox="1"/>
          <p:nvPr/>
        </p:nvSpPr>
        <p:spPr>
          <a:xfrm>
            <a:off x="5006340" y="1863120"/>
            <a:ext cx="4107180" cy="1569660"/>
          </a:xfrm>
          <a:prstGeom prst="rect">
            <a:avLst/>
          </a:prstGeom>
          <a:solidFill>
            <a:srgbClr val="EEF5F9"/>
          </a:solidFill>
        </p:spPr>
        <p:txBody>
          <a:bodyPr wrap="square" rtlCol="0">
            <a:spAutoFit/>
          </a:bodyPr>
          <a:lstStyle/>
          <a:p>
            <a:pPr algn="r"/>
            <a:r>
              <a:rPr lang="en-US" altLang="zh-TW" sz="2400" b="1" dirty="0">
                <a:solidFill>
                  <a:srgbClr val="025974"/>
                </a:solidFill>
              </a:rPr>
              <a:t>Fruit juice </a:t>
            </a:r>
            <a:r>
              <a:rPr lang="en-US" altLang="zh-TW" sz="2400" b="1" dirty="0" err="1">
                <a:solidFill>
                  <a:srgbClr val="025974"/>
                </a:solidFill>
              </a:rPr>
              <a:t>vs</a:t>
            </a:r>
            <a:r>
              <a:rPr lang="en-US" altLang="zh-TW" sz="2400" b="1" dirty="0">
                <a:solidFill>
                  <a:srgbClr val="025974"/>
                </a:solidFill>
              </a:rPr>
              <a:t> </a:t>
            </a:r>
            <a:r>
              <a:rPr lang="en-US" altLang="zh-TW" sz="2400" b="1" dirty="0" smtClean="0">
                <a:solidFill>
                  <a:srgbClr val="025974"/>
                </a:solidFill>
              </a:rPr>
              <a:t>Coca-Cola</a:t>
            </a:r>
            <a:r>
              <a:rPr lang="en-US" altLang="pl-PL" sz="2400" dirty="0" smtClean="0"/>
              <a:t>:</a:t>
            </a:r>
            <a:r>
              <a:rPr lang="zh-TW" altLang="en-US" sz="2400" dirty="0" smtClean="0"/>
              <a:t> </a:t>
            </a:r>
            <a:r>
              <a:rPr lang="en-US" altLang="zh-TW" sz="2400" b="1" dirty="0">
                <a:solidFill>
                  <a:srgbClr val="025974"/>
                </a:solidFill>
              </a:rPr>
              <a:t/>
            </a:r>
            <a:br>
              <a:rPr lang="en-US" altLang="zh-TW" sz="2400" b="1" dirty="0">
                <a:solidFill>
                  <a:srgbClr val="025974"/>
                </a:solidFill>
              </a:rPr>
            </a:br>
            <a:r>
              <a:rPr lang="en-US" altLang="zh-TW" sz="2400" b="1" dirty="0">
                <a:solidFill>
                  <a:srgbClr val="025974"/>
                </a:solidFill>
              </a:rPr>
              <a:t>The healthy choice?</a:t>
            </a:r>
          </a:p>
          <a:p>
            <a:pPr algn="r"/>
            <a:r>
              <a:rPr lang="zh-TW" altLang="en-US" sz="2400" b="1" dirty="0">
                <a:solidFill>
                  <a:srgbClr val="025974"/>
                </a:solidFill>
              </a:rPr>
              <a:t>果汁相對</a:t>
            </a:r>
            <a:r>
              <a:rPr lang="zh-TW" altLang="en-US" sz="2400" b="1" dirty="0" smtClean="0">
                <a:solidFill>
                  <a:srgbClr val="025974"/>
                </a:solidFill>
              </a:rPr>
              <a:t>可口可樂：</a:t>
            </a:r>
            <a:r>
              <a:rPr lang="en-US" altLang="zh-TW" sz="2400" b="1" dirty="0">
                <a:solidFill>
                  <a:srgbClr val="025974"/>
                </a:solidFill>
              </a:rPr>
              <a:t/>
            </a:r>
            <a:br>
              <a:rPr lang="en-US" altLang="zh-TW" sz="2400" b="1" dirty="0">
                <a:solidFill>
                  <a:srgbClr val="025974"/>
                </a:solidFill>
              </a:rPr>
            </a:br>
            <a:r>
              <a:rPr lang="zh-TW" altLang="en-US" sz="2400" b="1" dirty="0">
                <a:solidFill>
                  <a:srgbClr val="025974"/>
                </a:solidFill>
              </a:rPr>
              <a:t>是健康的選擇嗎</a:t>
            </a:r>
            <a:r>
              <a:rPr lang="en-US" altLang="zh-TW" sz="2400" b="1" dirty="0">
                <a:solidFill>
                  <a:srgbClr val="025974"/>
                </a:solidFill>
              </a:rPr>
              <a:t>?</a:t>
            </a: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1"/>
          <p:cNvSpPr>
            <a:spLocks/>
          </p:cNvSpPr>
          <p:nvPr/>
        </p:nvSpPr>
        <p:spPr bwMode="auto">
          <a:xfrm>
            <a:off x="1130300" y="354013"/>
            <a:ext cx="8140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2800" dirty="0">
                <a:latin typeface="Arial Black" panose="020B0A04020102090204" pitchFamily="34" charset="0"/>
                <a:sym typeface="Arial Black" panose="020B0A04020102090204" pitchFamily="34" charset="0"/>
              </a:rPr>
              <a:t>EFFECTS OF LOW </a:t>
            </a:r>
            <a:endParaRPr lang="en-US" altLang="pl-PL" sz="1800" dirty="0">
              <a:latin typeface="Lucida Grande" charset="0"/>
              <a:ea typeface="Lucida Grande" charset="0"/>
              <a:cs typeface="Lucida Grande" charset="0"/>
              <a:sym typeface="Lucida Grande" charset="0"/>
            </a:endParaRPr>
          </a:p>
          <a:p>
            <a:pPr algn="ctr"/>
            <a:r>
              <a:rPr lang="en-US" altLang="pl-PL" sz="2800" dirty="0">
                <a:latin typeface="Arial Black" panose="020B0A04020102090204" pitchFamily="34" charset="0"/>
                <a:sym typeface="Arial Black" panose="020B0A04020102090204" pitchFamily="34" charset="0"/>
              </a:rPr>
              <a:t>GLYCOGEN STORES</a:t>
            </a:r>
            <a:r>
              <a:rPr lang="zh-TW" altLang="zh-TW" sz="2800" b="1" dirty="0"/>
              <a:t>低</a:t>
            </a:r>
            <a:r>
              <a:rPr lang="zh-TW" altLang="en-US" sz="2800" b="1" dirty="0"/>
              <a:t>肝醣</a:t>
            </a:r>
            <a:r>
              <a:rPr lang="zh-TW" altLang="zh-TW" sz="2800" b="1" dirty="0"/>
              <a:t>儲</a:t>
            </a:r>
            <a:r>
              <a:rPr lang="zh-TW" altLang="en-US" sz="2800" b="1" dirty="0"/>
              <a:t>備</a:t>
            </a:r>
            <a:r>
              <a:rPr lang="zh-TW" altLang="zh-TW" sz="2800" b="1" dirty="0"/>
              <a:t>的影響</a:t>
            </a:r>
            <a:endParaRPr lang="en-US" altLang="pl-PL" sz="2800" b="1" dirty="0">
              <a:latin typeface="Arial Black" panose="020B0A04020102090204" pitchFamily="34" charset="0"/>
              <a:sym typeface="Arial Black" panose="020B0A04020102090204" pitchFamily="34" charset="0"/>
            </a:endParaRPr>
          </a:p>
        </p:txBody>
      </p:sp>
      <p:grpSp>
        <p:nvGrpSpPr>
          <p:cNvPr id="433155" name="Group 4"/>
          <p:cNvGrpSpPr>
            <a:grpSpLocks/>
          </p:cNvGrpSpPr>
          <p:nvPr/>
        </p:nvGrpSpPr>
        <p:grpSpPr bwMode="auto">
          <a:xfrm>
            <a:off x="2378075" y="1412875"/>
            <a:ext cx="4913313" cy="2689225"/>
            <a:chOff x="0" y="0"/>
            <a:chExt cx="3095" cy="1694"/>
          </a:xfrm>
        </p:grpSpPr>
        <p:sp>
          <p:nvSpPr>
            <p:cNvPr id="433158" name="Rectangle 2"/>
            <p:cNvSpPr>
              <a:spLocks/>
            </p:cNvSpPr>
            <p:nvPr/>
          </p:nvSpPr>
          <p:spPr bwMode="auto">
            <a:xfrm>
              <a:off x="0" y="0"/>
              <a:ext cx="3095" cy="169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pl-PL" altLang="en-US"/>
            </a:p>
          </p:txBody>
        </p:sp>
        <p:pic>
          <p:nvPicPr>
            <p:cNvPr id="4331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5" cy="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3156" name="Rectangle 5"/>
          <p:cNvSpPr>
            <a:spLocks/>
          </p:cNvSpPr>
          <p:nvPr/>
        </p:nvSpPr>
        <p:spPr bwMode="auto">
          <a:xfrm>
            <a:off x="-349250" y="4462463"/>
            <a:ext cx="88249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lIns="38100" tIns="38100" rIns="38100" bIns="38100" anchor="ctr"/>
          <a:lstStyle>
            <a:lvl1pPr indent="339725">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spcBef>
                <a:spcPts val="1500"/>
              </a:spcBef>
            </a:pPr>
            <a:r>
              <a:rPr lang="en-US" altLang="pl-PL" sz="1800" b="1" dirty="0">
                <a:latin typeface="Arial" panose="020B0604020202020204" pitchFamily="34" charset="0"/>
                <a:cs typeface="Arial" panose="020B0604020202020204" pitchFamily="34" charset="0"/>
                <a:sym typeface="Arial" panose="020B0604020202020204" pitchFamily="34" charset="0"/>
              </a:rPr>
              <a:t>HYPOGLYCAEMIA (CONCENTRATION &amp; AWARENESS)</a:t>
            </a:r>
            <a:r>
              <a:rPr lang="zh-TW" altLang="en-US" sz="1800" b="1" dirty="0"/>
              <a:t>低</a:t>
            </a:r>
            <a:r>
              <a:rPr lang="zh-TW" altLang="zh-TW" sz="1800" b="1" dirty="0"/>
              <a:t>血</a:t>
            </a:r>
            <a:r>
              <a:rPr lang="zh-TW" altLang="en-US" sz="1800" b="1" dirty="0"/>
              <a:t>糖</a:t>
            </a:r>
            <a:r>
              <a:rPr lang="zh-TW" altLang="zh-TW" sz="1800" b="1" dirty="0"/>
              <a:t>（濃度和意識）</a:t>
            </a:r>
            <a:endParaRPr lang="en-US" altLang="pl-PL" sz="1800" b="1" dirty="0">
              <a:latin typeface="Lucida Grande" charset="0"/>
              <a:ea typeface="Lucida Grande" charset="0"/>
              <a:cs typeface="Lucida Grande" charset="0"/>
              <a:sym typeface="Lucida Grande" charset="0"/>
            </a:endParaRPr>
          </a:p>
          <a:p>
            <a:pPr algn="ctr">
              <a:spcBef>
                <a:spcPts val="1500"/>
              </a:spcBef>
            </a:pPr>
            <a:r>
              <a:rPr lang="en-US" altLang="pl-PL" sz="1800" b="1" dirty="0">
                <a:latin typeface="Arial" panose="020B0604020202020204" pitchFamily="34" charset="0"/>
                <a:cs typeface="Arial" panose="020B0604020202020204" pitchFamily="34" charset="0"/>
                <a:sym typeface="Arial" panose="020B0604020202020204" pitchFamily="34" charset="0"/>
              </a:rPr>
              <a:t>REDUCED DURATION &amp; INTENSITY OF EXERCISE</a:t>
            </a:r>
            <a:r>
              <a:rPr lang="zh-TW" altLang="zh-TW" sz="1800" b="1" dirty="0"/>
              <a:t>減少</a:t>
            </a:r>
            <a:r>
              <a:rPr lang="zh-TW" altLang="en-US" sz="1800" b="1" dirty="0"/>
              <a:t>訓練</a:t>
            </a:r>
            <a:r>
              <a:rPr lang="zh-TW" altLang="zh-TW" sz="1800" b="1" dirty="0"/>
              <a:t>時間</a:t>
            </a:r>
            <a:r>
              <a:rPr lang="en-US" altLang="zh-TW" sz="1800" b="1" dirty="0"/>
              <a:t>&amp;</a:t>
            </a:r>
            <a:r>
              <a:rPr lang="zh-TW" altLang="zh-TW" sz="1800" b="1" dirty="0"/>
              <a:t>強度</a:t>
            </a:r>
            <a:endParaRPr lang="en-US" altLang="pl-PL" sz="1800" b="1" dirty="0">
              <a:latin typeface="Lucida Grande" charset="0"/>
              <a:ea typeface="Lucida Grande" charset="0"/>
              <a:cs typeface="Lucida Grande" charset="0"/>
              <a:sym typeface="Lucida Grande" charset="0"/>
            </a:endParaRPr>
          </a:p>
          <a:p>
            <a:pPr algn="ctr">
              <a:spcBef>
                <a:spcPts val="1500"/>
              </a:spcBef>
            </a:pPr>
            <a:r>
              <a:rPr lang="en-US" altLang="pl-PL" sz="1800" b="1" dirty="0">
                <a:latin typeface="Arial" panose="020B0604020202020204" pitchFamily="34" charset="0"/>
                <a:cs typeface="Arial" panose="020B0604020202020204" pitchFamily="34" charset="0"/>
                <a:sym typeface="Arial" panose="020B0604020202020204" pitchFamily="34" charset="0"/>
              </a:rPr>
              <a:t>REDUCED ACCURACY OF PUNCHES</a:t>
            </a:r>
            <a:r>
              <a:rPr lang="zh-TW" altLang="zh-TW" sz="1800" b="1" dirty="0"/>
              <a:t>降低</a:t>
            </a:r>
            <a:r>
              <a:rPr lang="zh-TW" altLang="en-US" sz="1800" b="1" dirty="0"/>
              <a:t>出拳</a:t>
            </a:r>
            <a:r>
              <a:rPr lang="zh-TW" altLang="zh-TW" sz="1800" b="1" dirty="0"/>
              <a:t>精</a:t>
            </a:r>
            <a:r>
              <a:rPr lang="zh-TW" altLang="en-US" sz="1800" b="1" dirty="0"/>
              <a:t>準</a:t>
            </a:r>
            <a:r>
              <a:rPr lang="zh-TW" altLang="zh-TW" sz="1800" b="1" dirty="0"/>
              <a:t>度</a:t>
            </a:r>
            <a:endParaRPr lang="en-US" altLang="pl-PL" sz="1800" b="1" dirty="0">
              <a:latin typeface="Lucida Grande" charset="0"/>
              <a:ea typeface="Lucida Grande" charset="0"/>
              <a:cs typeface="Lucida Grande" charset="0"/>
              <a:sym typeface="Lucida Grande" charset="0"/>
            </a:endParaRPr>
          </a:p>
          <a:p>
            <a:pPr algn="ctr">
              <a:spcBef>
                <a:spcPts val="1500"/>
              </a:spcBef>
            </a:pPr>
            <a:r>
              <a:rPr lang="en-US" altLang="pl-PL" sz="1800" b="1" dirty="0">
                <a:latin typeface="Arial" panose="020B0604020202020204" pitchFamily="34" charset="0"/>
                <a:cs typeface="Arial" panose="020B0604020202020204" pitchFamily="34" charset="0"/>
                <a:sym typeface="Arial" panose="020B0604020202020204" pitchFamily="34" charset="0"/>
              </a:rPr>
              <a:t>INCREASED RISK OF ILLNESS &amp; INJURY (IMMUNOSUPPRESSION)</a:t>
            </a:r>
            <a:r>
              <a:rPr lang="zh-TW" altLang="zh-TW" sz="1800" b="1" dirty="0"/>
              <a:t>增加</a:t>
            </a:r>
            <a:r>
              <a:rPr lang="zh-TW" altLang="en-US" sz="1800" b="1" dirty="0"/>
              <a:t>疾病</a:t>
            </a:r>
            <a:r>
              <a:rPr lang="en-US" altLang="zh-TW" sz="1800" b="1" dirty="0"/>
              <a:t>&amp;</a:t>
            </a:r>
            <a:r>
              <a:rPr lang="zh-TW" altLang="en-US" sz="1800" b="1" dirty="0"/>
              <a:t>受</a:t>
            </a:r>
            <a:r>
              <a:rPr lang="zh-TW" altLang="zh-TW" sz="1800" b="1" dirty="0"/>
              <a:t>傷</a:t>
            </a:r>
            <a:r>
              <a:rPr lang="zh-TW" altLang="en-US" sz="1800" b="1" dirty="0"/>
              <a:t>的</a:t>
            </a:r>
            <a:r>
              <a:rPr lang="zh-TW" altLang="zh-TW" sz="1800" b="1" dirty="0"/>
              <a:t>風險（免疫抑制）</a:t>
            </a:r>
            <a:endParaRPr lang="en-US" altLang="pl-PL" sz="1800" b="1" dirty="0">
              <a:latin typeface="Arial" panose="020B0604020202020204" pitchFamily="34" charset="0"/>
              <a:cs typeface="Arial" panose="020B0604020202020204" pitchFamily="34" charset="0"/>
              <a:sym typeface="Arial" panose="020B0604020202020204" pitchFamily="34" charset="0"/>
            </a:endParaRPr>
          </a:p>
          <a:p>
            <a:pPr algn="ctr">
              <a:spcBef>
                <a:spcPts val="1500"/>
              </a:spcBef>
            </a:pPr>
            <a:r>
              <a:rPr lang="zh-TW" altLang="zh-TW" sz="1800" dirty="0"/>
              <a:t/>
            </a:r>
            <a:br>
              <a:rPr lang="zh-TW" altLang="zh-TW" sz="1800" dirty="0"/>
            </a:br>
            <a:endParaRPr lang="en-US" altLang="pl-PL" sz="1800" b="1" dirty="0">
              <a:latin typeface="Arial" panose="020B0604020202020204" pitchFamily="34" charset="0"/>
              <a:cs typeface="Arial" panose="020B0604020202020204" pitchFamily="34" charset="0"/>
              <a:sym typeface="Arial" panose="020B0604020202020204" pitchFamily="34" charset="0"/>
            </a:endParaRPr>
          </a:p>
        </p:txBody>
      </p:sp>
      <p:sp>
        <p:nvSpPr>
          <p:cNvPr id="43315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64B54FA-03C6-4E4A-A447-691FDA246F49}" type="slidenum">
              <a:rPr lang="en-US" altLang="pl-PL" sz="1200" smtClean="0">
                <a:solidFill>
                  <a:srgbClr val="FFFFFF"/>
                </a:solidFill>
                <a:latin typeface="Arial Black" panose="020B0A04020102090204" pitchFamily="34" charset="0"/>
                <a:sym typeface="Arial Black" panose="020B0A04020102090204" pitchFamily="34" charset="0"/>
              </a:rPr>
              <a:pPr/>
              <a:t>303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8D78408F-C9CD-4907-9DC3-48CB6E39DB5C}"/>
              </a:ext>
            </a:extLst>
          </p:cNvPr>
          <p:cNvPicPr>
            <a:picLocks noChangeAspect="1"/>
          </p:cNvPicPr>
          <p:nvPr/>
        </p:nvPicPr>
        <p:blipFill>
          <a:blip r:embed="rId2"/>
          <a:stretch>
            <a:fillRect/>
          </a:stretch>
        </p:blipFill>
        <p:spPr>
          <a:xfrm>
            <a:off x="0" y="0"/>
            <a:ext cx="9905999" cy="6858000"/>
          </a:xfrm>
          <a:prstGeom prst="rect">
            <a:avLst/>
          </a:prstGeom>
        </p:spPr>
      </p:pic>
      <p:sp>
        <p:nvSpPr>
          <p:cNvPr id="434179"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DC743EC-7AAC-4C0B-8BED-F66B8AFC0027}" type="slidenum">
              <a:rPr lang="en-US" altLang="pl-PL" sz="1200" smtClean="0">
                <a:solidFill>
                  <a:srgbClr val="FFFFFF"/>
                </a:solidFill>
                <a:latin typeface="Arial Black" panose="020B0A04020102090204" pitchFamily="34" charset="0"/>
                <a:sym typeface="Arial Black" panose="020B0A04020102090204" pitchFamily="34" charset="0"/>
              </a:rPr>
              <a:pPr/>
              <a:t>304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 name="文字方塊 1"/>
          <p:cNvSpPr txBox="1"/>
          <p:nvPr/>
        </p:nvSpPr>
        <p:spPr>
          <a:xfrm>
            <a:off x="2137584" y="6252141"/>
            <a:ext cx="5114670" cy="369332"/>
          </a:xfrm>
          <a:prstGeom prst="rect">
            <a:avLst/>
          </a:prstGeom>
          <a:noFill/>
        </p:spPr>
        <p:txBody>
          <a:bodyPr wrap="none" rtlCol="0">
            <a:spAutoFit/>
          </a:bodyPr>
          <a:lstStyle/>
          <a:p>
            <a:r>
              <a:rPr lang="en-US" altLang="zh-TW" sz="1800" b="1" dirty="0">
                <a:solidFill>
                  <a:schemeClr val="bg1"/>
                </a:solidFill>
              </a:rPr>
              <a:t>Initial muscle glycogen (g</a:t>
            </a:r>
            <a:r>
              <a:rPr lang="en-US" altLang="zh-TW" sz="1800" b="1" dirty="0">
                <a:solidFill>
                  <a:schemeClr val="bg1"/>
                </a:solidFill>
                <a:sym typeface="Wingdings" panose="05000000000000000000" pitchFamily="2" charset="2"/>
              </a:rPr>
              <a:t></a:t>
            </a:r>
            <a:r>
              <a:rPr lang="en-US" altLang="zh-TW" sz="1800" b="1" dirty="0">
                <a:solidFill>
                  <a:schemeClr val="bg1"/>
                </a:solidFill>
              </a:rPr>
              <a:t>100 g muscle</a:t>
            </a:r>
            <a:r>
              <a:rPr lang="en-US" altLang="zh-TW" sz="1800" b="1" baseline="30000" dirty="0">
                <a:solidFill>
                  <a:schemeClr val="bg1"/>
                </a:solidFill>
              </a:rPr>
              <a:t>-1</a:t>
            </a:r>
            <a:r>
              <a:rPr lang="en-US" altLang="zh-TW" sz="1800" b="1" dirty="0">
                <a:solidFill>
                  <a:schemeClr val="bg1"/>
                </a:solidFill>
              </a:rPr>
              <a:t>)</a:t>
            </a:r>
            <a:r>
              <a:rPr lang="zh-TW" altLang="en-US" sz="1800" b="1" dirty="0">
                <a:solidFill>
                  <a:schemeClr val="bg1"/>
                </a:solidFill>
              </a:rPr>
              <a:t>初始肌醣</a:t>
            </a:r>
          </a:p>
        </p:txBody>
      </p:sp>
      <p:sp>
        <p:nvSpPr>
          <p:cNvPr id="3" name="矩形 2">
            <a:extLst>
              <a:ext uri="{FF2B5EF4-FFF2-40B4-BE49-F238E27FC236}">
                <a16:creationId xmlns:a16="http://schemas.microsoft.com/office/drawing/2014/main" xmlns="" id="{9101BDE7-43D8-43E9-B7C8-F33D0A7EE129}"/>
              </a:ext>
            </a:extLst>
          </p:cNvPr>
          <p:cNvSpPr/>
          <p:nvPr/>
        </p:nvSpPr>
        <p:spPr>
          <a:xfrm>
            <a:off x="0" y="1330960"/>
            <a:ext cx="800219" cy="3337015"/>
          </a:xfrm>
          <a:prstGeom prst="rect">
            <a:avLst/>
          </a:prstGeom>
        </p:spPr>
        <p:txBody>
          <a:bodyPr vert="vert270" wrap="square">
            <a:spAutoFit/>
          </a:bodyPr>
          <a:lstStyle/>
          <a:p>
            <a:pPr algn="ctr"/>
            <a:r>
              <a:rPr lang="en-US" altLang="zh-TW" sz="2000" b="1" dirty="0">
                <a:solidFill>
                  <a:schemeClr val="bg1"/>
                </a:solidFill>
              </a:rPr>
              <a:t>Time to exhaustion (min)</a:t>
            </a:r>
          </a:p>
          <a:p>
            <a:pPr algn="ctr"/>
            <a:r>
              <a:rPr lang="zh-TW" altLang="en-US" sz="2000" b="1" dirty="0">
                <a:solidFill>
                  <a:schemeClr val="bg1"/>
                </a:solidFill>
              </a:rPr>
              <a:t>達到疲憊的時間</a:t>
            </a:r>
            <a:r>
              <a:rPr lang="en-US" altLang="zh-TW" sz="2000" b="1" dirty="0">
                <a:solidFill>
                  <a:schemeClr val="bg1"/>
                </a:solidFill>
              </a:rPr>
              <a:t>(</a:t>
            </a:r>
            <a:r>
              <a:rPr lang="zh-TW" altLang="en-US" sz="2000" b="1" dirty="0">
                <a:solidFill>
                  <a:schemeClr val="bg1"/>
                </a:solidFill>
              </a:rPr>
              <a:t>分</a:t>
            </a:r>
            <a:r>
              <a:rPr lang="en-US" altLang="zh-TW" sz="2000" b="1" dirty="0">
                <a:solidFill>
                  <a:schemeClr val="bg1"/>
                </a:solidFill>
              </a:rPr>
              <a:t>)</a:t>
            </a:r>
            <a:endParaRPr lang="zh-TW" altLang="en-US" sz="2000" b="1" dirty="0">
              <a:solidFill>
                <a:schemeClr val="bg1"/>
              </a:solidFill>
            </a:endParaRPr>
          </a:p>
        </p:txBody>
      </p:sp>
      <p:sp>
        <p:nvSpPr>
          <p:cNvPr id="4" name="矩形 3">
            <a:extLst>
              <a:ext uri="{FF2B5EF4-FFF2-40B4-BE49-F238E27FC236}">
                <a16:creationId xmlns:a16="http://schemas.microsoft.com/office/drawing/2014/main" xmlns="" id="{733351B1-9925-4EC5-B150-4A235A5E4FFC}"/>
              </a:ext>
            </a:extLst>
          </p:cNvPr>
          <p:cNvSpPr/>
          <p:nvPr/>
        </p:nvSpPr>
        <p:spPr>
          <a:xfrm>
            <a:off x="2495044" y="5449177"/>
            <a:ext cx="1448282" cy="338554"/>
          </a:xfrm>
          <a:prstGeom prst="rect">
            <a:avLst/>
          </a:prstGeom>
        </p:spPr>
        <p:txBody>
          <a:bodyPr wrap="none">
            <a:spAutoFit/>
          </a:bodyPr>
          <a:lstStyle/>
          <a:p>
            <a:r>
              <a:rPr lang="en-US" altLang="zh-TW" sz="1600" dirty="0"/>
              <a:t>High fat</a:t>
            </a:r>
            <a:r>
              <a:rPr lang="zh-TW" altLang="en-US" sz="1600" dirty="0"/>
              <a:t>高脂肪</a:t>
            </a:r>
          </a:p>
        </p:txBody>
      </p:sp>
      <p:sp>
        <p:nvSpPr>
          <p:cNvPr id="5" name="矩形 4">
            <a:extLst>
              <a:ext uri="{FF2B5EF4-FFF2-40B4-BE49-F238E27FC236}">
                <a16:creationId xmlns:a16="http://schemas.microsoft.com/office/drawing/2014/main" xmlns="" id="{95FA4075-438F-41C2-89FF-B97186D0CD57}"/>
              </a:ext>
            </a:extLst>
          </p:cNvPr>
          <p:cNvSpPr/>
          <p:nvPr/>
        </p:nvSpPr>
        <p:spPr>
          <a:xfrm>
            <a:off x="5103178" y="4259822"/>
            <a:ext cx="1217000" cy="338554"/>
          </a:xfrm>
          <a:prstGeom prst="rect">
            <a:avLst/>
          </a:prstGeom>
        </p:spPr>
        <p:txBody>
          <a:bodyPr wrap="none">
            <a:spAutoFit/>
          </a:bodyPr>
          <a:lstStyle/>
          <a:p>
            <a:r>
              <a:rPr lang="en-US" altLang="zh-TW" sz="1600" dirty="0"/>
              <a:t>Normal</a:t>
            </a:r>
            <a:r>
              <a:rPr lang="zh-TW" altLang="en-US" sz="1600" dirty="0"/>
              <a:t>正常</a:t>
            </a:r>
          </a:p>
        </p:txBody>
      </p:sp>
      <p:sp>
        <p:nvSpPr>
          <p:cNvPr id="6" name="矩形 5">
            <a:extLst>
              <a:ext uri="{FF2B5EF4-FFF2-40B4-BE49-F238E27FC236}">
                <a16:creationId xmlns:a16="http://schemas.microsoft.com/office/drawing/2014/main" xmlns="" id="{6F003D8D-77CF-4D16-9616-A7049ACCC49F}"/>
              </a:ext>
            </a:extLst>
          </p:cNvPr>
          <p:cNvSpPr/>
          <p:nvPr/>
        </p:nvSpPr>
        <p:spPr>
          <a:xfrm>
            <a:off x="7411458" y="2561053"/>
            <a:ext cx="1528239" cy="523220"/>
          </a:xfrm>
          <a:prstGeom prst="rect">
            <a:avLst/>
          </a:prstGeom>
        </p:spPr>
        <p:txBody>
          <a:bodyPr wrap="none">
            <a:spAutoFit/>
          </a:bodyPr>
          <a:lstStyle/>
          <a:p>
            <a:pPr algn="ctr"/>
            <a:r>
              <a:rPr lang="en-US" altLang="zh-TW" sz="1400" dirty="0"/>
              <a:t>High carbohydrate</a:t>
            </a:r>
          </a:p>
          <a:p>
            <a:pPr algn="ctr"/>
            <a:r>
              <a:rPr lang="zh-TW" altLang="en-US" sz="1400" dirty="0"/>
              <a:t>高碳水化合物</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1"/>
          <p:cNvSpPr>
            <a:spLocks/>
          </p:cNvSpPr>
          <p:nvPr/>
        </p:nvSpPr>
        <p:spPr bwMode="auto">
          <a:xfrm>
            <a:off x="1912938" y="971550"/>
            <a:ext cx="5994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2700" u="sng" dirty="0">
                <a:latin typeface="Skia" charset="0"/>
                <a:ea typeface="Skia" charset="0"/>
                <a:cs typeface="Skia" charset="0"/>
                <a:sym typeface="Skia" charset="0"/>
              </a:rPr>
              <a:t>CARBOHYDRATE NEEDS</a:t>
            </a:r>
            <a:r>
              <a:rPr lang="zh-TW" altLang="zh-TW" sz="2800" u="sng" dirty="0"/>
              <a:t>碳水化合物需求</a:t>
            </a:r>
            <a:endParaRPr lang="en-US" altLang="pl-PL" sz="2700" u="sng" dirty="0">
              <a:latin typeface="Skia" charset="0"/>
              <a:ea typeface="Skia" charset="0"/>
              <a:cs typeface="Skia" charset="0"/>
              <a:sym typeface="Skia" charset="0"/>
            </a:endParaRPr>
          </a:p>
        </p:txBody>
      </p:sp>
      <p:graphicFrame>
        <p:nvGraphicFramePr>
          <p:cNvPr id="40962" name="Group 2"/>
          <p:cNvGraphicFramePr>
            <a:graphicFrameLocks noGrp="1"/>
          </p:cNvGraphicFramePr>
          <p:nvPr>
            <p:extLst>
              <p:ext uri="{D42A27DB-BD31-4B8C-83A1-F6EECF244321}">
                <p14:modId xmlns:p14="http://schemas.microsoft.com/office/powerpoint/2010/main" val="162950996"/>
              </p:ext>
            </p:extLst>
          </p:nvPr>
        </p:nvGraphicFramePr>
        <p:xfrm>
          <a:off x="690563" y="1589088"/>
          <a:ext cx="8788400" cy="5071428"/>
        </p:xfrm>
        <a:graphic>
          <a:graphicData uri="http://schemas.openxmlformats.org/drawingml/2006/table">
            <a:tbl>
              <a:tblPr/>
              <a:tblGrid>
                <a:gridCol w="1568450">
                  <a:extLst>
                    <a:ext uri="{9D8B030D-6E8A-4147-A177-3AD203B41FA5}">
                      <a16:colId xmlns:a16="http://schemas.microsoft.com/office/drawing/2014/main" xmlns="" val="20000"/>
                    </a:ext>
                  </a:extLst>
                </a:gridCol>
                <a:gridCol w="7219950">
                  <a:extLst>
                    <a:ext uri="{9D8B030D-6E8A-4147-A177-3AD203B41FA5}">
                      <a16:colId xmlns:a16="http://schemas.microsoft.com/office/drawing/2014/main" xmlns="" val="20001"/>
                    </a:ext>
                  </a:extLst>
                </a:gridCol>
              </a:tblGrid>
              <a:tr h="609600">
                <a:tc>
                  <a:txBody>
                    <a:bodyPr/>
                    <a:lstStyle>
                      <a:lvl1pPr algn="l">
                        <a:spcBef>
                          <a:spcPts val="800"/>
                        </a:spcBef>
                        <a:buClr>
                          <a:srgbClr val="000000"/>
                        </a:buClr>
                        <a:buSzPct val="100000"/>
                        <a:buFont typeface="Arial" panose="020B0604020202020204" pitchFamily="34" charset="0"/>
                        <a:tabLst>
                          <a:tab pos="914400" algn="l"/>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700" b="0" i="0" u="none" strike="noStrike" cap="none" normalizeH="0" baseline="0" dirty="0">
                          <a:ln>
                            <a:noFill/>
                          </a:ln>
                          <a:solidFill>
                            <a:schemeClr val="tx1"/>
                          </a:solidFill>
                          <a:effectLst/>
                          <a:latin typeface="Skia" charset="0"/>
                          <a:ea typeface="Skia" charset="0"/>
                          <a:cs typeface="Skia" charset="0"/>
                          <a:sym typeface="Skia" charset="0"/>
                        </a:rPr>
                        <a:t>CHO</a:t>
                      </a:r>
                      <a:endParaRPr kumimoji="0" lang="en-US" altLang="pl-PL" sz="1800" b="0" i="0" u="none" strike="noStrike" cap="none" normalizeH="0" baseline="0" dirty="0">
                        <a:ln>
                          <a:noFill/>
                        </a:ln>
                        <a:solidFill>
                          <a:schemeClr val="tx1"/>
                        </a:solidFill>
                        <a:effectLst/>
                        <a:latin typeface="Lucida Grande" charset="0"/>
                        <a:ea typeface="Lucida Grande" charset="0"/>
                        <a:cs typeface="Lucida Grande" charset="0"/>
                        <a:sym typeface="Lucida Grande"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700" b="0" i="0" u="none" strike="noStrike" cap="none" normalizeH="0" baseline="0" dirty="0">
                          <a:ln>
                            <a:noFill/>
                          </a:ln>
                          <a:solidFill>
                            <a:schemeClr val="tx1"/>
                          </a:solidFill>
                          <a:effectLst/>
                          <a:latin typeface="Skia" charset="0"/>
                          <a:ea typeface="Skia" charset="0"/>
                          <a:cs typeface="Skia" charset="0"/>
                          <a:sym typeface="Skia" charset="0"/>
                        </a:rPr>
                        <a:t>(g/kg/day) </a:t>
                      </a: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2100" b="0" i="0" u="none" strike="noStrike" cap="none" normalizeH="0" baseline="0" dirty="0">
                          <a:ln>
                            <a:noFill/>
                          </a:ln>
                          <a:solidFill>
                            <a:schemeClr val="tx1"/>
                          </a:solidFill>
                          <a:effectLst/>
                          <a:latin typeface="Skia" charset="0"/>
                          <a:ea typeface="Skia" charset="0"/>
                          <a:cs typeface="Skia" charset="0"/>
                          <a:sym typeface="Skia" charset="0"/>
                        </a:rPr>
                        <a:t>Activity level sustained</a:t>
                      </a:r>
                      <a:r>
                        <a:rPr lang="zh-TW" altLang="zh-TW" sz="2400" dirty="0"/>
                        <a:t>活動水</a:t>
                      </a:r>
                      <a:r>
                        <a:rPr lang="zh-TW" altLang="en-US" sz="2400" dirty="0"/>
                        <a:t>準</a:t>
                      </a:r>
                      <a:r>
                        <a:rPr lang="zh-TW" altLang="zh-TW" sz="2400" dirty="0"/>
                        <a:t>持續</a:t>
                      </a:r>
                      <a:endParaRPr kumimoji="0" lang="en-US" altLang="pl-PL" sz="21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927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1</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The amount of carbohydrate associated with weight loss </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programmes</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  Makes people feel tired, hungry, constipated, low concentration</a:t>
                      </a:r>
                      <a:r>
                        <a:rPr lang="zh-TW" altLang="zh-TW" sz="1400" dirty="0"/>
                        <a:t>與減肥計劃相關的碳水化合物</a:t>
                      </a:r>
                      <a:r>
                        <a:rPr lang="zh-TW" altLang="en-US" sz="1400" dirty="0"/>
                        <a:t>數</a:t>
                      </a:r>
                      <a:r>
                        <a:rPr lang="zh-TW" altLang="zh-TW" sz="1400" dirty="0"/>
                        <a:t>量</a:t>
                      </a:r>
                      <a:r>
                        <a:rPr lang="zh-TW" altLang="en-US" sz="1400" dirty="0"/>
                        <a:t>，</a:t>
                      </a:r>
                      <a:r>
                        <a:rPr lang="zh-TW" altLang="zh-TW" sz="1400" dirty="0"/>
                        <a:t>使人感到疲勞</a:t>
                      </a:r>
                      <a:r>
                        <a:rPr lang="zh-TW" altLang="en-US" sz="1400" dirty="0"/>
                        <a:t>、</a:t>
                      </a:r>
                      <a:r>
                        <a:rPr lang="zh-TW" altLang="zh-TW" sz="1400" dirty="0"/>
                        <a:t>飢餓</a:t>
                      </a:r>
                      <a:r>
                        <a:rPr lang="zh-TW" altLang="en-US" sz="1400" dirty="0"/>
                        <a:t>、</a:t>
                      </a:r>
                      <a:r>
                        <a:rPr lang="zh-TW" altLang="zh-TW" sz="1400" dirty="0"/>
                        <a:t>便秘</a:t>
                      </a:r>
                      <a:r>
                        <a:rPr lang="zh-TW" altLang="en-US" sz="1400" dirty="0"/>
                        <a:t>、無法專注。</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1813">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2</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Sleeping, watching TV, day dreaming !</a:t>
                      </a:r>
                      <a:r>
                        <a:rPr lang="zh-TW" altLang="zh-TW" sz="1400" dirty="0"/>
                        <a:t>睡覺</a:t>
                      </a:r>
                      <a:r>
                        <a:rPr lang="zh-TW" altLang="en-US" sz="1400" dirty="0"/>
                        <a:t>、</a:t>
                      </a:r>
                      <a:r>
                        <a:rPr lang="zh-TW" altLang="zh-TW" sz="1400" dirty="0"/>
                        <a:t>看電視</a:t>
                      </a:r>
                      <a:r>
                        <a:rPr lang="zh-TW" altLang="en-US" sz="1400" dirty="0"/>
                        <a:t>、作白日</a:t>
                      </a:r>
                      <a:r>
                        <a:rPr lang="zh-TW" altLang="zh-TW" sz="1400" dirty="0"/>
                        <a:t>夢！</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927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3</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The amount most adults eat</a:t>
                      </a:r>
                      <a:r>
                        <a:rPr lang="zh-TW" altLang="zh-TW" sz="1400" dirty="0"/>
                        <a:t>大多數成年人的</a:t>
                      </a:r>
                      <a:r>
                        <a:rPr lang="zh-TW" altLang="en-US" sz="1400" dirty="0"/>
                        <a:t>食</a:t>
                      </a:r>
                      <a:r>
                        <a:rPr lang="zh-TW" altLang="zh-TW" sz="1400" dirty="0"/>
                        <a:t>量</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
                      </a:r>
                      <a:b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b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Exercise limited to short walking distances i.e. to catch the bus</a:t>
                      </a:r>
                      <a:r>
                        <a:rPr lang="zh-TW" altLang="en-US" sz="1400" dirty="0"/>
                        <a:t>運動</a:t>
                      </a:r>
                      <a:r>
                        <a:rPr lang="zh-TW" altLang="zh-TW" sz="1400" dirty="0"/>
                        <a:t>限制在</a:t>
                      </a:r>
                      <a:r>
                        <a:rPr lang="zh-TW" altLang="en-US" sz="1400" dirty="0"/>
                        <a:t>短</a:t>
                      </a:r>
                      <a:r>
                        <a:rPr lang="zh-TW" altLang="zh-TW" sz="1400" dirty="0"/>
                        <a:t>距離</a:t>
                      </a:r>
                      <a:r>
                        <a:rPr lang="zh-TW" altLang="en-US" sz="1400" dirty="0"/>
                        <a:t>步行</a:t>
                      </a:r>
                      <a:r>
                        <a:rPr lang="zh-TW" altLang="zh-TW" sz="1400" dirty="0"/>
                        <a:t>，</a:t>
                      </a:r>
                      <a:r>
                        <a:rPr lang="zh-TW" altLang="en-US" sz="1400" dirty="0"/>
                        <a:t>亦</a:t>
                      </a:r>
                      <a:r>
                        <a:rPr lang="zh-TW" altLang="zh-TW" sz="1400" dirty="0"/>
                        <a:t>即趕公車</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9372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4-5</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Moderate level exercise (3 – 5 </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hrs</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wk</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lang="zh-TW" altLang="zh-TW" sz="1400" dirty="0"/>
                        <a:t>中等水</a:t>
                      </a:r>
                      <a:r>
                        <a:rPr lang="zh-TW" altLang="en-US" sz="1400" dirty="0"/>
                        <a:t>準</a:t>
                      </a:r>
                      <a:r>
                        <a:rPr lang="zh-TW" altLang="zh-TW" sz="1400" dirty="0"/>
                        <a:t>運動（3 - 5小時/週）</a:t>
                      </a:r>
                      <a:endParaRPr kumimoji="0" lang="en-US" altLang="pl-PL" sz="1400" b="0" i="0" u="none" strike="noStrike" cap="none" normalizeH="0" baseline="0" dirty="0">
                        <a:ln>
                          <a:noFill/>
                        </a:ln>
                        <a:solidFill>
                          <a:schemeClr val="tx1"/>
                        </a:solidFill>
                        <a:effectLst/>
                        <a:latin typeface="Lucida Grande" charset="0"/>
                        <a:ea typeface="Lucida Grande" charset="0"/>
                        <a:cs typeface="Lucida Grande" charset="0"/>
                        <a:sym typeface="Lucida Grande"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Recreational athlete, fitness </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programmes</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 walking</a:t>
                      </a:r>
                      <a:r>
                        <a:rPr lang="zh-TW" altLang="zh-TW" sz="1400" dirty="0"/>
                        <a:t>休閒運動員</a:t>
                      </a:r>
                      <a:r>
                        <a:rPr lang="zh-TW" altLang="en-US" sz="1400" dirty="0"/>
                        <a:t>、</a:t>
                      </a:r>
                      <a:r>
                        <a:rPr lang="zh-TW" altLang="zh-TW" sz="1400" dirty="0"/>
                        <a:t>健身計劃</a:t>
                      </a:r>
                      <a:r>
                        <a:rPr lang="zh-TW" altLang="en-US" sz="1400" dirty="0"/>
                        <a:t>、</a:t>
                      </a:r>
                      <a:r>
                        <a:rPr lang="zh-TW" altLang="zh-TW" sz="1400" dirty="0"/>
                        <a:t>步行</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9372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5-7</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Medium level exercise (10 </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hrs</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wk</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lang="zh-TW" altLang="zh-TW" sz="1400" dirty="0"/>
                        <a:t>中</a:t>
                      </a:r>
                      <a:r>
                        <a:rPr lang="zh-TW" altLang="en-US" sz="1400" dirty="0"/>
                        <a:t>等水準</a:t>
                      </a:r>
                      <a:r>
                        <a:rPr lang="zh-TW" altLang="zh-TW" sz="1400" dirty="0"/>
                        <a:t>運動（10小時/週）</a:t>
                      </a:r>
                      <a:endParaRPr kumimoji="0" lang="en-US" altLang="pl-PL" sz="1400" b="0" i="0" u="none" strike="noStrike" cap="none" normalizeH="0" baseline="0" dirty="0">
                        <a:ln>
                          <a:noFill/>
                        </a:ln>
                        <a:solidFill>
                          <a:schemeClr val="tx1"/>
                        </a:solidFill>
                        <a:effectLst/>
                        <a:latin typeface="Lucida Grande" charset="0"/>
                        <a:ea typeface="Lucida Grande" charset="0"/>
                        <a:cs typeface="Lucida Grande" charset="0"/>
                        <a:sym typeface="Lucida Grande"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Serious amateur athlete, football, netball, weight training.</a:t>
                      </a:r>
                      <a:r>
                        <a:rPr kumimoji="0" lang="zh-TW" altLang="en-US" sz="1400" b="0" i="0" u="none" strike="noStrike" cap="none" normalizeH="0" baseline="0" dirty="0">
                          <a:ln>
                            <a:noFill/>
                          </a:ln>
                          <a:solidFill>
                            <a:schemeClr val="tx1"/>
                          </a:solidFill>
                          <a:effectLst/>
                          <a:latin typeface="Skia" charset="0"/>
                          <a:ea typeface="Skia" charset="0"/>
                          <a:cs typeface="Skia" charset="0"/>
                          <a:sym typeface="Skia" charset="0"/>
                        </a:rPr>
                        <a:t>認真</a:t>
                      </a:r>
                      <a:r>
                        <a:rPr lang="zh-TW" altLang="zh-TW" sz="1400" dirty="0"/>
                        <a:t>的業餘運動員</a:t>
                      </a:r>
                      <a:r>
                        <a:rPr lang="zh-TW" altLang="en-US" sz="1400" dirty="0"/>
                        <a:t>、</a:t>
                      </a:r>
                      <a:r>
                        <a:rPr lang="zh-TW" altLang="zh-TW" sz="1400" dirty="0"/>
                        <a:t>足球</a:t>
                      </a:r>
                      <a:r>
                        <a:rPr lang="zh-TW" altLang="en-US" sz="1400" dirty="0"/>
                        <a:t>、</a:t>
                      </a:r>
                      <a:r>
                        <a:rPr lang="zh-TW" altLang="zh-TW" sz="1400" dirty="0"/>
                        <a:t>網球</a:t>
                      </a:r>
                      <a:r>
                        <a:rPr lang="zh-TW" altLang="en-US" sz="1400" dirty="0"/>
                        <a:t>、</a:t>
                      </a:r>
                      <a:r>
                        <a:rPr lang="zh-TW" altLang="zh-TW" sz="1400" dirty="0"/>
                        <a:t>重</a:t>
                      </a:r>
                      <a:r>
                        <a:rPr lang="zh-TW" altLang="en-US" sz="1400" dirty="0"/>
                        <a:t>量</a:t>
                      </a:r>
                      <a:r>
                        <a:rPr lang="zh-TW" altLang="zh-TW" sz="1400" dirty="0"/>
                        <a:t>訓練。</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 </a:t>
                      </a: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9372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7-9</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High level exercise (20+ </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hrs</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kumimoji="0" lang="en-US" altLang="pl-PL" sz="1400" b="0" i="0" u="none" strike="noStrike" cap="none" normalizeH="0" baseline="0" dirty="0" err="1">
                          <a:ln>
                            <a:noFill/>
                          </a:ln>
                          <a:solidFill>
                            <a:schemeClr val="tx1"/>
                          </a:solidFill>
                          <a:effectLst/>
                          <a:latin typeface="Skia" charset="0"/>
                          <a:ea typeface="Skia" charset="0"/>
                          <a:cs typeface="Skia" charset="0"/>
                          <a:sym typeface="Skia" charset="0"/>
                        </a:rPr>
                        <a:t>wk</a:t>
                      </a: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a:t>
                      </a:r>
                      <a:r>
                        <a:rPr lang="zh-TW" altLang="zh-TW" sz="1400" dirty="0"/>
                        <a:t>高水</a:t>
                      </a:r>
                      <a:r>
                        <a:rPr lang="zh-TW" altLang="en-US" sz="1400" dirty="0"/>
                        <a:t>準</a:t>
                      </a:r>
                      <a:r>
                        <a:rPr lang="zh-TW" altLang="zh-TW" sz="1400" dirty="0"/>
                        <a:t>運動（20+小時/週）</a:t>
                      </a:r>
                      <a:endParaRPr kumimoji="0" lang="en-US" altLang="pl-PL" sz="1400" b="0" i="0" u="none" strike="noStrike" cap="none" normalizeH="0" baseline="0" dirty="0">
                        <a:ln>
                          <a:noFill/>
                        </a:ln>
                        <a:solidFill>
                          <a:schemeClr val="tx1"/>
                        </a:solidFill>
                        <a:effectLst/>
                        <a:latin typeface="Lucida Grande" charset="0"/>
                        <a:ea typeface="Lucida Grande" charset="0"/>
                        <a:cs typeface="Lucida Grande" charset="0"/>
                        <a:sym typeface="Lucida Grande"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Serious professional athlete, endurance athletes</a:t>
                      </a:r>
                      <a:r>
                        <a:rPr kumimoji="0" lang="zh-TW" altLang="en-US" sz="1400" b="0" i="0" u="none" strike="noStrike" cap="none" normalizeH="0" baseline="0" dirty="0">
                          <a:ln>
                            <a:noFill/>
                          </a:ln>
                          <a:solidFill>
                            <a:schemeClr val="tx1"/>
                          </a:solidFill>
                          <a:effectLst/>
                          <a:latin typeface="Skia" charset="0"/>
                          <a:ea typeface="Skia" charset="0"/>
                          <a:cs typeface="Skia" charset="0"/>
                          <a:sym typeface="Skia" charset="0"/>
                        </a:rPr>
                        <a:t>認真</a:t>
                      </a:r>
                      <a:r>
                        <a:rPr lang="zh-TW" altLang="zh-TW" sz="1400" dirty="0"/>
                        <a:t>的職業運動員</a:t>
                      </a:r>
                      <a:r>
                        <a:rPr lang="zh-TW" altLang="en-US" sz="1400" dirty="0"/>
                        <a:t>、</a:t>
                      </a:r>
                      <a:r>
                        <a:rPr lang="zh-TW" altLang="zh-TW" sz="1400" dirty="0"/>
                        <a:t>耐力運動員</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93725">
                <a:tc>
                  <a:txBody>
                    <a:bodyPr/>
                    <a:lstStyle>
                      <a:lvl1pPr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900" b="0" i="0" u="none" strike="noStrike" cap="none" normalizeH="0" baseline="0">
                          <a:ln>
                            <a:noFill/>
                          </a:ln>
                          <a:solidFill>
                            <a:schemeClr val="tx1"/>
                          </a:solidFill>
                          <a:effectLst/>
                          <a:latin typeface="Skia" charset="0"/>
                          <a:ea typeface="Skia" charset="0"/>
                          <a:cs typeface="Skia" charset="0"/>
                          <a:sym typeface="Skia" charset="0"/>
                        </a:rPr>
                        <a:t>10+</a:t>
                      </a:r>
                    </a:p>
                  </a:txBody>
                  <a:tcPr marL="38100" marR="38100" marT="38100" marB="38100" anchor="ctr"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panose="020B0604020202020204" pitchFamily="34" charset="0"/>
                        <a:tabLst>
                          <a:tab pos="914400" algn="l"/>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lgn="l">
                        <a:spcBef>
                          <a:spcPts val="700"/>
                        </a:spcBef>
                        <a:buClr>
                          <a:srgbClr val="000000"/>
                        </a:buClr>
                        <a:buSzPct val="100000"/>
                        <a:buFont typeface="Arial" panose="020B0604020202020204" pitchFamily="34" charset="0"/>
                        <a:tabLst>
                          <a:tab pos="914400" algn="l"/>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lgn="l">
                        <a:spcBef>
                          <a:spcPts val="600"/>
                        </a:spcBef>
                        <a:buClr>
                          <a:srgbClr val="000000"/>
                        </a:buClr>
                        <a:buSzPct val="100000"/>
                        <a:buFont typeface="Arial" panose="020B0604020202020204" pitchFamily="34" charset="0"/>
                        <a:tabLst>
                          <a:tab pos="914400" algn="l"/>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lgn="l">
                        <a:spcBef>
                          <a:spcPts val="500"/>
                        </a:spcBef>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fontAlgn="base">
                        <a:spcBef>
                          <a:spcPts val="500"/>
                        </a:spcBef>
                        <a:spcAft>
                          <a:spcPct val="0"/>
                        </a:spcAft>
                        <a:buClr>
                          <a:srgbClr val="000000"/>
                        </a:buClr>
                        <a:buSzPct val="100000"/>
                        <a:buFont typeface="Arial" panose="020B0604020202020204" pitchFamily="34" charset="0"/>
                        <a:tabLst>
                          <a:tab pos="914400" algn="l"/>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Full time athletes, endurance sports</a:t>
                      </a:r>
                      <a:r>
                        <a:rPr lang="zh-TW" altLang="zh-TW" sz="1400" dirty="0"/>
                        <a:t>全職運動員</a:t>
                      </a:r>
                      <a:r>
                        <a:rPr lang="zh-TW" altLang="en-US" sz="1400" dirty="0"/>
                        <a:t>、</a:t>
                      </a:r>
                      <a:r>
                        <a:rPr lang="zh-TW" altLang="zh-TW" sz="1400" dirty="0"/>
                        <a:t>耐力運動</a:t>
                      </a:r>
                      <a:endParaRPr kumimoji="0" lang="en-US" altLang="pl-PL" sz="1400" b="0" i="0" u="none" strike="noStrike" cap="none" normalizeH="0" baseline="0" dirty="0">
                        <a:ln>
                          <a:noFill/>
                        </a:ln>
                        <a:solidFill>
                          <a:schemeClr val="tx1"/>
                        </a:solidFill>
                        <a:effectLst/>
                        <a:latin typeface="Lucida Grande" charset="0"/>
                        <a:ea typeface="Lucida Grande" charset="0"/>
                        <a:cs typeface="Lucida Grande" charset="0"/>
                        <a:sym typeface="Lucida Grande"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 pos="914400" algn="l"/>
                        </a:tabLst>
                      </a:pPr>
                      <a:r>
                        <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rPr>
                        <a:t>Ultra-endurance, Iron man events, Olympic athlete.</a:t>
                      </a:r>
                      <a:r>
                        <a:rPr lang="zh-TW" altLang="zh-TW" sz="1400" dirty="0"/>
                        <a:t>超耐力</a:t>
                      </a:r>
                      <a:r>
                        <a:rPr lang="zh-TW" altLang="en-US" sz="1400" dirty="0"/>
                        <a:t>、</a:t>
                      </a:r>
                      <a:r>
                        <a:rPr lang="zh-TW" altLang="zh-TW" sz="1400" dirty="0"/>
                        <a:t>鐵人</a:t>
                      </a:r>
                      <a:r>
                        <a:rPr lang="zh-TW" altLang="en-US" sz="1400" dirty="0"/>
                        <a:t>賽</a:t>
                      </a:r>
                      <a:r>
                        <a:rPr lang="zh-TW" altLang="zh-TW" sz="1400" dirty="0"/>
                        <a:t>事</a:t>
                      </a:r>
                      <a:r>
                        <a:rPr lang="zh-TW" altLang="en-US" sz="1400" dirty="0"/>
                        <a:t>、</a:t>
                      </a:r>
                      <a:r>
                        <a:rPr lang="zh-TW" altLang="zh-TW" sz="1400" dirty="0"/>
                        <a:t>奧運運動員。</a:t>
                      </a:r>
                      <a:endParaRPr kumimoji="0" lang="en-US" altLang="pl-PL" sz="1400" b="0" i="0" u="none" strike="noStrike" cap="none" normalizeH="0" baseline="0" dirty="0">
                        <a:ln>
                          <a:noFill/>
                        </a:ln>
                        <a:solidFill>
                          <a:schemeClr val="tx1"/>
                        </a:solidFill>
                        <a:effectLst/>
                        <a:latin typeface="Skia" charset="0"/>
                        <a:ea typeface="Skia" charset="0"/>
                        <a:cs typeface="Skia" charset="0"/>
                        <a:sym typeface="Skia" charset="0"/>
                      </a:endParaRPr>
                    </a:p>
                  </a:txBody>
                  <a:tcPr marL="38100" marR="38100" marT="38100" marB="38100" horzOverflow="overflow">
                    <a:lnL w="12700" cap="flat" cmpd="sng" algn="ctr">
                      <a:solidFill>
                        <a:srgbClr val="C2C2CD"/>
                      </a:solidFill>
                      <a:prstDash val="solid"/>
                      <a:round/>
                      <a:headEnd type="none" w="med" len="med"/>
                      <a:tailEnd type="none" w="med" len="med"/>
                    </a:lnL>
                    <a:lnR w="12700" cap="flat" cmpd="sng" algn="ctr">
                      <a:solidFill>
                        <a:srgbClr val="C2C2CD"/>
                      </a:solidFill>
                      <a:prstDash val="solid"/>
                      <a:round/>
                      <a:headEnd type="none" w="med" len="med"/>
                      <a:tailEnd type="none" w="med" len="med"/>
                    </a:lnR>
                    <a:lnT w="12700" cap="flat" cmpd="sng" algn="ctr">
                      <a:solidFill>
                        <a:srgbClr val="C2C2CD"/>
                      </a:solidFill>
                      <a:prstDash val="solid"/>
                      <a:round/>
                      <a:headEnd type="none" w="med" len="med"/>
                      <a:tailEnd type="none" w="med" len="med"/>
                    </a:lnT>
                    <a:lnB w="12700" cap="flat" cmpd="sng" algn="ctr">
                      <a:solidFill>
                        <a:srgbClr val="C2C2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435232" name="Rectangle 61"/>
          <p:cNvSpPr>
            <a:spLocks/>
          </p:cNvSpPr>
          <p:nvPr/>
        </p:nvSpPr>
        <p:spPr bwMode="auto">
          <a:xfrm>
            <a:off x="4789199" y="6510338"/>
            <a:ext cx="4297651" cy="3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38100" tIns="38100" rIns="38100" bIns="38100">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a:lnSpc>
                <a:spcPct val="120000"/>
              </a:lnSpc>
            </a:pPr>
            <a:r>
              <a:rPr lang="en-US" altLang="pl-PL" sz="1400" dirty="0" smtClean="0">
                <a:solidFill>
                  <a:srgbClr val="C2C2CD"/>
                </a:solidFill>
                <a:latin typeface="Skia" charset="0"/>
                <a:ea typeface="Skia" charset="0"/>
                <a:cs typeface="Skia" charset="0"/>
                <a:sym typeface="Skia" charset="0"/>
              </a:rPr>
              <a:t>Source： </a:t>
            </a:r>
            <a:r>
              <a:rPr lang="en-US" altLang="pl-PL" sz="1400" dirty="0">
                <a:solidFill>
                  <a:srgbClr val="C2C2CD"/>
                </a:solidFill>
                <a:latin typeface="Skia" charset="0"/>
                <a:ea typeface="Skia" charset="0"/>
                <a:cs typeface="Skia" charset="0"/>
                <a:sym typeface="Skia" charset="0"/>
              </a:rPr>
              <a:t>Gold Medal Nutrition； G. Cardwell； 1999</a:t>
            </a:r>
          </a:p>
        </p:txBody>
      </p:sp>
      <p:sp>
        <p:nvSpPr>
          <p:cNvPr id="43523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CE2AF0C-71BC-4DDC-957E-F9C69394754C}" type="slidenum">
              <a:rPr lang="en-US" altLang="pl-PL" sz="1200" smtClean="0">
                <a:solidFill>
                  <a:srgbClr val="FFFFFF"/>
                </a:solidFill>
                <a:latin typeface="Arial Black" panose="020B0A04020102090204" pitchFamily="34" charset="0"/>
                <a:sym typeface="Arial Black" panose="020B0A04020102090204" pitchFamily="34" charset="0"/>
              </a:rPr>
              <a:pPr/>
              <a:t>305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54BA81E-F4AE-4466-99E8-D0933F9C18AD}" type="slidenum">
              <a:rPr lang="en-US" altLang="pl-PL" sz="1200" smtClean="0">
                <a:solidFill>
                  <a:srgbClr val="FFFFFF"/>
                </a:solidFill>
                <a:latin typeface="Arial Black" panose="020B0A04020102090204" pitchFamily="34" charset="0"/>
                <a:sym typeface="Arial Black" panose="020B0A04020102090204" pitchFamily="34" charset="0"/>
              </a:rPr>
              <a:pPr/>
              <a:t>306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36227" name="Rectangle 2"/>
          <p:cNvSpPr>
            <a:spLocks noGrp="1" noChangeArrowheads="1"/>
          </p:cNvSpPr>
          <p:nvPr>
            <p:ph type="title"/>
          </p:nvPr>
        </p:nvSpPr>
        <p:spPr>
          <a:xfrm>
            <a:off x="1784648" y="260648"/>
            <a:ext cx="6371878" cy="1136650"/>
          </a:xfrm>
        </p:spPr>
        <p:txBody>
          <a:bodyPr/>
          <a:lstStyle/>
          <a:p>
            <a:r>
              <a:rPr lang="en-US" altLang="pl-PL" dirty="0"/>
              <a:t>0.06kg is not just 0.06kg...</a:t>
            </a:r>
            <a:r>
              <a:rPr lang="zh-TW" altLang="zh-TW" dirty="0"/>
              <a:t> </a:t>
            </a:r>
            <a:r>
              <a:rPr lang="en-US" altLang="zh-TW" dirty="0"/>
              <a:t/>
            </a:r>
            <a:br>
              <a:rPr lang="en-US" altLang="zh-TW" dirty="0"/>
            </a:br>
            <a:r>
              <a:rPr lang="zh-TW" altLang="zh-TW" dirty="0"/>
              <a:t>0.06kg</a:t>
            </a:r>
            <a:r>
              <a:rPr lang="zh-TW" altLang="zh-TW" b="1" dirty="0"/>
              <a:t>不僅僅是</a:t>
            </a:r>
            <a:r>
              <a:rPr lang="zh-TW" altLang="zh-TW" dirty="0"/>
              <a:t>0.06kg ...</a:t>
            </a:r>
            <a:endParaRPr lang="en-US" altLang="pl-PL" dirty="0"/>
          </a:p>
        </p:txBody>
      </p:sp>
      <p:pic>
        <p:nvPicPr>
          <p:cNvPr id="436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87550"/>
            <a:ext cx="46037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229" name="Picture 4"/>
          <p:cNvPicPr>
            <a:picLocks noChangeAspect="1" noChangeArrowheads="1"/>
          </p:cNvPicPr>
          <p:nvPr/>
        </p:nvPicPr>
        <p:blipFill>
          <a:blip r:embed="rId3">
            <a:extLst>
              <a:ext uri="{28A0092B-C50C-407E-A947-70E740481C1C}">
                <a14:useLocalDpi xmlns:a14="http://schemas.microsoft.com/office/drawing/2010/main" val="0"/>
              </a:ext>
            </a:extLst>
          </a:blip>
          <a:srcRect r="11301" b="47156"/>
          <a:stretch>
            <a:fillRect/>
          </a:stretch>
        </p:blipFill>
        <p:spPr bwMode="auto">
          <a:xfrm>
            <a:off x="5499100" y="1196975"/>
            <a:ext cx="36655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230" name="Rectangle 5"/>
          <p:cNvSpPr>
            <a:spLocks/>
          </p:cNvSpPr>
          <p:nvPr/>
        </p:nvSpPr>
        <p:spPr bwMode="auto">
          <a:xfrm>
            <a:off x="1598613" y="3860800"/>
            <a:ext cx="180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6000" b="1" dirty="0">
                <a:latin typeface="Arial" panose="020B0604020202020204" pitchFamily="34" charset="0"/>
                <a:cs typeface="Arial" panose="020B0604020202020204" pitchFamily="34" charset="0"/>
                <a:sym typeface="Arial" panose="020B0604020202020204" pitchFamily="34" charset="0"/>
              </a:rPr>
              <a:t>62g</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290 kcal</a:t>
            </a:r>
            <a:r>
              <a:rPr lang="zh-TW" altLang="en-US" sz="1800" dirty="0">
                <a:latin typeface="Arial" panose="020B0604020202020204" pitchFamily="34" charset="0"/>
                <a:cs typeface="Arial" panose="020B0604020202020204" pitchFamily="34" charset="0"/>
                <a:sym typeface="Arial" panose="020B0604020202020204" pitchFamily="34" charset="0"/>
              </a:rPr>
              <a:t>卡</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42.0g Sugar</a:t>
            </a:r>
            <a:r>
              <a:rPr lang="zh-TW" altLang="en-US" sz="1800" dirty="0">
                <a:latin typeface="Arial" panose="020B0604020202020204" pitchFamily="34" charset="0"/>
                <a:cs typeface="Arial" panose="020B0604020202020204" pitchFamily="34" charset="0"/>
                <a:sym typeface="Arial" panose="020B0604020202020204" pitchFamily="34" charset="0"/>
              </a:rPr>
              <a:t>糖</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12g Fat </a:t>
            </a:r>
            <a:r>
              <a:rPr lang="zh-TW" altLang="en-US" sz="1800" dirty="0">
                <a:latin typeface="Arial" panose="020B0604020202020204" pitchFamily="34" charset="0"/>
                <a:cs typeface="Arial" panose="020B0604020202020204" pitchFamily="34" charset="0"/>
                <a:sym typeface="Arial" panose="020B0604020202020204" pitchFamily="34" charset="0"/>
              </a:rPr>
              <a:t>脂肪</a:t>
            </a:r>
            <a:endParaRPr lang="en-US" altLang="pl-PL" sz="1800" dirty="0">
              <a:latin typeface="Arial" panose="020B0604020202020204" pitchFamily="34" charset="0"/>
              <a:cs typeface="Arial" panose="020B0604020202020204" pitchFamily="34" charset="0"/>
              <a:sym typeface="Arial" panose="020B0604020202020204" pitchFamily="34" charset="0"/>
            </a:endParaRPr>
          </a:p>
        </p:txBody>
      </p:sp>
      <p:sp>
        <p:nvSpPr>
          <p:cNvPr id="436231" name="Rectangle 6"/>
          <p:cNvSpPr>
            <a:spLocks/>
          </p:cNvSpPr>
          <p:nvPr/>
        </p:nvSpPr>
        <p:spPr bwMode="auto">
          <a:xfrm>
            <a:off x="6745288" y="3886200"/>
            <a:ext cx="180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6000" b="1" dirty="0">
                <a:latin typeface="Arial" panose="020B0604020202020204" pitchFamily="34" charset="0"/>
                <a:cs typeface="Arial" panose="020B0604020202020204" pitchFamily="34" charset="0"/>
                <a:sym typeface="Arial" panose="020B0604020202020204" pitchFamily="34" charset="0"/>
              </a:rPr>
              <a:t>62g</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32 kcal</a:t>
            </a:r>
            <a:r>
              <a:rPr lang="zh-TW" altLang="en-US" sz="1800" dirty="0">
                <a:latin typeface="Arial" panose="020B0604020202020204" pitchFamily="34" charset="0"/>
                <a:cs typeface="Arial" panose="020B0604020202020204" pitchFamily="34" charset="0"/>
                <a:sym typeface="Arial" panose="020B0604020202020204" pitchFamily="34" charset="0"/>
              </a:rPr>
              <a:t>卡</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8.0g Sugar</a:t>
            </a:r>
            <a:r>
              <a:rPr lang="zh-TW" altLang="en-US" sz="1800" dirty="0">
                <a:latin typeface="Arial" panose="020B0604020202020204" pitchFamily="34" charset="0"/>
                <a:cs typeface="Arial" panose="020B0604020202020204" pitchFamily="34" charset="0"/>
                <a:sym typeface="Arial" panose="020B0604020202020204" pitchFamily="34" charset="0"/>
              </a:rPr>
              <a:t>糖</a:t>
            </a:r>
            <a:endParaRPr lang="en-US" altLang="pl-PL" sz="1800" dirty="0">
              <a:latin typeface="Lucida Grande" charset="0"/>
              <a:ea typeface="Lucida Grande" charset="0"/>
              <a:cs typeface="Lucida Grande" charset="0"/>
              <a:sym typeface="Lucida Grande" charset="0"/>
            </a:endParaRPr>
          </a:p>
          <a:p>
            <a:r>
              <a:rPr lang="en-US" altLang="pl-PL" sz="1800" dirty="0">
                <a:latin typeface="Arial" panose="020B0604020202020204" pitchFamily="34" charset="0"/>
                <a:cs typeface="Arial" panose="020B0604020202020204" pitchFamily="34" charset="0"/>
                <a:sym typeface="Arial" panose="020B0604020202020204" pitchFamily="34" charset="0"/>
              </a:rPr>
              <a:t>0g Fat</a:t>
            </a:r>
            <a:r>
              <a:rPr lang="zh-TW" altLang="en-US" sz="1800" dirty="0">
                <a:latin typeface="Arial" panose="020B0604020202020204" pitchFamily="34" charset="0"/>
                <a:cs typeface="Arial" panose="020B0604020202020204" pitchFamily="34" charset="0"/>
                <a:sym typeface="Arial" panose="020B0604020202020204" pitchFamily="34" charset="0"/>
              </a:rPr>
              <a:t>脂肪</a:t>
            </a:r>
            <a:r>
              <a:rPr lang="en-US" altLang="pl-PL" sz="1800" dirty="0">
                <a:latin typeface="Arial" panose="020B0604020202020204" pitchFamily="34" charset="0"/>
                <a:cs typeface="Arial" panose="020B0604020202020204" pitchFamily="34" charset="0"/>
                <a:sym typeface="Arial" panose="020B0604020202020204" pitchFamily="34" charset="0"/>
              </a:rPr>
              <a:t> </a:t>
            </a: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9785BCF-D8DA-4F5F-A636-8A1DC3049AF4}" type="slidenum">
              <a:rPr lang="en-US" altLang="pl-PL" sz="1200" smtClean="0">
                <a:solidFill>
                  <a:srgbClr val="FFFFFF"/>
                </a:solidFill>
                <a:latin typeface="Arial Black" panose="020B0A04020102090204" pitchFamily="34" charset="0"/>
                <a:sym typeface="Arial Black" panose="020B0A04020102090204" pitchFamily="34" charset="0"/>
              </a:rPr>
              <a:pPr/>
              <a:t>307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37251" name="Rectangle 2"/>
          <p:cNvSpPr>
            <a:spLocks noGrp="1" noChangeArrowheads="1"/>
          </p:cNvSpPr>
          <p:nvPr>
            <p:ph type="title"/>
          </p:nvPr>
        </p:nvSpPr>
        <p:spPr>
          <a:xfrm>
            <a:off x="801422" y="328612"/>
            <a:ext cx="4300538" cy="1143000"/>
          </a:xfrm>
        </p:spPr>
        <p:txBody>
          <a:bodyPr/>
          <a:lstStyle/>
          <a:p>
            <a:pPr algn="ctr"/>
            <a:r>
              <a:rPr lang="en-US" altLang="pl-PL" dirty="0"/>
              <a:t>It can be 0.54kg</a:t>
            </a:r>
            <a:r>
              <a:rPr lang="zh-TW" altLang="en-US" dirty="0"/>
              <a:t> </a:t>
            </a:r>
            <a:r>
              <a:rPr lang="en-US" altLang="zh-TW" dirty="0"/>
              <a:t/>
            </a:r>
            <a:br>
              <a:rPr lang="en-US" altLang="zh-TW" dirty="0"/>
            </a:br>
            <a:r>
              <a:rPr lang="zh-TW" altLang="en-US" b="1" dirty="0"/>
              <a:t>能夠只有</a:t>
            </a:r>
            <a:r>
              <a:rPr lang="en-US" altLang="pl-PL" dirty="0"/>
              <a:t>0.54kg</a:t>
            </a:r>
          </a:p>
        </p:txBody>
      </p:sp>
      <p:pic>
        <p:nvPicPr>
          <p:cNvPr id="437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2133600"/>
            <a:ext cx="33258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3" name="Rectangle 4"/>
          <p:cNvSpPr>
            <a:spLocks/>
          </p:cNvSpPr>
          <p:nvPr/>
        </p:nvSpPr>
        <p:spPr bwMode="auto">
          <a:xfrm>
            <a:off x="817563" y="3429000"/>
            <a:ext cx="3911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1800" dirty="0">
                <a:latin typeface="Arial" panose="020B0604020202020204" pitchFamily="34" charset="0"/>
                <a:cs typeface="Arial" panose="020B0604020202020204" pitchFamily="34" charset="0"/>
                <a:sym typeface="Arial" panose="020B0604020202020204" pitchFamily="34" charset="0"/>
              </a:rPr>
              <a:t>Mars Bar</a:t>
            </a:r>
            <a:r>
              <a:rPr lang="en-US" altLang="zh-TW" sz="1800" dirty="0">
                <a:latin typeface="Arial" panose="020B0604020202020204" pitchFamily="34" charset="0"/>
                <a:cs typeface="Arial" panose="020B0604020202020204" pitchFamily="34" charset="0"/>
                <a:sym typeface="Arial" panose="020B0604020202020204" pitchFamily="34" charset="0"/>
              </a:rPr>
              <a:t>(</a:t>
            </a:r>
            <a:r>
              <a:rPr lang="zh-TW" altLang="en-US" sz="1800" dirty="0">
                <a:latin typeface="Arial" panose="020B0604020202020204" pitchFamily="34" charset="0"/>
                <a:cs typeface="Arial" panose="020B0604020202020204" pitchFamily="34" charset="0"/>
                <a:sym typeface="Arial" panose="020B0604020202020204" pitchFamily="34" charset="0"/>
              </a:rPr>
              <a:t>巧克力棒</a:t>
            </a:r>
            <a:r>
              <a:rPr lang="en-US" altLang="zh-TW" sz="1800" dirty="0">
                <a:latin typeface="Arial" panose="020B0604020202020204" pitchFamily="34" charset="0"/>
                <a:cs typeface="Arial" panose="020B0604020202020204" pitchFamily="34" charset="0"/>
                <a:sym typeface="Arial" panose="020B0604020202020204" pitchFamily="34" charset="0"/>
              </a:rPr>
              <a:t>)</a:t>
            </a:r>
            <a:r>
              <a:rPr lang="en-US" altLang="pl-PL" sz="1800" dirty="0">
                <a:latin typeface="Arial" panose="020B0604020202020204" pitchFamily="34" charset="0"/>
                <a:cs typeface="Arial" panose="020B0604020202020204" pitchFamily="34" charset="0"/>
                <a:sym typeface="Arial" panose="020B0604020202020204" pitchFamily="34" charset="0"/>
              </a:rPr>
              <a:t> 62.5g 	0.0625kg</a:t>
            </a:r>
            <a:endParaRPr lang="en-US" altLang="pl-PL" sz="1800" dirty="0">
              <a:latin typeface="Lucida Grande" charset="0"/>
              <a:ea typeface="Lucida Grande" charset="0"/>
              <a:cs typeface="Lucida Grande" charset="0"/>
              <a:sym typeface="Lucida Grande" charset="0"/>
            </a:endParaRPr>
          </a:p>
          <a:p>
            <a:r>
              <a:rPr lang="en-US" altLang="pl-PL" sz="3200" b="1" dirty="0">
                <a:latin typeface="Arial" panose="020B0604020202020204" pitchFamily="34" charset="0"/>
                <a:cs typeface="Arial" panose="020B0604020202020204" pitchFamily="34" charset="0"/>
                <a:sym typeface="Arial" panose="020B0604020202020204" pitchFamily="34" charset="0"/>
              </a:rPr>
              <a:t>280kcal</a:t>
            </a:r>
          </a:p>
        </p:txBody>
      </p:sp>
      <p:pic>
        <p:nvPicPr>
          <p:cNvPr id="437254" name="Picture 5"/>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4875213" y="1844675"/>
            <a:ext cx="1636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5" name="Picture 6"/>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6591300" y="1844675"/>
            <a:ext cx="1636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6" name="Picture 7"/>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8266113" y="3573463"/>
            <a:ext cx="1639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7" name="Picture 8"/>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8266113" y="1773238"/>
            <a:ext cx="1639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8" name="Picture 9"/>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4875213" y="0"/>
            <a:ext cx="1636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9" name="Picture 10"/>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6591300" y="0"/>
            <a:ext cx="1636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0" name="Picture 11"/>
          <p:cNvPicPr>
            <a:picLocks noChangeAspect="1" noChangeArrowheads="1"/>
          </p:cNvPicPr>
          <p:nvPr/>
        </p:nvPicPr>
        <p:blipFill>
          <a:blip r:embed="rId3">
            <a:extLst>
              <a:ext uri="{28A0092B-C50C-407E-A947-70E740481C1C}">
                <a14:useLocalDpi xmlns:a14="http://schemas.microsoft.com/office/drawing/2010/main" val="0"/>
              </a:ext>
            </a:extLst>
          </a:blip>
          <a:srcRect l="16800" t="6720" r="12639" b="9279"/>
          <a:stretch>
            <a:fillRect/>
          </a:stretch>
        </p:blipFill>
        <p:spPr bwMode="auto">
          <a:xfrm>
            <a:off x="8266113" y="0"/>
            <a:ext cx="1639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61" name="Rectangle 12"/>
          <p:cNvSpPr>
            <a:spLocks/>
          </p:cNvSpPr>
          <p:nvPr/>
        </p:nvSpPr>
        <p:spPr bwMode="auto">
          <a:xfrm>
            <a:off x="5186363" y="4365625"/>
            <a:ext cx="3911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1800" dirty="0">
                <a:latin typeface="Lucida Grande" charset="0"/>
                <a:ea typeface="Lucida Grande" charset="0"/>
                <a:cs typeface="Lucida Grande" charset="0"/>
                <a:sym typeface="Lucida Grande" charset="0"/>
              </a:rPr>
              <a:t>Apples</a:t>
            </a:r>
            <a:r>
              <a:rPr lang="en-US" altLang="zh-TW" sz="1800" dirty="0">
                <a:latin typeface="Lucida Grande" charset="0"/>
                <a:ea typeface="Lucida Grande" charset="0"/>
                <a:cs typeface="Lucida Grande" charset="0"/>
                <a:sym typeface="Lucida Grande" charset="0"/>
              </a:rPr>
              <a:t>(</a:t>
            </a:r>
            <a:r>
              <a:rPr lang="zh-TW" altLang="en-US" sz="1800" dirty="0">
                <a:latin typeface="Lucida Grande" charset="0"/>
                <a:ea typeface="Lucida Grande" charset="0"/>
                <a:cs typeface="Lucida Grande" charset="0"/>
                <a:sym typeface="Lucida Grande" charset="0"/>
              </a:rPr>
              <a:t>蘋果</a:t>
            </a:r>
            <a:r>
              <a:rPr lang="en-US" altLang="zh-TW" sz="1800" dirty="0">
                <a:latin typeface="Lucida Grande" charset="0"/>
                <a:ea typeface="Lucida Grande" charset="0"/>
                <a:cs typeface="Lucida Grande" charset="0"/>
                <a:sym typeface="Lucida Grande" charset="0"/>
              </a:rPr>
              <a:t>)</a:t>
            </a:r>
            <a:r>
              <a:rPr lang="en-US" altLang="pl-PL" sz="1800" dirty="0">
                <a:latin typeface="Lucida Grande" charset="0"/>
                <a:ea typeface="Lucida Grande" charset="0"/>
                <a:cs typeface="Lucida Grande" charset="0"/>
                <a:sym typeface="Lucida Grande" charset="0"/>
              </a:rPr>
              <a:t> 540.0g	</a:t>
            </a:r>
            <a:r>
              <a:rPr lang="en-US" altLang="pl-PL" sz="1800" dirty="0">
                <a:latin typeface="Arial" panose="020B0604020202020204" pitchFamily="34" charset="0"/>
                <a:cs typeface="Arial" panose="020B0604020202020204" pitchFamily="34" charset="0"/>
                <a:sym typeface="Arial" panose="020B0604020202020204" pitchFamily="34" charset="0"/>
              </a:rPr>
              <a:t>0.54kg</a:t>
            </a:r>
            <a:endParaRPr lang="en-US" altLang="pl-PL" sz="1800" dirty="0">
              <a:latin typeface="Lucida Grande" charset="0"/>
              <a:ea typeface="Lucida Grande" charset="0"/>
              <a:cs typeface="Lucida Grande" charset="0"/>
              <a:sym typeface="Lucida Grande" charset="0"/>
            </a:endParaRPr>
          </a:p>
          <a:p>
            <a:r>
              <a:rPr lang="en-US" altLang="pl-PL" sz="3200" b="1" dirty="0">
                <a:latin typeface="Lucida Grande" charset="0"/>
                <a:ea typeface="Lucida Grande" charset="0"/>
                <a:cs typeface="Lucida Grande" charset="0"/>
                <a:sym typeface="Lucida Grande" charset="0"/>
              </a:rPr>
              <a:t>280kcal</a:t>
            </a: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DC18149-ACC9-48CA-BE8C-0BCA964F08E8}" type="slidenum">
              <a:rPr lang="en-US" altLang="pl-PL" sz="1200" smtClean="0">
                <a:solidFill>
                  <a:srgbClr val="FFFFFF"/>
                </a:solidFill>
                <a:latin typeface="Arial Black" panose="020B0A04020102090204" pitchFamily="34" charset="0"/>
                <a:sym typeface="Arial Black" panose="020B0A04020102090204" pitchFamily="34" charset="0"/>
              </a:rPr>
              <a:pPr/>
              <a:t>308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38275" name="Rectangle 2"/>
          <p:cNvSpPr>
            <a:spLocks noGrp="1" noChangeArrowheads="1"/>
          </p:cNvSpPr>
          <p:nvPr>
            <p:ph type="body" idx="1"/>
          </p:nvPr>
        </p:nvSpPr>
        <p:spPr>
          <a:xfrm>
            <a:off x="919163" y="1412875"/>
            <a:ext cx="8497887" cy="4608513"/>
          </a:xfrm>
        </p:spPr>
        <p:txBody>
          <a:bodyPr/>
          <a:lstStyle/>
          <a:p>
            <a:pPr marL="304800" indent="-304800">
              <a:spcBef>
                <a:spcPct val="0"/>
              </a:spcBef>
              <a:buNone/>
            </a:pPr>
            <a:r>
              <a:rPr lang="en-US" altLang="pl-PL" sz="2400" dirty="0"/>
              <a:t>1 Chicken Breast or Protein Shake</a:t>
            </a:r>
            <a:r>
              <a:rPr lang="zh-TW" altLang="en-US" sz="2400" dirty="0"/>
              <a:t> </a:t>
            </a:r>
            <a:r>
              <a:rPr lang="zh-TW" altLang="zh-TW" sz="2400" dirty="0"/>
              <a:t>1</a:t>
            </a:r>
            <a:r>
              <a:rPr lang="zh-TW" altLang="en-US" sz="2400" dirty="0"/>
              <a:t>份</a:t>
            </a:r>
            <a:r>
              <a:rPr lang="zh-TW" altLang="zh-TW" sz="2400" dirty="0"/>
              <a:t>雞胸肉或</a:t>
            </a:r>
            <a:r>
              <a:rPr lang="zh-TW" altLang="en-US" sz="2400" dirty="0"/>
              <a:t>健身奶粉</a:t>
            </a:r>
            <a:endParaRPr lang="en-US" altLang="zh-TW" sz="2400" dirty="0"/>
          </a:p>
          <a:p>
            <a:pPr marL="304800" indent="-304800">
              <a:spcBef>
                <a:spcPct val="0"/>
              </a:spcBef>
              <a:buNone/>
            </a:pPr>
            <a:r>
              <a:rPr lang="en-US" altLang="pl-PL" sz="2400" dirty="0"/>
              <a:t>1 Medium Bowl of Salad</a:t>
            </a:r>
            <a:r>
              <a:rPr lang="zh-TW" altLang="en-US" sz="2400" dirty="0"/>
              <a:t> </a:t>
            </a:r>
            <a:r>
              <a:rPr lang="zh-TW" altLang="zh-TW" sz="2400" dirty="0"/>
              <a:t>1碗</a:t>
            </a:r>
            <a:r>
              <a:rPr lang="zh-TW" altLang="en-US" sz="2400" dirty="0"/>
              <a:t>中份量</a:t>
            </a:r>
            <a:r>
              <a:rPr lang="zh-TW" altLang="zh-TW" sz="2400" dirty="0"/>
              <a:t>沙拉</a:t>
            </a:r>
            <a:endParaRPr lang="en-US" altLang="pl-PL" sz="2400" dirty="0"/>
          </a:p>
          <a:p>
            <a:pPr marL="304800" indent="-304800">
              <a:spcBef>
                <a:spcPts val="600"/>
              </a:spcBef>
              <a:buNone/>
            </a:pPr>
            <a:r>
              <a:rPr lang="en-US" altLang="pl-PL" sz="2400" dirty="0"/>
              <a:t>1 Baked Sweet Potato</a:t>
            </a:r>
            <a:r>
              <a:rPr lang="zh-TW" altLang="en-US" sz="2400" dirty="0"/>
              <a:t> </a:t>
            </a:r>
            <a:r>
              <a:rPr lang="zh-TW" altLang="zh-TW" sz="2400" dirty="0"/>
              <a:t>1</a:t>
            </a:r>
            <a:r>
              <a:rPr lang="zh-TW" altLang="en-US" sz="2400" dirty="0"/>
              <a:t>顆</a:t>
            </a:r>
            <a:r>
              <a:rPr lang="zh-TW" altLang="zh-TW" sz="2400" dirty="0"/>
              <a:t>烤紅</a:t>
            </a:r>
            <a:r>
              <a:rPr lang="zh-TW" altLang="en-US" sz="2400" dirty="0"/>
              <a:t>馬鈴</a:t>
            </a:r>
            <a:r>
              <a:rPr lang="zh-TW" altLang="zh-TW" sz="2400" dirty="0"/>
              <a:t>薯</a:t>
            </a:r>
            <a:endParaRPr lang="en-US" altLang="pl-PL" sz="2400" dirty="0"/>
          </a:p>
          <a:p>
            <a:pPr marL="304800" indent="-304800">
              <a:spcBef>
                <a:spcPts val="600"/>
              </a:spcBef>
              <a:buNone/>
            </a:pPr>
            <a:r>
              <a:rPr lang="en-US" altLang="pl-PL" sz="2400" dirty="0"/>
              <a:t>1 Apple</a:t>
            </a:r>
            <a:r>
              <a:rPr lang="zh-TW" altLang="zh-TW" sz="2400" dirty="0"/>
              <a:t> 1</a:t>
            </a:r>
            <a:r>
              <a:rPr lang="zh-TW" altLang="en-US" sz="2400" dirty="0"/>
              <a:t>顆</a:t>
            </a:r>
            <a:r>
              <a:rPr lang="zh-TW" altLang="zh-TW" sz="2400" dirty="0"/>
              <a:t>蘋果</a:t>
            </a:r>
            <a:endParaRPr lang="en-US" altLang="pl-PL" sz="2400" dirty="0"/>
          </a:p>
          <a:p>
            <a:pPr marL="304800" indent="-304800">
              <a:spcBef>
                <a:spcPts val="600"/>
              </a:spcBef>
              <a:buFont typeface="Arial" panose="020B0604020202020204" pitchFamily="34" charset="0"/>
              <a:buNone/>
            </a:pPr>
            <a:r>
              <a:rPr lang="en-US" altLang="pl-PL" sz="2400" dirty="0"/>
              <a:t>1 </a:t>
            </a:r>
            <a:r>
              <a:rPr lang="en-US" altLang="pl-PL" sz="2400" dirty="0" err="1"/>
              <a:t>litre</a:t>
            </a:r>
            <a:r>
              <a:rPr lang="en-US" altLang="pl-PL" sz="2400" dirty="0"/>
              <a:t> of sugar free</a:t>
            </a:r>
          </a:p>
          <a:p>
            <a:pPr marL="304800" indent="-304800">
              <a:spcBef>
                <a:spcPts val="600"/>
              </a:spcBef>
              <a:buNone/>
            </a:pPr>
            <a:r>
              <a:rPr lang="en-US" altLang="pl-PL" sz="2400" dirty="0"/>
              <a:t>	squash</a:t>
            </a:r>
            <a:r>
              <a:rPr lang="zh-TW" altLang="zh-TW" sz="2400" dirty="0"/>
              <a:t> 1</a:t>
            </a:r>
            <a:r>
              <a:rPr lang="zh-TW" altLang="en-US" sz="2400" dirty="0"/>
              <a:t>公</a:t>
            </a:r>
            <a:r>
              <a:rPr lang="zh-TW" altLang="zh-TW" sz="2400" dirty="0"/>
              <a:t>升無糖</a:t>
            </a:r>
            <a:r>
              <a:rPr lang="zh-TW" altLang="en-US" sz="2400" dirty="0"/>
              <a:t>蘇打</a:t>
            </a:r>
            <a:endParaRPr lang="en-US" altLang="pl-PL" sz="2400" dirty="0"/>
          </a:p>
          <a:p>
            <a:pPr marL="304800" indent="-304800">
              <a:spcBef>
                <a:spcPts val="600"/>
              </a:spcBef>
              <a:buNone/>
            </a:pPr>
            <a:r>
              <a:rPr lang="zh-TW" altLang="zh-TW" sz="2400" dirty="0"/>
              <a:t/>
            </a:r>
            <a:br>
              <a:rPr lang="zh-TW" altLang="zh-TW" sz="2400" dirty="0"/>
            </a:br>
            <a:r>
              <a:rPr lang="zh-TW" altLang="zh-TW" sz="2400" dirty="0"/>
              <a:t/>
            </a:r>
            <a:br>
              <a:rPr lang="zh-TW" altLang="zh-TW" sz="2400" dirty="0"/>
            </a:br>
            <a:endParaRPr lang="en-US" altLang="pl-PL" sz="2400" dirty="0"/>
          </a:p>
        </p:txBody>
      </p:sp>
      <p:sp>
        <p:nvSpPr>
          <p:cNvPr id="438276" name="Rectangle 3"/>
          <p:cNvSpPr>
            <a:spLocks noGrp="1" noChangeArrowheads="1"/>
          </p:cNvSpPr>
          <p:nvPr>
            <p:ph type="title"/>
          </p:nvPr>
        </p:nvSpPr>
        <p:spPr>
          <a:xfrm>
            <a:off x="1928664" y="548680"/>
            <a:ext cx="7489825" cy="720725"/>
          </a:xfrm>
        </p:spPr>
        <p:txBody>
          <a:bodyPr/>
          <a:lstStyle/>
          <a:p>
            <a:pPr algn="ctr"/>
            <a:r>
              <a:rPr lang="en-US" altLang="pl-PL" dirty="0"/>
              <a:t>It could be…       </a:t>
            </a:r>
            <a:br>
              <a:rPr lang="en-US" altLang="pl-PL" dirty="0"/>
            </a:br>
            <a:r>
              <a:rPr lang="zh-TW" altLang="en-US" b="1" dirty="0"/>
              <a:t>也許是</a:t>
            </a:r>
            <a:r>
              <a:rPr lang="en-US" altLang="zh-TW" dirty="0"/>
              <a:t>...</a:t>
            </a:r>
            <a:endParaRPr lang="en-US" altLang="pl-PL" dirty="0"/>
          </a:p>
        </p:txBody>
      </p:sp>
      <p:pic>
        <p:nvPicPr>
          <p:cNvPr id="4382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3295650"/>
            <a:ext cx="33226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DBAD80E-103D-4932-BAD2-B7D6DBAED1B3}" type="slidenum">
              <a:rPr lang="en-US" altLang="pl-PL" sz="1200" smtClean="0">
                <a:solidFill>
                  <a:srgbClr val="FFFFFF"/>
                </a:solidFill>
                <a:latin typeface="Arial Black" panose="020B0A04020102090204" pitchFamily="34" charset="0"/>
                <a:sym typeface="Arial Black" panose="020B0A04020102090204" pitchFamily="34" charset="0"/>
              </a:rPr>
              <a:pPr/>
              <a:t>309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39299" name="Rectangle 2"/>
          <p:cNvSpPr>
            <a:spLocks noGrp="1" noChangeArrowheads="1"/>
          </p:cNvSpPr>
          <p:nvPr>
            <p:ph type="title"/>
          </p:nvPr>
        </p:nvSpPr>
        <p:spPr>
          <a:xfrm>
            <a:off x="1927225" y="619126"/>
            <a:ext cx="7489825" cy="833438"/>
          </a:xfrm>
        </p:spPr>
        <p:txBody>
          <a:bodyPr/>
          <a:lstStyle/>
          <a:p>
            <a:r>
              <a:rPr lang="en-US" altLang="pl-PL" dirty="0"/>
              <a:t>Normal Training Diet</a:t>
            </a:r>
            <a:r>
              <a:rPr lang="zh-TW" altLang="zh-TW" b="1" dirty="0"/>
              <a:t>正常訓練飲食</a:t>
            </a:r>
            <a:r>
              <a:rPr lang="en-US" altLang="zh-TW" b="1" dirty="0"/>
              <a:t/>
            </a:r>
            <a:br>
              <a:rPr lang="en-US" altLang="zh-TW" b="1" dirty="0"/>
            </a:br>
            <a:endParaRPr lang="en-US" altLang="pl-PL" sz="1800" dirty="0"/>
          </a:p>
        </p:txBody>
      </p:sp>
      <p:grpSp>
        <p:nvGrpSpPr>
          <p:cNvPr id="439300" name="Group 6"/>
          <p:cNvGrpSpPr>
            <a:grpSpLocks/>
          </p:cNvGrpSpPr>
          <p:nvPr/>
        </p:nvGrpSpPr>
        <p:grpSpPr bwMode="auto">
          <a:xfrm>
            <a:off x="3095625" y="1452563"/>
            <a:ext cx="3317875" cy="2665412"/>
            <a:chOff x="0" y="0"/>
            <a:chExt cx="2089" cy="1679"/>
          </a:xfrm>
        </p:grpSpPr>
        <p:sp>
          <p:nvSpPr>
            <p:cNvPr id="439315" name="AutoShape 3"/>
            <p:cNvSpPr>
              <a:spLocks/>
            </p:cNvSpPr>
            <p:nvPr/>
          </p:nvSpPr>
          <p:spPr bwMode="auto">
            <a:xfrm>
              <a:off x="652" y="0"/>
              <a:ext cx="784" cy="548"/>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Protein</a:t>
              </a:r>
              <a:r>
                <a:rPr lang="zh-TW" altLang="en-US" sz="1400" dirty="0"/>
                <a:t>蛋白質</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39316" name="AutoShape 4"/>
            <p:cNvSpPr>
              <a:spLocks/>
            </p:cNvSpPr>
            <p:nvPr/>
          </p:nvSpPr>
          <p:spPr bwMode="auto">
            <a:xfrm>
              <a:off x="1305" y="1130"/>
              <a:ext cx="784" cy="549"/>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Vegetables</a:t>
              </a:r>
              <a:r>
                <a:rPr lang="zh-TW" altLang="en-US" sz="1400" dirty="0"/>
                <a:t>蔬菜</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39317" name="AutoShape 5"/>
            <p:cNvSpPr>
              <a:spLocks/>
            </p:cNvSpPr>
            <p:nvPr/>
          </p:nvSpPr>
          <p:spPr bwMode="auto">
            <a:xfrm>
              <a:off x="0" y="1130"/>
              <a:ext cx="783" cy="549"/>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Carbohydrate</a:t>
              </a:r>
            </a:p>
            <a:p>
              <a:pPr algn="ctr"/>
              <a:r>
                <a:rPr lang="zh-TW" altLang="en-US" sz="1400" dirty="0"/>
                <a:t>碳水化合物</a:t>
              </a:r>
              <a:endParaRPr lang="en-US" altLang="pl-PL" sz="1300" dirty="0">
                <a:solidFill>
                  <a:srgbClr val="FFFFFF"/>
                </a:solidFill>
                <a:latin typeface="Lucida Grande" charset="0"/>
                <a:ea typeface="Lucida Grande" charset="0"/>
                <a:cs typeface="Lucida Grande" charset="0"/>
                <a:sym typeface="Lucida Grande" charset="0"/>
              </a:endParaRPr>
            </a:p>
          </p:txBody>
        </p:sp>
      </p:grpSp>
      <p:grpSp>
        <p:nvGrpSpPr>
          <p:cNvPr id="439301" name="Group 9"/>
          <p:cNvGrpSpPr>
            <a:grpSpLocks/>
          </p:cNvGrpSpPr>
          <p:nvPr/>
        </p:nvGrpSpPr>
        <p:grpSpPr bwMode="auto">
          <a:xfrm>
            <a:off x="855663" y="1589088"/>
            <a:ext cx="1306512" cy="3090862"/>
            <a:chOff x="0" y="0"/>
            <a:chExt cx="822" cy="1946"/>
          </a:xfrm>
        </p:grpSpPr>
        <p:sp>
          <p:nvSpPr>
            <p:cNvPr id="439313" name="AutoShape 7"/>
            <p:cNvSpPr>
              <a:spLocks/>
            </p:cNvSpPr>
            <p:nvPr/>
          </p:nvSpPr>
          <p:spPr bwMode="auto">
            <a:xfrm>
              <a:off x="0" y="0"/>
              <a:ext cx="822" cy="575"/>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400" dirty="0">
                  <a:solidFill>
                    <a:srgbClr val="FFFFFF"/>
                  </a:solidFill>
                  <a:latin typeface="Lucida Grande" charset="0"/>
                  <a:ea typeface="Lucida Grande" charset="0"/>
                  <a:cs typeface="Lucida Grande" charset="0"/>
                  <a:sym typeface="Lucida Grande" charset="0"/>
                </a:rPr>
                <a:t>Protein</a:t>
              </a:r>
              <a:r>
                <a:rPr lang="zh-TW" altLang="en-US" sz="1400" dirty="0"/>
                <a:t>蛋白質</a:t>
              </a:r>
              <a:endParaRPr lang="en-US" altLang="pl-PL" sz="1400" dirty="0">
                <a:solidFill>
                  <a:srgbClr val="FFFFFF"/>
                </a:solidFill>
                <a:latin typeface="Lucida Grande" charset="0"/>
                <a:ea typeface="Lucida Grande" charset="0"/>
                <a:cs typeface="Lucida Grande" charset="0"/>
                <a:sym typeface="Lucida Grande" charset="0"/>
              </a:endParaRPr>
            </a:p>
          </p:txBody>
        </p:sp>
        <p:sp>
          <p:nvSpPr>
            <p:cNvPr id="439314" name="AutoShape 8"/>
            <p:cNvSpPr>
              <a:spLocks/>
            </p:cNvSpPr>
            <p:nvPr/>
          </p:nvSpPr>
          <p:spPr bwMode="auto">
            <a:xfrm>
              <a:off x="0" y="1371"/>
              <a:ext cx="822" cy="575"/>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400" dirty="0">
                  <a:solidFill>
                    <a:srgbClr val="FFFFFF"/>
                  </a:solidFill>
                  <a:latin typeface="Lucida Grande" charset="0"/>
                  <a:ea typeface="Lucida Grande" charset="0"/>
                  <a:cs typeface="Lucida Grande" charset="0"/>
                  <a:sym typeface="Lucida Grande" charset="0"/>
                </a:rPr>
                <a:t>Carbohydrate</a:t>
              </a:r>
            </a:p>
            <a:p>
              <a:pPr algn="ctr"/>
              <a:r>
                <a:rPr lang="zh-TW" altLang="en-US" sz="1400" dirty="0"/>
                <a:t>碳水化合物</a:t>
              </a:r>
              <a:endParaRPr lang="en-US" altLang="pl-PL" sz="1400" dirty="0">
                <a:solidFill>
                  <a:srgbClr val="FFFFFF"/>
                </a:solidFill>
                <a:latin typeface="Lucida Grande" charset="0"/>
                <a:ea typeface="Lucida Grande" charset="0"/>
                <a:cs typeface="Lucida Grande" charset="0"/>
                <a:sym typeface="Lucida Grande" charset="0"/>
              </a:endParaRPr>
            </a:p>
          </p:txBody>
        </p:sp>
      </p:grpSp>
      <p:grpSp>
        <p:nvGrpSpPr>
          <p:cNvPr id="439302" name="Group 12"/>
          <p:cNvGrpSpPr>
            <a:grpSpLocks/>
          </p:cNvGrpSpPr>
          <p:nvPr/>
        </p:nvGrpSpPr>
        <p:grpSpPr bwMode="auto">
          <a:xfrm>
            <a:off x="5805488" y="4178300"/>
            <a:ext cx="788987" cy="1870075"/>
            <a:chOff x="0" y="0"/>
            <a:chExt cx="497" cy="1177"/>
          </a:xfrm>
        </p:grpSpPr>
        <p:sp>
          <p:nvSpPr>
            <p:cNvPr id="439311" name="AutoShape 10"/>
            <p:cNvSpPr>
              <a:spLocks/>
            </p:cNvSpPr>
            <p:nvPr/>
          </p:nvSpPr>
          <p:spPr bwMode="auto">
            <a:xfrm>
              <a:off x="0" y="0"/>
              <a:ext cx="497" cy="348"/>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Protein</a:t>
              </a:r>
              <a:r>
                <a:rPr lang="zh-TW" altLang="en-US" sz="900" dirty="0"/>
                <a:t>蛋白質</a:t>
              </a:r>
              <a:endParaRPr lang="en-US" altLang="pl-PL" sz="900" dirty="0">
                <a:solidFill>
                  <a:srgbClr val="FFFFFF"/>
                </a:solidFill>
                <a:latin typeface="Lucida Grande" charset="0"/>
                <a:ea typeface="Lucida Grande" charset="0"/>
                <a:cs typeface="Lucida Grande" charset="0"/>
                <a:sym typeface="Lucida Grande" charset="0"/>
              </a:endParaRPr>
            </a:p>
          </p:txBody>
        </p:sp>
        <p:sp>
          <p:nvSpPr>
            <p:cNvPr id="439312" name="AutoShape 11"/>
            <p:cNvSpPr>
              <a:spLocks/>
            </p:cNvSpPr>
            <p:nvPr/>
          </p:nvSpPr>
          <p:spPr bwMode="auto">
            <a:xfrm>
              <a:off x="0" y="829"/>
              <a:ext cx="497" cy="348"/>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Carbohydrate</a:t>
              </a:r>
            </a:p>
            <a:p>
              <a:pPr algn="ctr"/>
              <a:r>
                <a:rPr lang="zh-TW" altLang="en-US" sz="900" dirty="0"/>
                <a:t>碳水化合物</a:t>
              </a:r>
              <a:endParaRPr lang="en-US" altLang="pl-PL" sz="900" dirty="0">
                <a:solidFill>
                  <a:srgbClr val="FFFFFF"/>
                </a:solidFill>
                <a:latin typeface="Lucida Grande" charset="0"/>
                <a:ea typeface="Lucida Grande" charset="0"/>
                <a:cs typeface="Lucida Grande" charset="0"/>
                <a:sym typeface="Lucida Grande" charset="0"/>
              </a:endParaRPr>
            </a:p>
          </p:txBody>
        </p:sp>
      </p:grpSp>
      <p:grpSp>
        <p:nvGrpSpPr>
          <p:cNvPr id="439303" name="Group 15"/>
          <p:cNvGrpSpPr>
            <a:grpSpLocks/>
          </p:cNvGrpSpPr>
          <p:nvPr/>
        </p:nvGrpSpPr>
        <p:grpSpPr bwMode="auto">
          <a:xfrm>
            <a:off x="2420938" y="4068763"/>
            <a:ext cx="849312" cy="2008187"/>
            <a:chOff x="0" y="0"/>
            <a:chExt cx="534" cy="1264"/>
          </a:xfrm>
        </p:grpSpPr>
        <p:sp>
          <p:nvSpPr>
            <p:cNvPr id="439309" name="AutoShape 13"/>
            <p:cNvSpPr>
              <a:spLocks/>
            </p:cNvSpPr>
            <p:nvPr/>
          </p:nvSpPr>
          <p:spPr bwMode="auto">
            <a:xfrm>
              <a:off x="0" y="0"/>
              <a:ext cx="534" cy="374"/>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Protein</a:t>
              </a:r>
              <a:r>
                <a:rPr lang="zh-TW" altLang="en-US" sz="900" dirty="0"/>
                <a:t>蛋白質</a:t>
              </a:r>
              <a:endParaRPr lang="en-US" altLang="pl-PL" sz="900" dirty="0">
                <a:solidFill>
                  <a:srgbClr val="FFFFFF"/>
                </a:solidFill>
                <a:latin typeface="Lucida Grande" charset="0"/>
                <a:ea typeface="Lucida Grande" charset="0"/>
                <a:cs typeface="Lucida Grande" charset="0"/>
                <a:sym typeface="Lucida Grande" charset="0"/>
              </a:endParaRPr>
            </a:p>
          </p:txBody>
        </p:sp>
        <p:sp>
          <p:nvSpPr>
            <p:cNvPr id="439310" name="AutoShape 14"/>
            <p:cNvSpPr>
              <a:spLocks/>
            </p:cNvSpPr>
            <p:nvPr/>
          </p:nvSpPr>
          <p:spPr bwMode="auto">
            <a:xfrm>
              <a:off x="0" y="890"/>
              <a:ext cx="534" cy="374"/>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Carbohydrate</a:t>
              </a:r>
            </a:p>
            <a:p>
              <a:pPr algn="ctr"/>
              <a:r>
                <a:rPr lang="zh-TW" altLang="en-US" sz="900" dirty="0"/>
                <a:t>碳水化合物</a:t>
              </a:r>
              <a:endParaRPr lang="en-US" altLang="pl-PL" sz="900" dirty="0">
                <a:solidFill>
                  <a:srgbClr val="FFFFFF"/>
                </a:solidFill>
                <a:latin typeface="Lucida Grande" charset="0"/>
                <a:ea typeface="Lucida Grande" charset="0"/>
                <a:cs typeface="Lucida Grande" charset="0"/>
                <a:sym typeface="Lucida Grande" charset="0"/>
              </a:endParaRPr>
            </a:p>
          </p:txBody>
        </p:sp>
      </p:grpSp>
      <p:grpSp>
        <p:nvGrpSpPr>
          <p:cNvPr id="439304" name="Group 19"/>
          <p:cNvGrpSpPr>
            <a:grpSpLocks/>
          </p:cNvGrpSpPr>
          <p:nvPr/>
        </p:nvGrpSpPr>
        <p:grpSpPr bwMode="auto">
          <a:xfrm>
            <a:off x="6427788" y="2028825"/>
            <a:ext cx="3316287" cy="2665413"/>
            <a:chOff x="0" y="0"/>
            <a:chExt cx="2089" cy="1679"/>
          </a:xfrm>
        </p:grpSpPr>
        <p:sp>
          <p:nvSpPr>
            <p:cNvPr id="439306" name="AutoShape 16"/>
            <p:cNvSpPr>
              <a:spLocks/>
            </p:cNvSpPr>
            <p:nvPr/>
          </p:nvSpPr>
          <p:spPr bwMode="auto">
            <a:xfrm>
              <a:off x="652" y="0"/>
              <a:ext cx="784" cy="548"/>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Protein</a:t>
              </a:r>
              <a:r>
                <a:rPr lang="zh-TW" altLang="en-US" sz="1400" dirty="0"/>
                <a:t>蛋白質</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39307" name="AutoShape 17"/>
            <p:cNvSpPr>
              <a:spLocks/>
            </p:cNvSpPr>
            <p:nvPr/>
          </p:nvSpPr>
          <p:spPr bwMode="auto">
            <a:xfrm>
              <a:off x="1305" y="1130"/>
              <a:ext cx="784" cy="549"/>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Vegetables</a:t>
              </a:r>
              <a:r>
                <a:rPr lang="zh-TW" altLang="en-US" sz="1400" dirty="0"/>
                <a:t>蔬菜</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39308" name="AutoShape 18"/>
            <p:cNvSpPr>
              <a:spLocks/>
            </p:cNvSpPr>
            <p:nvPr/>
          </p:nvSpPr>
          <p:spPr bwMode="auto">
            <a:xfrm>
              <a:off x="0" y="1130"/>
              <a:ext cx="783" cy="549"/>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Carbohydrate</a:t>
              </a:r>
            </a:p>
            <a:p>
              <a:pPr algn="ctr"/>
              <a:r>
                <a:rPr lang="zh-TW" altLang="en-US" sz="1400" dirty="0"/>
                <a:t>碳水化合物</a:t>
              </a:r>
              <a:endParaRPr lang="en-US" altLang="pl-PL" sz="1300" dirty="0">
                <a:solidFill>
                  <a:srgbClr val="FFFFFF"/>
                </a:solidFill>
                <a:latin typeface="Lucida Grande" charset="0"/>
                <a:ea typeface="Lucida Grande" charset="0"/>
                <a:cs typeface="Lucida Grande" charset="0"/>
                <a:sym typeface="Lucida Grande" charset="0"/>
              </a:endParaRPr>
            </a:p>
          </p:txBody>
        </p:sp>
      </p:grpSp>
      <p:sp>
        <p:nvSpPr>
          <p:cNvPr id="439305" name="AutoShape 20"/>
          <p:cNvSpPr>
            <a:spLocks/>
          </p:cNvSpPr>
          <p:nvPr/>
        </p:nvSpPr>
        <p:spPr bwMode="auto">
          <a:xfrm>
            <a:off x="8110538" y="4479925"/>
            <a:ext cx="1795462" cy="1255713"/>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900" dirty="0">
                <a:solidFill>
                  <a:srgbClr val="FFFFFF"/>
                </a:solidFill>
                <a:latin typeface="Lucida Grande" charset="0"/>
                <a:ea typeface="Lucida Grande" charset="0"/>
                <a:cs typeface="Lucida Grande" charset="0"/>
                <a:sym typeface="Lucida Grande" charset="0"/>
              </a:rPr>
              <a:t>Protein</a:t>
            </a:r>
            <a:r>
              <a:rPr lang="zh-TW" altLang="en-US" sz="2000" dirty="0"/>
              <a:t>蛋白質</a:t>
            </a:r>
            <a:endParaRPr lang="en-US" altLang="pl-PL" sz="1900" dirty="0">
              <a:solidFill>
                <a:srgbClr val="FFFFFF"/>
              </a:solidFill>
              <a:latin typeface="Lucida Grande" charset="0"/>
              <a:ea typeface="Lucida Grande" charset="0"/>
              <a:cs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AIBA Goals for Boxing</a:t>
            </a:r>
            <a:r>
              <a:rPr lang="zh-TW" altLang="en-US" b="1" dirty="0"/>
              <a:t> </a:t>
            </a:r>
            <a:r>
              <a:rPr lang="en-US" altLang="zh-TW" b="1" dirty="0"/>
              <a:t>AIBA</a:t>
            </a:r>
            <a:r>
              <a:rPr lang="zh-TW" altLang="en-US" b="1" dirty="0"/>
              <a:t>的拳擊目標</a:t>
            </a:r>
            <a:endParaRPr lang="en-US" altLang="en-US" b="1" dirty="0"/>
          </a:p>
          <a:p>
            <a:pPr marL="0" indent="0" eaLnBrk="1" hangingPunct="1">
              <a:spcBef>
                <a:spcPts val="500"/>
              </a:spcBef>
            </a:pPr>
            <a:r>
              <a:rPr lang="en-US" altLang="en-US" sz="1800" dirty="0"/>
              <a:t>To enhance and manage Boxing to make it once more one of the best commercial sport products, with a passionate following.</a:t>
            </a:r>
            <a:r>
              <a:rPr lang="zh-TW" altLang="en-US" sz="1800" dirty="0"/>
              <a:t>提升</a:t>
            </a:r>
            <a:r>
              <a:rPr lang="zh-TW" altLang="zh-TW" sz="1800" dirty="0"/>
              <a:t>和管理拳擊，使</a:t>
            </a:r>
            <a:r>
              <a:rPr lang="zh-TW" altLang="en-US" sz="1800" dirty="0"/>
              <a:t>拳擊</a:t>
            </a:r>
            <a:r>
              <a:rPr lang="zh-TW" altLang="zh-TW" sz="1800" dirty="0"/>
              <a:t>再次成為最</a:t>
            </a:r>
            <a:r>
              <a:rPr lang="zh-TW" altLang="en-US" sz="1800" dirty="0"/>
              <a:t>佳</a:t>
            </a:r>
            <a:r>
              <a:rPr lang="zh-TW" altLang="zh-TW" sz="1800" dirty="0"/>
              <a:t>的商業運動產品之一，</a:t>
            </a:r>
            <a:r>
              <a:rPr lang="zh-TW" altLang="en-US" sz="1800" dirty="0"/>
              <a:t>找回熱</a:t>
            </a:r>
            <a:r>
              <a:rPr lang="zh-TW" altLang="zh-TW" sz="1800" dirty="0"/>
              <a:t>情的追隨</a:t>
            </a:r>
            <a:r>
              <a:rPr lang="zh-TW" altLang="en-US" sz="1800" dirty="0"/>
              <a:t>者</a:t>
            </a:r>
            <a:r>
              <a:rPr lang="zh-TW" altLang="zh-TW" sz="1800" dirty="0"/>
              <a:t>。</a:t>
            </a:r>
            <a:endParaRPr lang="en-US" altLang="en-US" sz="1800" dirty="0"/>
          </a:p>
          <a:p>
            <a:pPr marL="0" indent="0" eaLnBrk="1" hangingPunct="1">
              <a:spcBef>
                <a:spcPts val="500"/>
              </a:spcBef>
            </a:pPr>
            <a:r>
              <a:rPr lang="en-US" altLang="en-US" sz="1800" dirty="0"/>
              <a:t>To become the reference worldwide Boxing </a:t>
            </a:r>
            <a:r>
              <a:rPr lang="en-US" altLang="en-US" sz="1800" dirty="0" smtClean="0"/>
              <a:t>organization：</a:t>
            </a:r>
            <a:r>
              <a:rPr lang="zh-TW" altLang="zh-TW" sz="1800" dirty="0" smtClean="0"/>
              <a:t>成為</a:t>
            </a:r>
            <a:r>
              <a:rPr lang="zh-TW" altLang="zh-TW" sz="1800" dirty="0"/>
              <a:t>全球拳擊組織</a:t>
            </a:r>
            <a:r>
              <a:rPr lang="zh-TW" altLang="en-US" sz="1800" dirty="0" smtClean="0"/>
              <a:t>指標：</a:t>
            </a:r>
            <a:endParaRPr lang="en-US" altLang="en-US" sz="1800" dirty="0"/>
          </a:p>
          <a:p>
            <a:pPr lvl="1" eaLnBrk="1" hangingPunct="1">
              <a:spcBef>
                <a:spcPts val="500"/>
              </a:spcBef>
            </a:pPr>
            <a:r>
              <a:rPr lang="en-US" altLang="en-US" sz="1800" dirty="0"/>
              <a:t>Establish AIBA as the Governing body that best represents, protects and supervises the sport of Boxing (starting with boxers and the Boxing family)</a:t>
            </a:r>
            <a:r>
              <a:rPr lang="zh-TW" altLang="zh-TW" sz="1800" dirty="0"/>
              <a:t>建立AIBA</a:t>
            </a:r>
            <a:r>
              <a:rPr lang="zh-TW" altLang="en-US" sz="1800" dirty="0"/>
              <a:t>成</a:t>
            </a:r>
            <a:r>
              <a:rPr lang="zh-TW" altLang="zh-TW" sz="1800" dirty="0"/>
              <a:t>為最</a:t>
            </a:r>
            <a:r>
              <a:rPr lang="zh-TW" altLang="en-US" sz="1800" dirty="0"/>
              <a:t>能夠</a:t>
            </a:r>
            <a:r>
              <a:rPr lang="zh-TW" altLang="zh-TW" sz="1800" dirty="0"/>
              <a:t>代表</a:t>
            </a:r>
            <a:r>
              <a:rPr lang="zh-TW" altLang="en-US" sz="1800" dirty="0">
                <a:latin typeface="新細明體" panose="02020500000000000000" pitchFamily="18" charset="-120"/>
                <a:ea typeface="新細明體" panose="02020500000000000000" pitchFamily="18" charset="-120"/>
              </a:rPr>
              <a:t>、</a:t>
            </a:r>
            <a:r>
              <a:rPr lang="zh-TW" altLang="zh-TW" sz="1800" dirty="0"/>
              <a:t>保護和監督拳擊運動的</a:t>
            </a:r>
            <a:r>
              <a:rPr lang="zh-TW" altLang="en-US" sz="1800" dirty="0"/>
              <a:t>治</a:t>
            </a:r>
            <a:r>
              <a:rPr lang="zh-TW" altLang="zh-TW" sz="1800" dirty="0"/>
              <a:t>理機構（從拳擊手和拳擊家庭開始）</a:t>
            </a:r>
            <a:endParaRPr lang="en-US" altLang="en-US" sz="1800" dirty="0"/>
          </a:p>
          <a:p>
            <a:pPr marL="0" indent="0" eaLnBrk="1" hangingPunct="1">
              <a:spcBef>
                <a:spcPts val="500"/>
              </a:spcBef>
            </a:pPr>
            <a:r>
              <a:rPr lang="en-US" altLang="en-US" sz="1800" dirty="0"/>
              <a:t>To convert the image of Boxing to being a benefit to the wider community and the social development of its Athletes.</a:t>
            </a:r>
            <a:r>
              <a:rPr lang="zh-TW" altLang="zh-TW" sz="1800" dirty="0"/>
              <a:t>將拳擊形象轉化為更廣泛社</a:t>
            </a:r>
            <a:r>
              <a:rPr lang="zh-TW" altLang="en-US" sz="1800" dirty="0"/>
              <a:t>群的福利</a:t>
            </a:r>
            <a:r>
              <a:rPr lang="zh-TW" altLang="zh-TW" sz="1800" dirty="0"/>
              <a:t>和運動員的社會發展。</a:t>
            </a:r>
            <a:r>
              <a:rPr lang="en-US" altLang="en-US" sz="1800" dirty="0"/>
              <a:t> </a:t>
            </a:r>
          </a:p>
          <a:p>
            <a:pPr marL="0" indent="0" eaLnBrk="1" hangingPunct="1">
              <a:spcBef>
                <a:spcPts val="500"/>
              </a:spcBef>
            </a:pPr>
            <a:r>
              <a:rPr lang="en-US" altLang="en-US" sz="1800" dirty="0"/>
              <a:t>To create a Business model that is equitable for all participants, starting with the Boxers.</a:t>
            </a:r>
            <a:r>
              <a:rPr lang="zh-TW" altLang="zh-TW" sz="1800" dirty="0"/>
              <a:t>建</a:t>
            </a:r>
            <a:r>
              <a:rPr lang="zh-TW" altLang="en-US" sz="1800" dirty="0"/>
              <a:t>立對於</a:t>
            </a:r>
            <a:r>
              <a:rPr lang="zh-TW" altLang="zh-TW" sz="1800" dirty="0"/>
              <a:t>所有參與者</a:t>
            </a:r>
            <a:r>
              <a:rPr lang="zh-TW" altLang="en-US" sz="1800" dirty="0"/>
              <a:t>都很</a:t>
            </a:r>
            <a:r>
              <a:rPr lang="zh-TW" altLang="zh-TW" sz="1800" dirty="0"/>
              <a:t>公平的商業模式，</a:t>
            </a:r>
            <a:r>
              <a:rPr lang="zh-TW" altLang="en-US" sz="1800" dirty="0"/>
              <a:t>並</a:t>
            </a:r>
            <a:r>
              <a:rPr lang="zh-TW" altLang="zh-TW" sz="1800" dirty="0"/>
              <a:t>從拳擊手</a:t>
            </a:r>
            <a:r>
              <a:rPr lang="zh-TW" altLang="en-US" sz="1800" dirty="0"/>
              <a:t>先</a:t>
            </a:r>
            <a:r>
              <a:rPr lang="zh-TW" altLang="zh-TW" sz="1800" dirty="0"/>
              <a:t>開始。</a:t>
            </a:r>
            <a:r>
              <a:rPr lang="en-US" altLang="en-US" sz="1800" dirty="0"/>
              <a:t>  </a:t>
            </a:r>
          </a:p>
          <a:p>
            <a:pPr marL="0" indent="0" eaLnBrk="1" hangingPunct="1">
              <a:spcBef>
                <a:spcPts val="500"/>
              </a:spcBef>
            </a:pPr>
            <a:r>
              <a:rPr lang="en-US" altLang="en-US" sz="1800" dirty="0"/>
              <a:t>To create an environment in which the boxers can enjoy Boxing with transparent and fair judging in competitions.</a:t>
            </a:r>
            <a:r>
              <a:rPr lang="zh-TW" altLang="en-US" sz="1800" dirty="0"/>
              <a:t>建立良好</a:t>
            </a:r>
            <a:r>
              <a:rPr lang="zh-TW" altLang="zh-TW" sz="1800" dirty="0"/>
              <a:t>環境</a:t>
            </a:r>
            <a:r>
              <a:rPr lang="zh-TW" altLang="en-US" sz="1800" dirty="0"/>
              <a:t>，讓</a:t>
            </a:r>
            <a:r>
              <a:rPr lang="zh-TW" altLang="zh-TW" sz="1800" dirty="0"/>
              <a:t>拳擊手在比賽中</a:t>
            </a:r>
            <a:r>
              <a:rPr lang="zh-TW" altLang="en-US" sz="1800" dirty="0"/>
              <a:t>可享有</a:t>
            </a:r>
            <a:r>
              <a:rPr lang="zh-TW" altLang="zh-TW" sz="1800" dirty="0"/>
              <a:t>透明公正</a:t>
            </a:r>
            <a:r>
              <a:rPr lang="zh-TW" altLang="en-US" sz="1800" dirty="0" smtClean="0"/>
              <a:t>的</a:t>
            </a:r>
            <a:r>
              <a:rPr lang="zh-TW" altLang="zh-TW" sz="1800" dirty="0" smtClean="0"/>
              <a:t>判</a:t>
            </a:r>
            <a:r>
              <a:rPr lang="zh-TW" altLang="en-US" sz="1800" dirty="0" smtClean="0"/>
              <a:t>決</a:t>
            </a:r>
            <a:r>
              <a:rPr lang="zh-TW" altLang="zh-TW" sz="1800" dirty="0" smtClean="0"/>
              <a:t>。</a:t>
            </a:r>
            <a:endParaRPr lang="en-US" altLang="en-US" sz="1800" dirty="0"/>
          </a:p>
          <a:p>
            <a:pPr marL="0" indent="0" eaLnBrk="1" hangingPunct="1">
              <a:spcBef>
                <a:spcPts val="500"/>
              </a:spcBef>
            </a:pPr>
            <a:r>
              <a:rPr lang="en-US" altLang="en-US" sz="1800" dirty="0"/>
              <a:t>To change the image and reputation of the sport of Boxing.</a:t>
            </a:r>
            <a:r>
              <a:rPr lang="zh-TW" altLang="zh-TW" sz="1800" dirty="0"/>
              <a:t>改變拳擊運動的形象和聲望。</a:t>
            </a:r>
            <a:endParaRPr lang="en-US" altLang="en-US" sz="1800" dirty="0"/>
          </a:p>
        </p:txBody>
      </p:sp>
      <p:sp>
        <p:nvSpPr>
          <p:cNvPr id="134147" name="Rectangle 3"/>
          <p:cNvSpPr>
            <a:spLocks noGrp="1" noChangeArrowheads="1"/>
          </p:cNvSpPr>
          <p:nvPr>
            <p:ph type="title"/>
          </p:nvPr>
        </p:nvSpPr>
        <p:spPr>
          <a:xfrm>
            <a:off x="2073275" y="333375"/>
            <a:ext cx="7632700" cy="647700"/>
          </a:xfrm>
        </p:spPr>
        <p:txBody>
          <a:bodyPr/>
          <a:lstStyle/>
          <a:p>
            <a:pPr eaLnBrk="1" hangingPunct="1"/>
            <a:r>
              <a:rPr lang="en-US" altLang="en-US" sz="2800" dirty="0"/>
              <a:t>AIBA Reform and its Status</a:t>
            </a:r>
            <a:r>
              <a:rPr lang="zh-TW" altLang="zh-TW" sz="2800" dirty="0"/>
              <a:t> AIBA</a:t>
            </a:r>
            <a:r>
              <a:rPr lang="zh-TW" altLang="zh-TW" sz="2800" b="1" dirty="0"/>
              <a:t>改革及其現狀</a:t>
            </a:r>
            <a:endParaRPr lang="en-US" altLang="en-US" sz="2800" dirty="0"/>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665251D-A159-4269-9D56-5BFA38589285}" type="slidenum">
              <a:rPr lang="en-US" altLang="pl-PL" sz="1200" smtClean="0">
                <a:solidFill>
                  <a:srgbClr val="FFFFFF"/>
                </a:solidFill>
                <a:latin typeface="Arial Black" panose="020B0A04020102090204" pitchFamily="34" charset="0"/>
                <a:sym typeface="Arial Black" panose="020B0A04020102090204" pitchFamily="34" charset="0"/>
              </a:rPr>
              <a:pPr/>
              <a:t>310</a:t>
            </a:fld>
            <a:endParaRPr lang="en-US" altLang="pl-PL" sz="1200">
              <a:solidFill>
                <a:srgbClr val="FFFFFF"/>
              </a:solidFill>
              <a:latin typeface="Arial Black" panose="020B0A04020102090204" pitchFamily="34" charset="0"/>
              <a:sym typeface="Arial Black" panose="020B0A04020102090204" pitchFamily="34" charset="0"/>
            </a:endParaRPr>
          </a:p>
        </p:txBody>
      </p:sp>
      <p:grpSp>
        <p:nvGrpSpPr>
          <p:cNvPr id="440323" name="Group 4"/>
          <p:cNvGrpSpPr>
            <a:grpSpLocks/>
          </p:cNvGrpSpPr>
          <p:nvPr/>
        </p:nvGrpSpPr>
        <p:grpSpPr bwMode="auto">
          <a:xfrm>
            <a:off x="7902575" y="1612900"/>
            <a:ext cx="1198563" cy="2838450"/>
            <a:chOff x="0" y="0"/>
            <a:chExt cx="755" cy="1788"/>
          </a:xfrm>
        </p:grpSpPr>
        <p:sp>
          <p:nvSpPr>
            <p:cNvPr id="440339" name="AutoShape 2"/>
            <p:cNvSpPr>
              <a:spLocks/>
            </p:cNvSpPr>
            <p:nvPr/>
          </p:nvSpPr>
          <p:spPr bwMode="auto">
            <a:xfrm>
              <a:off x="0" y="0"/>
              <a:ext cx="755" cy="528"/>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 Vegetables</a:t>
              </a:r>
            </a:p>
            <a:p>
              <a:pPr algn="ctr"/>
              <a:r>
                <a:rPr lang="zh-TW" altLang="en-US" sz="1400" dirty="0"/>
                <a:t>蔬菜</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40340" name="AutoShape 3"/>
            <p:cNvSpPr>
              <a:spLocks/>
            </p:cNvSpPr>
            <p:nvPr/>
          </p:nvSpPr>
          <p:spPr bwMode="auto">
            <a:xfrm>
              <a:off x="0" y="1259"/>
              <a:ext cx="755" cy="529"/>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Protein</a:t>
              </a:r>
            </a:p>
            <a:p>
              <a:pPr algn="ctr"/>
              <a:r>
                <a:rPr lang="zh-TW" altLang="en-US" sz="1400" dirty="0"/>
                <a:t>蛋白質</a:t>
              </a:r>
              <a:endParaRPr lang="en-US" altLang="pl-PL" sz="1300" dirty="0">
                <a:solidFill>
                  <a:srgbClr val="FFFFFF"/>
                </a:solidFill>
                <a:latin typeface="Lucida Grande" charset="0"/>
                <a:ea typeface="Lucida Grande" charset="0"/>
                <a:cs typeface="Lucida Grande" charset="0"/>
                <a:sym typeface="Lucida Grande" charset="0"/>
              </a:endParaRPr>
            </a:p>
          </p:txBody>
        </p:sp>
      </p:grpSp>
      <p:sp>
        <p:nvSpPr>
          <p:cNvPr id="440324" name="Rectangle 5"/>
          <p:cNvSpPr>
            <a:spLocks noGrp="1" noChangeArrowheads="1"/>
          </p:cNvSpPr>
          <p:nvPr>
            <p:ph type="title"/>
          </p:nvPr>
        </p:nvSpPr>
        <p:spPr>
          <a:xfrm>
            <a:off x="1927225" y="619125"/>
            <a:ext cx="7489825" cy="993775"/>
          </a:xfrm>
        </p:spPr>
        <p:txBody>
          <a:bodyPr/>
          <a:lstStyle/>
          <a:p>
            <a:pPr algn="ctr"/>
            <a:r>
              <a:rPr lang="en-US" altLang="pl-PL" dirty="0"/>
              <a:t>Weight Making Phase 1</a:t>
            </a:r>
            <a:br>
              <a:rPr lang="en-US" altLang="pl-PL" dirty="0"/>
            </a:br>
            <a:r>
              <a:rPr lang="zh-TW" altLang="en-US" b="1" dirty="0"/>
              <a:t>第</a:t>
            </a:r>
            <a:r>
              <a:rPr lang="en-US" altLang="zh-TW" b="1" dirty="0"/>
              <a:t>1</a:t>
            </a:r>
            <a:r>
              <a:rPr lang="zh-TW" altLang="zh-TW" b="1" dirty="0"/>
              <a:t>階段重量</a:t>
            </a:r>
            <a:r>
              <a:rPr lang="zh-TW" altLang="en-US" b="1" dirty="0"/>
              <a:t>補充</a:t>
            </a:r>
            <a:r>
              <a:rPr lang="en-US" altLang="zh-TW" dirty="0"/>
              <a:t/>
            </a:r>
            <a:br>
              <a:rPr lang="en-US" altLang="zh-TW" dirty="0"/>
            </a:br>
            <a:endParaRPr lang="en-US" altLang="pl-PL" sz="1800" dirty="0"/>
          </a:p>
        </p:txBody>
      </p:sp>
      <p:grpSp>
        <p:nvGrpSpPr>
          <p:cNvPr id="440325" name="Group 9"/>
          <p:cNvGrpSpPr>
            <a:grpSpLocks/>
          </p:cNvGrpSpPr>
          <p:nvPr/>
        </p:nvGrpSpPr>
        <p:grpSpPr bwMode="auto">
          <a:xfrm>
            <a:off x="3779838" y="1504950"/>
            <a:ext cx="3187700" cy="2562225"/>
            <a:chOff x="0" y="0"/>
            <a:chExt cx="2007" cy="1613"/>
          </a:xfrm>
        </p:grpSpPr>
        <p:sp>
          <p:nvSpPr>
            <p:cNvPr id="440336" name="AutoShape 6"/>
            <p:cNvSpPr>
              <a:spLocks/>
            </p:cNvSpPr>
            <p:nvPr/>
          </p:nvSpPr>
          <p:spPr bwMode="auto">
            <a:xfrm>
              <a:off x="627" y="0"/>
              <a:ext cx="753" cy="527"/>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Protein</a:t>
              </a:r>
            </a:p>
            <a:p>
              <a:pPr algn="ctr"/>
              <a:r>
                <a:rPr lang="zh-TW" altLang="en-US" sz="1400" dirty="0"/>
                <a:t>蛋白質</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40337" name="AutoShape 7"/>
            <p:cNvSpPr>
              <a:spLocks/>
            </p:cNvSpPr>
            <p:nvPr/>
          </p:nvSpPr>
          <p:spPr bwMode="auto">
            <a:xfrm>
              <a:off x="1254" y="1086"/>
              <a:ext cx="753" cy="527"/>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Vegetables</a:t>
              </a:r>
            </a:p>
            <a:p>
              <a:pPr algn="ctr"/>
              <a:r>
                <a:rPr lang="zh-TW" altLang="en-US" sz="1400" dirty="0"/>
                <a:t>蔬菜</a:t>
              </a:r>
              <a:endParaRPr lang="en-US" altLang="pl-PL" sz="1300" dirty="0">
                <a:solidFill>
                  <a:srgbClr val="FFFFFF"/>
                </a:solidFill>
                <a:latin typeface="Lucida Grande" charset="0"/>
                <a:ea typeface="Lucida Grande" charset="0"/>
                <a:cs typeface="Lucida Grande" charset="0"/>
                <a:sym typeface="Lucida Grande" charset="0"/>
              </a:endParaRPr>
            </a:p>
          </p:txBody>
        </p:sp>
        <p:sp>
          <p:nvSpPr>
            <p:cNvPr id="440338" name="AutoShape 8"/>
            <p:cNvSpPr>
              <a:spLocks/>
            </p:cNvSpPr>
            <p:nvPr/>
          </p:nvSpPr>
          <p:spPr bwMode="auto">
            <a:xfrm>
              <a:off x="0" y="1086"/>
              <a:ext cx="752" cy="527"/>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300" dirty="0">
                  <a:solidFill>
                    <a:srgbClr val="FFFFFF"/>
                  </a:solidFill>
                  <a:latin typeface="Lucida Grande" charset="0"/>
                  <a:ea typeface="Lucida Grande" charset="0"/>
                  <a:cs typeface="Lucida Grande" charset="0"/>
                  <a:sym typeface="Lucida Grande" charset="0"/>
                </a:rPr>
                <a:t>Carbohydrate</a:t>
              </a:r>
            </a:p>
            <a:p>
              <a:pPr algn="ctr"/>
              <a:r>
                <a:rPr lang="zh-TW" altLang="en-US" sz="1400" dirty="0"/>
                <a:t>碳水化合物</a:t>
              </a:r>
              <a:endParaRPr lang="en-US" altLang="pl-PL" sz="1300" dirty="0">
                <a:solidFill>
                  <a:srgbClr val="FFFFFF"/>
                </a:solidFill>
                <a:latin typeface="Lucida Grande" charset="0"/>
                <a:ea typeface="Lucida Grande" charset="0"/>
                <a:cs typeface="Lucida Grande" charset="0"/>
                <a:sym typeface="Lucida Grande" charset="0"/>
              </a:endParaRPr>
            </a:p>
          </p:txBody>
        </p:sp>
      </p:grpSp>
      <p:grpSp>
        <p:nvGrpSpPr>
          <p:cNvPr id="440326" name="Group 12"/>
          <p:cNvGrpSpPr>
            <a:grpSpLocks/>
          </p:cNvGrpSpPr>
          <p:nvPr/>
        </p:nvGrpSpPr>
        <p:grpSpPr bwMode="auto">
          <a:xfrm>
            <a:off x="1176338" y="1549400"/>
            <a:ext cx="1506537" cy="3563938"/>
            <a:chOff x="0" y="0"/>
            <a:chExt cx="948" cy="2245"/>
          </a:xfrm>
        </p:grpSpPr>
        <p:sp>
          <p:nvSpPr>
            <p:cNvPr id="440334" name="AutoShape 10"/>
            <p:cNvSpPr>
              <a:spLocks/>
            </p:cNvSpPr>
            <p:nvPr/>
          </p:nvSpPr>
          <p:spPr bwMode="auto">
            <a:xfrm>
              <a:off x="0" y="0"/>
              <a:ext cx="948" cy="664"/>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600" dirty="0">
                  <a:solidFill>
                    <a:srgbClr val="FFFFFF"/>
                  </a:solidFill>
                  <a:latin typeface="Lucida Grande" charset="0"/>
                  <a:ea typeface="Lucida Grande" charset="0"/>
                  <a:cs typeface="Lucida Grande" charset="0"/>
                  <a:sym typeface="Lucida Grande" charset="0"/>
                </a:rPr>
                <a:t>Protein</a:t>
              </a:r>
            </a:p>
            <a:p>
              <a:pPr algn="ctr"/>
              <a:r>
                <a:rPr lang="zh-TW" altLang="en-US" sz="1600" dirty="0"/>
                <a:t>蛋白質</a:t>
              </a:r>
              <a:endParaRPr lang="en-US" altLang="pl-PL" sz="1600" dirty="0">
                <a:solidFill>
                  <a:srgbClr val="FFFFFF"/>
                </a:solidFill>
                <a:latin typeface="Lucida Grande" charset="0"/>
                <a:ea typeface="Lucida Grande" charset="0"/>
                <a:cs typeface="Lucida Grande" charset="0"/>
                <a:sym typeface="Lucida Grande" charset="0"/>
              </a:endParaRPr>
            </a:p>
          </p:txBody>
        </p:sp>
        <p:sp>
          <p:nvSpPr>
            <p:cNvPr id="440335" name="AutoShape 11"/>
            <p:cNvSpPr>
              <a:spLocks/>
            </p:cNvSpPr>
            <p:nvPr/>
          </p:nvSpPr>
          <p:spPr bwMode="auto">
            <a:xfrm>
              <a:off x="0" y="1581"/>
              <a:ext cx="948" cy="664"/>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600" dirty="0">
                  <a:solidFill>
                    <a:srgbClr val="FFFFFF"/>
                  </a:solidFill>
                  <a:latin typeface="Lucida Grande" charset="0"/>
                  <a:ea typeface="Lucida Grande" charset="0"/>
                  <a:cs typeface="Lucida Grande" charset="0"/>
                  <a:sym typeface="Lucida Grande" charset="0"/>
                </a:rPr>
                <a:t>Carbohydrate</a:t>
              </a:r>
            </a:p>
            <a:p>
              <a:pPr algn="ctr"/>
              <a:r>
                <a:rPr lang="zh-TW" altLang="en-US" sz="1600" dirty="0"/>
                <a:t>碳水化合物</a:t>
              </a:r>
              <a:endParaRPr lang="en-US" altLang="pl-PL" sz="1600" dirty="0">
                <a:solidFill>
                  <a:srgbClr val="FFFFFF"/>
                </a:solidFill>
                <a:latin typeface="Lucida Grande" charset="0"/>
                <a:ea typeface="Lucida Grande" charset="0"/>
                <a:cs typeface="Lucida Grande" charset="0"/>
                <a:sym typeface="Lucida Grande" charset="0"/>
              </a:endParaRPr>
            </a:p>
          </p:txBody>
        </p:sp>
      </p:grpSp>
      <p:grpSp>
        <p:nvGrpSpPr>
          <p:cNvPr id="440327" name="Group 15"/>
          <p:cNvGrpSpPr>
            <a:grpSpLocks/>
          </p:cNvGrpSpPr>
          <p:nvPr/>
        </p:nvGrpSpPr>
        <p:grpSpPr bwMode="auto">
          <a:xfrm>
            <a:off x="6492875" y="4151313"/>
            <a:ext cx="819150" cy="1938337"/>
            <a:chOff x="0" y="0"/>
            <a:chExt cx="515" cy="1221"/>
          </a:xfrm>
        </p:grpSpPr>
        <p:sp>
          <p:nvSpPr>
            <p:cNvPr id="440332" name="AutoShape 13"/>
            <p:cNvSpPr>
              <a:spLocks/>
            </p:cNvSpPr>
            <p:nvPr/>
          </p:nvSpPr>
          <p:spPr bwMode="auto">
            <a:xfrm>
              <a:off x="0" y="0"/>
              <a:ext cx="515" cy="361"/>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Protein</a:t>
              </a:r>
            </a:p>
            <a:p>
              <a:pPr algn="ctr"/>
              <a:r>
                <a:rPr lang="zh-TW" altLang="en-US" sz="900" dirty="0"/>
                <a:t>蛋白質</a:t>
              </a:r>
              <a:endParaRPr lang="en-US" altLang="pl-PL" sz="900" dirty="0">
                <a:solidFill>
                  <a:srgbClr val="FFFFFF"/>
                </a:solidFill>
                <a:latin typeface="Lucida Grande" charset="0"/>
                <a:ea typeface="Lucida Grande" charset="0"/>
                <a:cs typeface="Lucida Grande" charset="0"/>
                <a:sym typeface="Lucida Grande" charset="0"/>
              </a:endParaRPr>
            </a:p>
          </p:txBody>
        </p:sp>
        <p:sp>
          <p:nvSpPr>
            <p:cNvPr id="440333" name="AutoShape 14"/>
            <p:cNvSpPr>
              <a:spLocks/>
            </p:cNvSpPr>
            <p:nvPr/>
          </p:nvSpPr>
          <p:spPr bwMode="auto">
            <a:xfrm>
              <a:off x="0" y="859"/>
              <a:ext cx="515" cy="362"/>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Carbohydrate</a:t>
              </a:r>
            </a:p>
            <a:p>
              <a:pPr algn="ctr"/>
              <a:r>
                <a:rPr lang="zh-TW" altLang="en-US" sz="900" dirty="0"/>
                <a:t>碳水化合物</a:t>
              </a:r>
              <a:endParaRPr lang="en-US" altLang="pl-PL" sz="900" dirty="0">
                <a:solidFill>
                  <a:srgbClr val="FFFFFF"/>
                </a:solidFill>
                <a:latin typeface="Lucida Grande" charset="0"/>
                <a:ea typeface="Lucida Grande" charset="0"/>
                <a:cs typeface="Lucida Grande" charset="0"/>
                <a:sym typeface="Lucida Grande" charset="0"/>
              </a:endParaRPr>
            </a:p>
          </p:txBody>
        </p:sp>
      </p:grpSp>
      <p:grpSp>
        <p:nvGrpSpPr>
          <p:cNvPr id="440328" name="Group 18"/>
          <p:cNvGrpSpPr>
            <a:grpSpLocks/>
          </p:cNvGrpSpPr>
          <p:nvPr/>
        </p:nvGrpSpPr>
        <p:grpSpPr bwMode="auto">
          <a:xfrm>
            <a:off x="3370263" y="4511675"/>
            <a:ext cx="777875" cy="1839913"/>
            <a:chOff x="0" y="0"/>
            <a:chExt cx="489" cy="1158"/>
          </a:xfrm>
        </p:grpSpPr>
        <p:sp>
          <p:nvSpPr>
            <p:cNvPr id="440330" name="AutoShape 16"/>
            <p:cNvSpPr>
              <a:spLocks/>
            </p:cNvSpPr>
            <p:nvPr/>
          </p:nvSpPr>
          <p:spPr bwMode="auto">
            <a:xfrm>
              <a:off x="0" y="0"/>
              <a:ext cx="489" cy="342"/>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Protein</a:t>
              </a:r>
            </a:p>
            <a:p>
              <a:pPr algn="ctr"/>
              <a:r>
                <a:rPr lang="zh-TW" altLang="en-US" sz="900" dirty="0"/>
                <a:t>蛋白質</a:t>
              </a:r>
              <a:endParaRPr lang="en-US" altLang="pl-PL" sz="900" dirty="0">
                <a:solidFill>
                  <a:srgbClr val="FFFFFF"/>
                </a:solidFill>
                <a:latin typeface="Lucida Grande" charset="0"/>
                <a:ea typeface="Lucida Grande" charset="0"/>
                <a:cs typeface="Lucida Grande" charset="0"/>
                <a:sym typeface="Lucida Grande" charset="0"/>
              </a:endParaRPr>
            </a:p>
          </p:txBody>
        </p:sp>
        <p:sp>
          <p:nvSpPr>
            <p:cNvPr id="440331" name="AutoShape 17"/>
            <p:cNvSpPr>
              <a:spLocks/>
            </p:cNvSpPr>
            <p:nvPr/>
          </p:nvSpPr>
          <p:spPr bwMode="auto">
            <a:xfrm>
              <a:off x="0" y="816"/>
              <a:ext cx="489" cy="342"/>
            </a:xfrm>
            <a:prstGeom prst="roundRect">
              <a:avLst>
                <a:gd name="adj" fmla="val 19995"/>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900" dirty="0">
                  <a:solidFill>
                    <a:srgbClr val="FFFFFF"/>
                  </a:solidFill>
                  <a:latin typeface="Lucida Grande" charset="0"/>
                  <a:ea typeface="Lucida Grande" charset="0"/>
                  <a:cs typeface="Lucida Grande" charset="0"/>
                  <a:sym typeface="Lucida Grande" charset="0"/>
                </a:rPr>
                <a:t>Carbohydrate</a:t>
              </a:r>
            </a:p>
            <a:p>
              <a:pPr algn="ctr"/>
              <a:r>
                <a:rPr lang="zh-TW" altLang="en-US" sz="900" dirty="0"/>
                <a:t>碳水化合物</a:t>
              </a:r>
              <a:endParaRPr lang="en-US" altLang="pl-PL" sz="900" dirty="0">
                <a:solidFill>
                  <a:srgbClr val="FFFFFF"/>
                </a:solidFill>
                <a:latin typeface="Lucida Grande" charset="0"/>
                <a:ea typeface="Lucida Grande" charset="0"/>
                <a:cs typeface="Lucida Grande" charset="0"/>
                <a:sym typeface="Lucida Grande" charset="0"/>
              </a:endParaRPr>
            </a:p>
          </p:txBody>
        </p:sp>
      </p:grpSp>
      <p:sp>
        <p:nvSpPr>
          <p:cNvPr id="440329" name="AutoShape 19"/>
          <p:cNvSpPr>
            <a:spLocks/>
          </p:cNvSpPr>
          <p:nvPr/>
        </p:nvSpPr>
        <p:spPr bwMode="auto">
          <a:xfrm>
            <a:off x="8618538" y="4394200"/>
            <a:ext cx="1560512" cy="1092200"/>
          </a:xfrm>
          <a:prstGeom prst="roundRect">
            <a:avLst>
              <a:gd name="adj" fmla="val 20000"/>
            </a:avLst>
          </a:prstGeom>
          <a:solidFill>
            <a:srgbClr val="B2B2B2"/>
          </a:solidFill>
          <a:ln w="25400">
            <a:solidFill>
              <a:srgbClr val="FFFFFF"/>
            </a:solidFill>
            <a:round/>
            <a:headEnd/>
            <a:tailEnd/>
          </a:ln>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en-US" altLang="pl-PL" sz="1700" dirty="0">
                <a:solidFill>
                  <a:srgbClr val="FFFFFF"/>
                </a:solidFill>
                <a:latin typeface="Lucida Grande" charset="0"/>
                <a:ea typeface="Lucida Grande" charset="0"/>
                <a:cs typeface="Lucida Grande" charset="0"/>
                <a:sym typeface="Lucida Grande" charset="0"/>
              </a:rPr>
              <a:t>Protein</a:t>
            </a:r>
          </a:p>
          <a:p>
            <a:pPr algn="ctr"/>
            <a:r>
              <a:rPr lang="zh-TW" altLang="en-US" sz="1600" dirty="0"/>
              <a:t>蛋白質</a:t>
            </a:r>
            <a:endParaRPr lang="en-US" altLang="pl-PL" sz="1700" dirty="0">
              <a:solidFill>
                <a:srgbClr val="FFFFFF"/>
              </a:solidFill>
              <a:latin typeface="Lucida Grande" charset="0"/>
              <a:ea typeface="Lucida Grande" charset="0"/>
              <a:cs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22DDD5C-CC32-43F2-8AED-377B4901D2D2}" type="slidenum">
              <a:rPr lang="en-US" altLang="pl-PL" sz="1200" smtClean="0">
                <a:solidFill>
                  <a:srgbClr val="FFFFFF"/>
                </a:solidFill>
                <a:latin typeface="Arial Black" panose="020B0A04020102090204" pitchFamily="34" charset="0"/>
                <a:sym typeface="Arial Black" panose="020B0A04020102090204" pitchFamily="34" charset="0"/>
              </a:rPr>
              <a:pPr/>
              <a:t>311</a:t>
            </a:fld>
            <a:endParaRPr lang="en-US" altLang="pl-PL" sz="1200">
              <a:solidFill>
                <a:srgbClr val="FFFFFF"/>
              </a:solidFill>
              <a:latin typeface="Arial Black" panose="020B0A04020102090204" pitchFamily="34" charset="0"/>
              <a:sym typeface="Arial Black" panose="020B0A04020102090204" pitchFamily="34" charset="0"/>
            </a:endParaRPr>
          </a:p>
        </p:txBody>
      </p:sp>
      <p:graphicFrame>
        <p:nvGraphicFramePr>
          <p:cNvPr id="47106" name="Group 2"/>
          <p:cNvGraphicFramePr>
            <a:graphicFrameLocks noGrp="1"/>
          </p:cNvGraphicFramePr>
          <p:nvPr/>
        </p:nvGraphicFramePr>
        <p:xfrm>
          <a:off x="2300288" y="1484313"/>
          <a:ext cx="4946650" cy="4935538"/>
        </p:xfrm>
        <a:graphic>
          <a:graphicData uri="http://schemas.openxmlformats.org/drawingml/2006/table">
            <a:tbl>
              <a:tblPr/>
              <a:tblGrid>
                <a:gridCol w="1252537">
                  <a:extLst>
                    <a:ext uri="{9D8B030D-6E8A-4147-A177-3AD203B41FA5}">
                      <a16:colId xmlns:a16="http://schemas.microsoft.com/office/drawing/2014/main" xmlns="" val="20000"/>
                    </a:ext>
                  </a:extLst>
                </a:gridCol>
                <a:gridCol w="663575">
                  <a:extLst>
                    <a:ext uri="{9D8B030D-6E8A-4147-A177-3AD203B41FA5}">
                      <a16:colId xmlns:a16="http://schemas.microsoft.com/office/drawing/2014/main" xmlns="" val="20001"/>
                    </a:ext>
                  </a:extLst>
                </a:gridCol>
                <a:gridCol w="1630363">
                  <a:extLst>
                    <a:ext uri="{9D8B030D-6E8A-4147-A177-3AD203B41FA5}">
                      <a16:colId xmlns:a16="http://schemas.microsoft.com/office/drawing/2014/main" xmlns="" val="20002"/>
                    </a:ext>
                  </a:extLst>
                </a:gridCol>
                <a:gridCol w="442912">
                  <a:extLst>
                    <a:ext uri="{9D8B030D-6E8A-4147-A177-3AD203B41FA5}">
                      <a16:colId xmlns:a16="http://schemas.microsoft.com/office/drawing/2014/main" xmlns="" val="20003"/>
                    </a:ext>
                  </a:extLst>
                </a:gridCol>
                <a:gridCol w="957263">
                  <a:extLst>
                    <a:ext uri="{9D8B030D-6E8A-4147-A177-3AD203B41FA5}">
                      <a16:colId xmlns:a16="http://schemas.microsoft.com/office/drawing/2014/main" xmlns="" val="20004"/>
                    </a:ext>
                  </a:extLst>
                </a:gridCol>
              </a:tblGrid>
              <a:tr h="334963">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Food Item</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Kcal</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Carbohydrate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GI</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Protein</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Orange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Pear</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60.3</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Banana</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97.8</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Pear</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60.3</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4"/>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Orange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5"/>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6"/>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7"/>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8"/>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9"/>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Totals</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871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180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47</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1"/>
                  </a:ext>
                </a:extLst>
              </a:tr>
            </a:tbl>
          </a:graphicData>
        </a:graphic>
      </p:graphicFrame>
      <p:sp>
        <p:nvSpPr>
          <p:cNvPr id="441468" name="Rectangle 360"/>
          <p:cNvSpPr>
            <a:spLocks noGrp="1" noChangeArrowheads="1"/>
          </p:cNvSpPr>
          <p:nvPr>
            <p:ph type="title"/>
          </p:nvPr>
        </p:nvSpPr>
        <p:spPr/>
        <p:txBody>
          <a:bodyPr/>
          <a:lstStyle/>
          <a:p>
            <a:r>
              <a:rPr lang="en-US" altLang="pl-PL"/>
              <a:t>PHASE 2 LOW CAL DIET</a:t>
            </a:r>
          </a:p>
        </p:txBody>
      </p:sp>
      <p:sp>
        <p:nvSpPr>
          <p:cNvPr id="441469" name="AutoShape 361"/>
          <p:cNvSpPr>
            <a:spLocks/>
          </p:cNvSpPr>
          <p:nvPr/>
        </p:nvSpPr>
        <p:spPr bwMode="auto">
          <a:xfrm>
            <a:off x="2006600" y="2300288"/>
            <a:ext cx="5657850" cy="2976562"/>
          </a:xfrm>
          <a:custGeom>
            <a:avLst/>
            <a:gdLst>
              <a:gd name="T0" fmla="*/ 0 w 21600"/>
              <a:gd name="T1" fmla="*/ 2147483646 h 21600"/>
              <a:gd name="T2" fmla="*/ 2147483646 w 21600"/>
              <a:gd name="T3" fmla="*/ 0 h 21600"/>
              <a:gd name="T4" fmla="*/ 2147483646 w 21600"/>
              <a:gd name="T5" fmla="*/ 2147483646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w 21600"/>
              <a:gd name="T21" fmla="*/ 2147483646 h 21600"/>
              <a:gd name="T22" fmla="*/ 2147483646 w 21600"/>
              <a:gd name="T23" fmla="*/ 2147483646 h 21600"/>
              <a:gd name="T24" fmla="*/ 0 w 21600"/>
              <a:gd name="T25" fmla="*/ 2147483646 h 21600"/>
              <a:gd name="T26" fmla="*/ 0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6400"/>
                </a:moveTo>
                <a:lnTo>
                  <a:pt x="1329" y="0"/>
                </a:lnTo>
                <a:lnTo>
                  <a:pt x="10800" y="7102"/>
                </a:lnTo>
                <a:lnTo>
                  <a:pt x="20271" y="0"/>
                </a:lnTo>
                <a:lnTo>
                  <a:pt x="21600" y="6400"/>
                </a:lnTo>
                <a:lnTo>
                  <a:pt x="15732" y="10800"/>
                </a:lnTo>
                <a:lnTo>
                  <a:pt x="21600" y="15200"/>
                </a:lnTo>
                <a:lnTo>
                  <a:pt x="20271" y="21600"/>
                </a:lnTo>
                <a:lnTo>
                  <a:pt x="10800" y="14498"/>
                </a:lnTo>
                <a:lnTo>
                  <a:pt x="1329" y="21600"/>
                </a:lnTo>
                <a:lnTo>
                  <a:pt x="0" y="15200"/>
                </a:lnTo>
                <a:lnTo>
                  <a:pt x="5868" y="10800"/>
                </a:lnTo>
                <a:lnTo>
                  <a:pt x="0" y="6400"/>
                </a:lnTo>
                <a:close/>
                <a:moveTo>
                  <a:pt x="0" y="6400"/>
                </a:moveTo>
              </a:path>
            </a:pathLst>
          </a:custGeom>
          <a:solidFill>
            <a:srgbClr val="FF0000"/>
          </a:solidFill>
          <a:ln w="25400" cap="flat">
            <a:solidFill>
              <a:srgbClr val="A1A1A1"/>
            </a:solidFill>
            <a:prstDash val="solid"/>
            <a:round/>
            <a:headEnd type="none" w="med" len="med"/>
            <a:tailEnd type="none" w="med" len="me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E445128-C79F-4493-8911-D40F3C7B0DA8}" type="slidenum">
              <a:rPr lang="en-US" altLang="pl-PL" sz="1200" smtClean="0">
                <a:solidFill>
                  <a:srgbClr val="FFFFFF"/>
                </a:solidFill>
                <a:latin typeface="Arial Black" panose="020B0A04020102090204" pitchFamily="34" charset="0"/>
                <a:sym typeface="Arial Black" panose="020B0A04020102090204" pitchFamily="34" charset="0"/>
              </a:rPr>
              <a:pPr/>
              <a:t>312</a:t>
            </a:fld>
            <a:endParaRPr lang="en-US" altLang="pl-PL" sz="1200">
              <a:solidFill>
                <a:srgbClr val="FFFFFF"/>
              </a:solidFill>
              <a:latin typeface="Arial Black" panose="020B0A04020102090204" pitchFamily="34" charset="0"/>
              <a:sym typeface="Arial Black" panose="020B0A04020102090204" pitchFamily="34" charset="0"/>
            </a:endParaRPr>
          </a:p>
        </p:txBody>
      </p:sp>
      <p:graphicFrame>
        <p:nvGraphicFramePr>
          <p:cNvPr id="48130" name="Group 2"/>
          <p:cNvGraphicFramePr>
            <a:graphicFrameLocks noGrp="1"/>
          </p:cNvGraphicFramePr>
          <p:nvPr>
            <p:extLst>
              <p:ext uri="{D42A27DB-BD31-4B8C-83A1-F6EECF244321}">
                <p14:modId xmlns:p14="http://schemas.microsoft.com/office/powerpoint/2010/main" val="24844918"/>
              </p:ext>
            </p:extLst>
          </p:nvPr>
        </p:nvGraphicFramePr>
        <p:xfrm>
          <a:off x="2300288" y="1484313"/>
          <a:ext cx="4946650" cy="5164455"/>
        </p:xfrm>
        <a:graphic>
          <a:graphicData uri="http://schemas.openxmlformats.org/drawingml/2006/table">
            <a:tbl>
              <a:tblPr/>
              <a:tblGrid>
                <a:gridCol w="1252537">
                  <a:extLst>
                    <a:ext uri="{9D8B030D-6E8A-4147-A177-3AD203B41FA5}">
                      <a16:colId xmlns:a16="http://schemas.microsoft.com/office/drawing/2014/main" xmlns="" val="20000"/>
                    </a:ext>
                  </a:extLst>
                </a:gridCol>
                <a:gridCol w="663575">
                  <a:extLst>
                    <a:ext uri="{9D8B030D-6E8A-4147-A177-3AD203B41FA5}">
                      <a16:colId xmlns:a16="http://schemas.microsoft.com/office/drawing/2014/main" xmlns="" val="20001"/>
                    </a:ext>
                  </a:extLst>
                </a:gridCol>
                <a:gridCol w="1630363">
                  <a:extLst>
                    <a:ext uri="{9D8B030D-6E8A-4147-A177-3AD203B41FA5}">
                      <a16:colId xmlns:a16="http://schemas.microsoft.com/office/drawing/2014/main" xmlns="" val="20002"/>
                    </a:ext>
                  </a:extLst>
                </a:gridCol>
                <a:gridCol w="442912">
                  <a:extLst>
                    <a:ext uri="{9D8B030D-6E8A-4147-A177-3AD203B41FA5}">
                      <a16:colId xmlns:a16="http://schemas.microsoft.com/office/drawing/2014/main" xmlns="" val="20003"/>
                    </a:ext>
                  </a:extLst>
                </a:gridCol>
                <a:gridCol w="957263">
                  <a:extLst>
                    <a:ext uri="{9D8B030D-6E8A-4147-A177-3AD203B41FA5}">
                      <a16:colId xmlns:a16="http://schemas.microsoft.com/office/drawing/2014/main" xmlns="" val="20004"/>
                    </a:ext>
                  </a:extLst>
                </a:gridCol>
              </a:tblGrid>
              <a:tr h="334963">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Food Item</a:t>
                      </a:r>
                    </a:p>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zh-TW" altLang="en-US"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食物項目</a:t>
                      </a:r>
                      <a:endPar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Kcal</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Carbohydrate</a:t>
                      </a:r>
                    </a:p>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zh-TW" altLang="en-US"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碳水化合物</a:t>
                      </a:r>
                      <a:endPar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GI</a:t>
                      </a: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Protein</a:t>
                      </a:r>
                    </a:p>
                    <a:p>
                      <a:pPr marL="342900" marR="0" lvl="0" indent="-34290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zh-TW" altLang="en-US"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蛋白質</a:t>
                      </a:r>
                      <a:endParaRPr kumimoji="0" lang="en-US" altLang="pl-PL" sz="16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蘋果</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Orange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橘子</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牛奶</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endPar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Pear</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梨子</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60.3</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Banana</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香蕉</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97.8</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蘋果</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牛奶</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Pear</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梨子</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60.3</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蘋果</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4"/>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Orange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橘子</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5"/>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牛奶</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6"/>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7"/>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Apple</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蘋果</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50.9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8"/>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Milk</a:t>
                      </a:r>
                      <a:r>
                        <a:rPr kumimoji="0" lang="zh-TW" altLang="en-US"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牛奶</a:t>
                      </a:r>
                      <a:endParaRPr kumimoji="0" lang="en-US" altLang="pl-PL" sz="10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86.9</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12.5</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xmlns="" val="10019"/>
                  </a:ext>
                </a:extLst>
              </a:tr>
              <a:tr h="1682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5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244475">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Totals</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871</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180</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0" i="0" u="none" strike="noStrike" cap="none" normalizeH="0" baseline="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 </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fontAlgn="base">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pl-PL" sz="1000" b="1"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47</a:t>
                      </a:r>
                    </a:p>
                  </a:txBody>
                  <a:tcPr marL="38100" marR="38100"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1"/>
                  </a:ext>
                </a:extLst>
              </a:tr>
            </a:tbl>
          </a:graphicData>
        </a:graphic>
      </p:graphicFrame>
      <p:sp>
        <p:nvSpPr>
          <p:cNvPr id="442492" name="Rectangle 360"/>
          <p:cNvSpPr>
            <a:spLocks noGrp="1" noChangeArrowheads="1"/>
          </p:cNvSpPr>
          <p:nvPr>
            <p:ph type="title"/>
          </p:nvPr>
        </p:nvSpPr>
        <p:spPr>
          <a:xfrm>
            <a:off x="1927225" y="619125"/>
            <a:ext cx="7489825" cy="752475"/>
          </a:xfrm>
        </p:spPr>
        <p:txBody>
          <a:bodyPr/>
          <a:lstStyle/>
          <a:p>
            <a:r>
              <a:rPr lang="en-US" altLang="pl-PL" dirty="0"/>
              <a:t>PHASE 2 LOW CAL DIET</a:t>
            </a:r>
            <a:r>
              <a:rPr lang="zh-TW" altLang="en-US" b="1" dirty="0"/>
              <a:t>第</a:t>
            </a:r>
            <a:r>
              <a:rPr lang="en-US" altLang="zh-TW" dirty="0"/>
              <a:t>2</a:t>
            </a:r>
            <a:r>
              <a:rPr lang="zh-TW" altLang="en-US" b="1" dirty="0"/>
              <a:t>階段低卡飲食</a:t>
            </a:r>
            <a:r>
              <a:rPr lang="en-US" altLang="zh-TW" b="1" dirty="0"/>
              <a:t/>
            </a:r>
            <a:br>
              <a:rPr lang="en-US" altLang="zh-TW" b="1" dirty="0"/>
            </a:br>
            <a:endParaRPr lang="en-US" altLang="pl-PL" sz="1800" dirty="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FB29C41-BE5F-4E8A-9928-5CF8BE0A5882}" type="slidenum">
              <a:rPr lang="en-US" altLang="pl-PL" sz="1200" smtClean="0">
                <a:solidFill>
                  <a:srgbClr val="FFFFFF"/>
                </a:solidFill>
                <a:latin typeface="Arial Black" panose="020B0A04020102090204" pitchFamily="34" charset="0"/>
                <a:sym typeface="Arial Black" panose="020B0A04020102090204" pitchFamily="34" charset="0"/>
              </a:rPr>
              <a:pPr/>
              <a:t>313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43395" name="Rectangle 2"/>
          <p:cNvSpPr>
            <a:spLocks noGrp="1" noChangeArrowheads="1"/>
          </p:cNvSpPr>
          <p:nvPr>
            <p:ph type="body" idx="1"/>
          </p:nvPr>
        </p:nvSpPr>
        <p:spPr>
          <a:xfrm>
            <a:off x="919163" y="1412875"/>
            <a:ext cx="8497887" cy="4319588"/>
          </a:xfrm>
        </p:spPr>
        <p:txBody>
          <a:bodyPr/>
          <a:lstStyle/>
          <a:p>
            <a:pPr marL="304800" indent="-304800">
              <a:spcBef>
                <a:spcPct val="0"/>
              </a:spcBef>
            </a:pPr>
            <a:r>
              <a:rPr lang="en-US" altLang="pl-PL" sz="2400" dirty="0"/>
              <a:t>Used during the last 48 hours before competition</a:t>
            </a:r>
            <a:r>
              <a:rPr lang="zh-TW" altLang="zh-TW" sz="2400" dirty="0"/>
              <a:t>在</a:t>
            </a:r>
            <a:r>
              <a:rPr lang="zh-TW" altLang="en-US" sz="2400" dirty="0"/>
              <a:t>比賽</a:t>
            </a:r>
            <a:r>
              <a:rPr lang="zh-TW" altLang="zh-TW" sz="2400" dirty="0"/>
              <a:t>前48小時內使用</a:t>
            </a:r>
            <a:endParaRPr lang="en-US" altLang="pl-PL" sz="2400" dirty="0"/>
          </a:p>
          <a:p>
            <a:pPr marL="304800" indent="-304800">
              <a:spcBef>
                <a:spcPts val="600"/>
              </a:spcBef>
            </a:pPr>
            <a:r>
              <a:rPr lang="en-US" altLang="pl-PL" sz="2400" dirty="0"/>
              <a:t>Taken from a clinical / surgical model</a:t>
            </a:r>
            <a:r>
              <a:rPr lang="zh-TW" altLang="en-US" sz="2400" dirty="0"/>
              <a:t>借用</a:t>
            </a:r>
            <a:r>
              <a:rPr lang="zh-TW" altLang="zh-TW" sz="2400" dirty="0"/>
              <a:t>臨床/手術模型</a:t>
            </a:r>
            <a:endParaRPr lang="en-US" altLang="pl-PL" sz="2400" dirty="0"/>
          </a:p>
          <a:p>
            <a:pPr marL="304800" indent="-304800">
              <a:spcBef>
                <a:spcPts val="600"/>
              </a:spcBef>
            </a:pPr>
            <a:r>
              <a:rPr lang="en-US" altLang="pl-PL" sz="2400" dirty="0"/>
              <a:t>Preferred over food and fluid restriction as it allows the athlete to meet fluid and energy needs</a:t>
            </a:r>
            <a:r>
              <a:rPr lang="zh-TW" altLang="zh-TW" sz="2400" dirty="0"/>
              <a:t>優於食物和</a:t>
            </a:r>
            <a:r>
              <a:rPr lang="zh-TW" altLang="en-US" sz="2400" dirty="0"/>
              <a:t>流質</a:t>
            </a:r>
            <a:r>
              <a:rPr lang="zh-TW" altLang="zh-TW" sz="2400" dirty="0"/>
              <a:t>限制，因為允許</a:t>
            </a:r>
            <a:r>
              <a:rPr lang="zh-TW" altLang="en-US" sz="2400" dirty="0"/>
              <a:t>運動員</a:t>
            </a:r>
            <a:r>
              <a:rPr lang="zh-TW" altLang="zh-TW" sz="2400" dirty="0"/>
              <a:t>滿足</a:t>
            </a:r>
            <a:r>
              <a:rPr lang="zh-TW" altLang="en-US" sz="2400" dirty="0"/>
              <a:t>流質</a:t>
            </a:r>
            <a:r>
              <a:rPr lang="zh-TW" altLang="zh-TW" sz="2400" dirty="0"/>
              <a:t>和能量需求</a:t>
            </a:r>
            <a:endParaRPr lang="en-US" altLang="pl-PL" sz="2400" dirty="0"/>
          </a:p>
          <a:p>
            <a:pPr marL="304800" indent="-304800">
              <a:spcBef>
                <a:spcPts val="600"/>
              </a:spcBef>
            </a:pPr>
            <a:r>
              <a:rPr lang="en-US" altLang="pl-PL" sz="2400" dirty="0"/>
              <a:t>Depending upon the size of the athlete we can cut a further 0.5 to 1kg</a:t>
            </a:r>
            <a:r>
              <a:rPr lang="zh-TW" altLang="zh-TW" sz="2400" dirty="0"/>
              <a:t>根據運動員的</a:t>
            </a:r>
            <a:r>
              <a:rPr lang="zh-TW" altLang="en-US" sz="2400" dirty="0"/>
              <a:t>體形</a:t>
            </a:r>
            <a:r>
              <a:rPr lang="zh-TW" altLang="zh-TW" sz="2400" dirty="0"/>
              <a:t>，我們可以再減</a:t>
            </a:r>
            <a:r>
              <a:rPr lang="zh-TW" altLang="en-US" sz="2400" dirty="0"/>
              <a:t>少</a:t>
            </a:r>
            <a:r>
              <a:rPr lang="zh-TW" altLang="zh-TW" sz="2400" dirty="0"/>
              <a:t>0.5至1kg</a:t>
            </a:r>
            <a:endParaRPr lang="en-US" altLang="pl-PL" sz="2400" dirty="0"/>
          </a:p>
        </p:txBody>
      </p:sp>
      <p:sp>
        <p:nvSpPr>
          <p:cNvPr id="443396" name="Rectangle 3"/>
          <p:cNvSpPr>
            <a:spLocks noGrp="1" noChangeArrowheads="1"/>
          </p:cNvSpPr>
          <p:nvPr>
            <p:ph type="title"/>
          </p:nvPr>
        </p:nvSpPr>
        <p:spPr>
          <a:xfrm>
            <a:off x="1927225" y="692150"/>
            <a:ext cx="7489825" cy="720725"/>
          </a:xfrm>
        </p:spPr>
        <p:txBody>
          <a:bodyPr/>
          <a:lstStyle/>
          <a:p>
            <a:r>
              <a:rPr lang="en-US" altLang="pl-PL" dirty="0"/>
              <a:t>PHASE 3 LOW RESIDUE</a:t>
            </a:r>
            <a:r>
              <a:rPr lang="zh-TW" altLang="zh-TW" b="1" dirty="0"/>
              <a:t>第</a:t>
            </a:r>
            <a:r>
              <a:rPr lang="zh-TW" altLang="zh-TW" dirty="0"/>
              <a:t>3</a:t>
            </a:r>
            <a:r>
              <a:rPr lang="zh-TW" altLang="zh-TW" b="1" dirty="0"/>
              <a:t>階段低殘留</a:t>
            </a:r>
            <a:endParaRPr lang="en-US" altLang="pl-PL" b="1" dirty="0"/>
          </a:p>
        </p:txBody>
      </p:sp>
      <p:sp>
        <p:nvSpPr>
          <p:cNvPr id="443397" name="Rectangle 4"/>
          <p:cNvSpPr>
            <a:spLocks/>
          </p:cNvSpPr>
          <p:nvPr/>
        </p:nvSpPr>
        <p:spPr bwMode="auto">
          <a:xfrm>
            <a:off x="7604125" y="4333254"/>
            <a:ext cx="2438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altLang="pl-PL" sz="9600" dirty="0">
                <a:solidFill>
                  <a:srgbClr val="FF0000"/>
                </a:solidFill>
                <a:latin typeface="Lucida Grande" charset="0"/>
                <a:ea typeface="Lucida Grande" charset="0"/>
                <a:cs typeface="Lucida Grande" charset="0"/>
                <a:sym typeface="Lucida Grande" charset="0"/>
              </a:rPr>
              <a:t>?</a:t>
            </a:r>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C0E8B55-3BC1-4EE1-8641-C818D0D86F97}" type="slidenum">
              <a:rPr lang="en-US" altLang="pl-PL" sz="1200" smtClean="0">
                <a:solidFill>
                  <a:srgbClr val="FFFFFF"/>
                </a:solidFill>
                <a:latin typeface="Arial Black" panose="020B0A04020102090204" pitchFamily="34" charset="0"/>
                <a:sym typeface="Arial Black" panose="020B0A04020102090204" pitchFamily="34" charset="0"/>
              </a:rPr>
              <a:pPr/>
              <a:t>314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44419" name="Rectangle 2"/>
          <p:cNvSpPr>
            <a:spLocks noGrp="1" noChangeArrowheads="1"/>
          </p:cNvSpPr>
          <p:nvPr>
            <p:ph type="body" idx="1"/>
          </p:nvPr>
        </p:nvSpPr>
        <p:spPr>
          <a:xfrm>
            <a:off x="919163" y="1412875"/>
            <a:ext cx="8497887" cy="4895850"/>
          </a:xfrm>
        </p:spPr>
        <p:txBody>
          <a:bodyPr/>
          <a:lstStyle/>
          <a:p>
            <a:pPr marL="304800" indent="-304800">
              <a:lnSpc>
                <a:spcPct val="90000"/>
              </a:lnSpc>
              <a:spcBef>
                <a:spcPct val="0"/>
              </a:spcBef>
              <a:buNone/>
            </a:pPr>
            <a:r>
              <a:rPr lang="en-US" altLang="pl-PL" sz="2000" dirty="0"/>
              <a:t>• Low-</a:t>
            </a:r>
            <a:r>
              <a:rPr lang="en-US" altLang="pl-PL" sz="2000" dirty="0" err="1"/>
              <a:t>fibre</a:t>
            </a:r>
            <a:r>
              <a:rPr lang="en-US" altLang="pl-PL" sz="2000" dirty="0"/>
              <a:t> cereals (corn flakes, rice </a:t>
            </a:r>
            <a:r>
              <a:rPr lang="en-US" altLang="pl-PL" sz="2000" dirty="0" err="1"/>
              <a:t>krispies</a:t>
            </a:r>
            <a:r>
              <a:rPr lang="en-US" altLang="pl-PL" sz="2000" dirty="0"/>
              <a:t>)</a:t>
            </a:r>
            <a:r>
              <a:rPr lang="zh-TW" altLang="zh-TW" sz="2000" dirty="0"/>
              <a:t>低纖維穀物（玉米片</a:t>
            </a:r>
            <a:r>
              <a:rPr lang="zh-TW" altLang="en-US" sz="2000" dirty="0"/>
              <a:t>、穀片</a:t>
            </a:r>
            <a:r>
              <a:rPr lang="zh-TW" altLang="zh-TW" sz="2000" dirty="0"/>
              <a:t>）</a:t>
            </a:r>
            <a:endParaRPr lang="en-US" altLang="pl-PL" sz="2000" dirty="0"/>
          </a:p>
          <a:p>
            <a:pPr marL="304800" indent="-304800">
              <a:lnSpc>
                <a:spcPct val="90000"/>
              </a:lnSpc>
              <a:spcBef>
                <a:spcPts val="500"/>
              </a:spcBef>
              <a:buNone/>
            </a:pPr>
            <a:r>
              <a:rPr lang="en-US" altLang="pl-PL" sz="2000" dirty="0"/>
              <a:t>• White bread</a:t>
            </a:r>
            <a:r>
              <a:rPr lang="zh-TW" altLang="zh-TW" sz="2000" dirty="0"/>
              <a:t>白麵包</a:t>
            </a:r>
            <a:endParaRPr lang="en-US" altLang="pl-PL" sz="2000" dirty="0"/>
          </a:p>
          <a:p>
            <a:pPr marL="304800" indent="-304800">
              <a:lnSpc>
                <a:spcPct val="90000"/>
              </a:lnSpc>
              <a:spcBef>
                <a:spcPts val="500"/>
              </a:spcBef>
              <a:buNone/>
            </a:pPr>
            <a:r>
              <a:rPr lang="en-US" altLang="pl-PL" sz="2000" dirty="0"/>
              <a:t>• Jam, honey</a:t>
            </a:r>
            <a:r>
              <a:rPr lang="zh-TW" altLang="zh-TW" sz="2000" dirty="0"/>
              <a:t>果醬</a:t>
            </a:r>
            <a:r>
              <a:rPr lang="zh-TW" altLang="en-US" sz="2000" dirty="0"/>
              <a:t>、蜂蜜</a:t>
            </a:r>
            <a:endParaRPr lang="en-US" altLang="pl-PL" sz="2000" dirty="0"/>
          </a:p>
          <a:p>
            <a:pPr marL="304800" indent="-304800">
              <a:lnSpc>
                <a:spcPct val="90000"/>
              </a:lnSpc>
              <a:spcBef>
                <a:spcPts val="500"/>
              </a:spcBef>
              <a:buNone/>
            </a:pPr>
            <a:r>
              <a:rPr lang="en-US" altLang="pl-PL" sz="2000" dirty="0"/>
              <a:t>• Juice, low-fat milk, sports drink</a:t>
            </a:r>
            <a:r>
              <a:rPr lang="zh-TW" altLang="zh-TW" sz="2000" dirty="0"/>
              <a:t>果汁</a:t>
            </a:r>
            <a:r>
              <a:rPr lang="zh-TW" altLang="en-US" sz="2000" dirty="0"/>
              <a:t>、</a:t>
            </a:r>
            <a:r>
              <a:rPr lang="zh-TW" altLang="zh-TW" sz="2000" dirty="0"/>
              <a:t>低脂牛奶</a:t>
            </a:r>
            <a:r>
              <a:rPr lang="zh-TW" altLang="en-US" sz="2000" dirty="0"/>
              <a:t>、</a:t>
            </a:r>
            <a:r>
              <a:rPr lang="zh-TW" altLang="zh-TW" sz="2000" dirty="0"/>
              <a:t>運動飲料</a:t>
            </a:r>
            <a:endParaRPr lang="en-US" altLang="pl-PL" sz="2000" dirty="0"/>
          </a:p>
          <a:p>
            <a:pPr marL="304800" indent="-304800">
              <a:lnSpc>
                <a:spcPct val="90000"/>
              </a:lnSpc>
              <a:spcBef>
                <a:spcPts val="500"/>
              </a:spcBef>
              <a:buNone/>
            </a:pPr>
            <a:r>
              <a:rPr lang="en-US" altLang="pl-PL" sz="2000" dirty="0"/>
              <a:t>• Tinned fruit</a:t>
            </a:r>
            <a:r>
              <a:rPr lang="zh-TW" altLang="zh-TW" sz="2000" dirty="0"/>
              <a:t>罐頭水果</a:t>
            </a:r>
            <a:endParaRPr lang="en-US" altLang="pl-PL" sz="2000" dirty="0"/>
          </a:p>
          <a:p>
            <a:pPr marL="304800" indent="-304800">
              <a:lnSpc>
                <a:spcPct val="90000"/>
              </a:lnSpc>
              <a:spcBef>
                <a:spcPts val="500"/>
              </a:spcBef>
              <a:buNone/>
            </a:pPr>
            <a:r>
              <a:rPr lang="en-US" altLang="pl-PL" sz="2000" dirty="0"/>
              <a:t>• Jelly</a:t>
            </a:r>
            <a:r>
              <a:rPr lang="zh-TW" altLang="zh-TW" sz="2000" dirty="0"/>
              <a:t>果凍</a:t>
            </a:r>
            <a:endParaRPr lang="en-US" altLang="pl-PL" sz="2000" dirty="0"/>
          </a:p>
          <a:p>
            <a:pPr marL="304800" indent="-304800">
              <a:lnSpc>
                <a:spcPct val="90000"/>
              </a:lnSpc>
              <a:spcBef>
                <a:spcPts val="500"/>
              </a:spcBef>
              <a:buNone/>
            </a:pPr>
            <a:r>
              <a:rPr lang="en-US" altLang="pl-PL" sz="2000" dirty="0"/>
              <a:t>• Clear soups</a:t>
            </a:r>
            <a:r>
              <a:rPr lang="zh-TW" altLang="zh-TW" sz="2000" dirty="0"/>
              <a:t>清湯</a:t>
            </a:r>
            <a:endParaRPr lang="en-US" altLang="pl-PL" sz="2000" dirty="0"/>
          </a:p>
          <a:p>
            <a:pPr marL="304800" indent="-304800">
              <a:lnSpc>
                <a:spcPct val="90000"/>
              </a:lnSpc>
              <a:spcBef>
                <a:spcPts val="500"/>
              </a:spcBef>
              <a:buNone/>
            </a:pPr>
            <a:r>
              <a:rPr lang="en-US" altLang="pl-PL" sz="2000" dirty="0"/>
              <a:t>• White pasta &amp; rice</a:t>
            </a:r>
            <a:r>
              <a:rPr lang="zh-TW" altLang="zh-TW" sz="2000" dirty="0"/>
              <a:t>白色麵食和米飯</a:t>
            </a:r>
            <a:endParaRPr lang="en-US" altLang="pl-PL" sz="2000" dirty="0"/>
          </a:p>
          <a:p>
            <a:pPr marL="304800" indent="-304800">
              <a:lnSpc>
                <a:spcPct val="90000"/>
              </a:lnSpc>
              <a:spcBef>
                <a:spcPts val="500"/>
              </a:spcBef>
              <a:buNone/>
            </a:pPr>
            <a:r>
              <a:rPr lang="en-US" altLang="pl-PL" sz="2000" dirty="0"/>
              <a:t>• Tomato based sauces</a:t>
            </a:r>
            <a:r>
              <a:rPr lang="zh-TW" altLang="zh-TW" sz="2000" dirty="0"/>
              <a:t>番茄醬</a:t>
            </a:r>
            <a:endParaRPr lang="en-US" altLang="pl-PL" sz="2000" dirty="0"/>
          </a:p>
          <a:p>
            <a:pPr marL="304800" indent="-304800">
              <a:lnSpc>
                <a:spcPct val="90000"/>
              </a:lnSpc>
              <a:spcBef>
                <a:spcPts val="500"/>
              </a:spcBef>
              <a:buNone/>
            </a:pPr>
            <a:r>
              <a:rPr lang="en-US" altLang="pl-PL" sz="2000" dirty="0"/>
              <a:t>• Liquid meal replacement (Shakes)</a:t>
            </a:r>
            <a:r>
              <a:rPr lang="zh-TW" altLang="en-US" sz="2000" dirty="0"/>
              <a:t>流質代餐</a:t>
            </a:r>
            <a:r>
              <a:rPr lang="zh-TW" altLang="zh-TW" sz="2000" dirty="0"/>
              <a:t>（</a:t>
            </a:r>
            <a:r>
              <a:rPr lang="zh-TW" altLang="en-US" sz="2000" dirty="0"/>
              <a:t>雪克</a:t>
            </a:r>
            <a:r>
              <a:rPr lang="zh-TW" altLang="zh-TW" sz="2000" dirty="0"/>
              <a:t>）</a:t>
            </a:r>
            <a:endParaRPr lang="en-US" altLang="pl-PL" sz="2000" dirty="0"/>
          </a:p>
          <a:p>
            <a:pPr marL="304800" indent="-304800">
              <a:lnSpc>
                <a:spcPct val="90000"/>
              </a:lnSpc>
              <a:spcBef>
                <a:spcPts val="500"/>
              </a:spcBef>
              <a:buFont typeface="Arial" panose="020B0604020202020204" pitchFamily="34" charset="0"/>
              <a:buNone/>
            </a:pPr>
            <a:endParaRPr lang="en-US" altLang="pl-PL" sz="2000" dirty="0"/>
          </a:p>
          <a:p>
            <a:pPr marL="304800" indent="-304800">
              <a:lnSpc>
                <a:spcPct val="90000"/>
              </a:lnSpc>
              <a:spcBef>
                <a:spcPts val="500"/>
              </a:spcBef>
              <a:buNone/>
            </a:pPr>
            <a:r>
              <a:rPr lang="en-US" altLang="pl-PL" sz="2000" dirty="0"/>
              <a:t>Foods to be avoided include fried foods, whole grain products and raw vegetables with skins and seeds.</a:t>
            </a:r>
            <a:r>
              <a:rPr lang="zh-TW" altLang="zh-TW" sz="2000" dirty="0"/>
              <a:t>要避免的食物包括油炸食品</a:t>
            </a:r>
            <a:r>
              <a:rPr lang="zh-TW" altLang="en-US" sz="2000" dirty="0"/>
              <a:t>、</a:t>
            </a:r>
            <a:r>
              <a:rPr lang="zh-TW" altLang="zh-TW" sz="2000" dirty="0"/>
              <a:t>全穀物製品和</a:t>
            </a:r>
            <a:r>
              <a:rPr lang="zh-TW" altLang="en-US" sz="2000" dirty="0"/>
              <a:t>帶</a:t>
            </a:r>
            <a:r>
              <a:rPr lang="zh-TW" altLang="zh-TW" sz="2000" dirty="0"/>
              <a:t>皮和種子</a:t>
            </a:r>
            <a:r>
              <a:rPr lang="zh-TW" altLang="en-US" sz="2000" dirty="0"/>
              <a:t>的</a:t>
            </a:r>
            <a:r>
              <a:rPr lang="zh-TW" altLang="zh-TW" sz="2000" dirty="0"/>
              <a:t>蔬菜。</a:t>
            </a:r>
            <a:endParaRPr lang="en-US" altLang="pl-PL" sz="2000" dirty="0"/>
          </a:p>
        </p:txBody>
      </p:sp>
      <p:sp>
        <p:nvSpPr>
          <p:cNvPr id="444420" name="Rectangle 3"/>
          <p:cNvSpPr>
            <a:spLocks noGrp="1" noChangeArrowheads="1"/>
          </p:cNvSpPr>
          <p:nvPr>
            <p:ph type="title"/>
          </p:nvPr>
        </p:nvSpPr>
        <p:spPr>
          <a:xfrm>
            <a:off x="1927225" y="692150"/>
            <a:ext cx="7489825" cy="720725"/>
          </a:xfrm>
        </p:spPr>
        <p:txBody>
          <a:bodyPr/>
          <a:lstStyle/>
          <a:p>
            <a:r>
              <a:rPr lang="en-US" altLang="pl-PL" dirty="0"/>
              <a:t>PHASE 3 LOW RESIDUE</a:t>
            </a:r>
            <a:r>
              <a:rPr lang="zh-TW" altLang="zh-TW" b="1" dirty="0"/>
              <a:t>第</a:t>
            </a:r>
            <a:r>
              <a:rPr lang="zh-TW" altLang="zh-TW" dirty="0"/>
              <a:t>3</a:t>
            </a:r>
            <a:r>
              <a:rPr lang="zh-TW" altLang="zh-TW" b="1" dirty="0"/>
              <a:t>階段低殘留</a:t>
            </a:r>
            <a:endParaRPr lang="en-US" altLang="pl-PL" dirty="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AC76D84-C47D-4668-B301-BDB6EF2EA863}" type="slidenum">
              <a:rPr lang="en-US" altLang="pl-PL" sz="1200" smtClean="0">
                <a:solidFill>
                  <a:srgbClr val="FFFFFF"/>
                </a:solidFill>
                <a:latin typeface="Arial Black" panose="020B0A04020102090204" pitchFamily="34" charset="0"/>
                <a:sym typeface="Arial Black" panose="020B0A04020102090204" pitchFamily="34" charset="0"/>
              </a:rPr>
              <a:pPr/>
              <a:t>315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45443" name="Rectangle 2"/>
          <p:cNvSpPr>
            <a:spLocks noGrp="1" noChangeArrowheads="1"/>
          </p:cNvSpPr>
          <p:nvPr>
            <p:ph type="body" idx="1"/>
          </p:nvPr>
        </p:nvSpPr>
        <p:spPr>
          <a:xfrm>
            <a:off x="495300" y="2071688"/>
            <a:ext cx="8915400" cy="3589337"/>
          </a:xfrm>
        </p:spPr>
        <p:txBody>
          <a:bodyPr/>
          <a:lstStyle/>
          <a:p>
            <a:pPr marL="304800" indent="-304800">
              <a:spcBef>
                <a:spcPct val="0"/>
              </a:spcBef>
              <a:buNone/>
            </a:pPr>
            <a:r>
              <a:rPr lang="en-US" altLang="pl-PL" sz="2400" dirty="0"/>
              <a:t>Last training session 1-1.5kg</a:t>
            </a:r>
            <a:r>
              <a:rPr lang="zh-TW" altLang="zh-TW" sz="2400" dirty="0"/>
              <a:t>上</a:t>
            </a:r>
            <a:r>
              <a:rPr lang="zh-TW" altLang="en-US" sz="2400" dirty="0"/>
              <a:t>前</a:t>
            </a:r>
            <a:r>
              <a:rPr lang="zh-TW" altLang="zh-TW" sz="2400" dirty="0"/>
              <a:t>次訓練</a:t>
            </a:r>
            <a:r>
              <a:rPr lang="zh-TW" altLang="en-US" sz="2400" dirty="0"/>
              <a:t>課程</a:t>
            </a:r>
            <a:r>
              <a:rPr lang="zh-TW" altLang="zh-TW" sz="2400" dirty="0"/>
              <a:t>1-1.5kg</a:t>
            </a:r>
            <a:endParaRPr lang="en-US" altLang="pl-PL" sz="2400" dirty="0"/>
          </a:p>
          <a:p>
            <a:pPr marL="304800" indent="-304800">
              <a:spcBef>
                <a:spcPts val="600"/>
              </a:spcBef>
              <a:buNone/>
            </a:pPr>
            <a:r>
              <a:rPr lang="en-US" altLang="pl-PL" sz="2400" dirty="0"/>
              <a:t>	Plastics avoided</a:t>
            </a:r>
            <a:r>
              <a:rPr lang="zh-TW" altLang="zh-TW" sz="2400" dirty="0"/>
              <a:t>避免塑料</a:t>
            </a:r>
            <a:endParaRPr lang="en-US" altLang="pl-PL" sz="2400" dirty="0"/>
          </a:p>
          <a:p>
            <a:pPr marL="304800" indent="-304800">
              <a:spcBef>
                <a:spcPts val="600"/>
              </a:spcBef>
              <a:buNone/>
            </a:pPr>
            <a:r>
              <a:rPr lang="en-US" altLang="pl-PL" sz="2400" dirty="0"/>
              <a:t>	But allowed if necessary</a:t>
            </a:r>
            <a:r>
              <a:rPr lang="zh-TW" altLang="zh-TW" sz="2400" dirty="0"/>
              <a:t>但如</a:t>
            </a:r>
            <a:r>
              <a:rPr lang="zh-TW" altLang="en-US" sz="2400" dirty="0"/>
              <a:t>有必</a:t>
            </a:r>
            <a:r>
              <a:rPr lang="zh-TW" altLang="zh-TW" sz="2400" dirty="0"/>
              <a:t>要</a:t>
            </a:r>
            <a:r>
              <a:rPr lang="zh-TW" altLang="en-US" sz="2400" dirty="0"/>
              <a:t>則可</a:t>
            </a:r>
            <a:r>
              <a:rPr lang="zh-TW" altLang="zh-TW" sz="2400" dirty="0"/>
              <a:t>允許</a:t>
            </a:r>
            <a:endParaRPr lang="en-US" altLang="pl-PL" sz="2400" dirty="0"/>
          </a:p>
          <a:p>
            <a:pPr marL="304800" indent="-304800">
              <a:spcBef>
                <a:spcPts val="400"/>
              </a:spcBef>
              <a:buFont typeface="Arial" panose="020B0604020202020204" pitchFamily="34" charset="0"/>
              <a:buNone/>
            </a:pPr>
            <a:endParaRPr lang="en-US" altLang="pl-PL" sz="1800" dirty="0"/>
          </a:p>
          <a:p>
            <a:pPr marL="304800" indent="-304800">
              <a:spcBef>
                <a:spcPts val="600"/>
              </a:spcBef>
              <a:buNone/>
            </a:pPr>
            <a:r>
              <a:rPr lang="en-US" altLang="pl-PL" sz="2400" dirty="0"/>
              <a:t>Drift overnight 0.4-1kg</a:t>
            </a:r>
            <a:r>
              <a:rPr lang="zh-TW" altLang="en-US" sz="2400" dirty="0"/>
              <a:t>整晚</a:t>
            </a:r>
            <a:r>
              <a:rPr lang="zh-TW" altLang="zh-TW" sz="2400" dirty="0"/>
              <a:t>漂移0.4-1kg</a:t>
            </a:r>
            <a:endParaRPr lang="en-US" altLang="pl-PL" sz="2400" dirty="0"/>
          </a:p>
          <a:p>
            <a:pPr marL="304800" indent="-304800">
              <a:spcBef>
                <a:spcPts val="400"/>
              </a:spcBef>
              <a:buFont typeface="Arial" panose="020B0604020202020204" pitchFamily="34" charset="0"/>
              <a:buNone/>
            </a:pPr>
            <a:endParaRPr lang="en-US" altLang="pl-PL" sz="1800" dirty="0"/>
          </a:p>
          <a:p>
            <a:pPr marL="304800" indent="-304800">
              <a:spcBef>
                <a:spcPts val="600"/>
              </a:spcBef>
              <a:buNone/>
            </a:pPr>
            <a:r>
              <a:rPr lang="en-US" altLang="pl-PL" sz="2400" dirty="0"/>
              <a:t>If necessary hot shower ~0.1</a:t>
            </a:r>
            <a:r>
              <a:rPr lang="zh-TW" altLang="zh-TW" sz="2400" dirty="0"/>
              <a:t>如需要熱水淋浴〜0.1</a:t>
            </a:r>
            <a:endParaRPr lang="en-US" altLang="pl-PL" sz="2400" dirty="0"/>
          </a:p>
          <a:p>
            <a:pPr marL="304800" indent="-304800">
              <a:spcBef>
                <a:spcPts val="600"/>
              </a:spcBef>
              <a:buNone/>
            </a:pPr>
            <a:r>
              <a:rPr lang="zh-TW" altLang="zh-TW" sz="2400" dirty="0"/>
              <a:t/>
            </a:r>
            <a:br>
              <a:rPr lang="zh-TW" altLang="zh-TW" sz="2400" dirty="0"/>
            </a:br>
            <a:r>
              <a:rPr lang="zh-TW" altLang="zh-TW" sz="2400" dirty="0"/>
              <a:t/>
            </a:r>
            <a:br>
              <a:rPr lang="zh-TW" altLang="zh-TW" sz="2400" dirty="0"/>
            </a:br>
            <a:endParaRPr lang="en-US" altLang="pl-PL" sz="2400" dirty="0"/>
          </a:p>
        </p:txBody>
      </p:sp>
      <p:sp>
        <p:nvSpPr>
          <p:cNvPr id="445444" name="Rectangle 3"/>
          <p:cNvSpPr>
            <a:spLocks noGrp="1" noChangeArrowheads="1"/>
          </p:cNvSpPr>
          <p:nvPr>
            <p:ph type="title"/>
          </p:nvPr>
        </p:nvSpPr>
        <p:spPr>
          <a:xfrm>
            <a:off x="1927225" y="692150"/>
            <a:ext cx="7489825" cy="1379538"/>
          </a:xfrm>
        </p:spPr>
        <p:txBody>
          <a:bodyPr/>
          <a:lstStyle/>
          <a:p>
            <a:r>
              <a:rPr lang="en-US" altLang="pl-PL" dirty="0"/>
              <a:t>PHASE 4 DEHYDRATION</a:t>
            </a:r>
            <a:r>
              <a:rPr lang="zh-TW" altLang="zh-TW" b="1" dirty="0"/>
              <a:t>第4階段脫水</a:t>
            </a:r>
            <a:endParaRPr lang="en-US" altLang="pl-PL" b="1" dirty="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1"/>
          <p:cNvSpPr>
            <a:spLocks noGrp="1" noChangeArrowheads="1"/>
          </p:cNvSpPr>
          <p:nvPr>
            <p:ph type="title"/>
          </p:nvPr>
        </p:nvSpPr>
        <p:spPr>
          <a:xfrm>
            <a:off x="506413" y="260350"/>
            <a:ext cx="8915400" cy="1512888"/>
          </a:xfrm>
        </p:spPr>
        <p:txBody>
          <a:bodyPr/>
          <a:lstStyle/>
          <a:p>
            <a:r>
              <a:rPr lang="en-US" altLang="pl-PL" dirty="0"/>
              <a:t>MONITORING</a:t>
            </a:r>
            <a:r>
              <a:rPr lang="zh-TW" altLang="en-US" b="1" dirty="0"/>
              <a:t>監測</a:t>
            </a:r>
            <a:endParaRPr lang="en-US" altLang="pl-PL" b="1" dirty="0"/>
          </a:p>
        </p:txBody>
      </p:sp>
      <p:sp>
        <p:nvSpPr>
          <p:cNvPr id="446467" name="Rectangle 2"/>
          <p:cNvSpPr>
            <a:spLocks noGrp="1" noChangeArrowheads="1"/>
          </p:cNvSpPr>
          <p:nvPr>
            <p:ph type="body" idx="1"/>
          </p:nvPr>
        </p:nvSpPr>
        <p:spPr>
          <a:xfrm>
            <a:off x="506413" y="1773238"/>
            <a:ext cx="3600450" cy="5084762"/>
          </a:xfrm>
        </p:spPr>
        <p:txBody>
          <a:bodyPr/>
          <a:lstStyle/>
          <a:p>
            <a:pPr marL="304800" indent="-304800">
              <a:spcBef>
                <a:spcPct val="0"/>
              </a:spcBef>
              <a:buFont typeface="Arial" panose="020B0604020202020204" pitchFamily="34" charset="0"/>
              <a:buNone/>
            </a:pPr>
            <a:r>
              <a:rPr lang="en-US" altLang="pl-PL" sz="2000" b="1" dirty="0"/>
              <a:t>Skinfold sites</a:t>
            </a:r>
            <a:r>
              <a:rPr lang="zh-TW" altLang="en-US" sz="2400" b="1" dirty="0"/>
              <a:t>皮摺部位</a:t>
            </a:r>
            <a:endParaRPr lang="en-US" altLang="pl-PL" sz="2400" dirty="0"/>
          </a:p>
          <a:p>
            <a:pPr marL="304800" indent="-304800">
              <a:spcBef>
                <a:spcPts val="400"/>
              </a:spcBef>
              <a:buFont typeface="Arial" panose="020B0604020202020204" pitchFamily="34" charset="0"/>
              <a:buNone/>
            </a:pPr>
            <a:endParaRPr lang="en-US" altLang="pl-PL" sz="1800" dirty="0"/>
          </a:p>
          <a:p>
            <a:pPr lvl="1">
              <a:spcBef>
                <a:spcPts val="600"/>
              </a:spcBef>
              <a:buFont typeface="Arial" panose="020B0604020202020204" pitchFamily="34" charset="0"/>
              <a:buChar char="•"/>
            </a:pPr>
            <a:r>
              <a:rPr lang="en-US" altLang="pl-PL" sz="2000" dirty="0"/>
              <a:t>Biceps</a:t>
            </a:r>
            <a:r>
              <a:rPr lang="zh-TW" altLang="zh-TW" sz="2000" dirty="0"/>
              <a:t>肱二頭肌</a:t>
            </a:r>
            <a:endParaRPr lang="en-US" altLang="pl-PL" sz="2000" dirty="0"/>
          </a:p>
          <a:p>
            <a:pPr lvl="1">
              <a:spcBef>
                <a:spcPts val="600"/>
              </a:spcBef>
              <a:buFont typeface="Arial" panose="020B0604020202020204" pitchFamily="34" charset="0"/>
              <a:buChar char="•"/>
            </a:pPr>
            <a:r>
              <a:rPr lang="en-US" altLang="pl-PL" sz="2000" dirty="0"/>
              <a:t>Triceps</a:t>
            </a:r>
            <a:r>
              <a:rPr lang="zh-TW" altLang="zh-TW" sz="2000" dirty="0"/>
              <a:t>肱三頭肌</a:t>
            </a:r>
            <a:endParaRPr lang="en-US" altLang="pl-PL" sz="2000" dirty="0"/>
          </a:p>
          <a:p>
            <a:pPr lvl="1">
              <a:spcBef>
                <a:spcPts val="600"/>
              </a:spcBef>
              <a:buFont typeface="Arial" panose="020B0604020202020204" pitchFamily="34" charset="0"/>
              <a:buChar char="•"/>
            </a:pPr>
            <a:r>
              <a:rPr lang="en-US" altLang="pl-PL" sz="1800" dirty="0"/>
              <a:t>Sub scapular</a:t>
            </a:r>
            <a:r>
              <a:rPr lang="zh-TW" altLang="zh-TW" sz="1800" dirty="0"/>
              <a:t>小肩胛骨</a:t>
            </a:r>
            <a:endParaRPr lang="en-US" altLang="pl-PL" sz="1800" dirty="0"/>
          </a:p>
          <a:p>
            <a:pPr lvl="1">
              <a:spcBef>
                <a:spcPts val="600"/>
              </a:spcBef>
              <a:buFont typeface="Arial" panose="020B0604020202020204" pitchFamily="34" charset="0"/>
              <a:buChar char="•"/>
            </a:pPr>
            <a:r>
              <a:rPr lang="en-US" altLang="pl-PL" sz="2000" dirty="0" err="1"/>
              <a:t>Supraspinale</a:t>
            </a:r>
            <a:r>
              <a:rPr lang="zh-TW" altLang="en-US" sz="2000" dirty="0"/>
              <a:t>棘上肌</a:t>
            </a:r>
            <a:endParaRPr lang="en-US" altLang="pl-PL" sz="2000" dirty="0"/>
          </a:p>
          <a:p>
            <a:pPr lvl="1">
              <a:spcBef>
                <a:spcPts val="600"/>
              </a:spcBef>
              <a:buFont typeface="Arial" panose="020B0604020202020204" pitchFamily="34" charset="0"/>
              <a:buChar char="•"/>
            </a:pPr>
            <a:r>
              <a:rPr lang="en-US" altLang="pl-PL" sz="2000" dirty="0"/>
              <a:t>Abdomen</a:t>
            </a:r>
            <a:r>
              <a:rPr lang="zh-TW" altLang="zh-TW" sz="2000" dirty="0"/>
              <a:t>腹部</a:t>
            </a:r>
            <a:endParaRPr lang="en-US" altLang="pl-PL" sz="2000" dirty="0"/>
          </a:p>
          <a:p>
            <a:pPr lvl="1">
              <a:spcBef>
                <a:spcPts val="600"/>
              </a:spcBef>
              <a:buFont typeface="Arial" panose="020B0604020202020204" pitchFamily="34" charset="0"/>
              <a:buChar char="•"/>
            </a:pPr>
            <a:r>
              <a:rPr lang="en-US" altLang="pl-PL" sz="2000" dirty="0"/>
              <a:t>Mid-thigh</a:t>
            </a:r>
            <a:r>
              <a:rPr lang="zh-TW" altLang="zh-TW" sz="2000" dirty="0"/>
              <a:t>大腿中部</a:t>
            </a:r>
            <a:endParaRPr lang="en-US" altLang="pl-PL" sz="2000" dirty="0"/>
          </a:p>
          <a:p>
            <a:pPr lvl="1">
              <a:spcBef>
                <a:spcPts val="600"/>
              </a:spcBef>
              <a:buFont typeface="Arial" panose="020B0604020202020204" pitchFamily="34" charset="0"/>
              <a:buChar char="•"/>
            </a:pPr>
            <a:r>
              <a:rPr lang="en-US" altLang="pl-PL" sz="2000" dirty="0"/>
              <a:t>Mid-Calf</a:t>
            </a:r>
            <a:r>
              <a:rPr lang="zh-TW" altLang="zh-TW" sz="2000" dirty="0"/>
              <a:t>中小腿</a:t>
            </a:r>
            <a:endParaRPr lang="en-US" altLang="pl-PL" sz="2000" dirty="0"/>
          </a:p>
        </p:txBody>
      </p:sp>
      <p:pic>
        <p:nvPicPr>
          <p:cNvPr id="446468"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1916113"/>
            <a:ext cx="1651000" cy="1657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64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275" y="4005263"/>
            <a:ext cx="1714500" cy="200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64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5" y="2492375"/>
            <a:ext cx="1651000" cy="200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6471" name="Rectangle 6"/>
          <p:cNvSpPr>
            <a:spLocks/>
          </p:cNvSpPr>
          <p:nvPr/>
        </p:nvSpPr>
        <p:spPr bwMode="auto">
          <a:xfrm>
            <a:off x="6745288" y="1773238"/>
            <a:ext cx="2717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marL="304800" indent="-3048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spcBef>
                <a:spcPts val="663"/>
              </a:spcBef>
            </a:pPr>
            <a:r>
              <a:rPr lang="en-US" altLang="pl-PL" sz="2800" b="1" dirty="0">
                <a:latin typeface="Lucida Grande" charset="0"/>
                <a:ea typeface="Lucida Grande" charset="0"/>
                <a:cs typeface="Lucida Grande" charset="0"/>
                <a:sym typeface="Lucida Grande" charset="0"/>
              </a:rPr>
              <a:t>Girths</a:t>
            </a:r>
            <a:r>
              <a:rPr lang="zh-TW" altLang="en-US" sz="2800" b="1" dirty="0">
                <a:latin typeface="Lucida Grande" charset="0"/>
                <a:ea typeface="Lucida Grande" charset="0"/>
                <a:cs typeface="Lucida Grande" charset="0"/>
                <a:sym typeface="Lucida Grande" charset="0"/>
              </a:rPr>
              <a:t>周長</a:t>
            </a:r>
            <a:endParaRPr lang="en-US" altLang="pl-PL" sz="1800" dirty="0">
              <a:latin typeface="Lucida Grande" charset="0"/>
              <a:ea typeface="Lucida Grande" charset="0"/>
              <a:cs typeface="Lucida Grande" charset="0"/>
              <a:sym typeface="Lucida Grande" charset="0"/>
            </a:endParaRPr>
          </a:p>
          <a:p>
            <a:pPr>
              <a:spcBef>
                <a:spcPts val="425"/>
              </a:spcBef>
            </a:pPr>
            <a:endParaRPr lang="en-US" altLang="pl-PL" sz="1800" dirty="0">
              <a:latin typeface="Lucida Grande" charset="0"/>
              <a:ea typeface="Lucida Grande" charset="0"/>
              <a:cs typeface="Lucida Grande" charset="0"/>
              <a:sym typeface="Lucida Grande" charset="0"/>
            </a:endParaRPr>
          </a:p>
          <a:p>
            <a:pPr>
              <a:spcBef>
                <a:spcPts val="575"/>
              </a:spcBef>
              <a:buClr>
                <a:srgbClr val="000000"/>
              </a:buClr>
              <a:buSzPct val="100000"/>
              <a:buFont typeface="Thonburi" charset="0"/>
              <a:buChar char="•"/>
            </a:pPr>
            <a:r>
              <a:rPr lang="en-US" altLang="pl-PL" sz="2400" dirty="0">
                <a:latin typeface="Lucida Grande" charset="0"/>
                <a:ea typeface="Lucida Grande" charset="0"/>
                <a:cs typeface="Lucida Grande" charset="0"/>
                <a:sym typeface="Lucida Grande" charset="0"/>
              </a:rPr>
              <a:t>Mid arm</a:t>
            </a:r>
            <a:r>
              <a:rPr lang="zh-TW" altLang="zh-TW" sz="1800" dirty="0"/>
              <a:t>中臂</a:t>
            </a:r>
            <a:endParaRPr lang="en-US" altLang="pl-PL" sz="1800" dirty="0">
              <a:latin typeface="Lucida Grande" charset="0"/>
              <a:ea typeface="Lucida Grande" charset="0"/>
              <a:cs typeface="Lucida Grande" charset="0"/>
              <a:sym typeface="Lucida Grande" charset="0"/>
            </a:endParaRPr>
          </a:p>
          <a:p>
            <a:pPr>
              <a:spcBef>
                <a:spcPts val="575"/>
              </a:spcBef>
              <a:buClr>
                <a:srgbClr val="000000"/>
              </a:buClr>
              <a:buSzPct val="100000"/>
              <a:buFont typeface="Thonburi" charset="0"/>
              <a:buChar char="•"/>
            </a:pPr>
            <a:r>
              <a:rPr lang="en-US" altLang="pl-PL" sz="2400" dirty="0">
                <a:latin typeface="Lucida Grande" charset="0"/>
                <a:ea typeface="Lucida Grande" charset="0"/>
                <a:cs typeface="Lucida Grande" charset="0"/>
                <a:sym typeface="Lucida Grande" charset="0"/>
              </a:rPr>
              <a:t>Waist</a:t>
            </a:r>
            <a:r>
              <a:rPr lang="zh-TW" altLang="zh-TW" sz="1800" dirty="0"/>
              <a:t>腰部</a:t>
            </a:r>
            <a:endParaRPr lang="en-US" altLang="pl-PL" sz="1800" dirty="0">
              <a:latin typeface="Lucida Grande" charset="0"/>
              <a:ea typeface="Lucida Grande" charset="0"/>
              <a:cs typeface="Lucida Grande" charset="0"/>
              <a:sym typeface="Lucida Grande" charset="0"/>
            </a:endParaRPr>
          </a:p>
          <a:p>
            <a:pPr>
              <a:spcBef>
                <a:spcPts val="575"/>
              </a:spcBef>
              <a:buClr>
                <a:srgbClr val="000000"/>
              </a:buClr>
              <a:buSzPct val="100000"/>
              <a:buFont typeface="Thonburi" charset="0"/>
              <a:buChar char="•"/>
            </a:pPr>
            <a:r>
              <a:rPr lang="en-US" altLang="pl-PL" sz="2400" dirty="0">
                <a:latin typeface="Lucida Grande" charset="0"/>
                <a:ea typeface="Lucida Grande" charset="0"/>
                <a:cs typeface="Lucida Grande" charset="0"/>
                <a:sym typeface="Lucida Grande" charset="0"/>
              </a:rPr>
              <a:t>Hips</a:t>
            </a:r>
            <a:r>
              <a:rPr lang="zh-TW" altLang="zh-TW" sz="1800" dirty="0"/>
              <a:t>臀圍</a:t>
            </a:r>
            <a:endParaRPr lang="en-US" altLang="pl-PL" sz="1800" dirty="0">
              <a:latin typeface="Lucida Grande" charset="0"/>
              <a:ea typeface="Lucida Grande" charset="0"/>
              <a:cs typeface="Lucida Grande" charset="0"/>
              <a:sym typeface="Lucida Grande" charset="0"/>
            </a:endParaRPr>
          </a:p>
          <a:p>
            <a:pPr>
              <a:spcBef>
                <a:spcPts val="575"/>
              </a:spcBef>
              <a:buClr>
                <a:srgbClr val="000000"/>
              </a:buClr>
              <a:buSzPct val="100000"/>
              <a:buFont typeface="Thonburi" charset="0"/>
              <a:buChar char="•"/>
            </a:pPr>
            <a:r>
              <a:rPr lang="en-US" altLang="pl-PL" sz="2400" dirty="0">
                <a:latin typeface="Lucida Grande" charset="0"/>
                <a:ea typeface="Lucida Grande" charset="0"/>
                <a:cs typeface="Lucida Grande" charset="0"/>
                <a:sym typeface="Lucida Grande" charset="0"/>
              </a:rPr>
              <a:t>Mid thigh</a:t>
            </a:r>
            <a:r>
              <a:rPr lang="zh-TW" altLang="zh-TW" sz="1800" dirty="0"/>
              <a:t>大腿中部</a:t>
            </a:r>
            <a:endParaRPr lang="en-US" altLang="pl-PL" sz="1800" dirty="0">
              <a:latin typeface="Lucida Grande" charset="0"/>
              <a:ea typeface="Lucida Grande" charset="0"/>
              <a:cs typeface="Lucida Grande" charset="0"/>
              <a:sym typeface="Lucida Grande" charset="0"/>
            </a:endParaRPr>
          </a:p>
          <a:p>
            <a:pPr>
              <a:spcBef>
                <a:spcPts val="575"/>
              </a:spcBef>
              <a:buClr>
                <a:srgbClr val="000000"/>
              </a:buClr>
              <a:buSzPct val="100000"/>
              <a:buFont typeface="Thonburi" charset="0"/>
              <a:buChar char="•"/>
            </a:pPr>
            <a:r>
              <a:rPr lang="en-US" altLang="pl-PL" sz="2400" dirty="0">
                <a:latin typeface="Lucida Grande" charset="0"/>
                <a:ea typeface="Lucida Grande" charset="0"/>
                <a:cs typeface="Lucida Grande" charset="0"/>
                <a:sym typeface="Lucida Grande" charset="0"/>
              </a:rPr>
              <a:t>Mid calf</a:t>
            </a:r>
            <a:r>
              <a:rPr lang="zh-TW" altLang="en-US" sz="2400" dirty="0">
                <a:latin typeface="Lucida Grande" charset="0"/>
                <a:ea typeface="Lucida Grande" charset="0"/>
                <a:cs typeface="Lucida Grande" charset="0"/>
                <a:sym typeface="Lucida Grande" charset="0"/>
              </a:rPr>
              <a:t>中小腿</a:t>
            </a:r>
            <a:endParaRPr lang="en-US" altLang="pl-PL" sz="2400" dirty="0">
              <a:latin typeface="Lucida Grande" charset="0"/>
              <a:ea typeface="Lucida Grande" charset="0"/>
              <a:cs typeface="Lucida Grande" charset="0"/>
              <a:sym typeface="Lucida Grande" charset="0"/>
            </a:endParaRPr>
          </a:p>
        </p:txBody>
      </p:sp>
      <p:sp>
        <p:nvSpPr>
          <p:cNvPr id="44647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FBA2377-B486-48C3-9CDB-FFD91455394A}" type="slidenum">
              <a:rPr lang="en-US" altLang="pl-PL" sz="1200" smtClean="0">
                <a:solidFill>
                  <a:srgbClr val="FFFFFF"/>
                </a:solidFill>
                <a:latin typeface="Arial Black" panose="020B0A04020102090204" pitchFamily="34" charset="0"/>
                <a:sym typeface="Arial Black" panose="020B0A04020102090204" pitchFamily="34" charset="0"/>
              </a:rPr>
              <a:pPr/>
              <a:t>316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1"/>
          <p:cNvSpPr>
            <a:spLocks noGrp="1" noChangeArrowheads="1"/>
          </p:cNvSpPr>
          <p:nvPr>
            <p:ph type="title"/>
          </p:nvPr>
        </p:nvSpPr>
        <p:spPr>
          <a:xfrm>
            <a:off x="506413" y="333375"/>
            <a:ext cx="8915400" cy="1266825"/>
          </a:xfrm>
        </p:spPr>
        <p:txBody>
          <a:bodyPr/>
          <a:lstStyle/>
          <a:p>
            <a:r>
              <a:rPr lang="en-US" altLang="pl-PL" b="1" dirty="0">
                <a:latin typeface="Arial" panose="020B0604020202020204" pitchFamily="34" charset="0"/>
                <a:cs typeface="Arial" panose="020B0604020202020204" pitchFamily="34" charset="0"/>
                <a:sym typeface="Arial" panose="020B0604020202020204" pitchFamily="34" charset="0"/>
              </a:rPr>
              <a:t>BLOOD BIOCHEMISTRY &amp;</a:t>
            </a:r>
            <a:r>
              <a:rPr lang="en-US" altLang="pl-PL" b="1" dirty="0">
                <a:latin typeface="Arial" panose="020B0604020202020204" pitchFamily="34" charset="0"/>
                <a:sym typeface="Arial" panose="020B0604020202020204" pitchFamily="34" charset="0"/>
              </a:rPr>
              <a:t/>
            </a:r>
            <a:br>
              <a:rPr lang="en-US" altLang="pl-PL" b="1" dirty="0">
                <a:latin typeface="Arial" panose="020B0604020202020204" pitchFamily="34" charset="0"/>
                <a:sym typeface="Arial" panose="020B0604020202020204" pitchFamily="34" charset="0"/>
              </a:rPr>
            </a:br>
            <a:r>
              <a:rPr lang="en-US" altLang="pl-PL" b="1" dirty="0">
                <a:latin typeface="Arial" panose="020B0604020202020204" pitchFamily="34" charset="0"/>
                <a:cs typeface="Arial" panose="020B0604020202020204" pitchFamily="34" charset="0"/>
                <a:sym typeface="Arial" panose="020B0604020202020204" pitchFamily="34" charset="0"/>
              </a:rPr>
              <a:t>URINE ANALYSIS</a:t>
            </a:r>
            <a:r>
              <a:rPr lang="zh-TW" altLang="zh-TW" b="1" dirty="0"/>
              <a:t>血液生物化學</a:t>
            </a:r>
            <a:r>
              <a:rPr lang="en-US" altLang="zh-TW" b="1" dirty="0"/>
              <a:t>&amp;</a:t>
            </a:r>
            <a:r>
              <a:rPr lang="zh-TW" altLang="zh-TW" b="1" dirty="0"/>
              <a:t>尿素分析</a:t>
            </a:r>
            <a:endParaRPr lang="en-US" altLang="pl-PL" b="1" dirty="0">
              <a:latin typeface="Arial" panose="020B0604020202020204" pitchFamily="34" charset="0"/>
              <a:sym typeface="Arial" panose="020B0604020202020204" pitchFamily="34" charset="0"/>
            </a:endParaRPr>
          </a:p>
        </p:txBody>
      </p:sp>
      <p:pic>
        <p:nvPicPr>
          <p:cNvPr id="447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3068638"/>
            <a:ext cx="2933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75" y="1835150"/>
            <a:ext cx="23209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4076700"/>
            <a:ext cx="216376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1647825"/>
            <a:ext cx="22288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5"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B419FDD-56DA-465F-AC3B-C1635E60705D}" type="slidenum">
              <a:rPr lang="en-US" altLang="pl-PL" sz="1200" smtClean="0">
                <a:solidFill>
                  <a:srgbClr val="FFFFFF"/>
                </a:solidFill>
                <a:latin typeface="Arial Black" panose="020B0A04020102090204" pitchFamily="34" charset="0"/>
                <a:sym typeface="Arial Black" panose="020B0A04020102090204" pitchFamily="34" charset="0"/>
              </a:rPr>
              <a:pPr/>
              <a:t>317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037F397-42D5-499D-8381-011E88E3B3AE}" type="slidenum">
              <a:rPr lang="en-US" altLang="pl-PL" sz="1200" smtClean="0">
                <a:solidFill>
                  <a:srgbClr val="FFFFFF"/>
                </a:solidFill>
                <a:latin typeface="Arial Black" panose="020B0A04020102090204" pitchFamily="34" charset="0"/>
                <a:sym typeface="Arial Black" panose="020B0A04020102090204" pitchFamily="34" charset="0"/>
              </a:rPr>
              <a:pPr/>
              <a:t>318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48515" name="Rectangle 2"/>
          <p:cNvSpPr>
            <a:spLocks noGrp="1" noChangeArrowheads="1"/>
          </p:cNvSpPr>
          <p:nvPr>
            <p:ph type="title"/>
          </p:nvPr>
        </p:nvSpPr>
        <p:spPr>
          <a:xfrm>
            <a:off x="1136650" y="2960688"/>
            <a:ext cx="7631113" cy="936625"/>
          </a:xfrm>
        </p:spPr>
        <p:txBody>
          <a:bodyPr/>
          <a:lstStyle/>
          <a:p>
            <a:r>
              <a:rPr lang="en-US" altLang="pl-PL" dirty="0"/>
              <a:t>AFTER THE WEIGH </a:t>
            </a:r>
            <a:r>
              <a:rPr lang="en-US" altLang="pl-PL" dirty="0" smtClean="0"/>
              <a:t>IN</a:t>
            </a:r>
            <a:r>
              <a:rPr lang="zh-TW" altLang="en-US" b="1" dirty="0" smtClean="0"/>
              <a:t>稱重之後</a:t>
            </a:r>
            <a:endParaRPr lang="en-US" altLang="pl-PL" b="1" dirty="0"/>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B10BC54-98D1-4C27-AC41-CD840C6940E2}" type="slidenum">
              <a:rPr lang="en-US" altLang="pl-PL" sz="1200" smtClean="0">
                <a:solidFill>
                  <a:srgbClr val="FFFFFF"/>
                </a:solidFill>
                <a:latin typeface="Arial Black" panose="020B0A04020102090204" pitchFamily="34" charset="0"/>
                <a:sym typeface="Arial Black" panose="020B0A04020102090204" pitchFamily="34" charset="0"/>
              </a:rPr>
              <a:pPr/>
              <a:t>319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49539" name="Rectangle 2"/>
          <p:cNvSpPr>
            <a:spLocks noGrp="1" noChangeArrowheads="1"/>
          </p:cNvSpPr>
          <p:nvPr>
            <p:ph type="body" idx="1"/>
          </p:nvPr>
        </p:nvSpPr>
        <p:spPr>
          <a:xfrm>
            <a:off x="704850" y="1268413"/>
            <a:ext cx="8543925" cy="4351337"/>
          </a:xfrm>
        </p:spPr>
        <p:txBody>
          <a:bodyPr/>
          <a:lstStyle/>
          <a:p>
            <a:pPr>
              <a:lnSpc>
                <a:spcPct val="90000"/>
              </a:lnSpc>
              <a:spcBef>
                <a:spcPct val="0"/>
              </a:spcBef>
            </a:pPr>
            <a:r>
              <a:rPr lang="en-US" altLang="pl-PL" sz="2400" b="1" dirty="0"/>
              <a:t>Liquids</a:t>
            </a:r>
            <a:r>
              <a:rPr lang="zh-TW" altLang="en-US" sz="2400" b="1" dirty="0"/>
              <a:t>流質</a:t>
            </a:r>
            <a:endParaRPr lang="en-US" altLang="pl-PL" dirty="0"/>
          </a:p>
          <a:p>
            <a:pPr lvl="1">
              <a:lnSpc>
                <a:spcPct val="90000"/>
              </a:lnSpc>
              <a:spcBef>
                <a:spcPts val="600"/>
              </a:spcBef>
              <a:buNone/>
            </a:pPr>
            <a:r>
              <a:rPr lang="en-US" altLang="pl-PL" sz="2400" dirty="0"/>
              <a:t>  500ml immediately</a:t>
            </a:r>
            <a:r>
              <a:rPr lang="zh-TW" altLang="zh-TW" dirty="0"/>
              <a:t> 立即500ml</a:t>
            </a:r>
            <a:endParaRPr lang="en-US" altLang="pl-PL" dirty="0"/>
          </a:p>
          <a:p>
            <a:pPr lvl="1">
              <a:lnSpc>
                <a:spcPct val="90000"/>
              </a:lnSpc>
              <a:spcBef>
                <a:spcPts val="600"/>
              </a:spcBef>
              <a:buNone/>
            </a:pPr>
            <a:r>
              <a:rPr lang="en-US" altLang="pl-PL" sz="2400" dirty="0"/>
              <a:t>  500ml over the next hour</a:t>
            </a:r>
            <a:r>
              <a:rPr lang="zh-TW" altLang="zh-TW" dirty="0"/>
              <a:t>下一個小時 500ml</a:t>
            </a:r>
            <a:endParaRPr lang="en-US" altLang="pl-PL" dirty="0"/>
          </a:p>
          <a:p>
            <a:pPr>
              <a:lnSpc>
                <a:spcPct val="90000"/>
              </a:lnSpc>
              <a:spcBef>
                <a:spcPts val="600"/>
              </a:spcBef>
            </a:pPr>
            <a:r>
              <a:rPr lang="en-US" altLang="pl-PL" sz="2400" b="1" dirty="0"/>
              <a:t>Carbohydrates</a:t>
            </a:r>
            <a:r>
              <a:rPr lang="zh-TW" altLang="en-US" sz="2400" b="1" dirty="0"/>
              <a:t>碳水化合物</a:t>
            </a:r>
            <a:endParaRPr lang="en-US" altLang="pl-PL" dirty="0"/>
          </a:p>
          <a:p>
            <a:pPr lvl="1">
              <a:lnSpc>
                <a:spcPct val="90000"/>
              </a:lnSpc>
              <a:spcBef>
                <a:spcPts val="600"/>
              </a:spcBef>
              <a:buNone/>
            </a:pPr>
            <a:r>
              <a:rPr lang="en-US" altLang="pl-PL" sz="2400" dirty="0"/>
              <a:t>  84g Carbohydrate per </a:t>
            </a:r>
            <a:r>
              <a:rPr lang="en-US" altLang="pl-PL" sz="2400" dirty="0" err="1"/>
              <a:t>litre</a:t>
            </a:r>
            <a:r>
              <a:rPr lang="zh-TW" altLang="zh-TW" dirty="0"/>
              <a:t>每</a:t>
            </a:r>
            <a:r>
              <a:rPr lang="zh-TW" altLang="en-US" dirty="0"/>
              <a:t>公</a:t>
            </a:r>
            <a:r>
              <a:rPr lang="zh-TW" altLang="zh-TW" dirty="0"/>
              <a:t>升</a:t>
            </a:r>
            <a:r>
              <a:rPr lang="zh-TW" altLang="en-US" dirty="0"/>
              <a:t>含</a:t>
            </a:r>
            <a:r>
              <a:rPr lang="zh-TW" altLang="zh-TW" dirty="0"/>
              <a:t>84g碳水化合物</a:t>
            </a:r>
            <a:endParaRPr lang="en-US" altLang="pl-PL" dirty="0"/>
          </a:p>
          <a:p>
            <a:pPr>
              <a:lnSpc>
                <a:spcPct val="90000"/>
              </a:lnSpc>
              <a:spcBef>
                <a:spcPts val="600"/>
              </a:spcBef>
            </a:pPr>
            <a:r>
              <a:rPr lang="en-US" altLang="pl-PL" sz="2400" b="1" dirty="0"/>
              <a:t>Electrolytes</a:t>
            </a:r>
            <a:r>
              <a:rPr lang="zh-TW" altLang="zh-TW" sz="2400" b="1" dirty="0"/>
              <a:t>電解質</a:t>
            </a:r>
            <a:endParaRPr lang="en-US" altLang="pl-PL" sz="2400" b="1" dirty="0"/>
          </a:p>
          <a:p>
            <a:pPr lvl="1">
              <a:lnSpc>
                <a:spcPct val="90000"/>
              </a:lnSpc>
              <a:spcBef>
                <a:spcPts val="600"/>
              </a:spcBef>
              <a:buNone/>
            </a:pPr>
            <a:r>
              <a:rPr lang="en-US" altLang="pl-PL" sz="2400" dirty="0"/>
              <a:t>  0.4g	Sodium per </a:t>
            </a:r>
            <a:r>
              <a:rPr lang="en-US" altLang="pl-PL" sz="2400" dirty="0" err="1"/>
              <a:t>litre</a:t>
            </a:r>
            <a:r>
              <a:rPr lang="zh-TW" altLang="zh-TW" sz="2400" dirty="0"/>
              <a:t>每</a:t>
            </a:r>
            <a:r>
              <a:rPr lang="zh-TW" altLang="en-US" sz="2400" dirty="0"/>
              <a:t>公</a:t>
            </a:r>
            <a:r>
              <a:rPr lang="zh-TW" altLang="zh-TW" sz="2400" dirty="0"/>
              <a:t>升鈉</a:t>
            </a:r>
            <a:r>
              <a:rPr lang="en-US" altLang="pl-PL" sz="2400" dirty="0"/>
              <a:t>(20mmol/l)</a:t>
            </a:r>
          </a:p>
          <a:p>
            <a:pPr lvl="1">
              <a:lnSpc>
                <a:spcPct val="90000"/>
              </a:lnSpc>
              <a:spcBef>
                <a:spcPts val="600"/>
              </a:spcBef>
              <a:buNone/>
            </a:pPr>
            <a:r>
              <a:rPr lang="en-US" altLang="pl-PL" sz="2400" dirty="0"/>
              <a:t>  27mg	Calcium</a:t>
            </a:r>
            <a:r>
              <a:rPr lang="zh-TW" altLang="zh-TW" sz="2400" dirty="0"/>
              <a:t>鈣</a:t>
            </a:r>
            <a:endParaRPr lang="en-US" altLang="pl-PL" sz="2400" dirty="0"/>
          </a:p>
          <a:p>
            <a:pPr lvl="1">
              <a:lnSpc>
                <a:spcPct val="90000"/>
              </a:lnSpc>
              <a:spcBef>
                <a:spcPts val="600"/>
              </a:spcBef>
              <a:buNone/>
            </a:pPr>
            <a:r>
              <a:rPr lang="en-US" altLang="pl-PL" sz="2400" dirty="0"/>
              <a:t>  5mg 	Magnesium</a:t>
            </a:r>
            <a:r>
              <a:rPr lang="zh-TW" altLang="zh-TW" sz="2400" dirty="0"/>
              <a:t>鎂</a:t>
            </a:r>
            <a:endParaRPr lang="en-US" altLang="pl-PL" sz="2400" dirty="0"/>
          </a:p>
          <a:p>
            <a:pPr lvl="1">
              <a:lnSpc>
                <a:spcPct val="90000"/>
              </a:lnSpc>
              <a:spcBef>
                <a:spcPts val="600"/>
              </a:spcBef>
              <a:buNone/>
            </a:pPr>
            <a:r>
              <a:rPr lang="en-US" altLang="pl-PL" sz="2400" dirty="0"/>
              <a:t>  60mg	Potassium</a:t>
            </a:r>
            <a:r>
              <a:rPr lang="zh-TW" altLang="zh-TW" sz="2400" dirty="0"/>
              <a:t>鉀</a:t>
            </a:r>
            <a:endParaRPr lang="en-US" altLang="pl-PL" sz="2400" dirty="0"/>
          </a:p>
        </p:txBody>
      </p:sp>
      <p:sp>
        <p:nvSpPr>
          <p:cNvPr id="449540" name="Rectangle 3"/>
          <p:cNvSpPr>
            <a:spLocks noGrp="1" noChangeArrowheads="1"/>
          </p:cNvSpPr>
          <p:nvPr>
            <p:ph type="title"/>
          </p:nvPr>
        </p:nvSpPr>
        <p:spPr>
          <a:xfrm>
            <a:off x="1969919" y="619125"/>
            <a:ext cx="7489825" cy="649288"/>
          </a:xfrm>
        </p:spPr>
        <p:txBody>
          <a:bodyPr/>
          <a:lstStyle/>
          <a:p>
            <a:r>
              <a:rPr lang="en-US" altLang="pl-PL" sz="2400" dirty="0"/>
              <a:t>REHYDRATION &amp; RE-FUELLING</a:t>
            </a:r>
            <a:r>
              <a:rPr lang="zh-TW" altLang="en-US" sz="2400" b="1" dirty="0"/>
              <a:t>補水</a:t>
            </a:r>
            <a:r>
              <a:rPr lang="en-US" altLang="zh-TW" sz="2400" b="1" dirty="0"/>
              <a:t>&amp;</a:t>
            </a:r>
            <a:r>
              <a:rPr lang="zh-TW" altLang="zh-TW" sz="2400" b="1" dirty="0"/>
              <a:t>回補</a:t>
            </a:r>
            <a:r>
              <a:rPr lang="zh-TW" altLang="en-US" sz="2400" b="1" dirty="0"/>
              <a:t>能量</a:t>
            </a:r>
            <a:r>
              <a:rPr lang="en-US" altLang="pl-PL" sz="2400" dirty="0"/>
              <a:t/>
            </a:r>
            <a:br>
              <a:rPr lang="en-US" altLang="pl-PL" sz="2400" dirty="0"/>
            </a:br>
            <a:endParaRPr lang="en-US" altLang="pl-PL"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AIBA Reform</a:t>
            </a:r>
            <a:r>
              <a:rPr lang="zh-TW" altLang="en-US" b="1" dirty="0"/>
              <a:t> </a:t>
            </a:r>
            <a:r>
              <a:rPr lang="en-US" altLang="zh-TW" b="1" dirty="0"/>
              <a:t>AIBA</a:t>
            </a:r>
            <a:r>
              <a:rPr lang="zh-TW" altLang="en-US" b="1" dirty="0"/>
              <a:t>改革</a:t>
            </a:r>
            <a:endParaRPr lang="en-US" altLang="en-US" dirty="0"/>
          </a:p>
          <a:p>
            <a:pPr marL="0" indent="0" eaLnBrk="1" hangingPunct="1">
              <a:spcBef>
                <a:spcPts val="500"/>
              </a:spcBef>
            </a:pPr>
            <a:r>
              <a:rPr lang="en-US" altLang="en-US" sz="2200" dirty="0"/>
              <a:t>With a new mission in mind, AIBA completed its reforms in </a:t>
            </a:r>
            <a:r>
              <a:rPr lang="en-US" altLang="en-US" sz="2200" dirty="0" smtClean="0"/>
              <a:t>2007</a:t>
            </a:r>
            <a:r>
              <a:rPr lang="zh-TW" altLang="en-US" sz="2200" dirty="0" smtClean="0"/>
              <a:t> </a:t>
            </a:r>
            <a:r>
              <a:rPr lang="zh-TW" altLang="en-US" sz="1800" dirty="0"/>
              <a:t>有鑑於</a:t>
            </a:r>
            <a:r>
              <a:rPr lang="zh-TW" altLang="zh-TW" sz="2000" dirty="0" smtClean="0"/>
              <a:t>新</a:t>
            </a:r>
            <a:r>
              <a:rPr lang="zh-TW" altLang="zh-TW" sz="2000" dirty="0"/>
              <a:t>使命，AIBA在2007年完成了改革</a:t>
            </a:r>
            <a:endParaRPr lang="en-US" altLang="en-US" sz="2200" dirty="0"/>
          </a:p>
          <a:p>
            <a:pPr marL="0" indent="0" eaLnBrk="1" hangingPunct="1">
              <a:spcBef>
                <a:spcPts val="500"/>
              </a:spcBef>
            </a:pPr>
            <a:r>
              <a:rPr lang="en-US" altLang="en-US" sz="2200" dirty="0"/>
              <a:t>AIBA’s Mission </a:t>
            </a:r>
            <a:r>
              <a:rPr lang="en-US" altLang="en-US" sz="2200" dirty="0" smtClean="0"/>
              <a:t>is： </a:t>
            </a:r>
            <a:r>
              <a:rPr lang="en-US" altLang="en-US" sz="2200" b="1" u="sng" dirty="0"/>
              <a:t>To govern the sport of boxing in all its forms worldwide </a:t>
            </a:r>
            <a:r>
              <a:rPr lang="zh-TW" altLang="zh-TW" sz="2000" dirty="0"/>
              <a:t>AIBA的使命</a:t>
            </a:r>
            <a:r>
              <a:rPr lang="zh-TW" altLang="zh-TW" sz="2000" dirty="0" smtClean="0"/>
              <a:t>是</a:t>
            </a:r>
            <a:r>
              <a:rPr lang="zh-TW" altLang="en-US" sz="2000" dirty="0" smtClean="0"/>
              <a:t>：</a:t>
            </a:r>
            <a:r>
              <a:rPr lang="zh-TW" altLang="zh-TW" sz="2000" b="1" u="sng" dirty="0" smtClean="0"/>
              <a:t>管理</a:t>
            </a:r>
            <a:r>
              <a:rPr lang="zh-TW" altLang="zh-TW" sz="2000" b="1" u="sng" dirty="0"/>
              <a:t>世界各地拳擊運動</a:t>
            </a:r>
            <a:endParaRPr lang="en-US" altLang="en-US" sz="2200" b="1" u="sng" dirty="0"/>
          </a:p>
          <a:p>
            <a:pPr marL="0" indent="0" eaLnBrk="1" hangingPunct="1">
              <a:spcBef>
                <a:spcPts val="500"/>
              </a:spcBef>
            </a:pPr>
            <a:r>
              <a:rPr lang="en-US" altLang="en-US" sz="2200" dirty="0"/>
              <a:t>The following programs have been </a:t>
            </a:r>
            <a:r>
              <a:rPr lang="en-US" altLang="en-US" sz="2200" dirty="0" smtClean="0"/>
              <a:t>implemented：</a:t>
            </a:r>
            <a:r>
              <a:rPr lang="zh-TW" altLang="zh-TW" sz="2000" dirty="0" smtClean="0"/>
              <a:t>已</a:t>
            </a:r>
            <a:r>
              <a:rPr lang="zh-TW" altLang="zh-TW" sz="2000" dirty="0"/>
              <a:t>實施以下方案</a:t>
            </a:r>
            <a:r>
              <a:rPr lang="zh-TW" altLang="en-US" sz="2000" dirty="0"/>
              <a:t>，包括</a:t>
            </a:r>
            <a:r>
              <a:rPr lang="zh-TW" altLang="zh-TW" sz="2000" dirty="0"/>
              <a:t>：</a:t>
            </a:r>
            <a:endParaRPr lang="en-US" altLang="en-US" sz="2200" dirty="0"/>
          </a:p>
          <a:p>
            <a:pPr lvl="1" eaLnBrk="1" hangingPunct="1">
              <a:spcBef>
                <a:spcPts val="500"/>
              </a:spcBef>
            </a:pPr>
            <a:r>
              <a:rPr lang="en-US" altLang="en-US" dirty="0"/>
              <a:t>Restructuring AIBA Organization</a:t>
            </a:r>
            <a:r>
              <a:rPr lang="zh-TW" altLang="zh-TW" dirty="0"/>
              <a:t>重組AIBA組織</a:t>
            </a:r>
            <a:endParaRPr lang="en-US" altLang="en-US" dirty="0"/>
          </a:p>
          <a:p>
            <a:pPr lvl="1" eaLnBrk="1" hangingPunct="1">
              <a:spcBef>
                <a:spcPts val="500"/>
              </a:spcBef>
            </a:pPr>
            <a:r>
              <a:rPr lang="en-US" altLang="en-US" dirty="0"/>
              <a:t>Adoption of AIBA Ethics and Disciplinary Codes</a:t>
            </a:r>
            <a:r>
              <a:rPr lang="zh-TW" altLang="zh-TW" dirty="0"/>
              <a:t>通過AIBA倫理和紀律守則</a:t>
            </a:r>
            <a:endParaRPr lang="en-US" altLang="en-US" dirty="0"/>
          </a:p>
          <a:p>
            <a:pPr lvl="1" eaLnBrk="1" hangingPunct="1">
              <a:spcBef>
                <a:spcPts val="500"/>
              </a:spcBef>
            </a:pPr>
            <a:r>
              <a:rPr lang="en-US" altLang="en-US" dirty="0"/>
              <a:t>New Rules</a:t>
            </a:r>
            <a:r>
              <a:rPr lang="zh-TW" altLang="zh-TW" dirty="0"/>
              <a:t>新規則</a:t>
            </a:r>
            <a:endParaRPr lang="en-US" altLang="en-US" dirty="0"/>
          </a:p>
          <a:p>
            <a:pPr lvl="2" eaLnBrk="1" hangingPunct="1">
              <a:spcBef>
                <a:spcPts val="500"/>
              </a:spcBef>
            </a:pPr>
            <a:r>
              <a:rPr lang="en-US" altLang="en-US" dirty="0"/>
              <a:t>New R&amp;Js and Coaches Management System</a:t>
            </a:r>
            <a:r>
              <a:rPr lang="zh-TW" altLang="zh-TW" dirty="0"/>
              <a:t>新R＆J</a:t>
            </a:r>
            <a:r>
              <a:rPr lang="en-US" altLang="zh-TW" dirty="0"/>
              <a:t>s</a:t>
            </a:r>
            <a:r>
              <a:rPr lang="zh-TW" altLang="zh-TW" dirty="0"/>
              <a:t>和教練管理系統</a:t>
            </a:r>
            <a:endParaRPr lang="en-US" altLang="en-US" dirty="0"/>
          </a:p>
          <a:p>
            <a:pPr lvl="2" eaLnBrk="1" hangingPunct="1">
              <a:spcBef>
                <a:spcPts val="500"/>
              </a:spcBef>
            </a:pPr>
            <a:r>
              <a:rPr lang="en-US" altLang="en-US" dirty="0"/>
              <a:t>New AOB Competition Format and Look</a:t>
            </a:r>
            <a:r>
              <a:rPr lang="zh-TW" altLang="zh-TW" dirty="0"/>
              <a:t>新AOB大賽</a:t>
            </a:r>
            <a:r>
              <a:rPr lang="zh-TW" altLang="en-US" dirty="0"/>
              <a:t>方</a:t>
            </a:r>
            <a:r>
              <a:rPr lang="zh-TW" altLang="zh-TW" dirty="0"/>
              <a:t>式與</a:t>
            </a:r>
            <a:r>
              <a:rPr lang="zh-TW" altLang="en-US" dirty="0"/>
              <a:t>樣貌</a:t>
            </a:r>
            <a:endParaRPr lang="en-US" altLang="en-US" dirty="0"/>
          </a:p>
          <a:p>
            <a:pPr lvl="1" eaLnBrk="1" hangingPunct="1">
              <a:spcBef>
                <a:spcPts val="500"/>
              </a:spcBef>
            </a:pPr>
            <a:r>
              <a:rPr lang="en-US" altLang="en-US" dirty="0"/>
              <a:t>Launch of World Series of Boxing</a:t>
            </a:r>
            <a:r>
              <a:rPr lang="zh-TW" altLang="zh-TW" dirty="0"/>
              <a:t>推出世界系列拳擊</a:t>
            </a:r>
            <a:endParaRPr lang="en-US" altLang="en-US" dirty="0"/>
          </a:p>
          <a:p>
            <a:pPr lvl="1" eaLnBrk="1" hangingPunct="1">
              <a:spcBef>
                <a:spcPts val="500"/>
              </a:spcBef>
            </a:pPr>
            <a:r>
              <a:rPr lang="en-US" altLang="en-US" dirty="0"/>
              <a:t>Development of AIBA Boxing World Academy</a:t>
            </a:r>
            <a:r>
              <a:rPr lang="zh-TW" altLang="en-US" dirty="0"/>
              <a:t> </a:t>
            </a:r>
            <a:r>
              <a:rPr lang="zh-TW" altLang="zh-TW" dirty="0"/>
              <a:t>AIBA拳擊世界學院的發展</a:t>
            </a:r>
            <a:endParaRPr lang="pl-PL" altLang="en-US" dirty="0"/>
          </a:p>
        </p:txBody>
      </p:sp>
      <p:sp>
        <p:nvSpPr>
          <p:cNvPr id="13517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C880DC2-085F-4281-BCEC-B78479CF8D96}" type="slidenum">
              <a:rPr lang="en-US" altLang="en-US" sz="1200" smtClean="0">
                <a:solidFill>
                  <a:srgbClr val="FFFFFF"/>
                </a:solidFill>
                <a:latin typeface="Arial Black" panose="020B0A04020102090204" pitchFamily="34" charset="0"/>
                <a:sym typeface="Arial Black" panose="020B0A04020102090204" pitchFamily="34" charset="0"/>
              </a:rPr>
              <a:pPr/>
              <a:t>32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35172" name="Rectangle 3"/>
          <p:cNvSpPr>
            <a:spLocks noGrp="1" noChangeArrowheads="1"/>
          </p:cNvSpPr>
          <p:nvPr>
            <p:ph type="title"/>
          </p:nvPr>
        </p:nvSpPr>
        <p:spPr>
          <a:xfrm>
            <a:off x="2073275" y="333375"/>
            <a:ext cx="7632700" cy="647700"/>
          </a:xfrm>
        </p:spPr>
        <p:txBody>
          <a:bodyPr/>
          <a:lstStyle/>
          <a:p>
            <a:pPr eaLnBrk="1" hangingPunct="1"/>
            <a:r>
              <a:rPr lang="en-US" altLang="en-US" sz="2800" dirty="0"/>
              <a:t>AIBA Reform and its Status</a:t>
            </a:r>
            <a:r>
              <a:rPr lang="zh-TW" altLang="zh-TW" sz="2800" dirty="0"/>
              <a:t> AIBA</a:t>
            </a:r>
            <a:r>
              <a:rPr lang="zh-TW" altLang="zh-TW" sz="2800" b="1" dirty="0"/>
              <a:t>改革及其現狀</a:t>
            </a:r>
            <a:endParaRPr lang="en-US" altLang="en-US" sz="2800" dirty="0"/>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2486997-2EFA-467D-A3F9-3975417062EB}" type="slidenum">
              <a:rPr lang="en-US" altLang="pl-PL" sz="1200" smtClean="0">
                <a:solidFill>
                  <a:srgbClr val="FFFFFF"/>
                </a:solidFill>
                <a:latin typeface="Arial Black" panose="020B0A04020102090204" pitchFamily="34" charset="0"/>
                <a:sym typeface="Arial Black" panose="020B0A04020102090204" pitchFamily="34" charset="0"/>
              </a:rPr>
              <a:pPr/>
              <a:t>320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50563" name="Rectangle 2"/>
          <p:cNvSpPr>
            <a:spLocks noGrp="1" noChangeArrowheads="1"/>
          </p:cNvSpPr>
          <p:nvPr>
            <p:ph type="body" idx="1"/>
          </p:nvPr>
        </p:nvSpPr>
        <p:spPr>
          <a:xfrm>
            <a:off x="919163" y="690563"/>
            <a:ext cx="8497887" cy="5546725"/>
          </a:xfrm>
        </p:spPr>
        <p:txBody>
          <a:bodyPr/>
          <a:lstStyle/>
          <a:p>
            <a:pPr algn="ctr">
              <a:spcBef>
                <a:spcPct val="0"/>
              </a:spcBef>
            </a:pPr>
            <a:r>
              <a:rPr lang="en-US" altLang="pl-PL" sz="4500" dirty="0">
                <a:latin typeface="Arial Black" panose="020B0A04020102090204" pitchFamily="34" charset="0"/>
                <a:sym typeface="Arial Black" panose="020B0A04020102090204" pitchFamily="34" charset="0"/>
              </a:rPr>
              <a:t>FIGHT DAY</a:t>
            </a:r>
            <a:r>
              <a:rPr lang="zh-TW" altLang="en-US" sz="4500" b="1" dirty="0">
                <a:latin typeface="Arial Black" panose="020B0A04020102090204" pitchFamily="34" charset="0"/>
                <a:sym typeface="Arial Black" panose="020B0A04020102090204" pitchFamily="34" charset="0"/>
              </a:rPr>
              <a:t>戰鬥日</a:t>
            </a:r>
            <a:endParaRPr lang="en-US" altLang="pl-PL" b="1" dirty="0"/>
          </a:p>
          <a:p>
            <a:pPr>
              <a:spcBef>
                <a:spcPts val="600"/>
              </a:spcBef>
            </a:pPr>
            <a:r>
              <a:rPr lang="en-US" altLang="pl-PL" sz="2400" dirty="0"/>
              <a:t>If weight making has been professional, re-hydration and re-</a:t>
            </a:r>
            <a:r>
              <a:rPr lang="en-US" altLang="pl-PL" sz="2400" dirty="0" err="1"/>
              <a:t>fuelling</a:t>
            </a:r>
            <a:r>
              <a:rPr lang="en-US" altLang="pl-PL" sz="2400" dirty="0"/>
              <a:t> has been completed after the weigh in, muscle stores should be full.</a:t>
            </a:r>
            <a:r>
              <a:rPr lang="zh-TW" altLang="zh-TW" sz="2400" dirty="0"/>
              <a:t>如果</a:t>
            </a:r>
            <a:r>
              <a:rPr lang="zh-TW" altLang="en-US" sz="2400" dirty="0"/>
              <a:t>以</a:t>
            </a:r>
            <a:r>
              <a:rPr lang="zh-TW" altLang="zh-TW" sz="2400" dirty="0"/>
              <a:t>專業</a:t>
            </a:r>
            <a:r>
              <a:rPr lang="zh-TW" altLang="en-US" sz="2400" dirty="0"/>
              <a:t>方式補充重量</a:t>
            </a:r>
            <a:r>
              <a:rPr lang="zh-TW" altLang="zh-TW" sz="2400" dirty="0"/>
              <a:t>，</a:t>
            </a:r>
            <a:r>
              <a:rPr lang="zh-TW" altLang="en-US" sz="2400" dirty="0" smtClean="0"/>
              <a:t>在稱重後</a:t>
            </a:r>
            <a:r>
              <a:rPr lang="zh-TW" altLang="zh-TW" sz="2400" dirty="0"/>
              <a:t>已完成重新補水和</a:t>
            </a:r>
            <a:r>
              <a:rPr lang="zh-TW" altLang="en-US" sz="2400" dirty="0"/>
              <a:t>補充能量</a:t>
            </a:r>
            <a:r>
              <a:rPr lang="zh-TW" altLang="zh-TW" sz="2400" dirty="0"/>
              <a:t>，應</a:t>
            </a:r>
            <a:r>
              <a:rPr lang="zh-TW" altLang="en-US" sz="2400" dirty="0"/>
              <a:t>充</a:t>
            </a:r>
            <a:r>
              <a:rPr lang="zh-TW" altLang="zh-TW" sz="2400" dirty="0"/>
              <a:t>滿了肌肉</a:t>
            </a:r>
            <a:r>
              <a:rPr lang="zh-TW" altLang="en-US" sz="2400" dirty="0"/>
              <a:t>儲備</a:t>
            </a:r>
            <a:r>
              <a:rPr lang="zh-TW" altLang="zh-TW" sz="2400" dirty="0"/>
              <a:t>。</a:t>
            </a:r>
            <a:endParaRPr lang="en-US" altLang="pl-PL" sz="2400" dirty="0"/>
          </a:p>
          <a:p>
            <a:pPr>
              <a:spcBef>
                <a:spcPts val="600"/>
              </a:spcBef>
            </a:pPr>
            <a:r>
              <a:rPr lang="en-US" altLang="pl-PL" sz="2400" b="1" dirty="0"/>
              <a:t>The main goal on fight day </a:t>
            </a:r>
            <a:r>
              <a:rPr lang="en-US" altLang="pl-PL" sz="2400" b="1" dirty="0" smtClean="0"/>
              <a:t>is</a:t>
            </a:r>
            <a:r>
              <a:rPr lang="en-US" altLang="zh-TW" sz="2400" b="1" dirty="0" smtClean="0"/>
              <a:t>:</a:t>
            </a:r>
            <a:r>
              <a:rPr lang="zh-TW" altLang="en-US" sz="2400" b="1" dirty="0" smtClean="0"/>
              <a:t> </a:t>
            </a:r>
            <a:r>
              <a:rPr lang="zh-TW" altLang="zh-TW" sz="2400" dirty="0" smtClean="0"/>
              <a:t>戰鬥</a:t>
            </a:r>
            <a:r>
              <a:rPr lang="zh-TW" altLang="zh-TW" sz="2400" dirty="0"/>
              <a:t>日的主要目標</a:t>
            </a:r>
            <a:r>
              <a:rPr lang="zh-TW" altLang="zh-TW" sz="2400" dirty="0" smtClean="0"/>
              <a:t>是</a:t>
            </a:r>
            <a:r>
              <a:rPr lang="zh-TW" altLang="en-US" sz="2400" dirty="0" smtClean="0"/>
              <a:t>：</a:t>
            </a:r>
            <a:endParaRPr lang="en-US" altLang="pl-PL" sz="2400" dirty="0"/>
          </a:p>
          <a:p>
            <a:pPr>
              <a:spcBef>
                <a:spcPts val="300"/>
              </a:spcBef>
            </a:pPr>
            <a:endParaRPr lang="en-US" altLang="pl-PL" sz="1400" dirty="0"/>
          </a:p>
          <a:p>
            <a:pPr lvl="1">
              <a:spcBef>
                <a:spcPts val="600"/>
              </a:spcBef>
              <a:buNone/>
            </a:pPr>
            <a:r>
              <a:rPr lang="en-US" altLang="pl-PL" sz="2400" dirty="0"/>
              <a:t>  Top up liver and blood glycogen levels.</a:t>
            </a:r>
            <a:r>
              <a:rPr lang="zh-TW" altLang="zh-TW" sz="2400" dirty="0"/>
              <a:t>補</a:t>
            </a:r>
            <a:r>
              <a:rPr lang="zh-TW" altLang="en-US" sz="2400" dirty="0"/>
              <a:t>足</a:t>
            </a:r>
            <a:r>
              <a:rPr lang="zh-TW" altLang="zh-TW" sz="2400" dirty="0"/>
              <a:t>肝臟和血糖水</a:t>
            </a:r>
            <a:r>
              <a:rPr lang="zh-TW" altLang="en-US" sz="2400" dirty="0"/>
              <a:t>準</a:t>
            </a:r>
            <a:r>
              <a:rPr lang="zh-TW" altLang="zh-TW" sz="2400" dirty="0"/>
              <a:t>。</a:t>
            </a:r>
            <a:endParaRPr lang="en-US" altLang="pl-PL" sz="2400" dirty="0"/>
          </a:p>
          <a:p>
            <a:pPr lvl="1">
              <a:spcBef>
                <a:spcPts val="600"/>
              </a:spcBef>
              <a:buNone/>
            </a:pPr>
            <a:r>
              <a:rPr lang="en-US" altLang="pl-PL" sz="2400" dirty="0"/>
              <a:t>  Maintain hydration.</a:t>
            </a:r>
            <a:r>
              <a:rPr lang="zh-TW" altLang="en-US" sz="2400" dirty="0"/>
              <a:t>維</a:t>
            </a:r>
            <a:r>
              <a:rPr lang="zh-TW" altLang="zh-TW" sz="2400" dirty="0"/>
              <a:t>持水分。</a:t>
            </a:r>
            <a:endParaRPr lang="en-US" altLang="pl-PL" sz="2400" dirty="0"/>
          </a:p>
          <a:p>
            <a:pPr lvl="1">
              <a:spcBef>
                <a:spcPts val="600"/>
              </a:spcBef>
              <a:buNone/>
            </a:pPr>
            <a:r>
              <a:rPr lang="en-US" altLang="pl-PL" sz="2400" dirty="0"/>
              <a:t>  Support appetite.</a:t>
            </a:r>
            <a:r>
              <a:rPr lang="zh-TW" altLang="en-US" sz="2400" dirty="0"/>
              <a:t>保</a:t>
            </a:r>
            <a:r>
              <a:rPr lang="zh-TW" altLang="zh-TW" sz="2400" dirty="0"/>
              <a:t>持胃口</a:t>
            </a:r>
            <a:endParaRPr lang="en-US" altLang="pl-PL" sz="2400" dirty="0"/>
          </a:p>
          <a:p>
            <a:pPr lvl="1">
              <a:spcBef>
                <a:spcPts val="600"/>
              </a:spcBef>
              <a:buNone/>
            </a:pPr>
            <a:r>
              <a:rPr lang="en-US" altLang="pl-PL" sz="2400" dirty="0"/>
              <a:t>  Feel good factor.</a:t>
            </a:r>
            <a:r>
              <a:rPr lang="zh-TW" altLang="zh-TW" sz="2400" dirty="0"/>
              <a:t> 感覺</a:t>
            </a:r>
            <a:r>
              <a:rPr lang="zh-TW" altLang="en-US" sz="2400" dirty="0"/>
              <a:t>良</a:t>
            </a:r>
            <a:r>
              <a:rPr lang="zh-TW" altLang="zh-TW" sz="2400" dirty="0"/>
              <a:t>好因素。</a:t>
            </a:r>
            <a:br>
              <a:rPr lang="zh-TW" altLang="zh-TW" sz="2400" dirty="0"/>
            </a:br>
            <a:r>
              <a:rPr lang="zh-TW" altLang="zh-TW" sz="2400" dirty="0"/>
              <a:t>  </a:t>
            </a:r>
            <a:endParaRPr lang="en-US" altLang="pl-PL" sz="2400" dirty="0"/>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49E6A14-3953-4ED9-B141-351FC1BF383F}" type="slidenum">
              <a:rPr lang="en-US" altLang="pl-PL" sz="1200" smtClean="0">
                <a:solidFill>
                  <a:srgbClr val="FFFFFF"/>
                </a:solidFill>
                <a:latin typeface="Arial Black" panose="020B0A04020102090204" pitchFamily="34" charset="0"/>
                <a:sym typeface="Arial Black" panose="020B0A04020102090204" pitchFamily="34" charset="0"/>
              </a:rPr>
              <a:pPr/>
              <a:t>321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51587" name="Rectangle 2"/>
          <p:cNvSpPr>
            <a:spLocks noGrp="1" noChangeArrowheads="1"/>
          </p:cNvSpPr>
          <p:nvPr>
            <p:ph type="body" idx="1"/>
          </p:nvPr>
        </p:nvSpPr>
        <p:spPr>
          <a:xfrm>
            <a:off x="704850" y="1412875"/>
            <a:ext cx="8543925" cy="4351338"/>
          </a:xfrm>
        </p:spPr>
        <p:txBody>
          <a:bodyPr/>
          <a:lstStyle/>
          <a:p>
            <a:pPr>
              <a:spcBef>
                <a:spcPct val="0"/>
              </a:spcBef>
            </a:pPr>
            <a:r>
              <a:rPr lang="en-US" altLang="pl-PL" b="1" dirty="0"/>
              <a:t>3 hours before</a:t>
            </a:r>
            <a:r>
              <a:rPr lang="zh-TW" altLang="en-US" b="1" dirty="0"/>
              <a:t> </a:t>
            </a:r>
            <a:r>
              <a:rPr lang="zh-TW" altLang="zh-TW" b="1" dirty="0"/>
              <a:t>3小時前</a:t>
            </a:r>
            <a:r>
              <a:rPr lang="en-US" altLang="pl-PL" b="1" dirty="0"/>
              <a:t> </a:t>
            </a:r>
            <a:r>
              <a:rPr lang="en-US" altLang="pl-PL" dirty="0"/>
              <a:t>	</a:t>
            </a:r>
          </a:p>
          <a:p>
            <a:pPr lvl="1">
              <a:spcBef>
                <a:spcPts val="400"/>
              </a:spcBef>
              <a:buNone/>
            </a:pPr>
            <a:r>
              <a:rPr lang="en-US" altLang="pl-PL" sz="1800" dirty="0"/>
              <a:t>  </a:t>
            </a:r>
            <a:r>
              <a:rPr lang="en-US" altLang="pl-PL" sz="2000" dirty="0"/>
              <a:t>High Carbohydrate meal (low in fat &amp; protein)</a:t>
            </a:r>
            <a:r>
              <a:rPr lang="zh-TW" altLang="zh-TW" sz="2000" dirty="0"/>
              <a:t>高碳水化合物（低脂肪</a:t>
            </a:r>
            <a:r>
              <a:rPr lang="en-US" altLang="zh-TW" sz="2000" dirty="0"/>
              <a:t>&amp;</a:t>
            </a:r>
            <a:r>
              <a:rPr lang="zh-TW" altLang="zh-TW" sz="2000" dirty="0"/>
              <a:t>蛋白質）</a:t>
            </a:r>
            <a:r>
              <a:rPr lang="en-US" altLang="pl-PL" sz="2000" dirty="0"/>
              <a:t>  </a:t>
            </a:r>
          </a:p>
          <a:p>
            <a:pPr lvl="1">
              <a:spcBef>
                <a:spcPts val="400"/>
              </a:spcBef>
              <a:buNone/>
            </a:pPr>
            <a:r>
              <a:rPr lang="en-US" altLang="pl-PL" sz="2000" dirty="0"/>
              <a:t>  Pasta or Rice based meals are perfect.</a:t>
            </a:r>
            <a:r>
              <a:rPr lang="zh-TW" altLang="zh-TW" sz="2000" dirty="0"/>
              <a:t>麵食或米飯是</a:t>
            </a:r>
            <a:r>
              <a:rPr lang="zh-TW" altLang="en-US" sz="2000" dirty="0"/>
              <a:t>很</a:t>
            </a:r>
            <a:r>
              <a:rPr lang="zh-TW" altLang="zh-TW" sz="2000" dirty="0"/>
              <a:t>完美的。</a:t>
            </a:r>
            <a:endParaRPr lang="en-US" altLang="pl-PL" sz="2000" dirty="0"/>
          </a:p>
          <a:p>
            <a:pPr lvl="1">
              <a:spcBef>
                <a:spcPts val="400"/>
              </a:spcBef>
              <a:buNone/>
            </a:pPr>
            <a:r>
              <a:rPr lang="en-US" altLang="pl-PL" sz="2000" dirty="0"/>
              <a:t>  White meat like chicken or fish is fine.</a:t>
            </a:r>
            <a:r>
              <a:rPr lang="zh-TW" altLang="zh-TW" sz="2000" dirty="0"/>
              <a:t>白肉</a:t>
            </a:r>
            <a:r>
              <a:rPr lang="zh-TW" altLang="en-US" sz="2000" dirty="0"/>
              <a:t>，</a:t>
            </a:r>
            <a:r>
              <a:rPr lang="zh-TW" altLang="zh-TW" sz="2000" dirty="0" smtClean="0"/>
              <a:t>如</a:t>
            </a:r>
            <a:r>
              <a:rPr lang="zh-TW" altLang="en-US" sz="2000" dirty="0" smtClean="0"/>
              <a:t>：</a:t>
            </a:r>
            <a:r>
              <a:rPr lang="zh-TW" altLang="zh-TW" sz="2000" dirty="0" smtClean="0"/>
              <a:t>雞肉</a:t>
            </a:r>
            <a:r>
              <a:rPr lang="zh-TW" altLang="zh-TW" sz="2000" dirty="0"/>
              <a:t>或魚肉</a:t>
            </a:r>
            <a:r>
              <a:rPr lang="zh-TW" altLang="en-US" sz="2000" dirty="0"/>
              <a:t>極佳</a:t>
            </a:r>
            <a:r>
              <a:rPr lang="zh-TW" altLang="zh-TW" sz="2000" dirty="0"/>
              <a:t>。</a:t>
            </a:r>
            <a:endParaRPr lang="en-US" altLang="pl-PL" sz="2000" dirty="0"/>
          </a:p>
          <a:p>
            <a:pPr lvl="1">
              <a:spcBef>
                <a:spcPts val="400"/>
              </a:spcBef>
              <a:buNone/>
            </a:pPr>
            <a:r>
              <a:rPr lang="en-US" altLang="pl-PL" sz="2000" dirty="0"/>
              <a:t>  Avoid red meat and high </a:t>
            </a:r>
            <a:r>
              <a:rPr lang="en-US" altLang="pl-PL" sz="2000" dirty="0" err="1"/>
              <a:t>fibre</a:t>
            </a:r>
            <a:r>
              <a:rPr lang="en-US" altLang="pl-PL" sz="2000" dirty="0"/>
              <a:t> vegetables.</a:t>
            </a:r>
            <a:r>
              <a:rPr lang="zh-TW" altLang="zh-TW" sz="2000" dirty="0"/>
              <a:t>避免紅肉和高纖維蔬菜。</a:t>
            </a:r>
            <a:r>
              <a:rPr lang="en-US" altLang="pl-PL" sz="2000" dirty="0"/>
              <a:t>	</a:t>
            </a:r>
          </a:p>
          <a:p>
            <a:r>
              <a:rPr lang="en-US" altLang="pl-PL" b="1" dirty="0"/>
              <a:t>60min before</a:t>
            </a:r>
            <a:r>
              <a:rPr lang="zh-TW" altLang="en-US" b="1" dirty="0"/>
              <a:t> </a:t>
            </a:r>
            <a:r>
              <a:rPr lang="zh-TW" altLang="zh-TW" b="1" dirty="0"/>
              <a:t>60分鐘前</a:t>
            </a:r>
            <a:r>
              <a:rPr lang="en-US" altLang="pl-PL" b="1" dirty="0"/>
              <a:t> </a:t>
            </a:r>
            <a:r>
              <a:rPr lang="en-US" altLang="pl-PL" dirty="0"/>
              <a:t>     </a:t>
            </a:r>
          </a:p>
          <a:p>
            <a:pPr lvl="1">
              <a:spcBef>
                <a:spcPts val="400"/>
              </a:spcBef>
              <a:buNone/>
            </a:pPr>
            <a:r>
              <a:rPr lang="en-US" altLang="pl-PL" sz="1800" dirty="0"/>
              <a:t>  </a:t>
            </a:r>
            <a:r>
              <a:rPr lang="en-US" altLang="pl-PL" sz="2000" dirty="0"/>
              <a:t>4-600ml fluids including Carbohydrate &amp; Electrolyte</a:t>
            </a:r>
            <a:r>
              <a:rPr lang="zh-TW" altLang="zh-TW" sz="2000" dirty="0"/>
              <a:t> 4-600ml</a:t>
            </a:r>
            <a:r>
              <a:rPr lang="zh-TW" altLang="en-US" sz="2000" dirty="0"/>
              <a:t>流質</a:t>
            </a:r>
            <a:r>
              <a:rPr lang="zh-TW" altLang="zh-TW" sz="2000" dirty="0"/>
              <a:t>，包括碳水化合物和電解質</a:t>
            </a:r>
            <a:endParaRPr lang="en-US" altLang="pl-PL" sz="2000" dirty="0"/>
          </a:p>
          <a:p>
            <a:r>
              <a:rPr lang="en-US" altLang="pl-PL" b="1" dirty="0"/>
              <a:t>40 min before</a:t>
            </a:r>
            <a:r>
              <a:rPr lang="en-US" altLang="pl-PL" dirty="0"/>
              <a:t> </a:t>
            </a:r>
            <a:r>
              <a:rPr lang="zh-TW" altLang="zh-TW" b="1" dirty="0"/>
              <a:t>40分鐘前</a:t>
            </a:r>
            <a:r>
              <a:rPr lang="en-US" altLang="pl-PL" dirty="0"/>
              <a:t>    </a:t>
            </a:r>
          </a:p>
          <a:p>
            <a:pPr lvl="1">
              <a:spcBef>
                <a:spcPts val="400"/>
              </a:spcBef>
              <a:buFont typeface="Arial" panose="020B0604020202020204" pitchFamily="34" charset="0"/>
              <a:buNone/>
            </a:pPr>
            <a:r>
              <a:rPr lang="en-US" altLang="pl-PL" sz="2000" dirty="0"/>
              <a:t>  50mg of Caffeine (in carbohydrate gel)</a:t>
            </a:r>
            <a:r>
              <a:rPr lang="zh-TW" altLang="zh-TW" sz="2000" dirty="0"/>
              <a:t> 50mg咖啡因（碳水化合物凝膠）</a:t>
            </a:r>
            <a:endParaRPr lang="en-US" altLang="pl-PL" sz="2000" dirty="0"/>
          </a:p>
        </p:txBody>
      </p:sp>
      <p:sp>
        <p:nvSpPr>
          <p:cNvPr id="451588" name="Rectangle 3"/>
          <p:cNvSpPr>
            <a:spLocks noGrp="1" noChangeArrowheads="1"/>
          </p:cNvSpPr>
          <p:nvPr>
            <p:ph type="title"/>
          </p:nvPr>
        </p:nvSpPr>
        <p:spPr>
          <a:xfrm>
            <a:off x="1927225" y="619125"/>
            <a:ext cx="7489825" cy="577627"/>
          </a:xfrm>
        </p:spPr>
        <p:txBody>
          <a:bodyPr/>
          <a:lstStyle/>
          <a:p>
            <a:r>
              <a:rPr lang="en-US" altLang="pl-PL" dirty="0"/>
              <a:t> PRE BOUT NUTRITION</a:t>
            </a:r>
            <a:r>
              <a:rPr lang="zh-TW" altLang="en-US" b="1" dirty="0"/>
              <a:t>比賽前的營養</a:t>
            </a:r>
            <a:r>
              <a:rPr lang="en-US" altLang="pl-PL" dirty="0"/>
              <a:t/>
            </a:r>
            <a:br>
              <a:rPr lang="en-US" altLang="pl-PL" dirty="0"/>
            </a:br>
            <a:endParaRPr lang="en-US" altLang="pl-PL" dirty="0"/>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A6330B1-C265-448E-A278-AB61D25A72C3}" type="slidenum">
              <a:rPr lang="en-US" altLang="en-US" sz="1200" smtClean="0">
                <a:solidFill>
                  <a:srgbClr val="FFFFFF"/>
                </a:solidFill>
                <a:latin typeface="Arial Black" panose="020B0A04020102090204" pitchFamily="34" charset="0"/>
                <a:sym typeface="Arial Black" panose="020B0A04020102090204" pitchFamily="34" charset="0"/>
              </a:rPr>
              <a:pPr/>
              <a:t>322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52611"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GENERAL PREPARATION AND TRAINING FOR BEGGINERS BOXERS</a:t>
            </a:r>
            <a:r>
              <a:rPr lang="zh-TW" altLang="zh-TW" sz="4400" b="1" dirty="0"/>
              <a:t>一般準備和</a:t>
            </a:r>
            <a:r>
              <a:rPr lang="zh-TW" altLang="en-US" sz="4400" b="1" dirty="0"/>
              <a:t>新進拳擊手的</a:t>
            </a:r>
            <a:r>
              <a:rPr lang="zh-TW" altLang="zh-TW" sz="4400" b="1" dirty="0"/>
              <a:t>培訓</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47E0E22-3F8D-4EB3-8272-41D381469B08}" type="slidenum">
              <a:rPr lang="en-US" altLang="en-US" sz="1200" smtClean="0">
                <a:solidFill>
                  <a:srgbClr val="FFFFFF"/>
                </a:solidFill>
                <a:latin typeface="Arial Black" panose="020B0A04020102090204" pitchFamily="34" charset="0"/>
                <a:sym typeface="Arial Black" panose="020B0A04020102090204" pitchFamily="34" charset="0"/>
              </a:rPr>
              <a:pPr/>
              <a:t>323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35203" name="Rectangle 2"/>
          <p:cNvSpPr>
            <a:spLocks noGrp="1" noChangeArrowheads="1"/>
          </p:cNvSpPr>
          <p:nvPr>
            <p:ph type="body" idx="1"/>
          </p:nvPr>
        </p:nvSpPr>
        <p:spPr>
          <a:xfrm>
            <a:off x="846138" y="1562100"/>
            <a:ext cx="8356600" cy="4152900"/>
          </a:xfrm>
        </p:spPr>
        <p:txBody>
          <a:bodyPr/>
          <a:lstStyle/>
          <a:p>
            <a:pPr marL="0" indent="0" eaLnBrk="1" hangingPunct="1">
              <a:lnSpc>
                <a:spcPct val="150000"/>
              </a:lnSpc>
              <a:spcBef>
                <a:spcPct val="0"/>
              </a:spcBef>
              <a:buNone/>
              <a:defRPr/>
            </a:pPr>
            <a:r>
              <a:rPr lang="en-US" altLang="en-US" sz="2000" dirty="0"/>
              <a:t>Physical training develops the motor abilities, such </a:t>
            </a:r>
            <a:r>
              <a:rPr lang="en-US" altLang="en-US" sz="2000" dirty="0" smtClean="0"/>
              <a:t>as</a:t>
            </a:r>
            <a:r>
              <a:rPr lang="en-US" altLang="zh-TW" sz="2000" dirty="0" smtClean="0"/>
              <a:t>:</a:t>
            </a:r>
            <a:r>
              <a:rPr lang="zh-TW" altLang="en-US" sz="2000" dirty="0" smtClean="0"/>
              <a:t> </a:t>
            </a:r>
            <a:r>
              <a:rPr lang="zh-TW" altLang="zh-TW" sz="2000" dirty="0" smtClean="0"/>
              <a:t>體能</a:t>
            </a:r>
            <a:r>
              <a:rPr lang="zh-TW" altLang="zh-TW" sz="2000" dirty="0"/>
              <a:t>訓練發展運動能力，</a:t>
            </a:r>
            <a:r>
              <a:rPr lang="zh-TW" altLang="en-US" sz="2000" dirty="0" smtClean="0"/>
              <a:t>例</a:t>
            </a:r>
            <a:r>
              <a:rPr lang="zh-TW" altLang="zh-TW" sz="2000" dirty="0" smtClean="0"/>
              <a:t>如</a:t>
            </a:r>
            <a:r>
              <a:rPr lang="zh-TW" altLang="en-US" sz="2000" dirty="0" smtClean="0"/>
              <a:t>：</a:t>
            </a:r>
            <a:endParaRPr lang="en-US" altLang="en-US" sz="2000" dirty="0"/>
          </a:p>
          <a:p>
            <a:pPr eaLnBrk="1" hangingPunct="1">
              <a:lnSpc>
                <a:spcPct val="150000"/>
              </a:lnSpc>
              <a:spcBef>
                <a:spcPts val="500"/>
              </a:spcBef>
              <a:defRPr/>
            </a:pPr>
            <a:r>
              <a:rPr lang="en-US" altLang="en-US" sz="2000" b="1" dirty="0"/>
              <a:t>Endurance</a:t>
            </a:r>
            <a:r>
              <a:rPr lang="zh-TW" altLang="zh-TW" sz="2000" b="1" dirty="0"/>
              <a:t>耐力</a:t>
            </a:r>
            <a:endParaRPr lang="en-US" altLang="en-US" sz="2000" b="1" dirty="0"/>
          </a:p>
          <a:p>
            <a:pPr eaLnBrk="1" hangingPunct="1">
              <a:lnSpc>
                <a:spcPct val="150000"/>
              </a:lnSpc>
              <a:spcBef>
                <a:spcPts val="500"/>
              </a:spcBef>
              <a:defRPr/>
            </a:pPr>
            <a:r>
              <a:rPr lang="en-US" altLang="en-US" sz="2000" b="1" dirty="0"/>
              <a:t>Strength</a:t>
            </a:r>
            <a:r>
              <a:rPr lang="zh-TW" altLang="en-US" sz="2000" b="1" dirty="0"/>
              <a:t>體力</a:t>
            </a:r>
            <a:endParaRPr lang="en-US" altLang="en-US" sz="2000" b="1" dirty="0"/>
          </a:p>
          <a:p>
            <a:pPr eaLnBrk="1" hangingPunct="1">
              <a:lnSpc>
                <a:spcPct val="150000"/>
              </a:lnSpc>
              <a:spcBef>
                <a:spcPts val="500"/>
              </a:spcBef>
              <a:defRPr/>
            </a:pPr>
            <a:r>
              <a:rPr lang="en-US" altLang="en-US" sz="2000" b="1" dirty="0"/>
              <a:t>Speed</a:t>
            </a:r>
            <a:r>
              <a:rPr lang="zh-TW" altLang="zh-TW" sz="2000" b="1" dirty="0"/>
              <a:t>速度</a:t>
            </a:r>
            <a:endParaRPr lang="en-US" altLang="en-US" sz="2000" b="1" dirty="0"/>
          </a:p>
          <a:p>
            <a:pPr eaLnBrk="1" hangingPunct="1">
              <a:lnSpc>
                <a:spcPct val="150000"/>
              </a:lnSpc>
              <a:spcBef>
                <a:spcPts val="500"/>
              </a:spcBef>
              <a:defRPr/>
            </a:pPr>
            <a:r>
              <a:rPr lang="en-US" altLang="en-US" sz="2000" b="1" dirty="0"/>
              <a:t>Coordination</a:t>
            </a:r>
            <a:r>
              <a:rPr lang="zh-TW" altLang="zh-TW" sz="2000" b="1" dirty="0"/>
              <a:t>協調</a:t>
            </a:r>
            <a:r>
              <a:rPr lang="zh-TW" altLang="en-US" sz="2000" b="1" dirty="0"/>
              <a:t>性</a:t>
            </a:r>
            <a:endParaRPr lang="en-US" altLang="en-US" sz="2000" b="1" dirty="0"/>
          </a:p>
          <a:p>
            <a:pPr marL="0" indent="0" eaLnBrk="1" hangingPunct="1">
              <a:lnSpc>
                <a:spcPct val="150000"/>
              </a:lnSpc>
              <a:spcBef>
                <a:spcPts val="500"/>
              </a:spcBef>
              <a:buNone/>
              <a:defRPr/>
            </a:pPr>
            <a:r>
              <a:rPr lang="en-US" altLang="en-US" sz="2000" dirty="0"/>
              <a:t>That are crucial for boxers, physical training must be conducted adjacent to technique training.</a:t>
            </a:r>
            <a:r>
              <a:rPr lang="zh-TW" altLang="zh-TW" sz="2000" dirty="0"/>
              <a:t>這對於拳擊手至關重要，進行體能訓練必須</a:t>
            </a:r>
            <a:r>
              <a:rPr lang="zh-TW" altLang="en-US" sz="2000" dirty="0"/>
              <a:t>與</a:t>
            </a:r>
            <a:r>
              <a:rPr lang="zh-TW" altLang="zh-TW" sz="2000" dirty="0"/>
              <a:t>技術訓練</a:t>
            </a:r>
            <a:r>
              <a:rPr lang="zh-TW" altLang="en-US" sz="2000" dirty="0"/>
              <a:t>連貫</a:t>
            </a:r>
            <a:r>
              <a:rPr lang="zh-TW" altLang="zh-TW" sz="2000" dirty="0"/>
              <a:t>。</a:t>
            </a:r>
            <a:endParaRPr lang="en-US" altLang="en-US" sz="2000" dirty="0"/>
          </a:p>
        </p:txBody>
      </p:sp>
      <p:sp>
        <p:nvSpPr>
          <p:cNvPr id="453636" name="Rectangle 3"/>
          <p:cNvSpPr>
            <a:spLocks noGrp="1" noChangeArrowheads="1"/>
          </p:cNvSpPr>
          <p:nvPr>
            <p:ph type="title"/>
          </p:nvPr>
        </p:nvSpPr>
        <p:spPr>
          <a:xfrm>
            <a:off x="2216150" y="187325"/>
            <a:ext cx="7488238" cy="1296988"/>
          </a:xfrm>
        </p:spPr>
        <p:txBody>
          <a:bodyPr/>
          <a:lstStyle/>
          <a:p>
            <a:pPr eaLnBrk="1" hangingPunct="1"/>
            <a:r>
              <a:rPr lang="en-US" altLang="en-US" dirty="0"/>
              <a:t>PHYSICAL PREPARATION</a:t>
            </a:r>
            <a:r>
              <a:rPr lang="zh-TW" altLang="en-US" b="1" dirty="0"/>
              <a:t>體能準備</a:t>
            </a:r>
            <a:endParaRPr lang="en-US" altLang="en-US" b="1" dirty="0"/>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1B6FF58-FDBC-441B-9BCE-78EBB5A9570B}" type="slidenum">
              <a:rPr lang="en-US" altLang="en-US" sz="1200" smtClean="0">
                <a:solidFill>
                  <a:srgbClr val="FFFFFF"/>
                </a:solidFill>
                <a:latin typeface="Arial Black" panose="020B0A04020102090204" pitchFamily="34" charset="0"/>
                <a:sym typeface="Arial Black" panose="020B0A04020102090204" pitchFamily="34" charset="0"/>
              </a:rPr>
              <a:pPr/>
              <a:t>324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36227" name="Rectangle 2"/>
          <p:cNvSpPr>
            <a:spLocks noGrp="1" noChangeArrowheads="1"/>
          </p:cNvSpPr>
          <p:nvPr>
            <p:ph type="body" idx="1"/>
          </p:nvPr>
        </p:nvSpPr>
        <p:spPr>
          <a:xfrm>
            <a:off x="776288" y="1411288"/>
            <a:ext cx="9129712" cy="4465637"/>
          </a:xfrm>
        </p:spPr>
        <p:txBody>
          <a:bodyPr/>
          <a:lstStyle/>
          <a:p>
            <a:pPr marL="0" indent="0" eaLnBrk="1" hangingPunct="1">
              <a:spcBef>
                <a:spcPct val="0"/>
              </a:spcBef>
              <a:buNone/>
              <a:defRPr/>
            </a:pPr>
            <a:r>
              <a:rPr lang="en-US" altLang="en-US" sz="2000" b="1" dirty="0"/>
              <a:t>General Endurance Training Exercises – </a:t>
            </a:r>
            <a:r>
              <a:rPr lang="en-US" altLang="en-US" sz="2000" b="1" dirty="0" smtClean="0"/>
              <a:t>examples</a:t>
            </a:r>
            <a:r>
              <a:rPr lang="en-US" altLang="zh-TW" sz="2000" b="1" dirty="0" smtClean="0"/>
              <a:t>:</a:t>
            </a:r>
            <a:r>
              <a:rPr lang="zh-TW" altLang="en-US" sz="2000" b="1" dirty="0" smtClean="0"/>
              <a:t> </a:t>
            </a:r>
            <a:r>
              <a:rPr lang="zh-TW" altLang="zh-TW" sz="2000" b="1" dirty="0" smtClean="0"/>
              <a:t>一般</a:t>
            </a:r>
            <a:r>
              <a:rPr lang="zh-TW" altLang="zh-TW" sz="2000" b="1" dirty="0"/>
              <a:t>耐力訓練練習 - </a:t>
            </a:r>
            <a:r>
              <a:rPr lang="zh-TW" altLang="zh-TW" sz="2000" b="1" dirty="0" smtClean="0"/>
              <a:t>例子</a:t>
            </a:r>
            <a:r>
              <a:rPr lang="zh-TW" altLang="en-US" sz="2000" b="1" dirty="0" smtClean="0"/>
              <a:t>：</a:t>
            </a:r>
            <a:endParaRPr lang="en-US" altLang="en-US" sz="2000" b="1" dirty="0"/>
          </a:p>
          <a:p>
            <a:pPr eaLnBrk="1" hangingPunct="1">
              <a:spcBef>
                <a:spcPts val="500"/>
              </a:spcBef>
              <a:defRPr/>
            </a:pPr>
            <a:r>
              <a:rPr lang="en-US" altLang="en-US" sz="2000" dirty="0"/>
              <a:t>Long distance running with low and medium speed</a:t>
            </a:r>
            <a:r>
              <a:rPr lang="zh-TW" altLang="zh-TW" sz="2000" dirty="0"/>
              <a:t>長</a:t>
            </a:r>
            <a:r>
              <a:rPr lang="zh-TW" altLang="en-US" sz="2000" dirty="0"/>
              <a:t>距離</a:t>
            </a:r>
            <a:r>
              <a:rPr lang="zh-TW" altLang="zh-TW" sz="2000" dirty="0"/>
              <a:t>中低速</a:t>
            </a:r>
            <a:r>
              <a:rPr lang="zh-TW" altLang="en-US" sz="2000" dirty="0"/>
              <a:t>慢跑</a:t>
            </a:r>
            <a:endParaRPr lang="en-US" altLang="en-US" sz="2000" dirty="0"/>
          </a:p>
          <a:p>
            <a:pPr eaLnBrk="1" hangingPunct="1">
              <a:spcBef>
                <a:spcPts val="500"/>
              </a:spcBef>
              <a:defRPr/>
            </a:pPr>
            <a:r>
              <a:rPr lang="en-US" altLang="en-US" sz="2000" dirty="0"/>
              <a:t>Long distance swimming</a:t>
            </a:r>
            <a:r>
              <a:rPr lang="zh-TW" altLang="zh-TW" sz="2000" dirty="0"/>
              <a:t>長</a:t>
            </a:r>
            <a:r>
              <a:rPr lang="zh-TW" altLang="en-US" sz="2000" dirty="0"/>
              <a:t>距離</a:t>
            </a:r>
            <a:r>
              <a:rPr lang="zh-TW" altLang="zh-TW" sz="2000" dirty="0"/>
              <a:t>游泳</a:t>
            </a:r>
            <a:endParaRPr lang="en-US" altLang="en-US" sz="2000" dirty="0"/>
          </a:p>
          <a:p>
            <a:pPr eaLnBrk="1" hangingPunct="1">
              <a:spcBef>
                <a:spcPts val="500"/>
              </a:spcBef>
              <a:defRPr/>
            </a:pPr>
            <a:r>
              <a:rPr lang="en-US" altLang="en-US" sz="2000" dirty="0"/>
              <a:t>Skipping (Jumping rope)</a:t>
            </a:r>
            <a:r>
              <a:rPr lang="zh-TW" altLang="zh-TW" sz="2000" dirty="0"/>
              <a:t>跳繩（跳繩）</a:t>
            </a:r>
            <a:endParaRPr lang="en-US" altLang="en-US" sz="2000" dirty="0"/>
          </a:p>
          <a:p>
            <a:pPr eaLnBrk="1" hangingPunct="1">
              <a:spcBef>
                <a:spcPts val="500"/>
              </a:spcBef>
              <a:defRPr/>
            </a:pPr>
            <a:r>
              <a:rPr lang="en-US" altLang="en-US" sz="2000" dirty="0"/>
              <a:t>Any exercises with various training methods – interval </a:t>
            </a:r>
            <a:r>
              <a:rPr lang="en-US" altLang="en-US" sz="2000" dirty="0" err="1"/>
              <a:t>etc</a:t>
            </a:r>
            <a:r>
              <a:rPr lang="zh-TW" altLang="zh-TW" sz="2000" dirty="0"/>
              <a:t>任何各種訓練方法</a:t>
            </a:r>
            <a:r>
              <a:rPr lang="zh-TW" altLang="en-US" sz="2000" dirty="0"/>
              <a:t>的運動</a:t>
            </a:r>
            <a:r>
              <a:rPr lang="zh-TW" altLang="zh-TW" sz="2000" dirty="0"/>
              <a:t> - 間隔等</a:t>
            </a:r>
            <a:endParaRPr lang="en-US" altLang="en-US" sz="2000" dirty="0"/>
          </a:p>
          <a:p>
            <a:pPr eaLnBrk="1" hangingPunct="1">
              <a:spcBef>
                <a:spcPts val="500"/>
              </a:spcBef>
              <a:defRPr/>
            </a:pPr>
            <a:r>
              <a:rPr lang="en-US" altLang="en-US" sz="2000" dirty="0"/>
              <a:t>Team games</a:t>
            </a:r>
            <a:r>
              <a:rPr lang="zh-TW" altLang="zh-TW" sz="2000" dirty="0"/>
              <a:t>團隊</a:t>
            </a:r>
            <a:r>
              <a:rPr lang="zh-TW" altLang="en-US" sz="2000" dirty="0"/>
              <a:t>競賽</a:t>
            </a:r>
            <a:endParaRPr lang="en-US" altLang="en-US" sz="2000" dirty="0"/>
          </a:p>
          <a:p>
            <a:pPr marL="0" indent="0" eaLnBrk="1" hangingPunct="1">
              <a:spcBef>
                <a:spcPts val="500"/>
              </a:spcBef>
              <a:buNone/>
              <a:defRPr/>
            </a:pPr>
            <a:r>
              <a:rPr lang="en-US" altLang="en-US" sz="2000" b="1" dirty="0"/>
              <a:t>Boxing Specific Endurance Training Exercises – </a:t>
            </a:r>
            <a:r>
              <a:rPr lang="en-US" altLang="en-US" sz="2000" b="1" dirty="0" smtClean="0"/>
              <a:t>examples</a:t>
            </a:r>
            <a:r>
              <a:rPr lang="en-US" altLang="zh-TW" sz="2000" b="1" dirty="0" smtClean="0"/>
              <a:t>:</a:t>
            </a:r>
            <a:r>
              <a:rPr lang="zh-TW" altLang="en-US" sz="2000" b="1" dirty="0" smtClean="0"/>
              <a:t> </a:t>
            </a:r>
            <a:r>
              <a:rPr lang="zh-TW" altLang="zh-TW" sz="2000" b="1" dirty="0" smtClean="0"/>
              <a:t>特定</a:t>
            </a:r>
            <a:r>
              <a:rPr lang="zh-TW" altLang="zh-TW" sz="2000" b="1" dirty="0"/>
              <a:t>拳擊耐力訓練</a:t>
            </a:r>
            <a:r>
              <a:rPr lang="zh-TW" altLang="en-US" sz="2000" b="1" dirty="0"/>
              <a:t>運動</a:t>
            </a:r>
            <a:r>
              <a:rPr lang="zh-TW" altLang="zh-TW" sz="2000" b="1" dirty="0"/>
              <a:t> - </a:t>
            </a:r>
            <a:r>
              <a:rPr lang="zh-TW" altLang="zh-TW" sz="2000" b="1" dirty="0" smtClean="0"/>
              <a:t>例子</a:t>
            </a:r>
            <a:r>
              <a:rPr lang="zh-TW" altLang="en-US" sz="2000" b="1" dirty="0" smtClean="0"/>
              <a:t>：</a:t>
            </a:r>
            <a:endParaRPr lang="en-US" altLang="en-US" sz="2000" b="1" dirty="0"/>
          </a:p>
          <a:p>
            <a:pPr eaLnBrk="1" hangingPunct="1">
              <a:spcBef>
                <a:spcPts val="500"/>
              </a:spcBef>
              <a:defRPr/>
            </a:pPr>
            <a:r>
              <a:rPr lang="en-US" altLang="en-US" sz="2000" dirty="0"/>
              <a:t>All bags punching, punching to the other boxing equipment</a:t>
            </a:r>
            <a:r>
              <a:rPr lang="zh-TW" altLang="zh-TW" sz="2000" dirty="0"/>
              <a:t>所有</a:t>
            </a:r>
            <a:r>
              <a:rPr lang="zh-TW" altLang="en-US" sz="2000" dirty="0"/>
              <a:t>沙</a:t>
            </a:r>
            <a:r>
              <a:rPr lang="zh-TW" altLang="zh-TW" sz="2000" dirty="0"/>
              <a:t>袋</a:t>
            </a:r>
            <a:r>
              <a:rPr lang="zh-TW" altLang="en-US" sz="2000" dirty="0"/>
              <a:t>擊拳</a:t>
            </a:r>
            <a:r>
              <a:rPr lang="zh-TW" altLang="zh-TW" sz="2000" dirty="0"/>
              <a:t>，</a:t>
            </a:r>
            <a:r>
              <a:rPr lang="zh-TW" altLang="en-US" sz="2000" dirty="0"/>
              <a:t>打擊</a:t>
            </a:r>
            <a:r>
              <a:rPr lang="zh-TW" altLang="zh-TW" sz="2000" dirty="0"/>
              <a:t>其他拳擊</a:t>
            </a:r>
            <a:r>
              <a:rPr lang="zh-TW" altLang="en-US" sz="2000" dirty="0"/>
              <a:t>器材</a:t>
            </a:r>
            <a:endParaRPr lang="en-US" altLang="en-US" sz="2000" dirty="0"/>
          </a:p>
          <a:p>
            <a:pPr eaLnBrk="1" hangingPunct="1">
              <a:spcBef>
                <a:spcPts val="500"/>
              </a:spcBef>
              <a:defRPr/>
            </a:pPr>
            <a:r>
              <a:rPr lang="en-US" altLang="en-US" sz="2000" dirty="0"/>
              <a:t>Sparring</a:t>
            </a:r>
            <a:r>
              <a:rPr lang="zh-TW" altLang="en-US" sz="2000" dirty="0"/>
              <a:t>對練</a:t>
            </a:r>
            <a:endParaRPr lang="en-US" altLang="en-US" sz="2000" dirty="0"/>
          </a:p>
          <a:p>
            <a:pPr eaLnBrk="1" hangingPunct="1">
              <a:spcBef>
                <a:spcPts val="500"/>
              </a:spcBef>
              <a:defRPr/>
            </a:pPr>
            <a:r>
              <a:rPr lang="en-US" altLang="en-US" sz="2000" dirty="0"/>
              <a:t>Shadow Boxing</a:t>
            </a:r>
            <a:r>
              <a:rPr lang="zh-TW" altLang="en-US" sz="2000" dirty="0"/>
              <a:t>空氣</a:t>
            </a:r>
            <a:r>
              <a:rPr lang="zh-TW" altLang="zh-TW" sz="2000" dirty="0"/>
              <a:t>拳擊</a:t>
            </a:r>
            <a:endParaRPr lang="en-US" altLang="en-US" sz="2000" dirty="0"/>
          </a:p>
          <a:p>
            <a:pPr eaLnBrk="1" hangingPunct="1">
              <a:spcBef>
                <a:spcPts val="500"/>
              </a:spcBef>
              <a:defRPr/>
            </a:pPr>
            <a:r>
              <a:rPr lang="en-US" altLang="en-US" sz="2000" dirty="0"/>
              <a:t>Pad work with coach</a:t>
            </a:r>
            <a:r>
              <a:rPr lang="zh-TW" altLang="zh-TW" sz="2000" dirty="0"/>
              <a:t>與教練</a:t>
            </a:r>
            <a:r>
              <a:rPr lang="zh-TW" altLang="en-US" sz="2000" dirty="0"/>
              <a:t>練習靶具</a:t>
            </a:r>
            <a:endParaRPr lang="en-US" altLang="en-US" sz="2000" dirty="0"/>
          </a:p>
          <a:p>
            <a:pPr marL="0" indent="0" eaLnBrk="1" hangingPunct="1">
              <a:spcBef>
                <a:spcPts val="500"/>
              </a:spcBef>
              <a:buNone/>
              <a:defRPr/>
            </a:pPr>
            <a:r>
              <a:rPr lang="zh-TW" altLang="zh-TW" sz="2000" dirty="0"/>
              <a:t/>
            </a:r>
            <a:br>
              <a:rPr lang="zh-TW" altLang="zh-TW" sz="2000" dirty="0"/>
            </a:br>
            <a:r>
              <a:rPr lang="zh-TW" altLang="zh-TW" sz="2000" dirty="0"/>
              <a:t/>
            </a:r>
            <a:br>
              <a:rPr lang="zh-TW" altLang="zh-TW" sz="2000" dirty="0"/>
            </a:br>
            <a:endParaRPr lang="en-US" altLang="en-US" sz="2000" dirty="0"/>
          </a:p>
        </p:txBody>
      </p:sp>
      <p:sp>
        <p:nvSpPr>
          <p:cNvPr id="454660" name="Rectangle 3"/>
          <p:cNvSpPr>
            <a:spLocks noGrp="1" noChangeArrowheads="1"/>
          </p:cNvSpPr>
          <p:nvPr>
            <p:ph type="title"/>
          </p:nvPr>
        </p:nvSpPr>
        <p:spPr>
          <a:xfrm>
            <a:off x="2071688" y="115888"/>
            <a:ext cx="7489825" cy="1295400"/>
          </a:xfrm>
        </p:spPr>
        <p:txBody>
          <a:bodyPr/>
          <a:lstStyle/>
          <a:p>
            <a:pPr eaLnBrk="1" hangingPunct="1"/>
            <a:r>
              <a:rPr lang="en-US" altLang="en-US" dirty="0"/>
              <a:t>PHYSICAL </a:t>
            </a:r>
            <a:r>
              <a:rPr lang="en-US" altLang="en-US" dirty="0" smtClean="0"/>
              <a:t>PREPARATION： </a:t>
            </a:r>
            <a:r>
              <a:rPr lang="en-US" altLang="en-US" dirty="0"/>
              <a:t>ENDURANCE</a:t>
            </a:r>
            <a:r>
              <a:rPr lang="zh-TW" altLang="en-US" b="1" dirty="0"/>
              <a:t>體能</a:t>
            </a:r>
            <a:r>
              <a:rPr lang="zh-TW" altLang="en-US" b="1" dirty="0" smtClean="0"/>
              <a:t>準備：耐力</a:t>
            </a:r>
            <a:endParaRPr lang="en-US" altLang="en-US" dirty="0"/>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6428AF2-664B-4A44-8608-808957273A74}" type="slidenum">
              <a:rPr lang="en-US" altLang="en-US" sz="1200" smtClean="0">
                <a:solidFill>
                  <a:srgbClr val="FFFFFF"/>
                </a:solidFill>
                <a:latin typeface="Arial Black" panose="020B0A04020102090204" pitchFamily="34" charset="0"/>
                <a:sym typeface="Arial Black" panose="020B0A04020102090204" pitchFamily="34" charset="0"/>
              </a:rPr>
              <a:pPr/>
              <a:t>325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55683" name="Rectangle 2"/>
          <p:cNvSpPr>
            <a:spLocks noGrp="1" noChangeArrowheads="1"/>
          </p:cNvSpPr>
          <p:nvPr>
            <p:ph type="title"/>
          </p:nvPr>
        </p:nvSpPr>
        <p:spPr>
          <a:xfrm>
            <a:off x="1997075" y="590550"/>
            <a:ext cx="7493000" cy="749300"/>
          </a:xfrm>
        </p:spPr>
        <p:txBody>
          <a:bodyPr/>
          <a:lstStyle/>
          <a:p>
            <a:pPr eaLnBrk="1" hangingPunct="1"/>
            <a:r>
              <a:rPr lang="en-US" altLang="en-US" dirty="0"/>
              <a:t>PHYSICAL </a:t>
            </a:r>
            <a:r>
              <a:rPr lang="en-US" altLang="en-US" dirty="0" smtClean="0"/>
              <a:t>PREPARATION</a:t>
            </a:r>
            <a:r>
              <a:rPr lang="en-US" altLang="zh-TW" dirty="0" smtClean="0"/>
              <a:t>:</a:t>
            </a:r>
            <a:r>
              <a:rPr lang="en-US" altLang="en-US" dirty="0" smtClean="0"/>
              <a:t> </a:t>
            </a:r>
            <a:r>
              <a:rPr lang="en-US" altLang="en-US" dirty="0"/>
              <a:t>STRENGTH</a:t>
            </a:r>
            <a:r>
              <a:rPr lang="zh-TW" altLang="en-US" b="1" dirty="0"/>
              <a:t>體能</a:t>
            </a:r>
            <a:r>
              <a:rPr lang="zh-TW" altLang="en-US" b="1" dirty="0" smtClean="0"/>
              <a:t>準備：體力</a:t>
            </a:r>
            <a:r>
              <a:rPr lang="en-US" altLang="en-US" dirty="0"/>
              <a:t/>
            </a:r>
            <a:br>
              <a:rPr lang="en-US" altLang="en-US" dirty="0"/>
            </a:br>
            <a:endParaRPr lang="en-US" altLang="en-US" dirty="0"/>
          </a:p>
        </p:txBody>
      </p:sp>
      <p:sp>
        <p:nvSpPr>
          <p:cNvPr id="455684" name="Rectangle 3"/>
          <p:cNvSpPr>
            <a:spLocks/>
          </p:cNvSpPr>
          <p:nvPr/>
        </p:nvSpPr>
        <p:spPr bwMode="auto">
          <a:xfrm>
            <a:off x="703263" y="1598613"/>
            <a:ext cx="88011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just" eaLnBrk="1" hangingPunct="1"/>
            <a:r>
              <a:rPr lang="en-US" altLang="en-US" sz="2400" dirty="0">
                <a:latin typeface="Arial" panose="020B0604020202020204" pitchFamily="34" charset="0"/>
                <a:cs typeface="Arial" panose="020B0604020202020204" pitchFamily="34" charset="0"/>
                <a:sym typeface="Arial" panose="020B0604020202020204" pitchFamily="34" charset="0"/>
              </a:rPr>
              <a:t>Strength is the ability to apply forces to physical objects using the muscles. Physical strength is also referred as muscular strength. It is easy to connect strength training with weight training. However, in the early stages of training, weight training with heavy weights is not recommended.</a:t>
            </a:r>
            <a:r>
              <a:rPr lang="zh-TW" altLang="zh-TW" sz="2400" dirty="0"/>
              <a:t>力量是使用肌肉對身體施加力量的能力。體</a:t>
            </a:r>
            <a:r>
              <a:rPr lang="zh-TW" altLang="en-US" sz="2400" dirty="0"/>
              <a:t>能</a:t>
            </a:r>
            <a:r>
              <a:rPr lang="zh-TW" altLang="zh-TW" sz="2400" dirty="0"/>
              <a:t>力</a:t>
            </a:r>
            <a:r>
              <a:rPr lang="zh-TW" altLang="en-US" sz="2400" dirty="0"/>
              <a:t>量</a:t>
            </a:r>
            <a:r>
              <a:rPr lang="zh-TW" altLang="zh-TW" sz="2400" dirty="0"/>
              <a:t>也被稱為肌肉力量。</a:t>
            </a:r>
            <a:r>
              <a:rPr lang="zh-TW" altLang="en-US" sz="2400" dirty="0"/>
              <a:t>要結合</a:t>
            </a:r>
            <a:r>
              <a:rPr lang="zh-TW" altLang="zh-TW" sz="2400" dirty="0"/>
              <a:t>力量訓練與體重訓練很容易。然而，在早期訓練階段，不建議使用重</a:t>
            </a:r>
            <a:r>
              <a:rPr lang="zh-TW" altLang="en-US" sz="2400" dirty="0"/>
              <a:t>力</a:t>
            </a:r>
            <a:r>
              <a:rPr lang="zh-TW" altLang="zh-TW" sz="2400" dirty="0"/>
              <a:t>重</a:t>
            </a:r>
            <a:r>
              <a:rPr lang="zh-TW" altLang="en-US" sz="2400" dirty="0"/>
              <a:t>量</a:t>
            </a:r>
            <a:r>
              <a:rPr lang="zh-TW" altLang="zh-TW" sz="2400" dirty="0"/>
              <a:t>訓練。</a:t>
            </a:r>
            <a:endParaRPr lang="en-US" altLang="en-US" sz="24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99B35C7-F078-44CE-A39F-82244B53F954}" type="slidenum">
              <a:rPr lang="en-US" altLang="en-US" sz="1200" smtClean="0">
                <a:solidFill>
                  <a:srgbClr val="FFFFFF"/>
                </a:solidFill>
                <a:latin typeface="Arial Black" panose="020B0A04020102090204" pitchFamily="34" charset="0"/>
                <a:sym typeface="Arial Black" panose="020B0A04020102090204" pitchFamily="34" charset="0"/>
              </a:rPr>
              <a:pPr/>
              <a:t>326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38275" name="Rectangle 2"/>
          <p:cNvSpPr>
            <a:spLocks noGrp="1" noChangeArrowheads="1"/>
          </p:cNvSpPr>
          <p:nvPr>
            <p:ph type="body" idx="1"/>
          </p:nvPr>
        </p:nvSpPr>
        <p:spPr>
          <a:xfrm>
            <a:off x="568452" y="1485900"/>
            <a:ext cx="8941308" cy="4927600"/>
          </a:xfrm>
        </p:spPr>
        <p:txBody>
          <a:bodyPr/>
          <a:lstStyle/>
          <a:p>
            <a:pPr marL="323850" indent="0" eaLnBrk="1" hangingPunct="1">
              <a:spcBef>
                <a:spcPct val="0"/>
              </a:spcBef>
              <a:buNone/>
              <a:defRPr/>
            </a:pPr>
            <a:r>
              <a:rPr lang="en-US" altLang="en-US" sz="2000" dirty="0"/>
              <a:t>General Strength Training Exercises – </a:t>
            </a:r>
            <a:r>
              <a:rPr lang="en-US" altLang="en-US" sz="2000" dirty="0" smtClean="0"/>
              <a:t>examples</a:t>
            </a:r>
            <a:r>
              <a:rPr lang="en-US" altLang="zh-TW" sz="2000" dirty="0" smtClean="0"/>
              <a:t>:</a:t>
            </a:r>
            <a:r>
              <a:rPr lang="zh-TW" altLang="en-US" sz="2000" dirty="0" smtClean="0"/>
              <a:t> </a:t>
            </a:r>
            <a:r>
              <a:rPr lang="zh-TW" altLang="zh-TW" dirty="0" smtClean="0"/>
              <a:t>一般</a:t>
            </a:r>
            <a:r>
              <a:rPr lang="zh-TW" altLang="zh-TW" dirty="0"/>
              <a:t>力量訓練練習 - </a:t>
            </a:r>
            <a:r>
              <a:rPr lang="zh-TW" altLang="zh-TW" dirty="0" smtClean="0"/>
              <a:t>例子</a:t>
            </a:r>
            <a:r>
              <a:rPr lang="zh-TW" altLang="en-US" dirty="0" smtClean="0"/>
              <a:t>：</a:t>
            </a:r>
            <a:endParaRPr lang="en-US" altLang="en-US" dirty="0"/>
          </a:p>
          <a:p>
            <a:pPr marL="666750" eaLnBrk="1" hangingPunct="1">
              <a:spcBef>
                <a:spcPts val="500"/>
              </a:spcBef>
              <a:defRPr/>
            </a:pPr>
            <a:r>
              <a:rPr lang="en-US" altLang="en-US" sz="2000" dirty="0"/>
              <a:t>Various forms of Push-ups</a:t>
            </a:r>
            <a:r>
              <a:rPr lang="zh-TW" altLang="zh-TW" sz="2000" dirty="0"/>
              <a:t>各種形式的</a:t>
            </a:r>
            <a:r>
              <a:rPr lang="zh-TW" altLang="en-US" sz="2000" dirty="0"/>
              <a:t>伏地挺身</a:t>
            </a:r>
            <a:r>
              <a:rPr lang="en-US" altLang="en-US" sz="2000" dirty="0"/>
              <a:t>   	</a:t>
            </a:r>
          </a:p>
          <a:p>
            <a:pPr lvl="1" indent="-342900" eaLnBrk="1" hangingPunct="1">
              <a:spcBef>
                <a:spcPts val="500"/>
              </a:spcBef>
              <a:buSzPct val="99000"/>
              <a:defRPr/>
            </a:pPr>
            <a:r>
              <a:rPr lang="en-US" altLang="en-US" dirty="0"/>
              <a:t>General Push-Up</a:t>
            </a:r>
            <a:r>
              <a:rPr lang="zh-TW" altLang="zh-TW" dirty="0"/>
              <a:t>一般</a:t>
            </a:r>
            <a:r>
              <a:rPr lang="zh-TW" altLang="en-US" dirty="0"/>
              <a:t>伏地挺身</a:t>
            </a:r>
            <a:endParaRPr lang="en-US" altLang="en-US" dirty="0"/>
          </a:p>
          <a:p>
            <a:pPr lvl="1" indent="-342900" eaLnBrk="1" hangingPunct="1">
              <a:spcBef>
                <a:spcPts val="500"/>
              </a:spcBef>
              <a:buSzPct val="99000"/>
              <a:defRPr/>
            </a:pPr>
            <a:r>
              <a:rPr lang="en-US" altLang="en-US" dirty="0"/>
              <a:t>Clap Push-Up</a:t>
            </a:r>
            <a:r>
              <a:rPr lang="zh-TW" altLang="zh-TW" dirty="0"/>
              <a:t>拍</a:t>
            </a:r>
            <a:r>
              <a:rPr lang="zh-TW" altLang="en-US" dirty="0"/>
              <a:t>手伏地挺身</a:t>
            </a:r>
            <a:endParaRPr lang="en-US" altLang="en-US" dirty="0"/>
          </a:p>
          <a:p>
            <a:pPr marL="666750" eaLnBrk="1" hangingPunct="1">
              <a:spcBef>
                <a:spcPts val="500"/>
              </a:spcBef>
              <a:defRPr/>
            </a:pPr>
            <a:r>
              <a:rPr lang="en-US" altLang="en-US" sz="2000" dirty="0"/>
              <a:t>Chin-up</a:t>
            </a:r>
            <a:r>
              <a:rPr lang="zh-TW" altLang="en-US" sz="2000" dirty="0"/>
              <a:t>引體向上</a:t>
            </a:r>
            <a:endParaRPr lang="en-US" altLang="en-US" sz="2000" dirty="0"/>
          </a:p>
          <a:p>
            <a:pPr marL="666750" eaLnBrk="1" hangingPunct="1">
              <a:spcBef>
                <a:spcPts val="500"/>
              </a:spcBef>
              <a:defRPr/>
            </a:pPr>
            <a:r>
              <a:rPr lang="en-US" altLang="en-US" sz="2000" dirty="0"/>
              <a:t>Vertical extensions</a:t>
            </a:r>
            <a:r>
              <a:rPr lang="zh-TW" altLang="zh-TW" sz="2000" dirty="0"/>
              <a:t>垂直伸</a:t>
            </a:r>
            <a:r>
              <a:rPr lang="zh-TW" altLang="en-US" sz="2000" dirty="0"/>
              <a:t>展</a:t>
            </a:r>
            <a:endParaRPr lang="en-US" altLang="en-US" sz="2000" dirty="0"/>
          </a:p>
          <a:p>
            <a:pPr marL="666750" eaLnBrk="1" hangingPunct="1">
              <a:spcBef>
                <a:spcPts val="500"/>
              </a:spcBef>
              <a:defRPr/>
            </a:pPr>
            <a:r>
              <a:rPr lang="en-US" altLang="en-US" sz="2000" dirty="0"/>
              <a:t>Dumbbell Swings</a:t>
            </a:r>
            <a:r>
              <a:rPr lang="zh-TW" altLang="zh-TW" sz="2000" dirty="0"/>
              <a:t>啞鈴鞦韆</a:t>
            </a:r>
            <a:endParaRPr lang="en-US" altLang="en-US" sz="2000" dirty="0"/>
          </a:p>
          <a:p>
            <a:pPr marL="666750" eaLnBrk="1" hangingPunct="1">
              <a:spcBef>
                <a:spcPts val="500"/>
              </a:spcBef>
              <a:defRPr/>
            </a:pPr>
            <a:r>
              <a:rPr lang="en-US" altLang="en-US" sz="2000" dirty="0"/>
              <a:t>Parallel Bars Dip</a:t>
            </a:r>
            <a:r>
              <a:rPr lang="zh-TW" altLang="zh-TW" sz="2000" dirty="0"/>
              <a:t>平行</a:t>
            </a:r>
            <a:r>
              <a:rPr lang="zh-TW" altLang="en-US" sz="2000" dirty="0"/>
              <a:t>槓引體下降</a:t>
            </a:r>
            <a:endParaRPr lang="en-US" altLang="en-US" sz="2000" dirty="0"/>
          </a:p>
          <a:p>
            <a:pPr marL="666750" eaLnBrk="1" hangingPunct="1">
              <a:spcBef>
                <a:spcPts val="500"/>
              </a:spcBef>
              <a:defRPr/>
            </a:pPr>
            <a:r>
              <a:rPr lang="en-US" altLang="en-US" sz="2000" dirty="0"/>
              <a:t>Throwing the Ball</a:t>
            </a:r>
            <a:r>
              <a:rPr lang="zh-TW" altLang="zh-TW" sz="2000" dirty="0"/>
              <a:t>投擲球</a:t>
            </a:r>
            <a:endParaRPr lang="en-US" altLang="en-US" sz="2000" dirty="0"/>
          </a:p>
          <a:p>
            <a:pPr marL="666750" eaLnBrk="1" hangingPunct="1">
              <a:spcBef>
                <a:spcPts val="500"/>
              </a:spcBef>
              <a:defRPr/>
            </a:pPr>
            <a:r>
              <a:rPr lang="en-US" altLang="en-US" sz="2000" dirty="0"/>
              <a:t>Throwing the stones</a:t>
            </a:r>
            <a:r>
              <a:rPr lang="zh-TW" altLang="zh-TW" sz="2000" dirty="0"/>
              <a:t>投</a:t>
            </a:r>
            <a:r>
              <a:rPr lang="zh-TW" altLang="en-US" sz="2000" dirty="0"/>
              <a:t>擲</a:t>
            </a:r>
            <a:r>
              <a:rPr lang="zh-TW" altLang="zh-TW" sz="2000" dirty="0"/>
              <a:t>石頭</a:t>
            </a:r>
            <a:endParaRPr lang="en-US" altLang="en-US" sz="2000" dirty="0"/>
          </a:p>
          <a:p>
            <a:pPr marL="666750" eaLnBrk="1" hangingPunct="1">
              <a:spcBef>
                <a:spcPts val="500"/>
              </a:spcBef>
              <a:defRPr/>
            </a:pPr>
            <a:r>
              <a:rPr lang="en-US" altLang="en-US" sz="2000" dirty="0"/>
              <a:t>Exercise using Dumbbells</a:t>
            </a:r>
            <a:r>
              <a:rPr lang="zh-TW" altLang="en-US" sz="2000" dirty="0"/>
              <a:t>運</a:t>
            </a:r>
            <a:r>
              <a:rPr lang="zh-TW" altLang="zh-TW" sz="2000" dirty="0"/>
              <a:t>用啞鈴</a:t>
            </a:r>
            <a:r>
              <a:rPr lang="zh-TW" altLang="en-US" sz="2000" dirty="0"/>
              <a:t>運動</a:t>
            </a:r>
            <a:endParaRPr lang="en-US" altLang="en-US" sz="2000" dirty="0"/>
          </a:p>
          <a:p>
            <a:pPr marL="666750" eaLnBrk="1" hangingPunct="1">
              <a:spcBef>
                <a:spcPts val="500"/>
              </a:spcBef>
              <a:defRPr/>
            </a:pPr>
            <a:r>
              <a:rPr lang="en-US" altLang="en-US" sz="2000" dirty="0"/>
              <a:t>Exercises using own bodyweight or partner’s</a:t>
            </a:r>
            <a:r>
              <a:rPr lang="zh-TW" altLang="en-US" sz="2000" dirty="0"/>
              <a:t>運</a:t>
            </a:r>
            <a:r>
              <a:rPr lang="zh-TW" altLang="zh-TW" sz="2000" dirty="0"/>
              <a:t>用自己或伴侶的體重</a:t>
            </a:r>
            <a:r>
              <a:rPr lang="zh-TW" altLang="en-US" sz="2000" dirty="0"/>
              <a:t>運動</a:t>
            </a:r>
            <a:endParaRPr lang="en-US" altLang="en-US" sz="2000" dirty="0"/>
          </a:p>
          <a:p>
            <a:pPr marL="666750" eaLnBrk="1" hangingPunct="1">
              <a:spcBef>
                <a:spcPts val="500"/>
              </a:spcBef>
              <a:defRPr/>
            </a:pPr>
            <a:r>
              <a:rPr lang="en-US" altLang="en-US" sz="2000" dirty="0"/>
              <a:t>Various forms of jumps, multi-jumps</a:t>
            </a:r>
            <a:r>
              <a:rPr lang="zh-TW" altLang="zh-TW" sz="2000" dirty="0"/>
              <a:t>各種形式的跳躍</a:t>
            </a:r>
            <a:r>
              <a:rPr lang="zh-TW" altLang="en-US" sz="2000" dirty="0">
                <a:latin typeface="新細明體" panose="02020500000000000000" pitchFamily="18" charset="-120"/>
                <a:ea typeface="新細明體" panose="02020500000000000000" pitchFamily="18" charset="-120"/>
              </a:rPr>
              <a:t>、</a:t>
            </a:r>
            <a:r>
              <a:rPr lang="zh-TW" altLang="zh-TW" sz="2000" dirty="0"/>
              <a:t>多</a:t>
            </a:r>
            <a:r>
              <a:rPr lang="zh-TW" altLang="en-US" sz="2000" dirty="0"/>
              <a:t>重</a:t>
            </a:r>
            <a:r>
              <a:rPr lang="zh-TW" altLang="zh-TW" sz="2000" dirty="0"/>
              <a:t>跳</a:t>
            </a:r>
            <a:r>
              <a:rPr lang="zh-TW" altLang="en-US" sz="2000" dirty="0"/>
              <a:t>躍</a:t>
            </a:r>
            <a:endParaRPr lang="en-US" altLang="en-US" sz="2000" dirty="0"/>
          </a:p>
        </p:txBody>
      </p:sp>
      <p:sp>
        <p:nvSpPr>
          <p:cNvPr id="456708" name="Rectangle 3"/>
          <p:cNvSpPr>
            <a:spLocks noGrp="1" noChangeArrowheads="1"/>
          </p:cNvSpPr>
          <p:nvPr>
            <p:ph type="title"/>
          </p:nvPr>
        </p:nvSpPr>
        <p:spPr>
          <a:xfrm>
            <a:off x="2200275" y="327025"/>
            <a:ext cx="7277100" cy="1028700"/>
          </a:xfrm>
        </p:spPr>
        <p:txBody>
          <a:bodyPr/>
          <a:lstStyle/>
          <a:p>
            <a:pPr eaLnBrk="1" hangingPunct="1"/>
            <a:r>
              <a:rPr lang="en-US" altLang="en-US" dirty="0"/>
              <a:t>PHYSICAL </a:t>
            </a:r>
            <a:r>
              <a:rPr lang="en-US" altLang="en-US" dirty="0" smtClean="0"/>
              <a:t>PREPARATION</a:t>
            </a:r>
            <a:r>
              <a:rPr lang="en-US" altLang="zh-TW" dirty="0" smtClean="0"/>
              <a:t>:</a:t>
            </a:r>
            <a:r>
              <a:rPr lang="en-US" altLang="en-US" dirty="0" smtClean="0"/>
              <a:t> </a:t>
            </a:r>
            <a:r>
              <a:rPr lang="en-US" altLang="en-US" dirty="0"/>
              <a:t>STRENGTH</a:t>
            </a:r>
            <a:r>
              <a:rPr lang="zh-TW" altLang="en-US" b="1" dirty="0"/>
              <a:t>體能</a:t>
            </a:r>
            <a:r>
              <a:rPr lang="zh-TW" altLang="en-US" b="1" dirty="0" smtClean="0"/>
              <a:t>準備：體力</a:t>
            </a:r>
            <a:endParaRPr lang="en-US" altLang="en-US"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08CBC4C-B2C8-457D-B03D-7A1ABA77812A}" type="slidenum">
              <a:rPr lang="en-US" altLang="en-US" sz="1200" smtClean="0">
                <a:solidFill>
                  <a:srgbClr val="FFFFFF"/>
                </a:solidFill>
                <a:latin typeface="Arial Black" panose="020B0A04020102090204" pitchFamily="34" charset="0"/>
                <a:sym typeface="Arial Black" panose="020B0A04020102090204" pitchFamily="34" charset="0"/>
              </a:rPr>
              <a:pPr/>
              <a:t>327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39299" name="Rectangle 2"/>
          <p:cNvSpPr>
            <a:spLocks noGrp="1" noChangeArrowheads="1"/>
          </p:cNvSpPr>
          <p:nvPr>
            <p:ph type="body" idx="1"/>
          </p:nvPr>
        </p:nvSpPr>
        <p:spPr>
          <a:xfrm>
            <a:off x="668338" y="1574800"/>
            <a:ext cx="9055100" cy="4826000"/>
          </a:xfrm>
        </p:spPr>
        <p:txBody>
          <a:bodyPr/>
          <a:lstStyle/>
          <a:p>
            <a:pPr marL="0" indent="0" eaLnBrk="1" hangingPunct="1">
              <a:spcBef>
                <a:spcPct val="0"/>
              </a:spcBef>
              <a:buNone/>
              <a:defRPr/>
            </a:pPr>
            <a:r>
              <a:rPr lang="en-US" altLang="en-US" b="1" dirty="0"/>
              <a:t>Boxing Specific Strength Training Exercises – </a:t>
            </a:r>
            <a:r>
              <a:rPr lang="en-US" altLang="en-US" b="1" dirty="0" smtClean="0"/>
              <a:t>examples</a:t>
            </a:r>
            <a:r>
              <a:rPr lang="en-US" altLang="zh-TW" b="1" dirty="0" smtClean="0"/>
              <a:t>:</a:t>
            </a:r>
            <a:r>
              <a:rPr lang="zh-TW" altLang="en-US" b="1" dirty="0" smtClean="0"/>
              <a:t> </a:t>
            </a:r>
            <a:r>
              <a:rPr lang="zh-TW" altLang="zh-TW" b="1" dirty="0" smtClean="0"/>
              <a:t>拳擊</a:t>
            </a:r>
            <a:r>
              <a:rPr lang="zh-TW" altLang="zh-TW" b="1" dirty="0"/>
              <a:t>特定力量訓練練習 - </a:t>
            </a:r>
            <a:r>
              <a:rPr lang="zh-TW" altLang="zh-TW" b="1" dirty="0" smtClean="0"/>
              <a:t>例子</a:t>
            </a:r>
            <a:r>
              <a:rPr lang="zh-TW" altLang="en-US" b="1" dirty="0" smtClean="0"/>
              <a:t>：</a:t>
            </a:r>
            <a:endParaRPr lang="en-US" altLang="en-US" b="1" dirty="0">
              <a:ea typeface="ヒラギノ角ゴ ProN W6" charset="0"/>
              <a:cs typeface="ヒラギノ角ゴ ProN W6" charset="0"/>
            </a:endParaRPr>
          </a:p>
          <a:p>
            <a:pPr eaLnBrk="1" hangingPunct="1">
              <a:spcBef>
                <a:spcPts val="600"/>
              </a:spcBef>
              <a:defRPr/>
            </a:pPr>
            <a:r>
              <a:rPr lang="en-US" altLang="en-US" dirty="0"/>
              <a:t>Shadow boxing with very light weights</a:t>
            </a:r>
            <a:r>
              <a:rPr lang="zh-TW" altLang="en-US" dirty="0"/>
              <a:t>藉由</a:t>
            </a:r>
            <a:r>
              <a:rPr lang="zh-TW" altLang="zh-TW" dirty="0"/>
              <a:t>非常輕量</a:t>
            </a:r>
            <a:r>
              <a:rPr lang="zh-TW" altLang="en-US" dirty="0"/>
              <a:t>的空氣拳擊</a:t>
            </a:r>
            <a:endParaRPr lang="en-US" altLang="en-US" dirty="0"/>
          </a:p>
          <a:p>
            <a:pPr eaLnBrk="1" hangingPunct="1">
              <a:lnSpc>
                <a:spcPct val="150000"/>
              </a:lnSpc>
              <a:spcBef>
                <a:spcPts val="600"/>
              </a:spcBef>
              <a:defRPr/>
            </a:pPr>
            <a:r>
              <a:rPr lang="en-US" altLang="en-US" dirty="0"/>
              <a:t>Shadow boxing on soft surfaces (legs strength)</a:t>
            </a:r>
            <a:r>
              <a:rPr lang="zh-TW" altLang="en-US" dirty="0"/>
              <a:t> </a:t>
            </a:r>
            <a:r>
              <a:rPr lang="zh-TW" altLang="zh-TW" dirty="0"/>
              <a:t>在柔軟表面</a:t>
            </a:r>
            <a:r>
              <a:rPr lang="zh-TW" altLang="en-US" dirty="0"/>
              <a:t>的空氣拳擊</a:t>
            </a:r>
            <a:r>
              <a:rPr lang="zh-TW" altLang="zh-TW" dirty="0"/>
              <a:t>（腿強度）</a:t>
            </a:r>
            <a:endParaRPr lang="en-US" altLang="en-US" dirty="0"/>
          </a:p>
          <a:p>
            <a:pPr eaLnBrk="1" hangingPunct="1">
              <a:lnSpc>
                <a:spcPct val="150000"/>
              </a:lnSpc>
              <a:spcBef>
                <a:spcPts val="600"/>
              </a:spcBef>
              <a:defRPr/>
            </a:pPr>
            <a:r>
              <a:rPr lang="en-US" altLang="en-US" dirty="0"/>
              <a:t>Shadow boxing and other exercises in water with light weights</a:t>
            </a:r>
            <a:r>
              <a:rPr lang="zh-TW" altLang="en-US" dirty="0"/>
              <a:t>在</a:t>
            </a:r>
            <a:r>
              <a:rPr lang="zh-TW" altLang="zh-TW" dirty="0"/>
              <a:t>水中</a:t>
            </a:r>
            <a:r>
              <a:rPr lang="zh-TW" altLang="en-US" dirty="0"/>
              <a:t>使用</a:t>
            </a:r>
            <a:r>
              <a:rPr lang="zh-TW" altLang="zh-TW" dirty="0"/>
              <a:t>輕量</a:t>
            </a:r>
            <a:r>
              <a:rPr lang="zh-TW" altLang="en-US" dirty="0"/>
              <a:t>的空氣拳擊</a:t>
            </a:r>
            <a:r>
              <a:rPr lang="zh-TW" altLang="zh-TW" dirty="0"/>
              <a:t>等練習</a:t>
            </a:r>
            <a:endParaRPr lang="en-US" altLang="en-US" dirty="0"/>
          </a:p>
          <a:p>
            <a:pPr eaLnBrk="1" hangingPunct="1">
              <a:lnSpc>
                <a:spcPct val="150000"/>
              </a:lnSpc>
              <a:spcBef>
                <a:spcPts val="600"/>
              </a:spcBef>
              <a:defRPr/>
            </a:pPr>
            <a:r>
              <a:rPr lang="en-US" altLang="en-US" dirty="0"/>
              <a:t>Punch exercise with heavier gloves</a:t>
            </a:r>
            <a:r>
              <a:rPr lang="zh-TW" altLang="en-US" dirty="0"/>
              <a:t>使</a:t>
            </a:r>
            <a:r>
              <a:rPr lang="zh-TW" altLang="zh-TW" dirty="0"/>
              <a:t>用較重手套</a:t>
            </a:r>
            <a:r>
              <a:rPr lang="zh-TW" altLang="en-US" dirty="0"/>
              <a:t>的出拳練習</a:t>
            </a:r>
            <a:endParaRPr lang="en-US" altLang="en-US" dirty="0"/>
          </a:p>
          <a:p>
            <a:pPr eaLnBrk="1" hangingPunct="1">
              <a:lnSpc>
                <a:spcPct val="150000"/>
              </a:lnSpc>
              <a:spcBef>
                <a:spcPts val="600"/>
              </a:spcBef>
              <a:defRPr/>
            </a:pPr>
            <a:r>
              <a:rPr lang="en-US" altLang="en-US" dirty="0"/>
              <a:t>Exercises with rubber-band resistance</a:t>
            </a:r>
            <a:r>
              <a:rPr lang="zh-TW" altLang="en-US" dirty="0"/>
              <a:t>使用</a:t>
            </a:r>
            <a:r>
              <a:rPr lang="zh-TW" altLang="zh-TW" dirty="0"/>
              <a:t>橡膠帶阻</a:t>
            </a:r>
            <a:r>
              <a:rPr lang="zh-TW" altLang="en-US" dirty="0"/>
              <a:t>力進行</a:t>
            </a:r>
            <a:r>
              <a:rPr lang="zh-TW" altLang="zh-TW" dirty="0"/>
              <a:t>練習</a:t>
            </a:r>
            <a:endParaRPr lang="en-US" altLang="en-US" dirty="0"/>
          </a:p>
          <a:p>
            <a:pPr marL="0" indent="0" eaLnBrk="1" hangingPunct="1">
              <a:lnSpc>
                <a:spcPct val="150000"/>
              </a:lnSpc>
              <a:spcBef>
                <a:spcPts val="600"/>
              </a:spcBef>
              <a:buNone/>
              <a:defRPr/>
            </a:pPr>
            <a:r>
              <a:rPr lang="zh-TW" altLang="zh-TW" dirty="0"/>
              <a:t/>
            </a:r>
            <a:br>
              <a:rPr lang="zh-TW" altLang="zh-TW" dirty="0"/>
            </a:br>
            <a:endParaRPr lang="en-US" altLang="en-US" dirty="0"/>
          </a:p>
        </p:txBody>
      </p:sp>
      <p:sp>
        <p:nvSpPr>
          <p:cNvPr id="457732" name="Rectangle 3"/>
          <p:cNvSpPr>
            <a:spLocks noGrp="1" noChangeArrowheads="1"/>
          </p:cNvSpPr>
          <p:nvPr>
            <p:ph type="title"/>
          </p:nvPr>
        </p:nvSpPr>
        <p:spPr>
          <a:xfrm>
            <a:off x="2141538" y="654050"/>
            <a:ext cx="7493000" cy="685800"/>
          </a:xfrm>
        </p:spPr>
        <p:txBody>
          <a:bodyPr/>
          <a:lstStyle/>
          <a:p>
            <a:pPr eaLnBrk="1" hangingPunct="1"/>
            <a:r>
              <a:rPr lang="en-US" altLang="en-US" sz="3200" dirty="0"/>
              <a:t>PHYSICAL </a:t>
            </a:r>
            <a:r>
              <a:rPr lang="en-US" altLang="en-US" sz="3200" dirty="0" smtClean="0"/>
              <a:t>PREPARATION</a:t>
            </a:r>
            <a:r>
              <a:rPr lang="en-US" altLang="zh-TW" sz="3200" dirty="0" smtClean="0"/>
              <a:t>:</a:t>
            </a:r>
            <a:r>
              <a:rPr lang="en-US" altLang="en-US" sz="3200" dirty="0" smtClean="0"/>
              <a:t> </a:t>
            </a:r>
            <a:r>
              <a:rPr lang="en-US" altLang="en-US" sz="3200" dirty="0"/>
              <a:t>STRENGTH</a:t>
            </a:r>
            <a:r>
              <a:rPr lang="zh-TW" altLang="en-US" sz="3200" b="1" dirty="0"/>
              <a:t>體能</a:t>
            </a:r>
            <a:r>
              <a:rPr lang="zh-TW" altLang="en-US" sz="3200" b="1" dirty="0" smtClean="0"/>
              <a:t>準備：體力</a:t>
            </a:r>
            <a:endParaRPr lang="en-US" altLang="en-US" sz="3200" dirty="0"/>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720968D-C283-4BAF-9DE6-62ECC7BB071A}" type="slidenum">
              <a:rPr lang="en-US" altLang="en-US" sz="1200" smtClean="0">
                <a:solidFill>
                  <a:srgbClr val="FFFFFF"/>
                </a:solidFill>
                <a:latin typeface="Arial Black" panose="020B0A04020102090204" pitchFamily="34" charset="0"/>
                <a:sym typeface="Arial Black" panose="020B0A04020102090204" pitchFamily="34" charset="0"/>
              </a:rPr>
              <a:pPr/>
              <a:t>328</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58755" name="Rectangle 2"/>
          <p:cNvSpPr>
            <a:spLocks noGrp="1" noChangeArrowheads="1"/>
          </p:cNvSpPr>
          <p:nvPr>
            <p:ph type="title"/>
          </p:nvPr>
        </p:nvSpPr>
        <p:spPr>
          <a:xfrm>
            <a:off x="1855788" y="187325"/>
            <a:ext cx="7488237" cy="1152525"/>
          </a:xfrm>
        </p:spPr>
        <p:txBody>
          <a:bodyPr/>
          <a:lstStyle/>
          <a:p>
            <a:pPr eaLnBrk="1" hangingPunct="1"/>
            <a:r>
              <a:rPr lang="en-US" altLang="en-US" sz="3200" dirty="0"/>
              <a:t>PHYSICAL </a:t>
            </a:r>
            <a:r>
              <a:rPr lang="en-US" altLang="en-US" sz="3200" dirty="0" smtClean="0"/>
              <a:t>PREPARATION</a:t>
            </a:r>
            <a:r>
              <a:rPr lang="en-US" altLang="zh-TW" sz="3200" dirty="0" smtClean="0"/>
              <a:t>:</a:t>
            </a:r>
            <a:r>
              <a:rPr lang="en-US" altLang="en-US" sz="3200" dirty="0" smtClean="0"/>
              <a:t> </a:t>
            </a:r>
            <a:r>
              <a:rPr lang="en-US" altLang="en-US" sz="3200" dirty="0"/>
              <a:t/>
            </a:r>
            <a:br>
              <a:rPr lang="en-US" altLang="en-US" sz="3200" dirty="0"/>
            </a:br>
            <a:r>
              <a:rPr lang="en-US" altLang="en-US" sz="3200" dirty="0"/>
              <a:t>SPEED TRAINING</a:t>
            </a:r>
            <a:r>
              <a:rPr lang="zh-TW" altLang="en-US" sz="3200" b="1" dirty="0"/>
              <a:t>體能</a:t>
            </a:r>
            <a:r>
              <a:rPr lang="zh-TW" altLang="en-US" sz="3200" b="1" dirty="0" smtClean="0"/>
              <a:t>準備：速度</a:t>
            </a:r>
            <a:r>
              <a:rPr lang="zh-TW" altLang="en-US" sz="3200" b="1" dirty="0"/>
              <a:t>訓練</a:t>
            </a:r>
            <a:endParaRPr lang="en-US" altLang="en-US" sz="3200" dirty="0"/>
          </a:p>
        </p:txBody>
      </p:sp>
      <p:sp>
        <p:nvSpPr>
          <p:cNvPr id="458756" name="Rectangle 3"/>
          <p:cNvSpPr>
            <a:spLocks/>
          </p:cNvSpPr>
          <p:nvPr/>
        </p:nvSpPr>
        <p:spPr bwMode="auto">
          <a:xfrm>
            <a:off x="776288" y="1339850"/>
            <a:ext cx="8432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just" eaLnBrk="1" hangingPunct="1"/>
            <a:r>
              <a:rPr lang="en-US" altLang="en-US" sz="1800" dirty="0">
                <a:latin typeface="Arial" panose="020B0604020202020204" pitchFamily="34" charset="0"/>
                <a:cs typeface="Arial" panose="020B0604020202020204" pitchFamily="34" charset="0"/>
                <a:sym typeface="Arial" panose="020B0604020202020204" pitchFamily="34" charset="0"/>
              </a:rPr>
              <a:t>Speed is the ability to perform movements in the fastest way in the shortest time. Speed training can be done to develop reaction time, quick movements and frequency of movements.</a:t>
            </a:r>
            <a:r>
              <a:rPr lang="zh-TW" altLang="zh-TW" sz="1800" dirty="0"/>
              <a:t>速度是在最短的時間內以最快速度進行運動的能力。進行速度訓練</a:t>
            </a:r>
            <a:r>
              <a:rPr lang="zh-TW" altLang="en-US" sz="1800" dirty="0"/>
              <a:t>可</a:t>
            </a:r>
            <a:r>
              <a:rPr lang="zh-TW" altLang="zh-TW" sz="1800" dirty="0"/>
              <a:t>以發展反應時間</a:t>
            </a:r>
            <a:r>
              <a:rPr lang="zh-TW" altLang="en-US" sz="1800" dirty="0">
                <a:latin typeface="新細明體" panose="02020500000000000000" pitchFamily="18" charset="-120"/>
                <a:ea typeface="新細明體" panose="02020500000000000000" pitchFamily="18" charset="-120"/>
              </a:rPr>
              <a:t>、</a:t>
            </a:r>
            <a:r>
              <a:rPr lang="zh-TW" altLang="zh-TW" sz="1800" dirty="0"/>
              <a:t>快速運動和運動頻率。</a:t>
            </a:r>
            <a:endParaRPr lang="en-US" altLang="en-US" sz="1800" dirty="0">
              <a:latin typeface="Arial" panose="020B0604020202020204" pitchFamily="34" charset="0"/>
              <a:cs typeface="Arial" panose="020B0604020202020204" pitchFamily="34" charset="0"/>
              <a:sym typeface="Arial" panose="020B0604020202020204" pitchFamily="34" charset="0"/>
            </a:endParaRPr>
          </a:p>
        </p:txBody>
      </p:sp>
      <p:sp>
        <p:nvSpPr>
          <p:cNvPr id="441349" name="Rectangle 4"/>
          <p:cNvSpPr>
            <a:spLocks/>
          </p:cNvSpPr>
          <p:nvPr/>
        </p:nvSpPr>
        <p:spPr bwMode="auto">
          <a:xfrm>
            <a:off x="271463" y="2378075"/>
            <a:ext cx="9372600" cy="3860800"/>
          </a:xfrm>
          <a:prstGeom prst="rect">
            <a:avLst/>
          </a:prstGeom>
          <a:noFill/>
          <a:ln>
            <a:noFill/>
          </a:ln>
          <a:extLst/>
        </p:spPr>
        <p:txBody>
          <a:bodyPr lIns="38100" tIns="38100" rIns="38100" bIns="38100"/>
          <a:lstStyle>
            <a:lvl1pPr>
              <a:spcBef>
                <a:spcPts val="800"/>
              </a:spcBef>
              <a:buClr>
                <a:srgbClr val="000000"/>
              </a:buClr>
              <a:buSzPct val="100000"/>
              <a:buFont typeface="Arial" pitchFamily="34" charset="0"/>
              <a:buChar char="•"/>
              <a:defRPr sz="3200">
                <a:solidFill>
                  <a:schemeClr val="tx1"/>
                </a:solidFill>
                <a:latin typeface="Arial" pitchFamily="34" charset="0"/>
                <a:ea typeface="ヒラギノ角ゴ ProN W3" charset="0"/>
                <a:cs typeface="ヒラギノ角ゴ ProN W3" charset="0"/>
                <a:sym typeface="Arial" pitchFamily="34" charset="0"/>
              </a:defRPr>
            </a:lvl1pPr>
            <a:lvl2pPr marL="704850" indent="-285750">
              <a:spcBef>
                <a:spcPts val="700"/>
              </a:spcBef>
              <a:buClr>
                <a:srgbClr val="000000"/>
              </a:buClr>
              <a:buSzPct val="100000"/>
              <a:buFont typeface="Arial" pitchFamily="34" charset="0"/>
              <a:buChar char="–"/>
              <a:defRPr sz="2800">
                <a:solidFill>
                  <a:schemeClr val="tx1"/>
                </a:solidFill>
                <a:latin typeface="Arial" pitchFamily="34" charset="0"/>
                <a:ea typeface="ヒラギノ角ゴ ProN W3" charset="0"/>
                <a:cs typeface="ヒラギノ角ゴ ProN W3" charset="0"/>
                <a:sym typeface="Arial" pitchFamily="34" charset="0"/>
              </a:defRPr>
            </a:lvl2pPr>
            <a:lvl3pPr marL="1104900" indent="-228600">
              <a:spcBef>
                <a:spcPts val="600"/>
              </a:spcBef>
              <a:buClr>
                <a:srgbClr val="000000"/>
              </a:buClr>
              <a:buSzPct val="100000"/>
              <a:buFont typeface="Arial" pitchFamily="34" charset="0"/>
              <a:buChar char="•"/>
              <a:defRPr sz="2400">
                <a:solidFill>
                  <a:schemeClr val="tx1"/>
                </a:solidFill>
                <a:latin typeface="Arial" pitchFamily="34" charset="0"/>
                <a:ea typeface="ヒラギノ角ゴ ProN W3" charset="0"/>
                <a:cs typeface="ヒラギノ角ゴ ProN W3" charset="0"/>
                <a:sym typeface="Arial" pitchFamily="34" charset="0"/>
              </a:defRPr>
            </a:lvl3pPr>
            <a:lvl4pPr marL="1562100" indent="-22860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2019300" indent="-22860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5pPr>
            <a:lvl6pPr marL="24765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6pPr>
            <a:lvl7pPr marL="29337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7pPr>
            <a:lvl8pPr marL="33909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8pPr>
            <a:lvl9pPr marL="38481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9pPr>
          </a:lstStyle>
          <a:p>
            <a:pPr eaLnBrk="1" hangingPunct="1">
              <a:spcBef>
                <a:spcPct val="0"/>
              </a:spcBef>
              <a:buClrTx/>
              <a:buSzTx/>
              <a:buFontTx/>
              <a:buNone/>
              <a:defRPr/>
            </a:pPr>
            <a:r>
              <a:rPr lang="en-US" altLang="en-US" sz="2000" u="sng" dirty="0">
                <a:solidFill>
                  <a:srgbClr val="000000"/>
                </a:solidFill>
                <a:cs typeface="Arial" pitchFamily="34" charset="0"/>
              </a:rPr>
              <a:t>General Speed Training Exercises – </a:t>
            </a:r>
            <a:r>
              <a:rPr lang="en-US" altLang="en-US" sz="2000" u="sng" dirty="0" smtClean="0">
                <a:solidFill>
                  <a:srgbClr val="000000"/>
                </a:solidFill>
                <a:cs typeface="Arial" pitchFamily="34" charset="0"/>
              </a:rPr>
              <a:t>examples</a:t>
            </a:r>
            <a:r>
              <a:rPr lang="en-US" altLang="zh-TW" sz="2000" u="sng" dirty="0" smtClean="0">
                <a:solidFill>
                  <a:srgbClr val="000000"/>
                </a:solidFill>
                <a:cs typeface="Arial" pitchFamily="34" charset="0"/>
              </a:rPr>
              <a:t>:</a:t>
            </a:r>
            <a:r>
              <a:rPr lang="zh-TW" altLang="en-US" sz="2000" u="sng" dirty="0" smtClean="0">
                <a:solidFill>
                  <a:srgbClr val="000000"/>
                </a:solidFill>
                <a:cs typeface="Arial" pitchFamily="34" charset="0"/>
              </a:rPr>
              <a:t> </a:t>
            </a:r>
            <a:r>
              <a:rPr lang="zh-TW" altLang="zh-TW" sz="1800" u="sng" dirty="0" smtClean="0"/>
              <a:t>一般</a:t>
            </a:r>
            <a:r>
              <a:rPr lang="zh-TW" altLang="zh-TW" sz="1800" u="sng" dirty="0"/>
              <a:t>速度訓練練習 - </a:t>
            </a:r>
            <a:r>
              <a:rPr lang="zh-TW" altLang="zh-TW" sz="1800" u="sng" dirty="0" smtClean="0"/>
              <a:t>例子</a:t>
            </a:r>
            <a:r>
              <a:rPr lang="zh-TW" altLang="en-US" sz="1800" u="sng" dirty="0" smtClean="0"/>
              <a:t>：</a:t>
            </a:r>
            <a:endParaRPr lang="en-US" altLang="en-US" sz="1800" u="sng"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Short distance (20 - 60 meters) running</a:t>
            </a:r>
            <a:r>
              <a:rPr lang="zh-TW" altLang="zh-TW" sz="1800" dirty="0"/>
              <a:t>短距離（20 - 60</a:t>
            </a:r>
            <a:r>
              <a:rPr lang="zh-TW" altLang="en-US" sz="1800" dirty="0"/>
              <a:t>公尺</a:t>
            </a:r>
            <a:r>
              <a:rPr lang="zh-TW" altLang="zh-TW" sz="1800" dirty="0"/>
              <a:t>）</a:t>
            </a:r>
            <a:r>
              <a:rPr lang="zh-TW" altLang="en-US" sz="1800" dirty="0"/>
              <a:t>跑步</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Running and physical exercises with repetition training method – sprints</a:t>
            </a:r>
            <a:r>
              <a:rPr lang="zh-TW" altLang="en-US" sz="2000" dirty="0">
                <a:solidFill>
                  <a:srgbClr val="000000"/>
                </a:solidFill>
                <a:cs typeface="Arial" pitchFamily="34" charset="0"/>
              </a:rPr>
              <a:t>跑步</a:t>
            </a:r>
            <a:r>
              <a:rPr lang="zh-TW" altLang="zh-TW" sz="1800" dirty="0"/>
              <a:t>和</a:t>
            </a:r>
            <a:r>
              <a:rPr lang="zh-TW" altLang="en-US" sz="1800" dirty="0"/>
              <a:t>藉由</a:t>
            </a:r>
            <a:r>
              <a:rPr lang="zh-TW" altLang="zh-TW" sz="1800" dirty="0"/>
              <a:t>重複訓練方法</a:t>
            </a:r>
            <a:r>
              <a:rPr lang="zh-TW" altLang="en-US" sz="1800" dirty="0"/>
              <a:t>的</a:t>
            </a:r>
            <a:r>
              <a:rPr lang="zh-TW" altLang="zh-TW" sz="1800" dirty="0"/>
              <a:t>體</a:t>
            </a:r>
            <a:r>
              <a:rPr lang="zh-TW" altLang="en-US" sz="1800" dirty="0"/>
              <a:t>能</a:t>
            </a:r>
            <a:r>
              <a:rPr lang="zh-TW" altLang="zh-TW" sz="1800" dirty="0"/>
              <a:t>鍛煉- 衝刺</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Downhill running – easier conditions</a:t>
            </a:r>
            <a:r>
              <a:rPr lang="zh-TW" altLang="zh-TW" sz="1800" dirty="0"/>
              <a:t>下坡</a:t>
            </a:r>
            <a:r>
              <a:rPr lang="zh-TW" altLang="en-US" sz="1800" dirty="0"/>
              <a:t>跑步</a:t>
            </a:r>
            <a:r>
              <a:rPr lang="zh-TW" altLang="zh-TW" sz="1800" dirty="0"/>
              <a:t> - 更容易的條件</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Skipping (Jump Rope) with acceleration</a:t>
            </a:r>
            <a:r>
              <a:rPr lang="zh-TW" altLang="zh-TW" sz="1800" dirty="0"/>
              <a:t>加速跳</a:t>
            </a:r>
            <a:r>
              <a:rPr lang="zh-TW" altLang="en-US" sz="1800" dirty="0"/>
              <a:t>繩</a:t>
            </a:r>
            <a:r>
              <a:rPr lang="zh-TW" altLang="zh-TW" sz="1800" dirty="0"/>
              <a:t>（跳繩）</a:t>
            </a:r>
            <a:endParaRPr lang="en-US" altLang="zh-TW" sz="1800" dirty="0"/>
          </a:p>
          <a:p>
            <a:pPr marL="342900" indent="-342900" eaLnBrk="1" hangingPunct="1">
              <a:spcBef>
                <a:spcPct val="0"/>
              </a:spcBef>
              <a:defRPr/>
            </a:pPr>
            <a:r>
              <a:rPr lang="en-US" altLang="en-US" sz="2000" dirty="0">
                <a:solidFill>
                  <a:srgbClr val="000000"/>
                </a:solidFill>
                <a:cs typeface="Arial" pitchFamily="34" charset="0"/>
              </a:rPr>
              <a:t>Team games and plays</a:t>
            </a:r>
            <a:r>
              <a:rPr lang="zh-TW" altLang="zh-TW" sz="1800" dirty="0"/>
              <a:t>團隊</a:t>
            </a:r>
            <a:r>
              <a:rPr lang="zh-TW" altLang="en-US" sz="1800" dirty="0"/>
              <a:t>競賽</a:t>
            </a:r>
            <a:r>
              <a:rPr lang="zh-TW" altLang="zh-TW" sz="1800" dirty="0"/>
              <a:t>和</a:t>
            </a:r>
            <a:r>
              <a:rPr lang="zh-TW" altLang="en-US" sz="1800" dirty="0"/>
              <a:t>比賽</a:t>
            </a:r>
            <a:endParaRPr lang="en-US" altLang="en-US" sz="2000" dirty="0">
              <a:solidFill>
                <a:srgbClr val="000000"/>
              </a:solidFill>
              <a:cs typeface="Arial" pitchFamily="34" charset="0"/>
            </a:endParaRPr>
          </a:p>
          <a:p>
            <a:pPr eaLnBrk="1" hangingPunct="1">
              <a:spcBef>
                <a:spcPct val="0"/>
              </a:spcBef>
              <a:buClrTx/>
              <a:buSzTx/>
              <a:buFontTx/>
              <a:buNone/>
              <a:defRPr/>
            </a:pPr>
            <a:r>
              <a:rPr lang="en-US" altLang="en-US" sz="2000" u="sng" dirty="0">
                <a:solidFill>
                  <a:srgbClr val="000000"/>
                </a:solidFill>
                <a:cs typeface="Arial" pitchFamily="34" charset="0"/>
              </a:rPr>
              <a:t>Boxing Specific Speed Training Exercises – </a:t>
            </a:r>
            <a:r>
              <a:rPr lang="en-US" altLang="en-US" sz="2000" u="sng" dirty="0" smtClean="0">
                <a:solidFill>
                  <a:srgbClr val="000000"/>
                </a:solidFill>
                <a:cs typeface="Arial" pitchFamily="34" charset="0"/>
              </a:rPr>
              <a:t>examples</a:t>
            </a:r>
            <a:r>
              <a:rPr lang="en-US" altLang="zh-TW" sz="2000" u="sng" dirty="0" smtClean="0">
                <a:solidFill>
                  <a:srgbClr val="000000"/>
                </a:solidFill>
                <a:cs typeface="Arial" pitchFamily="34" charset="0"/>
              </a:rPr>
              <a:t>:</a:t>
            </a:r>
            <a:r>
              <a:rPr lang="zh-TW" altLang="en-US" sz="2000" u="sng" dirty="0" smtClean="0">
                <a:solidFill>
                  <a:srgbClr val="000000"/>
                </a:solidFill>
                <a:cs typeface="Arial" pitchFamily="34" charset="0"/>
              </a:rPr>
              <a:t> </a:t>
            </a:r>
            <a:r>
              <a:rPr lang="zh-TW" altLang="zh-TW" sz="1800" u="sng" dirty="0" smtClean="0"/>
              <a:t>拳擊</a:t>
            </a:r>
            <a:r>
              <a:rPr lang="zh-TW" altLang="zh-TW" sz="1800" u="sng" dirty="0"/>
              <a:t>特定速度訓練練習 - </a:t>
            </a:r>
            <a:r>
              <a:rPr lang="zh-TW" altLang="zh-TW" sz="1800" u="sng" dirty="0" smtClean="0"/>
              <a:t>例子</a:t>
            </a:r>
            <a:r>
              <a:rPr lang="zh-TW" altLang="en-US" sz="1800" u="sng" dirty="0" smtClean="0"/>
              <a:t>：</a:t>
            </a:r>
            <a:endParaRPr lang="en-US" altLang="en-US" sz="1800" u="sng"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Pad work with the coach</a:t>
            </a:r>
            <a:r>
              <a:rPr lang="zh-TW" altLang="zh-TW" sz="1800" dirty="0"/>
              <a:t>與教練</a:t>
            </a:r>
            <a:r>
              <a:rPr lang="zh-TW" altLang="en-US" sz="1800" dirty="0"/>
              <a:t>練習靶具</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Shadow boxing with different pace on the coach’s signal.</a:t>
            </a:r>
            <a:r>
              <a:rPr lang="zh-TW" altLang="en-US" sz="1800" dirty="0"/>
              <a:t> 根據</a:t>
            </a:r>
            <a:r>
              <a:rPr lang="zh-TW" altLang="zh-TW" sz="1800" dirty="0"/>
              <a:t>教練的信號</a:t>
            </a:r>
            <a:r>
              <a:rPr lang="zh-TW" altLang="en-US" sz="1800" dirty="0"/>
              <a:t>採取</a:t>
            </a:r>
            <a:r>
              <a:rPr lang="zh-TW" altLang="zh-TW" sz="1800" dirty="0"/>
              <a:t>不同</a:t>
            </a:r>
            <a:r>
              <a:rPr lang="zh-TW" altLang="en-US" sz="1800" dirty="0"/>
              <a:t>步伐的空氣拳擊</a:t>
            </a:r>
            <a:r>
              <a:rPr lang="zh-TW" altLang="zh-TW" sz="1800" dirty="0"/>
              <a:t>。</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All bags punching with different pace, based on the coach’s signal</a:t>
            </a:r>
            <a:r>
              <a:rPr lang="zh-TW" altLang="zh-TW" sz="1800" dirty="0"/>
              <a:t>根據教練的信號，所有</a:t>
            </a:r>
            <a:r>
              <a:rPr lang="zh-TW" altLang="en-US" sz="1800" dirty="0"/>
              <a:t>沙</a:t>
            </a:r>
            <a:r>
              <a:rPr lang="zh-TW" altLang="zh-TW" sz="1800" dirty="0"/>
              <a:t>袋</a:t>
            </a:r>
            <a:r>
              <a:rPr lang="zh-TW" altLang="en-US" sz="1800" dirty="0"/>
              <a:t>出拳</a:t>
            </a:r>
            <a:r>
              <a:rPr lang="zh-TW" altLang="zh-TW" sz="1800" dirty="0"/>
              <a:t>都</a:t>
            </a:r>
            <a:r>
              <a:rPr lang="zh-TW" altLang="en-US" sz="1800" dirty="0"/>
              <a:t>採取</a:t>
            </a:r>
            <a:r>
              <a:rPr lang="zh-TW" altLang="zh-TW" sz="1800" dirty="0"/>
              <a:t>不同的</a:t>
            </a:r>
            <a:r>
              <a:rPr lang="zh-TW" altLang="en-US" sz="1800" dirty="0"/>
              <a:t>步伐</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Boxing technique exercises with partner from lower weight category</a:t>
            </a:r>
            <a:r>
              <a:rPr lang="zh-TW" altLang="zh-TW" sz="1800" dirty="0"/>
              <a:t>與較低重</a:t>
            </a:r>
            <a:r>
              <a:rPr lang="zh-TW" altLang="en-US" sz="1800" dirty="0"/>
              <a:t>量</a:t>
            </a:r>
            <a:r>
              <a:rPr lang="zh-TW" altLang="zh-TW" sz="1800" dirty="0"/>
              <a:t>類別的夥伴進行拳擊技巧練習</a:t>
            </a:r>
            <a:endParaRPr lang="en-US" altLang="en-US" sz="1800" dirty="0">
              <a:solidFill>
                <a:srgbClr val="000000"/>
              </a:solidFill>
              <a:latin typeface="Lucida Grande" charset="0"/>
              <a:ea typeface="Lucida Grande" charset="0"/>
              <a:cs typeface="Lucida Grande" charset="0"/>
              <a:sym typeface="Lucida Grande" charset="0"/>
            </a:endParaRPr>
          </a:p>
          <a:p>
            <a:pPr marL="342900" indent="-342900" eaLnBrk="1" hangingPunct="1">
              <a:spcBef>
                <a:spcPct val="0"/>
              </a:spcBef>
              <a:defRPr/>
            </a:pPr>
            <a:r>
              <a:rPr lang="en-US" altLang="en-US" sz="2000" dirty="0">
                <a:solidFill>
                  <a:srgbClr val="000000"/>
                </a:solidFill>
                <a:cs typeface="Arial" pitchFamily="34" charset="0"/>
              </a:rPr>
              <a:t>Shadow boxing in limited movements space</a:t>
            </a:r>
            <a:r>
              <a:rPr lang="zh-TW" altLang="zh-TW" sz="2000" dirty="0"/>
              <a:t>在有限動作空間</a:t>
            </a:r>
            <a:r>
              <a:rPr lang="zh-TW" altLang="en-US" sz="2000" dirty="0"/>
              <a:t>內的空氣拳擊</a:t>
            </a:r>
            <a:endParaRPr lang="en-US" altLang="en-US" sz="2000" dirty="0">
              <a:solidFill>
                <a:srgbClr val="000000"/>
              </a:solidFill>
              <a:cs typeface="Arial" pitchFamily="34" charset="0"/>
            </a:endParaRPr>
          </a:p>
          <a:p>
            <a:pPr eaLnBrk="1" hangingPunct="1">
              <a:spcBef>
                <a:spcPct val="0"/>
              </a:spcBef>
              <a:buNone/>
              <a:defRPr/>
            </a:pPr>
            <a:r>
              <a:rPr lang="zh-TW" altLang="zh-TW" sz="2000" dirty="0"/>
              <a:t/>
            </a:r>
            <a:br>
              <a:rPr lang="zh-TW" altLang="zh-TW" sz="2000" dirty="0"/>
            </a:br>
            <a:endParaRPr lang="en-US" altLang="en-US" sz="2000" dirty="0">
              <a:solidFill>
                <a:srgbClr val="000000"/>
              </a:solidFill>
              <a:cs typeface="Arial" pitchFamily="34" charset="0"/>
            </a:endParaRP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1744FD9-326D-4B46-8F27-98EF2473AD28}" type="slidenum">
              <a:rPr lang="en-US" altLang="en-US" sz="1200" smtClean="0">
                <a:solidFill>
                  <a:srgbClr val="FFFFFF"/>
                </a:solidFill>
                <a:latin typeface="Arial Black" panose="020B0A04020102090204" pitchFamily="34" charset="0"/>
                <a:sym typeface="Arial Black" panose="020B0A04020102090204" pitchFamily="34" charset="0"/>
              </a:rPr>
              <a:pPr/>
              <a:t>329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59779" name="Rectangle 2"/>
          <p:cNvSpPr>
            <a:spLocks noGrp="1" noChangeArrowheads="1"/>
          </p:cNvSpPr>
          <p:nvPr>
            <p:ph type="body" idx="1"/>
          </p:nvPr>
        </p:nvSpPr>
        <p:spPr>
          <a:xfrm>
            <a:off x="549275" y="1778000"/>
            <a:ext cx="9004300" cy="4635500"/>
          </a:xfrm>
        </p:spPr>
        <p:txBody>
          <a:bodyPr/>
          <a:lstStyle/>
          <a:p>
            <a:pPr marL="0" indent="0" eaLnBrk="1" hangingPunct="1">
              <a:spcBef>
                <a:spcPct val="0"/>
              </a:spcBef>
              <a:buNone/>
            </a:pPr>
            <a:r>
              <a:rPr lang="en-US" altLang="en-US" sz="2600" dirty="0"/>
              <a:t>Coordination is the ability to control movement of own body in space and time and it includes balance, spatial orientation and rhythm. During the coordination training, the coach must consider that some people are less coordinated and show slower progress than people who are naturally coordinated. Coordination skills can be improved. Therefore, try to encourage athletes who make slower progress in coordination development.</a:t>
            </a:r>
            <a:r>
              <a:rPr lang="zh-TW" altLang="zh-TW" sz="2600" dirty="0"/>
              <a:t>協調</a:t>
            </a:r>
            <a:r>
              <a:rPr lang="zh-TW" altLang="en-US" sz="2600" dirty="0"/>
              <a:t>性</a:t>
            </a:r>
            <a:r>
              <a:rPr lang="zh-TW" altLang="zh-TW" sz="2600" dirty="0"/>
              <a:t>是控制自己身體在空間和時間</a:t>
            </a:r>
            <a:r>
              <a:rPr lang="zh-TW" altLang="en-US" sz="2600" dirty="0"/>
              <a:t>內</a:t>
            </a:r>
            <a:r>
              <a:rPr lang="zh-TW" altLang="zh-TW" sz="2600" dirty="0"/>
              <a:t>的運動能力，包括平衡</a:t>
            </a:r>
            <a:r>
              <a:rPr lang="zh-TW" altLang="en-US" sz="2600" dirty="0">
                <a:latin typeface="新細明體" panose="02020500000000000000" pitchFamily="18" charset="-120"/>
                <a:ea typeface="新細明體" panose="02020500000000000000" pitchFamily="18" charset="-120"/>
              </a:rPr>
              <a:t>、</a:t>
            </a:r>
            <a:r>
              <a:rPr lang="zh-TW" altLang="zh-TW" sz="2600" dirty="0"/>
              <a:t>空間取向和節奏。在協調訓練中，教練必須考慮到</a:t>
            </a:r>
            <a:r>
              <a:rPr lang="zh-TW" altLang="en-US" sz="2600" dirty="0"/>
              <a:t>某</a:t>
            </a:r>
            <a:r>
              <a:rPr lang="zh-TW" altLang="zh-TW" sz="2600" dirty="0"/>
              <a:t>些人協調程度較</a:t>
            </a:r>
            <a:r>
              <a:rPr lang="zh-TW" altLang="en-US" sz="2600" dirty="0"/>
              <a:t>差</a:t>
            </a:r>
            <a:r>
              <a:rPr lang="zh-TW" altLang="zh-TW" sz="2600" dirty="0"/>
              <a:t>，</a:t>
            </a:r>
            <a:r>
              <a:rPr lang="zh-TW" altLang="en-US" sz="2600" dirty="0"/>
              <a:t>要</a:t>
            </a:r>
            <a:r>
              <a:rPr lang="zh-TW" altLang="zh-TW" sz="2600" dirty="0"/>
              <a:t>比自然協調的人進</a:t>
            </a:r>
            <a:r>
              <a:rPr lang="zh-TW" altLang="en-US" sz="2600" dirty="0"/>
              <a:t>步更</a:t>
            </a:r>
            <a:r>
              <a:rPr lang="zh-TW" altLang="zh-TW" sz="2600" dirty="0"/>
              <a:t>慢。協調技能可以</a:t>
            </a:r>
            <a:r>
              <a:rPr lang="zh-TW" altLang="en-US" sz="2600" dirty="0"/>
              <a:t>逐漸改善</a:t>
            </a:r>
            <a:r>
              <a:rPr lang="zh-TW" altLang="zh-TW" sz="2600" dirty="0"/>
              <a:t>。因此，</a:t>
            </a:r>
            <a:r>
              <a:rPr lang="zh-TW" altLang="en-US" sz="2600" dirty="0"/>
              <a:t>應</a:t>
            </a:r>
            <a:r>
              <a:rPr lang="zh-TW" altLang="zh-TW" sz="2600" dirty="0"/>
              <a:t>盡量鼓勵協調發展進度緩慢的運動員。</a:t>
            </a:r>
            <a:endParaRPr lang="en-US" altLang="en-US" sz="2600" dirty="0"/>
          </a:p>
        </p:txBody>
      </p:sp>
      <p:sp>
        <p:nvSpPr>
          <p:cNvPr id="459780" name="Rectangle 3"/>
          <p:cNvSpPr>
            <a:spLocks noGrp="1" noChangeArrowheads="1"/>
          </p:cNvSpPr>
          <p:nvPr>
            <p:ph type="title"/>
          </p:nvPr>
        </p:nvSpPr>
        <p:spPr>
          <a:xfrm>
            <a:off x="1749425" y="187325"/>
            <a:ext cx="7488238" cy="1223963"/>
          </a:xfrm>
        </p:spPr>
        <p:txBody>
          <a:bodyPr/>
          <a:lstStyle/>
          <a:p>
            <a:pPr eaLnBrk="1" hangingPunct="1"/>
            <a:r>
              <a:rPr lang="en-US" altLang="en-US" dirty="0"/>
              <a:t>PHYSICAL </a:t>
            </a:r>
            <a:r>
              <a:rPr lang="en-US" altLang="en-US" dirty="0" smtClean="0"/>
              <a:t>PREPARATION</a:t>
            </a:r>
            <a:r>
              <a:rPr lang="en-US" altLang="zh-TW" dirty="0" smtClean="0"/>
              <a:t>:</a:t>
            </a:r>
            <a:r>
              <a:rPr lang="en-US" altLang="en-US" dirty="0" smtClean="0"/>
              <a:t> </a:t>
            </a:r>
            <a:r>
              <a:rPr lang="en-US" altLang="en-US" dirty="0"/>
              <a:t>COORDINATION</a:t>
            </a:r>
            <a:r>
              <a:rPr lang="zh-TW" altLang="en-US" b="1" dirty="0"/>
              <a:t>體能</a:t>
            </a:r>
            <a:r>
              <a:rPr lang="zh-TW" altLang="en-US" b="1" dirty="0" smtClean="0"/>
              <a:t>準備：協調</a:t>
            </a:r>
            <a:r>
              <a:rPr lang="zh-TW" altLang="en-US" b="1" dirty="0"/>
              <a:t>性</a:t>
            </a:r>
            <a:endParaRPr lang="en-US"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1" dirty="0"/>
              <a:t>Main Strategy for Reform Success</a:t>
            </a:r>
            <a:r>
              <a:rPr lang="zh-TW" altLang="en-US" b="1" dirty="0"/>
              <a:t>改革成功的主要策略</a:t>
            </a:r>
            <a:endParaRPr lang="en-US" altLang="en-US" dirty="0"/>
          </a:p>
          <a:p>
            <a:pPr marL="0" indent="0" eaLnBrk="1" hangingPunct="1">
              <a:spcBef>
                <a:spcPts val="600"/>
              </a:spcBef>
            </a:pPr>
            <a:r>
              <a:rPr lang="en-US" altLang="en-US" dirty="0"/>
              <a:t>One sporting continuum from AOB to Pro</a:t>
            </a:r>
            <a:r>
              <a:rPr lang="zh-TW" altLang="zh-TW" dirty="0"/>
              <a:t>從AOB到</a:t>
            </a:r>
            <a:r>
              <a:rPr lang="zh-TW" altLang="en-US" dirty="0"/>
              <a:t>專業</a:t>
            </a:r>
            <a:r>
              <a:rPr lang="zh-TW" altLang="zh-TW" dirty="0"/>
              <a:t>的運動連續體</a:t>
            </a:r>
            <a:endParaRPr lang="en-US" altLang="en-US" dirty="0"/>
          </a:p>
          <a:p>
            <a:pPr marL="0" indent="0" eaLnBrk="1" hangingPunct="1">
              <a:spcBef>
                <a:spcPts val="600"/>
              </a:spcBef>
            </a:pPr>
            <a:r>
              <a:rPr lang="en-US" altLang="en-US" dirty="0"/>
              <a:t>Integrate the sporting </a:t>
            </a:r>
            <a:r>
              <a:rPr lang="en-US" altLang="en-US" dirty="0" smtClean="0"/>
              <a:t>structures：</a:t>
            </a:r>
            <a:r>
              <a:rPr lang="zh-TW" altLang="zh-TW" dirty="0" smtClean="0"/>
              <a:t>整合</a:t>
            </a:r>
            <a:r>
              <a:rPr lang="zh-TW" altLang="en-US" dirty="0"/>
              <a:t>運動</a:t>
            </a:r>
            <a:r>
              <a:rPr lang="zh-TW" altLang="zh-TW" dirty="0" smtClean="0"/>
              <a:t>結構</a:t>
            </a:r>
            <a:r>
              <a:rPr lang="zh-TW" altLang="en-US" dirty="0" smtClean="0">
                <a:solidFill>
                  <a:srgbClr val="FF33CC"/>
                </a:solidFill>
              </a:rPr>
              <a:t>：</a:t>
            </a:r>
            <a:endParaRPr lang="en-US" altLang="en-US" dirty="0">
              <a:solidFill>
                <a:srgbClr val="FF33CC"/>
              </a:solidFill>
            </a:endParaRPr>
          </a:p>
          <a:p>
            <a:pPr marL="0" indent="0" eaLnBrk="1" hangingPunct="1">
              <a:spcBef>
                <a:spcPts val="600"/>
              </a:spcBef>
            </a:pPr>
            <a:r>
              <a:rPr lang="en-US" altLang="en-US" dirty="0"/>
              <a:t>Develop successful commercial formats</a:t>
            </a:r>
            <a:r>
              <a:rPr lang="zh-TW" altLang="zh-TW" dirty="0"/>
              <a:t>開發成功的商業</a:t>
            </a:r>
            <a:r>
              <a:rPr lang="zh-TW" altLang="en-US" dirty="0"/>
              <a:t>方</a:t>
            </a:r>
            <a:r>
              <a:rPr lang="zh-TW" altLang="zh-TW" dirty="0"/>
              <a:t>式</a:t>
            </a:r>
            <a:endParaRPr lang="en-US" altLang="en-US" dirty="0"/>
          </a:p>
          <a:p>
            <a:pPr marL="0" indent="0" eaLnBrk="1" hangingPunct="1">
              <a:spcBef>
                <a:spcPts val="600"/>
              </a:spcBef>
            </a:pPr>
            <a:r>
              <a:rPr lang="en-US" altLang="en-US" dirty="0"/>
              <a:t>Focus on quality</a:t>
            </a:r>
            <a:r>
              <a:rPr lang="zh-TW" altLang="zh-TW" dirty="0"/>
              <a:t>專注於質</a:t>
            </a:r>
            <a:r>
              <a:rPr lang="zh-TW" altLang="en-US" dirty="0"/>
              <a:t>量</a:t>
            </a:r>
            <a:endParaRPr lang="en-US" altLang="en-US" dirty="0"/>
          </a:p>
          <a:p>
            <a:pPr marL="0" indent="0" eaLnBrk="1" hangingPunct="1">
              <a:spcBef>
                <a:spcPts val="600"/>
              </a:spcBef>
            </a:pPr>
            <a:r>
              <a:rPr lang="en-US" altLang="en-US" dirty="0"/>
              <a:t>Ensure transparency</a:t>
            </a:r>
            <a:r>
              <a:rPr lang="zh-TW" altLang="zh-TW" dirty="0"/>
              <a:t>確保透明度</a:t>
            </a:r>
            <a:endParaRPr lang="en-US" altLang="en-US" dirty="0"/>
          </a:p>
          <a:p>
            <a:pPr marL="0" indent="0" eaLnBrk="1" hangingPunct="1">
              <a:spcBef>
                <a:spcPts val="600"/>
              </a:spcBef>
            </a:pPr>
            <a:r>
              <a:rPr lang="en-US" altLang="en-US" dirty="0"/>
              <a:t>Harmonize the rules</a:t>
            </a:r>
            <a:r>
              <a:rPr lang="zh-TW" altLang="zh-TW" dirty="0"/>
              <a:t>協調規則</a:t>
            </a:r>
            <a:endParaRPr lang="en-US" altLang="en-US" dirty="0"/>
          </a:p>
        </p:txBody>
      </p:sp>
      <p:sp>
        <p:nvSpPr>
          <p:cNvPr id="13619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86514BE-54A0-4CAE-92E3-73B42605A928}" type="slidenum">
              <a:rPr lang="en-US" altLang="en-US" sz="1200" smtClean="0">
                <a:solidFill>
                  <a:srgbClr val="FFFFFF"/>
                </a:solidFill>
                <a:latin typeface="Arial Black" panose="020B0A04020102090204" pitchFamily="34" charset="0"/>
                <a:sym typeface="Arial Black" panose="020B0A04020102090204" pitchFamily="34" charset="0"/>
              </a:rPr>
              <a:pPr/>
              <a:t>33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36196" name="Rectangle 3"/>
          <p:cNvSpPr>
            <a:spLocks noGrp="1" noChangeArrowheads="1"/>
          </p:cNvSpPr>
          <p:nvPr>
            <p:ph type="title"/>
          </p:nvPr>
        </p:nvSpPr>
        <p:spPr>
          <a:xfrm>
            <a:off x="2073275" y="333375"/>
            <a:ext cx="7632700" cy="647700"/>
          </a:xfrm>
        </p:spPr>
        <p:txBody>
          <a:bodyPr/>
          <a:lstStyle/>
          <a:p>
            <a:pPr eaLnBrk="1" hangingPunct="1"/>
            <a:r>
              <a:rPr lang="en-US" altLang="en-US" sz="2800" dirty="0"/>
              <a:t>AIBA Reform and its Status</a:t>
            </a:r>
            <a:r>
              <a:rPr lang="zh-TW" altLang="zh-TW" sz="2800" dirty="0"/>
              <a:t> AIBA</a:t>
            </a:r>
            <a:r>
              <a:rPr lang="zh-TW" altLang="zh-TW" sz="2800" b="1" dirty="0"/>
              <a:t>改革及其現狀</a:t>
            </a:r>
            <a:endParaRPr lang="en-US" altLang="en-US" sz="2800" dirty="0"/>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3B50DB5-B921-4BFD-8F53-7262954CE06D}" type="slidenum">
              <a:rPr lang="en-US" altLang="en-US" sz="1200" smtClean="0">
                <a:solidFill>
                  <a:srgbClr val="FFFFFF"/>
                </a:solidFill>
                <a:latin typeface="Arial Black" panose="020B0A04020102090204" pitchFamily="34" charset="0"/>
                <a:sym typeface="Arial Black" panose="020B0A04020102090204" pitchFamily="34" charset="0"/>
              </a:rPr>
              <a:pPr/>
              <a:t>330</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43395" name="Rectangle 2"/>
          <p:cNvSpPr>
            <a:spLocks noGrp="1" noChangeArrowheads="1"/>
          </p:cNvSpPr>
          <p:nvPr>
            <p:ph type="body" idx="1"/>
          </p:nvPr>
        </p:nvSpPr>
        <p:spPr>
          <a:xfrm>
            <a:off x="774700" y="1333500"/>
            <a:ext cx="8788400" cy="4975225"/>
          </a:xfrm>
        </p:spPr>
        <p:txBody>
          <a:bodyPr/>
          <a:lstStyle/>
          <a:p>
            <a:pPr marL="323850" indent="0" eaLnBrk="1" hangingPunct="1">
              <a:spcBef>
                <a:spcPct val="0"/>
              </a:spcBef>
              <a:buNone/>
              <a:defRPr/>
            </a:pPr>
            <a:r>
              <a:rPr lang="en-US" altLang="en-US" sz="2000" b="1" dirty="0"/>
              <a:t>General Coordination Training Exercises</a:t>
            </a:r>
            <a:r>
              <a:rPr lang="zh-TW" altLang="zh-TW" b="1" dirty="0"/>
              <a:t>一般協調訓練</a:t>
            </a:r>
            <a:r>
              <a:rPr lang="zh-TW" altLang="en-US" b="1" dirty="0"/>
              <a:t>運動</a:t>
            </a:r>
            <a:endParaRPr lang="en-US" altLang="en-US" dirty="0"/>
          </a:p>
          <a:p>
            <a:pPr marL="323850" indent="0" eaLnBrk="1" hangingPunct="1">
              <a:spcBef>
                <a:spcPts val="500"/>
              </a:spcBef>
              <a:buFont typeface="Arial" panose="020B0604020202020204" pitchFamily="34" charset="0"/>
              <a:buNone/>
              <a:defRPr/>
            </a:pPr>
            <a:endParaRPr lang="en-US" altLang="en-US" sz="2000" b="1" dirty="0">
              <a:ea typeface="ヒラギノ角ゴ ProN W6" charset="0"/>
              <a:cs typeface="ヒラギノ角ゴ ProN W6" charset="0"/>
            </a:endParaRPr>
          </a:p>
          <a:p>
            <a:pPr marL="666750" eaLnBrk="1" hangingPunct="1">
              <a:spcBef>
                <a:spcPts val="500"/>
              </a:spcBef>
              <a:defRPr/>
            </a:pPr>
            <a:r>
              <a:rPr lang="en-US" altLang="en-US" sz="2000" dirty="0"/>
              <a:t>Walking with arm swings</a:t>
            </a:r>
            <a:r>
              <a:rPr lang="zh-TW" altLang="zh-TW" sz="2000" dirty="0"/>
              <a:t>手擺動</a:t>
            </a:r>
            <a:r>
              <a:rPr lang="zh-TW" altLang="en-US" sz="2000" dirty="0"/>
              <a:t>走路</a:t>
            </a:r>
            <a:endParaRPr lang="en-US" altLang="en-US" sz="2000" dirty="0"/>
          </a:p>
          <a:p>
            <a:pPr marL="666750" eaLnBrk="1" hangingPunct="1">
              <a:spcBef>
                <a:spcPts val="500"/>
              </a:spcBef>
              <a:defRPr/>
            </a:pPr>
            <a:r>
              <a:rPr lang="en-US" altLang="en-US" sz="2000" dirty="0"/>
              <a:t>Walking and performing straight punches</a:t>
            </a:r>
            <a:r>
              <a:rPr lang="zh-TW" altLang="en-US" sz="2000" dirty="0"/>
              <a:t>走路</a:t>
            </a:r>
            <a:r>
              <a:rPr lang="zh-TW" altLang="zh-TW" sz="2000" dirty="0"/>
              <a:t>和執行直拳</a:t>
            </a:r>
            <a:endParaRPr lang="en-US" altLang="en-US" sz="2000" dirty="0"/>
          </a:p>
          <a:p>
            <a:pPr marL="666750" eaLnBrk="1" hangingPunct="1">
              <a:spcBef>
                <a:spcPts val="500"/>
              </a:spcBef>
              <a:defRPr/>
            </a:pPr>
            <a:r>
              <a:rPr lang="en-US" altLang="en-US" sz="2000" dirty="0"/>
              <a:t>Weave In – Weave Out</a:t>
            </a:r>
            <a:r>
              <a:rPr lang="zh-TW" altLang="en-US" sz="2000" dirty="0"/>
              <a:t>迂迴前進</a:t>
            </a:r>
            <a:endParaRPr lang="en-US" altLang="en-US" sz="2000" dirty="0"/>
          </a:p>
          <a:p>
            <a:pPr marL="666750" eaLnBrk="1" hangingPunct="1">
              <a:spcBef>
                <a:spcPts val="500"/>
              </a:spcBef>
              <a:defRPr/>
            </a:pPr>
            <a:r>
              <a:rPr lang="en-US" altLang="en-US" sz="2000" dirty="0"/>
              <a:t>Tennis ball exercises (with or without partner)</a:t>
            </a:r>
            <a:r>
              <a:rPr lang="zh-TW" altLang="zh-TW" sz="2000" dirty="0"/>
              <a:t>網球練習（有或沒有</a:t>
            </a:r>
            <a:r>
              <a:rPr lang="zh-TW" altLang="en-US" sz="2000" dirty="0"/>
              <a:t>夥伴</a:t>
            </a:r>
            <a:r>
              <a:rPr lang="zh-TW" altLang="zh-TW" sz="2000" dirty="0"/>
              <a:t>）</a:t>
            </a:r>
            <a:endParaRPr lang="en-US" altLang="en-US" sz="2000" dirty="0"/>
          </a:p>
          <a:p>
            <a:pPr marL="666750" eaLnBrk="1" hangingPunct="1">
              <a:spcBef>
                <a:spcPts val="500"/>
              </a:spcBef>
              <a:defRPr/>
            </a:pPr>
            <a:r>
              <a:rPr lang="en-US" altLang="en-US" sz="2000" dirty="0"/>
              <a:t>Throw and Catch</a:t>
            </a:r>
            <a:r>
              <a:rPr lang="zh-TW" altLang="zh-TW" sz="2000" dirty="0"/>
              <a:t>投擲和抓住</a:t>
            </a:r>
            <a:endParaRPr lang="en-US" altLang="en-US" sz="2000" dirty="0"/>
          </a:p>
          <a:p>
            <a:pPr marL="666750" eaLnBrk="1" hangingPunct="1">
              <a:spcBef>
                <a:spcPts val="500"/>
              </a:spcBef>
              <a:defRPr/>
            </a:pPr>
            <a:r>
              <a:rPr lang="en-US" altLang="en-US" sz="2000" dirty="0"/>
              <a:t>One leg balance exercises</a:t>
            </a:r>
            <a:r>
              <a:rPr lang="zh-TW" altLang="zh-TW" sz="2000" dirty="0"/>
              <a:t>一條腿平衡練習</a:t>
            </a:r>
            <a:endParaRPr lang="en-US" altLang="en-US" sz="2000" dirty="0"/>
          </a:p>
          <a:p>
            <a:pPr marL="666750" eaLnBrk="1" hangingPunct="1">
              <a:spcBef>
                <a:spcPts val="500"/>
              </a:spcBef>
              <a:defRPr/>
            </a:pPr>
            <a:r>
              <a:rPr lang="en-US" altLang="en-US" sz="2000" dirty="0"/>
              <a:t>Games (Soccer, mini-hockey, Basketball or volleyball)</a:t>
            </a:r>
            <a:r>
              <a:rPr lang="zh-TW" altLang="en-US" sz="2000" dirty="0"/>
              <a:t>比賽</a:t>
            </a:r>
            <a:r>
              <a:rPr lang="zh-TW" altLang="zh-TW" sz="2000" dirty="0"/>
              <a:t>（足球</a:t>
            </a:r>
            <a:r>
              <a:rPr lang="zh-TW" altLang="en-US" sz="2000" dirty="0"/>
              <a:t>、</a:t>
            </a:r>
            <a:r>
              <a:rPr lang="zh-TW" altLang="zh-TW" sz="2000" dirty="0"/>
              <a:t>迷你曲棍球</a:t>
            </a:r>
            <a:r>
              <a:rPr lang="zh-TW" altLang="en-US" sz="2000" dirty="0"/>
              <a:t>、</a:t>
            </a:r>
            <a:r>
              <a:rPr lang="zh-TW" altLang="zh-TW" sz="2000" dirty="0"/>
              <a:t>籃球或排球）</a:t>
            </a:r>
            <a:endParaRPr lang="en-US" altLang="en-US" sz="2000" dirty="0"/>
          </a:p>
          <a:p>
            <a:pPr marL="666750" eaLnBrk="1" hangingPunct="1">
              <a:spcBef>
                <a:spcPts val="500"/>
              </a:spcBef>
              <a:defRPr/>
            </a:pPr>
            <a:r>
              <a:rPr lang="en-US" altLang="en-US" sz="2000" dirty="0"/>
              <a:t>Roll forward, backward and to both sides</a:t>
            </a:r>
            <a:r>
              <a:rPr lang="zh-TW" altLang="zh-TW" sz="2000" dirty="0"/>
              <a:t>向前</a:t>
            </a:r>
            <a:r>
              <a:rPr lang="zh-TW" altLang="en-US" sz="2000" dirty="0"/>
              <a:t>、</a:t>
            </a:r>
            <a:r>
              <a:rPr lang="zh-TW" altLang="zh-TW" sz="2000" dirty="0"/>
              <a:t>向後和兩邊</a:t>
            </a:r>
            <a:r>
              <a:rPr lang="zh-TW" altLang="en-US" sz="2000" dirty="0"/>
              <a:t>滾動</a:t>
            </a:r>
            <a:endParaRPr lang="en-US" altLang="en-US" sz="2000" dirty="0"/>
          </a:p>
          <a:p>
            <a:pPr marL="666750" eaLnBrk="1" hangingPunct="1">
              <a:spcBef>
                <a:spcPts val="500"/>
              </a:spcBef>
              <a:defRPr/>
            </a:pPr>
            <a:r>
              <a:rPr lang="en-US" altLang="en-US" sz="2000" dirty="0"/>
              <a:t>Summersault, jumps etc.</a:t>
            </a:r>
            <a:r>
              <a:rPr lang="zh-TW" altLang="zh-TW" sz="2000" dirty="0"/>
              <a:t> Summersault</a:t>
            </a:r>
            <a:r>
              <a:rPr lang="zh-TW" altLang="en-US" sz="2000" dirty="0">
                <a:latin typeface="新細明體" panose="02020500000000000000" pitchFamily="18" charset="-120"/>
                <a:ea typeface="新細明體" panose="02020500000000000000" pitchFamily="18" charset="-120"/>
              </a:rPr>
              <a:t>、</a:t>
            </a:r>
            <a:r>
              <a:rPr lang="zh-TW" altLang="zh-TW" sz="2000" dirty="0"/>
              <a:t>跳躍等</a:t>
            </a:r>
            <a:endParaRPr lang="en-US" altLang="en-US" sz="2000" dirty="0"/>
          </a:p>
          <a:p>
            <a:pPr marL="666750" eaLnBrk="1" hangingPunct="1">
              <a:spcBef>
                <a:spcPts val="500"/>
              </a:spcBef>
              <a:defRPr/>
            </a:pPr>
            <a:r>
              <a:rPr lang="en-US" altLang="en-US" sz="2000" dirty="0"/>
              <a:t>Skipping (Jump Roping) in various ways –skipping backward, on the one leg etc.</a:t>
            </a:r>
            <a:r>
              <a:rPr lang="zh-TW" altLang="zh-TW" sz="2000" dirty="0"/>
              <a:t>以各種方式跳過（</a:t>
            </a:r>
            <a:r>
              <a:rPr lang="zh-TW" altLang="en-US" sz="2000" dirty="0"/>
              <a:t>跳繩</a:t>
            </a:r>
            <a:r>
              <a:rPr lang="zh-TW" altLang="zh-TW" sz="2000" dirty="0"/>
              <a:t>） - </a:t>
            </a:r>
            <a:r>
              <a:rPr lang="zh-TW" altLang="en-US" sz="2000" dirty="0"/>
              <a:t>以</a:t>
            </a:r>
            <a:r>
              <a:rPr lang="zh-TW" altLang="zh-TW" sz="2000" dirty="0"/>
              <a:t>一條腿向後跳</a:t>
            </a:r>
            <a:r>
              <a:rPr lang="zh-TW" altLang="en-US" sz="2000" dirty="0"/>
              <a:t>等</a:t>
            </a:r>
            <a:endParaRPr lang="en-US" altLang="en-US" sz="2000" dirty="0"/>
          </a:p>
        </p:txBody>
      </p:sp>
      <p:sp>
        <p:nvSpPr>
          <p:cNvPr id="460804" name="Rectangle 3"/>
          <p:cNvSpPr>
            <a:spLocks noGrp="1" noChangeArrowheads="1"/>
          </p:cNvSpPr>
          <p:nvPr>
            <p:ph type="title"/>
          </p:nvPr>
        </p:nvSpPr>
        <p:spPr>
          <a:xfrm>
            <a:off x="1854200" y="0"/>
            <a:ext cx="7493000" cy="1143000"/>
          </a:xfrm>
        </p:spPr>
        <p:txBody>
          <a:bodyPr/>
          <a:lstStyle/>
          <a:p>
            <a:pPr eaLnBrk="1" hangingPunct="1"/>
            <a:r>
              <a:rPr lang="en-US" altLang="en-US" dirty="0"/>
              <a:t>PHYSICAL </a:t>
            </a:r>
            <a:r>
              <a:rPr lang="en-US" altLang="en-US" dirty="0" smtClean="0"/>
              <a:t>PREPARATION</a:t>
            </a:r>
            <a:r>
              <a:rPr lang="en-US" altLang="zh-TW" dirty="0" smtClean="0"/>
              <a:t>:</a:t>
            </a:r>
            <a:r>
              <a:rPr lang="en-US" altLang="en-US" dirty="0" smtClean="0"/>
              <a:t> </a:t>
            </a:r>
            <a:r>
              <a:rPr lang="en-US" altLang="en-US" dirty="0"/>
              <a:t>COORDINATION</a:t>
            </a:r>
            <a:r>
              <a:rPr lang="zh-TW" altLang="en-US" b="1" dirty="0"/>
              <a:t>體能</a:t>
            </a:r>
            <a:r>
              <a:rPr lang="zh-TW" altLang="en-US" b="1" dirty="0" smtClean="0"/>
              <a:t>準備：協調</a:t>
            </a:r>
            <a:r>
              <a:rPr lang="zh-TW" altLang="en-US" b="1" dirty="0"/>
              <a:t>性</a:t>
            </a:r>
            <a:endParaRPr lang="en-US" altLang="en-US" dirty="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CFD9A99-BB84-4A40-97F5-134E343D3575}" type="slidenum">
              <a:rPr lang="en-US" altLang="en-US" sz="1200" smtClean="0">
                <a:solidFill>
                  <a:srgbClr val="FFFFFF"/>
                </a:solidFill>
                <a:latin typeface="Arial Black" panose="020B0A04020102090204" pitchFamily="34" charset="0"/>
                <a:sym typeface="Arial Black" panose="020B0A04020102090204" pitchFamily="34" charset="0"/>
              </a:rPr>
              <a:pPr/>
              <a:t>331</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44419" name="Rectangle 2"/>
          <p:cNvSpPr>
            <a:spLocks noGrp="1" noChangeArrowheads="1"/>
          </p:cNvSpPr>
          <p:nvPr>
            <p:ph type="body" idx="1"/>
          </p:nvPr>
        </p:nvSpPr>
        <p:spPr>
          <a:xfrm>
            <a:off x="558800" y="1816100"/>
            <a:ext cx="8788400" cy="4038600"/>
          </a:xfrm>
        </p:spPr>
        <p:txBody>
          <a:bodyPr/>
          <a:lstStyle/>
          <a:p>
            <a:pPr marL="323850" indent="0" eaLnBrk="1" hangingPunct="1">
              <a:spcBef>
                <a:spcPct val="0"/>
              </a:spcBef>
              <a:buNone/>
              <a:defRPr/>
            </a:pPr>
            <a:r>
              <a:rPr lang="en-US" altLang="en-US" sz="2000" b="1" dirty="0"/>
              <a:t>Boxing Specific Coordination Training Exercises – examples</a:t>
            </a:r>
            <a:r>
              <a:rPr lang="zh-TW" altLang="zh-TW" sz="2000" b="1" dirty="0"/>
              <a:t>拳擊具體協調訓練練習 - 例子</a:t>
            </a:r>
            <a:endParaRPr lang="en-US" altLang="en-US" dirty="0"/>
          </a:p>
          <a:p>
            <a:pPr marL="323850" indent="0" eaLnBrk="1" hangingPunct="1">
              <a:spcBef>
                <a:spcPts val="500"/>
              </a:spcBef>
              <a:buFont typeface="Arial" panose="020B0604020202020204" pitchFamily="34" charset="0"/>
              <a:buNone/>
              <a:defRPr/>
            </a:pPr>
            <a:endParaRPr lang="en-US" altLang="en-US" sz="2000" b="1" dirty="0">
              <a:ea typeface="ヒラギノ角ゴ ProN W6" charset="0"/>
              <a:cs typeface="ヒラギノ角ゴ ProN W6" charset="0"/>
            </a:endParaRPr>
          </a:p>
          <a:p>
            <a:pPr marL="666750" eaLnBrk="1" hangingPunct="1">
              <a:spcBef>
                <a:spcPts val="500"/>
              </a:spcBef>
              <a:defRPr/>
            </a:pPr>
            <a:r>
              <a:rPr lang="en-US" altLang="en-US" sz="2000" dirty="0"/>
              <a:t>Shadow boxing in different boxing stance</a:t>
            </a:r>
            <a:r>
              <a:rPr lang="zh-TW" altLang="zh-TW" sz="2000" dirty="0"/>
              <a:t>不同拳擊姿</a:t>
            </a:r>
            <a:r>
              <a:rPr lang="zh-TW" altLang="en-US" sz="2000" dirty="0"/>
              <a:t>勢的空氣拳擊</a:t>
            </a:r>
            <a:endParaRPr lang="en-US" altLang="en-US" sz="2000" dirty="0"/>
          </a:p>
          <a:p>
            <a:pPr marL="666750" eaLnBrk="1" hangingPunct="1">
              <a:spcBef>
                <a:spcPts val="500"/>
              </a:spcBef>
              <a:defRPr/>
            </a:pPr>
            <a:r>
              <a:rPr lang="en-US" altLang="en-US" sz="2000" dirty="0"/>
              <a:t>Sparring against boxers with different boxing stances (orthodox boxer – southpaw boxer and vice versa)</a:t>
            </a:r>
            <a:r>
              <a:rPr lang="zh-TW" altLang="en-US" sz="2000" dirty="0"/>
              <a:t>以</a:t>
            </a:r>
            <a:r>
              <a:rPr lang="zh-TW" altLang="zh-TW" sz="2000" dirty="0"/>
              <a:t>不同拳擊姿勢</a:t>
            </a:r>
            <a:r>
              <a:rPr lang="zh-TW" altLang="en-US" sz="2000" dirty="0"/>
              <a:t>與</a:t>
            </a:r>
            <a:r>
              <a:rPr lang="zh-TW" altLang="zh-TW" sz="2000" dirty="0"/>
              <a:t>拳擊手</a:t>
            </a:r>
            <a:r>
              <a:rPr lang="zh-TW" altLang="en-US" sz="2000" dirty="0"/>
              <a:t>對練</a:t>
            </a:r>
            <a:r>
              <a:rPr lang="zh-TW" altLang="zh-TW" sz="2000" dirty="0"/>
              <a:t>（正統拳擊手 - </a:t>
            </a:r>
            <a:r>
              <a:rPr lang="zh-TW" altLang="en-US" sz="2000" dirty="0"/>
              <a:t>左撇子</a:t>
            </a:r>
            <a:r>
              <a:rPr lang="zh-TW" altLang="zh-TW" sz="2000" dirty="0"/>
              <a:t>拳擊手，反之亦然）</a:t>
            </a:r>
            <a:endParaRPr lang="en-US" altLang="en-US" sz="2000" dirty="0"/>
          </a:p>
          <a:p>
            <a:pPr marL="666750" eaLnBrk="1" hangingPunct="1">
              <a:spcBef>
                <a:spcPts val="500"/>
              </a:spcBef>
              <a:defRPr/>
            </a:pPr>
            <a:r>
              <a:rPr lang="en-US" altLang="en-US" sz="2000" dirty="0"/>
              <a:t>Boxing steps with punches (same arm and leg, different arm and leg)</a:t>
            </a:r>
            <a:r>
              <a:rPr lang="zh-TW" altLang="zh-TW" sz="2000" dirty="0"/>
              <a:t>拳擊步驟與</a:t>
            </a:r>
            <a:r>
              <a:rPr lang="zh-TW" altLang="en-US" sz="2000" dirty="0"/>
              <a:t>出</a:t>
            </a:r>
            <a:r>
              <a:rPr lang="zh-TW" altLang="zh-TW" sz="2000" dirty="0"/>
              <a:t>拳（相同的手臂和腿</a:t>
            </a:r>
            <a:r>
              <a:rPr lang="zh-TW" altLang="en-US" sz="2000" dirty="0">
                <a:latin typeface="新細明體" panose="02020500000000000000" pitchFamily="18" charset="-120"/>
                <a:ea typeface="新細明體" panose="02020500000000000000" pitchFamily="18" charset="-120"/>
              </a:rPr>
              <a:t>、</a:t>
            </a:r>
            <a:r>
              <a:rPr lang="zh-TW" altLang="zh-TW" sz="2000" dirty="0"/>
              <a:t>不同的手臂和腿）</a:t>
            </a:r>
            <a:endParaRPr lang="en-US" altLang="en-US" sz="2000" dirty="0"/>
          </a:p>
          <a:p>
            <a:pPr marL="666750" eaLnBrk="1" hangingPunct="1">
              <a:spcBef>
                <a:spcPts val="500"/>
              </a:spcBef>
              <a:defRPr/>
            </a:pPr>
            <a:r>
              <a:rPr lang="en-US" altLang="en-US" sz="2000" dirty="0"/>
              <a:t>Various technical combinations</a:t>
            </a:r>
            <a:r>
              <a:rPr lang="zh-TW" altLang="zh-TW" sz="2000" dirty="0"/>
              <a:t>各種技術組合</a:t>
            </a:r>
            <a:endParaRPr lang="en-US" altLang="en-US" sz="2000" dirty="0"/>
          </a:p>
        </p:txBody>
      </p:sp>
      <p:sp>
        <p:nvSpPr>
          <p:cNvPr id="461828" name="Rectangle 3"/>
          <p:cNvSpPr>
            <a:spLocks noGrp="1" noChangeArrowheads="1"/>
          </p:cNvSpPr>
          <p:nvPr>
            <p:ph type="title"/>
          </p:nvPr>
        </p:nvSpPr>
        <p:spPr>
          <a:xfrm>
            <a:off x="1784350" y="382588"/>
            <a:ext cx="7488238" cy="1246187"/>
          </a:xfrm>
        </p:spPr>
        <p:txBody>
          <a:bodyPr/>
          <a:lstStyle/>
          <a:p>
            <a:pPr eaLnBrk="1" hangingPunct="1"/>
            <a:r>
              <a:rPr lang="en-US" altLang="en-US" dirty="0"/>
              <a:t>PHYSICAL </a:t>
            </a:r>
            <a:r>
              <a:rPr lang="en-US" altLang="en-US" dirty="0" smtClean="0"/>
              <a:t>PREPARATION</a:t>
            </a:r>
            <a:r>
              <a:rPr lang="en-US" altLang="zh-TW" dirty="0" smtClean="0"/>
              <a:t>:</a:t>
            </a:r>
            <a:r>
              <a:rPr lang="en-US" altLang="en-US" dirty="0" smtClean="0"/>
              <a:t> </a:t>
            </a:r>
            <a:r>
              <a:rPr lang="en-US" altLang="en-US" dirty="0"/>
              <a:t>COORDINATION</a:t>
            </a:r>
            <a:r>
              <a:rPr lang="zh-TW" altLang="en-US" b="1" dirty="0"/>
              <a:t>體能</a:t>
            </a:r>
            <a:r>
              <a:rPr lang="zh-TW" altLang="en-US" b="1" dirty="0" smtClean="0"/>
              <a:t>準備：協調</a:t>
            </a:r>
            <a:r>
              <a:rPr lang="zh-TW" altLang="en-US" b="1" dirty="0"/>
              <a:t>性</a:t>
            </a:r>
            <a:endParaRPr lang="en-US" altLang="en-US" dirty="0"/>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rmAutofit/>
          </a:bodyPr>
          <a:lstStyle/>
          <a:p>
            <a:pPr eaLnBrk="1" fontAlgn="auto" hangingPunct="1">
              <a:spcAft>
                <a:spcPts val="0"/>
              </a:spcAft>
              <a:defRPr/>
            </a:pPr>
            <a:r>
              <a:rPr lang="pl-PL" sz="4875" b="1" u="sng" dirty="0">
                <a:latin typeface="Agency FB" panose="020B0503020202020204" pitchFamily="34" charset="0"/>
                <a:sym typeface="Arial Black" panose="020B0A04020102020204" pitchFamily="34" charset="0"/>
              </a:rPr>
              <a:t>Video </a:t>
            </a:r>
            <a:r>
              <a:rPr lang="pl-PL" sz="4875" b="1" u="sng" dirty="0" smtClean="0">
                <a:latin typeface="Agency FB" panose="020B0503020202020204" pitchFamily="34" charset="0"/>
                <a:sym typeface="Arial Black" panose="020B0A04020102020204" pitchFamily="34" charset="0"/>
              </a:rPr>
              <a:t>presentation</a:t>
            </a:r>
            <a:r>
              <a:rPr lang="zh-TW" altLang="en-US" sz="4875" b="1" u="sng" dirty="0" smtClean="0">
                <a:latin typeface="Agency FB" panose="020B0503020202020204" pitchFamily="34" charset="0"/>
                <a:sym typeface="Arial Black" panose="020B0A04020102020204" pitchFamily="34" charset="0"/>
              </a:rPr>
              <a:t>影片報告</a:t>
            </a:r>
            <a:endParaRPr lang="pl-PL" sz="2275" b="1" dirty="0">
              <a:latin typeface="Agency FB" panose="020B0503020202020204" pitchFamily="34" charset="0"/>
              <a:sym typeface="Arial Black" panose="020B0A04020102020204" pitchFamily="34" charset="0"/>
            </a:endParaRPr>
          </a:p>
        </p:txBody>
      </p:sp>
      <p:sp>
        <p:nvSpPr>
          <p:cNvPr id="462851" name="Symbol zastępczy zawartości 2"/>
          <p:cNvSpPr>
            <a:spLocks noGrp="1"/>
          </p:cNvSpPr>
          <p:nvPr>
            <p:ph idx="1"/>
          </p:nvPr>
        </p:nvSpPr>
        <p:spPr>
          <a:xfrm>
            <a:off x="471488" y="2414588"/>
            <a:ext cx="8585200" cy="2989262"/>
          </a:xfrm>
        </p:spPr>
        <p:txBody>
          <a:bodyPr/>
          <a:lstStyle/>
          <a:p>
            <a:pPr marL="0" indent="0" algn="ctr" eaLnBrk="1" hangingPunct="1">
              <a:buFont typeface="Wingdings 2" panose="05020102010507070707" pitchFamily="18" charset="2"/>
              <a:buNone/>
            </a:pPr>
            <a:r>
              <a:rPr lang="en-US" altLang="pl-PL" sz="4800" b="1" dirty="0"/>
              <a:t>General training </a:t>
            </a:r>
            <a:r>
              <a:rPr lang="en-US" altLang="pl-PL" sz="4800" b="1" dirty="0" smtClean="0"/>
              <a:t>examples</a:t>
            </a:r>
            <a:r>
              <a:rPr lang="en-US" altLang="zh-TW" sz="4800" b="1" dirty="0" smtClean="0"/>
              <a:t>:</a:t>
            </a:r>
            <a:r>
              <a:rPr lang="en-US" altLang="pl-PL" sz="4800" b="1" dirty="0" smtClean="0"/>
              <a:t> </a:t>
            </a:r>
            <a:r>
              <a:rPr lang="en-US" altLang="pl-PL" sz="4800" b="1" dirty="0"/>
              <a:t>motor abilities development (speed, strength, coordination, endurance)</a:t>
            </a:r>
            <a:r>
              <a:rPr lang="zh-TW" altLang="zh-TW" sz="4800" b="1" dirty="0"/>
              <a:t>一般訓練</a:t>
            </a:r>
            <a:r>
              <a:rPr lang="zh-TW" altLang="zh-TW" sz="4800" b="1" dirty="0" smtClean="0"/>
              <a:t>實例</a:t>
            </a:r>
            <a:r>
              <a:rPr lang="zh-TW" altLang="en-US" sz="4800" b="1" dirty="0" smtClean="0"/>
              <a:t>：</a:t>
            </a:r>
            <a:r>
              <a:rPr lang="zh-TW" altLang="zh-TW" sz="4800" b="1" dirty="0" smtClean="0"/>
              <a:t>運動</a:t>
            </a:r>
            <a:r>
              <a:rPr lang="zh-TW" altLang="zh-TW" sz="4800" b="1" dirty="0"/>
              <a:t>能力發展（速度</a:t>
            </a:r>
            <a:r>
              <a:rPr lang="zh-TW" altLang="en-US" sz="4800" b="1" dirty="0"/>
              <a:t>、體</a:t>
            </a:r>
            <a:r>
              <a:rPr lang="zh-TW" altLang="zh-TW" sz="4800" b="1" dirty="0"/>
              <a:t>力</a:t>
            </a:r>
            <a:r>
              <a:rPr lang="zh-TW" altLang="en-US" sz="4800" b="1" dirty="0"/>
              <a:t>、</a:t>
            </a:r>
            <a:r>
              <a:rPr lang="zh-TW" altLang="zh-TW" sz="4800" b="1" dirty="0"/>
              <a:t>協調</a:t>
            </a:r>
            <a:r>
              <a:rPr lang="zh-TW" altLang="en-US" sz="4800" b="1" dirty="0"/>
              <a:t>性、</a:t>
            </a:r>
            <a:r>
              <a:rPr lang="zh-TW" altLang="zh-TW" sz="4800" b="1" dirty="0"/>
              <a:t>耐力）</a:t>
            </a:r>
            <a:endParaRPr lang="pl-PL" altLang="pl-PL" sz="4800" b="1" dirty="0"/>
          </a:p>
        </p:txBody>
      </p:sp>
      <p:sp>
        <p:nvSpPr>
          <p:cNvPr id="462852"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14B7555-BF11-4163-8912-187CACB26883}" type="slidenum">
              <a:rPr lang="en-US" altLang="pl-PL" sz="1200" smtClean="0">
                <a:solidFill>
                  <a:srgbClr val="FFFFFF"/>
                </a:solidFill>
                <a:latin typeface="Arial Black" panose="020B0A04020102090204" pitchFamily="34" charset="0"/>
                <a:sym typeface="Arial Black" panose="020B0A04020102090204" pitchFamily="34" charset="0"/>
              </a:rPr>
              <a:pPr/>
              <a:t>332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B51D1A8-6473-4AD2-B416-8D7B4A01508E}" type="slidenum">
              <a:rPr lang="en-US" altLang="en-US" sz="1200" smtClean="0">
                <a:solidFill>
                  <a:srgbClr val="FFFFFF"/>
                </a:solidFill>
                <a:latin typeface="Arial Black" panose="020B0A04020102090204" pitchFamily="34" charset="0"/>
                <a:sym typeface="Arial Black" panose="020B0A04020102090204" pitchFamily="34" charset="0"/>
              </a:rPr>
              <a:pPr/>
              <a:t>333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63875"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GENERAL PREPARATION AND TRAINING FOR BEGGINERS BOXERS – METHODS AND FORMS</a:t>
            </a:r>
            <a:r>
              <a:rPr lang="zh-TW" altLang="en-US" sz="4400" b="1" dirty="0"/>
              <a:t>新進拳擊手</a:t>
            </a:r>
            <a:r>
              <a:rPr lang="zh-TW" altLang="zh-TW" sz="4400" b="1" dirty="0"/>
              <a:t>的一般</a:t>
            </a:r>
            <a:r>
              <a:rPr lang="zh-TW" altLang="en-US" sz="4400" b="1" dirty="0"/>
              <a:t>準備</a:t>
            </a:r>
            <a:r>
              <a:rPr lang="zh-TW" altLang="zh-TW" sz="4400" b="1" dirty="0"/>
              <a:t>和培訓 - 方法和形式</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
        <p:nvSpPr>
          <p:cNvPr id="463876" name="Prostokąt 3"/>
          <p:cNvSpPr>
            <a:spLocks noChangeArrowheads="1"/>
          </p:cNvSpPr>
          <p:nvPr/>
        </p:nvSpPr>
        <p:spPr bwMode="auto">
          <a:xfrm>
            <a:off x="2360613" y="981075"/>
            <a:ext cx="495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pl-PL" altLang="pl-PL" sz="4000" b="1" dirty="0">
                <a:latin typeface="Arial Black" panose="020B0A04020102090204" pitchFamily="34" charset="0"/>
                <a:sym typeface="Arial Black" panose="020B0A04020102090204" pitchFamily="34" charset="0"/>
              </a:rPr>
              <a:t>PRACTICE SESSION</a:t>
            </a:r>
            <a:r>
              <a:rPr lang="zh-TW" altLang="en-US" sz="4000" b="1" dirty="0">
                <a:latin typeface="Arial Black" panose="020B0A04020102090204" pitchFamily="34" charset="0"/>
                <a:sym typeface="Arial Black" panose="020B0A04020102090204" pitchFamily="34" charset="0"/>
              </a:rPr>
              <a:t>練習課程</a:t>
            </a:r>
            <a:endParaRPr lang="en-US" altLang="en-US" sz="4000" b="1" dirty="0"/>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7AEAA71-0DDE-430E-88B5-9B20200A1FFB}" type="slidenum">
              <a:rPr lang="en-US" altLang="en-US" sz="1200" smtClean="0">
                <a:solidFill>
                  <a:srgbClr val="FFFFFF"/>
                </a:solidFill>
                <a:latin typeface="Arial Black" panose="020B0A04020102090204" pitchFamily="34" charset="0"/>
                <a:sym typeface="Arial Black" panose="020B0A04020102090204" pitchFamily="34" charset="0"/>
              </a:rPr>
              <a:pPr/>
              <a:t>334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64899"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ATHLETE’S GENERAL PREPARATION AND TRAINING</a:t>
            </a:r>
            <a:endParaRPr lang="en-US" altLang="en-US" sz="4400" dirty="0">
              <a:latin typeface="Arial Black" panose="020B0A04020102090204" pitchFamily="34" charset="0"/>
              <a:sym typeface="Arial Black" panose="020B0A04020102090204" pitchFamily="34" charset="0"/>
            </a:endParaRPr>
          </a:p>
          <a:p>
            <a:pPr marL="0" indent="0" algn="ctr" eaLnBrk="1" hangingPunct="1">
              <a:spcBef>
                <a:spcPct val="0"/>
              </a:spcBef>
              <a:buNone/>
            </a:pPr>
            <a:r>
              <a:rPr lang="zh-TW" altLang="en-US" sz="4400" b="1" dirty="0"/>
              <a:t>運動員</a:t>
            </a:r>
            <a:r>
              <a:rPr lang="zh-TW" altLang="zh-TW" sz="4400" b="1" dirty="0"/>
              <a:t>的一般準備和培訓</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
        <p:nvSpPr>
          <p:cNvPr id="464900" name="Prostokąt 3"/>
          <p:cNvSpPr>
            <a:spLocks noChangeArrowheads="1"/>
          </p:cNvSpPr>
          <p:nvPr/>
        </p:nvSpPr>
        <p:spPr bwMode="auto">
          <a:xfrm>
            <a:off x="2360613" y="981075"/>
            <a:ext cx="495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pl-PL" altLang="pl-PL" sz="4000" dirty="0">
                <a:latin typeface="Arial Black" panose="020B0A04020102090204" pitchFamily="34" charset="0"/>
                <a:sym typeface="Arial Black" panose="020B0A04020102090204" pitchFamily="34" charset="0"/>
              </a:rPr>
              <a:t>PRACTICE SESSION</a:t>
            </a:r>
            <a:r>
              <a:rPr lang="zh-TW" altLang="en-US" sz="4000" b="1" dirty="0">
                <a:latin typeface="Arial Black" panose="020B0A04020102090204" pitchFamily="34" charset="0"/>
                <a:sym typeface="Arial Black" panose="020B0A04020102090204" pitchFamily="34" charset="0"/>
              </a:rPr>
              <a:t>練習課程</a:t>
            </a:r>
            <a:endParaRPr lang="en-US" altLang="en-US" sz="4000" b="1" dirty="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Title 1"/>
          <p:cNvSpPr>
            <a:spLocks noGrp="1"/>
          </p:cNvSpPr>
          <p:nvPr>
            <p:ph type="ctrTitle"/>
          </p:nvPr>
        </p:nvSpPr>
        <p:spPr/>
        <p:txBody>
          <a:bodyPr/>
          <a:lstStyle/>
          <a:p>
            <a:r>
              <a:rPr lang="en-US" altLang="en-US" dirty="0"/>
              <a:t>Day </a:t>
            </a:r>
            <a:r>
              <a:rPr lang="pl-PL" altLang="en-US" dirty="0"/>
              <a:t>4</a:t>
            </a:r>
            <a:r>
              <a:rPr lang="zh-TW" altLang="en-US" b="1" dirty="0"/>
              <a:t>第</a:t>
            </a:r>
            <a:r>
              <a:rPr lang="en-US" altLang="zh-TW" b="1" dirty="0"/>
              <a:t>4</a:t>
            </a:r>
            <a:r>
              <a:rPr lang="zh-TW" altLang="en-US" b="1" dirty="0"/>
              <a:t>天</a:t>
            </a:r>
            <a:r>
              <a:rPr lang="en-US" altLang="en-US" dirty="0"/>
              <a:t/>
            </a:r>
            <a:br>
              <a:rPr lang="en-US" altLang="en-US" dirty="0"/>
            </a:br>
            <a:endParaRPr lang="en-US" altLang="en-US" dirty="0"/>
          </a:p>
        </p:txBody>
      </p:sp>
      <p:sp>
        <p:nvSpPr>
          <p:cNvPr id="465923"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6CD238A-C563-4B4A-A944-790AF644F65A}" type="slidenum">
              <a:rPr lang="en-US" altLang="en-US" sz="1200" smtClean="0">
                <a:solidFill>
                  <a:srgbClr val="FFFFFF"/>
                </a:solidFill>
                <a:latin typeface="Arial Black" panose="020B0A04020102090204" pitchFamily="34" charset="0"/>
                <a:sym typeface="Arial Black" panose="020B0A04020102090204" pitchFamily="34" charset="0"/>
              </a:rPr>
              <a:pPr/>
              <a:t>335</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3"/>
          <p:cNvSpPr>
            <a:spLocks noGrp="1"/>
          </p:cNvSpPr>
          <p:nvPr>
            <p:ph type="ctrTitle"/>
          </p:nvPr>
        </p:nvSpPr>
        <p:spPr/>
        <p:txBody>
          <a:bodyPr/>
          <a:lstStyle/>
          <a:p>
            <a:pPr algn="ctr"/>
            <a:r>
              <a:rPr lang="en-US" altLang="en-US" b="1" dirty="0"/>
              <a:t>ROLE OF A COACH AND SECOND</a:t>
            </a:r>
            <a:r>
              <a:rPr lang="zh-TW" altLang="zh-TW" b="1" dirty="0"/>
              <a:t>教練和</a:t>
            </a:r>
            <a:r>
              <a:rPr lang="zh-TW" altLang="en-US" b="1" dirty="0"/>
              <a:t>助手</a:t>
            </a:r>
            <a:r>
              <a:rPr lang="zh-TW" altLang="zh-TW" b="1" dirty="0"/>
              <a:t>的作用</a:t>
            </a:r>
            <a:endParaRPr lang="en-US" altLang="en-US" b="1" dirty="0"/>
          </a:p>
        </p:txBody>
      </p:sp>
      <p:sp>
        <p:nvSpPr>
          <p:cNvPr id="46694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C2F81D6-23F4-4D2B-ABD3-FA4F2EC3CEE0}" type="slidenum">
              <a:rPr lang="en-US" altLang="pl-PL" sz="1200" smtClean="0">
                <a:solidFill>
                  <a:srgbClr val="FFFFFF"/>
                </a:solidFill>
                <a:latin typeface="Arial Black" panose="020B0A04020102090204" pitchFamily="34" charset="0"/>
                <a:sym typeface="Arial Black" panose="020B0A04020102090204" pitchFamily="34" charset="0"/>
              </a:rPr>
              <a:pPr/>
              <a:t>336</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smtClean="0"/>
              <a:t>ELIGIBILITY</a:t>
            </a:r>
            <a:r>
              <a:rPr lang="en-US" altLang="zh-TW" b="1" dirty="0" smtClean="0"/>
              <a:t>:</a:t>
            </a:r>
            <a:r>
              <a:rPr lang="zh-TW" altLang="en-US" b="1" dirty="0" smtClean="0"/>
              <a:t> 資格：</a:t>
            </a:r>
            <a:endParaRPr lang="fr-CH" altLang="en-US" b="1" dirty="0"/>
          </a:p>
          <a:p>
            <a:pPr>
              <a:buFont typeface="Arial" panose="020B0604020202020204" pitchFamily="34" charset="0"/>
              <a:buNone/>
            </a:pPr>
            <a:endParaRPr lang="fr-CH" altLang="en-US" sz="1800" b="1" dirty="0"/>
          </a:p>
          <a:p>
            <a:pPr>
              <a:buFont typeface="Wingdings" panose="05000000000000000000" pitchFamily="2" charset="2"/>
              <a:buChar char="Ø"/>
            </a:pPr>
            <a:r>
              <a:rPr lang="fr-CH" altLang="en-US" dirty="0"/>
              <a:t>Only AIBA certified Coaches can work as Seconds in all AIBA Competitions.</a:t>
            </a:r>
            <a:r>
              <a:rPr lang="zh-TW" altLang="zh-TW" dirty="0"/>
              <a:t>只有</a:t>
            </a:r>
            <a:r>
              <a:rPr lang="zh-TW" altLang="en-US" dirty="0"/>
              <a:t>通過</a:t>
            </a:r>
            <a:r>
              <a:rPr lang="zh-TW" altLang="zh-TW" dirty="0"/>
              <a:t>AIBA認證的教練才能在所有AIBA比賽中</a:t>
            </a:r>
            <a:r>
              <a:rPr lang="zh-TW" altLang="en-US" dirty="0"/>
              <a:t>擔任助手</a:t>
            </a:r>
            <a:r>
              <a:rPr lang="zh-TW" altLang="zh-TW" dirty="0"/>
              <a:t>。</a:t>
            </a:r>
            <a:endParaRPr lang="fr-CH" altLang="en-US" dirty="0"/>
          </a:p>
          <a:p>
            <a:pPr>
              <a:buFont typeface="Wingdings" panose="05000000000000000000" pitchFamily="2" charset="2"/>
              <a:buChar char="Ø"/>
            </a:pPr>
            <a:endParaRPr lang="fr-CH" altLang="en-US" dirty="0"/>
          </a:p>
          <a:p>
            <a:pPr>
              <a:buFont typeface="Wingdings" panose="05000000000000000000" pitchFamily="2" charset="2"/>
              <a:buChar char="Ø"/>
            </a:pPr>
            <a:r>
              <a:rPr lang="en-US" altLang="en-US" dirty="0"/>
              <a:t>Any Coach active in professional boxing shall be allowed to be a Coach and/or Second in AIBA Competitions once the Coach has been certified by AIBA as a registered Coach</a:t>
            </a:r>
            <a:r>
              <a:rPr lang="pl-PL" altLang="en-US" dirty="0"/>
              <a:t>.</a:t>
            </a:r>
            <a:r>
              <a:rPr lang="zh-TW" altLang="zh-TW" dirty="0"/>
              <a:t>任何</a:t>
            </a:r>
            <a:r>
              <a:rPr lang="zh-TW" altLang="en-US" dirty="0"/>
              <a:t>現役</a:t>
            </a:r>
            <a:r>
              <a:rPr lang="zh-TW" altLang="zh-TW" dirty="0"/>
              <a:t>專業拳擊教練，一經AIBA認證為註冊教練，均可被允許</a:t>
            </a:r>
            <a:r>
              <a:rPr lang="zh-TW" altLang="en-US" dirty="0"/>
              <a:t>在</a:t>
            </a:r>
            <a:r>
              <a:rPr lang="zh-TW" altLang="zh-TW" dirty="0"/>
              <a:t>AIBA比賽</a:t>
            </a:r>
            <a:r>
              <a:rPr lang="zh-TW" altLang="en-US" dirty="0"/>
              <a:t>擔任</a:t>
            </a:r>
            <a:r>
              <a:rPr lang="zh-TW" altLang="zh-TW" dirty="0"/>
              <a:t>教練和/或</a:t>
            </a:r>
            <a:r>
              <a:rPr lang="zh-TW" altLang="en-US" dirty="0"/>
              <a:t>助手</a:t>
            </a:r>
            <a:r>
              <a:rPr lang="zh-TW" altLang="zh-TW" dirty="0"/>
              <a:t>。</a:t>
            </a:r>
            <a:br>
              <a:rPr lang="zh-TW" altLang="zh-TW" dirty="0"/>
            </a:br>
            <a:r>
              <a:rPr lang="zh-TW" altLang="zh-TW" dirty="0"/>
              <a:t/>
            </a:r>
            <a:br>
              <a:rPr lang="zh-TW" altLang="zh-TW" dirty="0"/>
            </a:br>
            <a:r>
              <a:rPr lang="zh-TW" altLang="zh-TW" dirty="0"/>
              <a:t/>
            </a:r>
            <a:br>
              <a:rPr lang="zh-TW" altLang="zh-TW" dirty="0"/>
            </a:br>
            <a:endParaRPr lang="fr-CH" altLang="en-US" dirty="0"/>
          </a:p>
          <a:p>
            <a:endParaRPr lang="fr-CH" altLang="en-US" dirty="0"/>
          </a:p>
          <a:p>
            <a:endParaRPr lang="fr-CH" altLang="en-US" dirty="0"/>
          </a:p>
          <a:p>
            <a:endParaRPr lang="fr-CH" altLang="en-US" dirty="0"/>
          </a:p>
          <a:p>
            <a:endParaRPr lang="fr-CH" altLang="en-US" dirty="0"/>
          </a:p>
          <a:p>
            <a:pPr algn="just"/>
            <a:endParaRPr lang="en-US" altLang="en-US" dirty="0"/>
          </a:p>
        </p:txBody>
      </p:sp>
      <p:sp>
        <p:nvSpPr>
          <p:cNvPr id="468995"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b="1" dirty="0"/>
              <a:t/>
            </a:r>
            <a:br>
              <a:rPr lang="fr-CH" altLang="en-US" b="1" dirty="0"/>
            </a:br>
            <a:endParaRPr lang="fr-CH" altLang="en-US" b="1" dirty="0"/>
          </a:p>
        </p:txBody>
      </p:sp>
      <p:sp>
        <p:nvSpPr>
          <p:cNvPr id="46899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676AEE1-4F51-45FF-A794-59BB5E27397A}" type="slidenum">
              <a:rPr lang="en-US" altLang="pl-PL" sz="1200" smtClean="0">
                <a:solidFill>
                  <a:srgbClr val="FFFFFF"/>
                </a:solidFill>
                <a:latin typeface="Arial Black" panose="020B0A04020102090204" pitchFamily="34" charset="0"/>
                <a:sym typeface="Arial Black" panose="020B0A04020102090204" pitchFamily="34" charset="0"/>
              </a:rPr>
              <a:pPr/>
              <a:t>337</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smtClean="0"/>
              <a:t>RING</a:t>
            </a:r>
            <a:r>
              <a:rPr lang="en-US" altLang="zh-TW" b="1" dirty="0" smtClean="0"/>
              <a:t>:</a:t>
            </a:r>
            <a:r>
              <a:rPr lang="zh-TW" altLang="en-US" b="1" dirty="0" smtClean="0"/>
              <a:t> 拳擊場：</a:t>
            </a:r>
            <a:endParaRPr lang="fr-CH" altLang="en-US" b="1" dirty="0"/>
          </a:p>
          <a:p>
            <a:pPr>
              <a:buFont typeface="Arial" panose="020B0604020202020204" pitchFamily="34" charset="0"/>
              <a:buNone/>
            </a:pPr>
            <a:endParaRPr lang="fr-CH" altLang="en-US" sz="1800" b="1" dirty="0"/>
          </a:p>
          <a:p>
            <a:pPr>
              <a:buFont typeface="Wingdings" panose="05000000000000000000" pitchFamily="2" charset="2"/>
              <a:buChar char="Ø"/>
            </a:pPr>
            <a:r>
              <a:rPr lang="fr-CH" altLang="en-US" dirty="0"/>
              <a:t>3 Seconds can accompany the Boxer to the ringside</a:t>
            </a:r>
            <a:r>
              <a:rPr lang="zh-TW" altLang="en-US" dirty="0"/>
              <a:t>共有</a:t>
            </a:r>
            <a:r>
              <a:rPr lang="zh-TW" altLang="zh-TW" dirty="0"/>
              <a:t>3</a:t>
            </a:r>
            <a:r>
              <a:rPr lang="zh-TW" altLang="en-US" dirty="0"/>
              <a:t>名助手</a:t>
            </a:r>
            <a:r>
              <a:rPr lang="zh-TW" altLang="zh-TW" dirty="0"/>
              <a:t>可</a:t>
            </a:r>
            <a:r>
              <a:rPr lang="zh-TW" altLang="en-US" dirty="0"/>
              <a:t>陪同</a:t>
            </a:r>
            <a:r>
              <a:rPr lang="zh-TW" altLang="zh-TW" dirty="0"/>
              <a:t>拳擊手到</a:t>
            </a:r>
            <a:r>
              <a:rPr lang="zh-TW" altLang="en-US" dirty="0"/>
              <a:t>拳擊場</a:t>
            </a:r>
            <a:endParaRPr lang="fr-CH" altLang="en-US" dirty="0"/>
          </a:p>
          <a:p>
            <a:pPr>
              <a:buFont typeface="Wingdings" panose="05000000000000000000" pitchFamily="2" charset="2"/>
              <a:buChar char="Ø"/>
            </a:pPr>
            <a:r>
              <a:rPr lang="fr-CH" altLang="en-US" dirty="0"/>
              <a:t>2 Seconds can mount the apron of the ring</a:t>
            </a:r>
            <a:r>
              <a:rPr lang="zh-TW" altLang="zh-TW" dirty="0"/>
              <a:t>2</a:t>
            </a:r>
            <a:r>
              <a:rPr lang="zh-TW" altLang="en-US" dirty="0"/>
              <a:t>名助手</a:t>
            </a:r>
            <a:r>
              <a:rPr lang="zh-TW" altLang="zh-TW" dirty="0"/>
              <a:t>可</a:t>
            </a:r>
            <a:r>
              <a:rPr lang="zh-TW" altLang="en-US" dirty="0"/>
              <a:t>爬上拳擊場</a:t>
            </a:r>
            <a:r>
              <a:rPr lang="zh-TW" altLang="zh-TW" dirty="0"/>
              <a:t>的</a:t>
            </a:r>
            <a:r>
              <a:rPr lang="zh-TW" altLang="en-US" dirty="0"/>
              <a:t>圍繩外部分</a:t>
            </a:r>
            <a:endParaRPr lang="fr-CH" altLang="en-US" dirty="0"/>
          </a:p>
          <a:p>
            <a:pPr>
              <a:buFont typeface="Wingdings" panose="05000000000000000000" pitchFamily="2" charset="2"/>
              <a:buChar char="Ø"/>
            </a:pPr>
            <a:r>
              <a:rPr lang="fr-CH" altLang="en-US" dirty="0"/>
              <a:t>1 Second can get inside the ring</a:t>
            </a:r>
            <a:r>
              <a:rPr lang="zh-TW" altLang="zh-TW" dirty="0"/>
              <a:t>1</a:t>
            </a:r>
            <a:r>
              <a:rPr lang="zh-TW" altLang="en-US" dirty="0"/>
              <a:t>名助手</a:t>
            </a:r>
            <a:r>
              <a:rPr lang="zh-TW" altLang="zh-TW" dirty="0"/>
              <a:t>可進入</a:t>
            </a:r>
            <a:r>
              <a:rPr lang="zh-TW" altLang="en-US" dirty="0"/>
              <a:t>拳擊場</a:t>
            </a:r>
            <a:endParaRPr lang="fr-CH" altLang="en-US" dirty="0"/>
          </a:p>
          <a:p>
            <a:pPr>
              <a:buFont typeface="Wingdings" panose="05000000000000000000" pitchFamily="2" charset="2"/>
              <a:buChar char="Ø"/>
            </a:pPr>
            <a:r>
              <a:rPr lang="fr-CH" altLang="en-US" dirty="0"/>
              <a:t>Seconds must leave the ring and the apron prior to the start of each round.</a:t>
            </a:r>
            <a:r>
              <a:rPr lang="zh-TW" altLang="zh-TW" dirty="0"/>
              <a:t>在每</a:t>
            </a:r>
            <a:r>
              <a:rPr lang="zh-TW" altLang="en-US" dirty="0"/>
              <a:t>回合</a:t>
            </a:r>
            <a:r>
              <a:rPr lang="zh-TW" altLang="zh-TW" dirty="0"/>
              <a:t>開始之前，</a:t>
            </a:r>
            <a:r>
              <a:rPr lang="zh-TW" altLang="en-US" dirty="0"/>
              <a:t>助手</a:t>
            </a:r>
            <a:r>
              <a:rPr lang="zh-TW" altLang="zh-TW" dirty="0"/>
              <a:t>必須離開</a:t>
            </a:r>
            <a:r>
              <a:rPr lang="zh-TW" altLang="en-US" dirty="0"/>
              <a:t>拳擊場</a:t>
            </a:r>
            <a:r>
              <a:rPr lang="zh-TW" altLang="zh-TW" dirty="0"/>
              <a:t>和</a:t>
            </a:r>
            <a:r>
              <a:rPr lang="zh-TW" altLang="en-US" dirty="0"/>
              <a:t>圍繩外部分</a:t>
            </a:r>
            <a:r>
              <a:rPr lang="zh-TW" altLang="zh-TW" dirty="0"/>
              <a:t>。</a:t>
            </a:r>
            <a:endParaRPr lang="fr-CH" altLang="en-US" dirty="0"/>
          </a:p>
          <a:p>
            <a:pPr>
              <a:buFont typeface="Wingdings" panose="05000000000000000000" pitchFamily="2" charset="2"/>
              <a:buChar char="Ø"/>
            </a:pPr>
            <a:endParaRPr lang="fr-CH" altLang="en-US" dirty="0"/>
          </a:p>
          <a:p>
            <a:endParaRPr lang="fr-CH" altLang="en-US" dirty="0"/>
          </a:p>
          <a:p>
            <a:endParaRPr lang="fr-CH" altLang="en-US" dirty="0"/>
          </a:p>
          <a:p>
            <a:endParaRPr lang="fr-CH" altLang="en-US" dirty="0"/>
          </a:p>
          <a:p>
            <a:endParaRPr lang="fr-CH" altLang="en-US" dirty="0"/>
          </a:p>
          <a:p>
            <a:endParaRPr lang="fr-CH" altLang="en-US" dirty="0"/>
          </a:p>
          <a:p>
            <a:pPr algn="just"/>
            <a:endParaRPr lang="en-US" altLang="en-US" dirty="0"/>
          </a:p>
        </p:txBody>
      </p:sp>
      <p:sp>
        <p:nvSpPr>
          <p:cNvPr id="470019"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002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9AFDA7A-EDD2-45B9-B1E4-0AEC3F059F98}" type="slidenum">
              <a:rPr lang="en-US" altLang="pl-PL" sz="1200" smtClean="0">
                <a:solidFill>
                  <a:srgbClr val="FFFFFF"/>
                </a:solidFill>
                <a:latin typeface="Arial Black" panose="020B0A04020102090204" pitchFamily="34" charset="0"/>
                <a:sym typeface="Arial Black" panose="020B0A04020102090204" pitchFamily="34" charset="0"/>
              </a:rPr>
              <a:pPr/>
              <a:t>338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a:t>BAG</a:t>
            </a:r>
            <a:r>
              <a:rPr lang="zh-TW" altLang="en-US" b="1" dirty="0"/>
              <a:t>沙袋</a:t>
            </a:r>
            <a:endParaRPr lang="fr-CH" altLang="en-US" b="1" dirty="0"/>
          </a:p>
          <a:p>
            <a:pPr>
              <a:buFont typeface="Arial" panose="020B0604020202020204" pitchFamily="34" charset="0"/>
              <a:buNone/>
            </a:pPr>
            <a:endParaRPr lang="fr-CH" altLang="en-US" sz="1200" b="1" dirty="0"/>
          </a:p>
          <a:p>
            <a:pPr marL="342900" lvl="2" indent="-342900">
              <a:buFont typeface="Wingdings" panose="05000000000000000000" pitchFamily="2" charset="2"/>
              <a:buChar char="Ø"/>
            </a:pPr>
            <a:r>
              <a:rPr lang="en-US" altLang="en-US" sz="2400" dirty="0"/>
              <a:t>Seconds may use a bag with maximum dimension of </a:t>
            </a:r>
          </a:p>
          <a:p>
            <a:pPr marL="342900" lvl="2" indent="-342900">
              <a:buNone/>
            </a:pPr>
            <a:r>
              <a:rPr lang="en-US" altLang="en-US" sz="2400" dirty="0"/>
              <a:t>	30cm x 20cm x 20cm.</a:t>
            </a:r>
            <a:r>
              <a:rPr lang="zh-TW" altLang="en-US" sz="2400" dirty="0"/>
              <a:t>助手</a:t>
            </a:r>
            <a:r>
              <a:rPr lang="zh-TW" altLang="zh-TW" sz="2400" dirty="0"/>
              <a:t>可以使用最大尺寸</a:t>
            </a:r>
            <a:r>
              <a:rPr lang="zh-TW" altLang="en-US" sz="2400" dirty="0"/>
              <a:t>為</a:t>
            </a:r>
            <a:r>
              <a:rPr lang="zh-TW" altLang="zh-TW" sz="2400" dirty="0"/>
              <a:t>30</a:t>
            </a:r>
            <a:r>
              <a:rPr lang="zh-TW" altLang="en-US" sz="2400" dirty="0"/>
              <a:t>公分</a:t>
            </a:r>
            <a:r>
              <a:rPr lang="zh-TW" altLang="zh-TW" sz="2400" dirty="0"/>
              <a:t>x 20</a:t>
            </a:r>
            <a:r>
              <a:rPr lang="zh-TW" altLang="en-US" sz="2400" dirty="0"/>
              <a:t>公分</a:t>
            </a:r>
            <a:r>
              <a:rPr lang="zh-TW" altLang="zh-TW" sz="2400" dirty="0"/>
              <a:t>x 20</a:t>
            </a:r>
            <a:r>
              <a:rPr lang="zh-TW" altLang="en-US" sz="2400" dirty="0"/>
              <a:t>公分</a:t>
            </a:r>
            <a:r>
              <a:rPr lang="zh-TW" altLang="zh-TW" sz="2400" dirty="0"/>
              <a:t>的</a:t>
            </a:r>
            <a:r>
              <a:rPr lang="zh-TW" altLang="en-US" sz="2400" dirty="0"/>
              <a:t>沙</a:t>
            </a:r>
            <a:r>
              <a:rPr lang="zh-TW" altLang="zh-TW" sz="2400" dirty="0"/>
              <a:t>袋</a:t>
            </a:r>
            <a:endParaRPr lang="en-US" altLang="en-US" sz="2400" dirty="0"/>
          </a:p>
          <a:p>
            <a:pPr marL="342900" lvl="2" indent="-342900">
              <a:buFont typeface="Arial" panose="020B0604020202020204" pitchFamily="34" charset="0"/>
              <a:buNone/>
            </a:pPr>
            <a:endParaRPr lang="en-US" altLang="en-US" sz="2400" dirty="0"/>
          </a:p>
          <a:p>
            <a:pPr marL="342900" lvl="2" indent="-342900">
              <a:buNone/>
            </a:pPr>
            <a:r>
              <a:rPr lang="en-US" altLang="en-US" sz="2400" b="1" dirty="0"/>
              <a:t>SEATING AREA</a:t>
            </a:r>
            <a:r>
              <a:rPr lang="zh-TW" altLang="zh-TW" sz="2400" b="1" dirty="0"/>
              <a:t>休息區</a:t>
            </a:r>
            <a:endParaRPr lang="en-US" altLang="en-US" sz="2400" b="1" dirty="0"/>
          </a:p>
          <a:p>
            <a:pPr marL="342900" lvl="2" indent="-342900">
              <a:buFont typeface="Arial" panose="020B0604020202020204" pitchFamily="34" charset="0"/>
              <a:buNone/>
            </a:pPr>
            <a:endParaRPr lang="en-US" altLang="en-US" sz="1200" dirty="0"/>
          </a:p>
          <a:p>
            <a:pPr>
              <a:buFont typeface="Wingdings" panose="05000000000000000000" pitchFamily="2" charset="2"/>
              <a:buChar char="Ø"/>
            </a:pPr>
            <a:r>
              <a:rPr lang="fr-CH" altLang="en-US" dirty="0"/>
              <a:t>Seating area 50cm to 1 meter away from the ring corner with </a:t>
            </a:r>
          </a:p>
          <a:p>
            <a:pPr>
              <a:buNone/>
            </a:pPr>
            <a:r>
              <a:rPr lang="fr-CH" altLang="en-US" dirty="0"/>
              <a:t>	2 - 2.50 meters squared.</a:t>
            </a:r>
            <a:r>
              <a:rPr lang="zh-TW" altLang="zh-TW" dirty="0"/>
              <a:t>休息區距離</a:t>
            </a:r>
            <a:r>
              <a:rPr lang="zh-TW" altLang="en-US" dirty="0"/>
              <a:t>拳擊場</a:t>
            </a:r>
            <a:r>
              <a:rPr lang="zh-TW" altLang="zh-TW" dirty="0"/>
              <a:t>角落50</a:t>
            </a:r>
            <a:r>
              <a:rPr lang="zh-TW" altLang="en-US" dirty="0"/>
              <a:t>公分</a:t>
            </a:r>
            <a:r>
              <a:rPr lang="zh-TW" altLang="zh-TW" dirty="0"/>
              <a:t>至1</a:t>
            </a:r>
            <a:r>
              <a:rPr lang="zh-TW" altLang="en-US" dirty="0"/>
              <a:t>公尺</a:t>
            </a:r>
            <a:r>
              <a:rPr lang="zh-TW" altLang="zh-TW" dirty="0"/>
              <a:t>，</a:t>
            </a:r>
            <a:r>
              <a:rPr lang="zh-TW" altLang="en-US" dirty="0"/>
              <a:t>面積</a:t>
            </a:r>
            <a:r>
              <a:rPr lang="zh-TW" altLang="zh-TW" dirty="0"/>
              <a:t>為</a:t>
            </a:r>
            <a:r>
              <a:rPr lang="zh-TW" altLang="zh-TW" dirty="0" smtClean="0"/>
              <a:t>2 </a:t>
            </a:r>
            <a:r>
              <a:rPr lang="zh-TW" altLang="zh-TW" dirty="0"/>
              <a:t>- 2.50</a:t>
            </a:r>
            <a:r>
              <a:rPr lang="zh-TW" altLang="en-US" dirty="0"/>
              <a:t>平方公尺</a:t>
            </a:r>
            <a:r>
              <a:rPr lang="zh-TW" altLang="zh-TW" dirty="0"/>
              <a:t>。</a:t>
            </a:r>
            <a:endParaRPr lang="fr-CH" altLang="en-US" dirty="0"/>
          </a:p>
          <a:p>
            <a:pPr>
              <a:buNone/>
            </a:pPr>
            <a:endParaRPr lang="fr-CH" altLang="en-US" sz="1200" dirty="0"/>
          </a:p>
          <a:p>
            <a:pPr>
              <a:buFont typeface="Arial" panose="020B0604020202020204" pitchFamily="34" charset="0"/>
              <a:buNone/>
            </a:pPr>
            <a:endParaRPr lang="fr-CH" altLang="en-US" dirty="0"/>
          </a:p>
          <a:p>
            <a:pPr>
              <a:buFont typeface="Arial" panose="020B0604020202020204" pitchFamily="34" charset="0"/>
              <a:buNone/>
            </a:pPr>
            <a:endParaRPr lang="fr-CH" altLang="en-US" dirty="0"/>
          </a:p>
          <a:p>
            <a:pPr marL="342900" lvl="2" indent="-342900"/>
            <a:endParaRPr lang="en-US" altLang="en-US" sz="2400" dirty="0"/>
          </a:p>
          <a:p>
            <a:pPr marL="342900" lvl="2" indent="-342900">
              <a:buFont typeface="Arial" panose="020B0604020202020204" pitchFamily="34" charset="0"/>
              <a:buNone/>
            </a:pPr>
            <a:endParaRPr lang="pt-BR" altLang="en-US" sz="2400" dirty="0"/>
          </a:p>
          <a:p>
            <a:endParaRPr lang="fr-CH" altLang="en-US" dirty="0"/>
          </a:p>
          <a:p>
            <a:endParaRPr lang="fr-CH" altLang="en-US" dirty="0"/>
          </a:p>
          <a:p>
            <a:endParaRPr lang="fr-CH" altLang="en-US" dirty="0"/>
          </a:p>
          <a:p>
            <a:endParaRPr lang="fr-CH" altLang="en-US" dirty="0"/>
          </a:p>
          <a:p>
            <a:pPr algn="just"/>
            <a:endParaRPr lang="en-US" altLang="en-US" dirty="0"/>
          </a:p>
        </p:txBody>
      </p:sp>
      <p:sp>
        <p:nvSpPr>
          <p:cNvPr id="471043"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1044"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77DF10F-4B38-4EF0-92D6-5B94EF340D7A}" type="slidenum">
              <a:rPr lang="en-US" altLang="pl-PL" sz="1200" smtClean="0">
                <a:solidFill>
                  <a:srgbClr val="FFFFFF"/>
                </a:solidFill>
                <a:latin typeface="Arial Black" panose="020B0A04020102090204" pitchFamily="34" charset="0"/>
                <a:sym typeface="Arial Black" panose="020B0A04020102090204" pitchFamily="34" charset="0"/>
              </a:rPr>
              <a:pPr/>
              <a:t>339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14"/>
          <p:cNvGrpSpPr>
            <a:grpSpLocks/>
          </p:cNvGrpSpPr>
          <p:nvPr/>
        </p:nvGrpSpPr>
        <p:grpSpPr bwMode="auto">
          <a:xfrm>
            <a:off x="5656258" y="1284288"/>
            <a:ext cx="4057522" cy="3181350"/>
            <a:chOff x="6689754" y="1552286"/>
            <a:chExt cx="2703399" cy="2115403"/>
          </a:xfrm>
        </p:grpSpPr>
        <p:sp>
          <p:nvSpPr>
            <p:cNvPr id="4" name="Isosceles Triangle 3"/>
            <p:cNvSpPr/>
            <p:nvPr/>
          </p:nvSpPr>
          <p:spPr>
            <a:xfrm>
              <a:off x="6738412" y="1552286"/>
              <a:ext cx="2453867" cy="2115403"/>
            </a:xfrm>
            <a:prstGeom prst="triangl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endParaRPr lang="en-US" altLang="en-US" sz="1800" b="1">
                <a:solidFill>
                  <a:srgbClr val="FFFFFF"/>
                </a:solidFill>
                <a:latin typeface="Arial" panose="020B0604020202020204" pitchFamily="34" charset="0"/>
                <a:cs typeface="Arial" panose="020B0604020202020204" pitchFamily="34" charset="0"/>
              </a:endParaRPr>
            </a:p>
          </p:txBody>
        </p:sp>
        <p:cxnSp>
          <p:nvCxnSpPr>
            <p:cNvPr id="6" name="Straight Connector 5"/>
            <p:cNvCxnSpPr/>
            <p:nvPr/>
          </p:nvCxnSpPr>
          <p:spPr>
            <a:xfrm>
              <a:off x="7096972" y="3180006"/>
              <a:ext cx="188376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75724" y="2786271"/>
              <a:ext cx="14723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1111" y="2392536"/>
              <a:ext cx="10079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7239" name="TextBox 10"/>
            <p:cNvSpPr txBox="1">
              <a:spLocks noChangeArrowheads="1"/>
            </p:cNvSpPr>
            <p:nvPr/>
          </p:nvSpPr>
          <p:spPr bwMode="auto">
            <a:xfrm>
              <a:off x="6689754" y="3276422"/>
              <a:ext cx="2703399" cy="2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en-US" sz="1800" b="1" dirty="0">
                  <a:solidFill>
                    <a:srgbClr val="002060"/>
                  </a:solidFill>
                  <a:latin typeface="Arial" panose="020B0604020202020204" pitchFamily="34" charset="0"/>
                  <a:cs typeface="Arial" panose="020B0604020202020204" pitchFamily="34" charset="0"/>
                </a:rPr>
                <a:t>Clubs and Grass-roots</a:t>
              </a:r>
              <a:r>
                <a:rPr lang="zh-TW" altLang="en-US" sz="1800" b="1" dirty="0">
                  <a:solidFill>
                    <a:srgbClr val="002060"/>
                  </a:solidFill>
                  <a:latin typeface="Arial" panose="020B0604020202020204" pitchFamily="34" charset="0"/>
                  <a:cs typeface="Arial" panose="020B0604020202020204" pitchFamily="34" charset="0"/>
                </a:rPr>
                <a:t>俱樂部與基層</a:t>
              </a:r>
              <a:endParaRPr lang="en-US" altLang="en-US" sz="1800" b="1" dirty="0">
                <a:solidFill>
                  <a:srgbClr val="002060"/>
                </a:solidFill>
                <a:latin typeface="Arial" panose="020B0604020202020204" pitchFamily="34" charset="0"/>
                <a:cs typeface="Arial" panose="020B0604020202020204" pitchFamily="34" charset="0"/>
              </a:endParaRPr>
            </a:p>
          </p:txBody>
        </p:sp>
        <p:sp>
          <p:nvSpPr>
            <p:cNvPr id="137240" name="TextBox 11"/>
            <p:cNvSpPr txBox="1">
              <a:spLocks noChangeArrowheads="1"/>
            </p:cNvSpPr>
            <p:nvPr/>
          </p:nvSpPr>
          <p:spPr bwMode="auto">
            <a:xfrm>
              <a:off x="7711916" y="2806056"/>
              <a:ext cx="668229" cy="53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sv-SE" sz="1600" b="1" dirty="0">
                  <a:solidFill>
                    <a:srgbClr val="002060"/>
                  </a:solidFill>
                  <a:latin typeface="Arial" panose="020B0604020202020204" pitchFamily="34" charset="0"/>
                  <a:cs typeface="Arial" panose="020B0604020202020204" pitchFamily="34" charset="0"/>
                </a:rPr>
                <a:t>Junior</a:t>
              </a:r>
              <a:r>
                <a:rPr lang="zh-TW" altLang="en-US" sz="1600" b="1" dirty="0">
                  <a:solidFill>
                    <a:srgbClr val="002060"/>
                  </a:solidFill>
                  <a:latin typeface="Arial" panose="020B0604020202020204" pitchFamily="34" charset="0"/>
                  <a:cs typeface="Arial" panose="020B0604020202020204" pitchFamily="34" charset="0"/>
                </a:rPr>
                <a:t>少年</a:t>
              </a:r>
              <a:endParaRPr lang="fr-CH" altLang="sv-SE" sz="1600" b="1" dirty="0">
                <a:solidFill>
                  <a:srgbClr val="002060"/>
                </a:solidFill>
                <a:latin typeface="Arial" panose="020B0604020202020204" pitchFamily="34" charset="0"/>
                <a:cs typeface="Arial" panose="020B0604020202020204" pitchFamily="34" charset="0"/>
              </a:endParaRPr>
            </a:p>
            <a:p>
              <a:pPr algn="ctr" eaLnBrk="1" hangingPunct="1"/>
              <a:r>
                <a:rPr lang="en-US" altLang="sv-SE" sz="1400" b="1" dirty="0">
                  <a:solidFill>
                    <a:srgbClr val="002060"/>
                  </a:solidFill>
                  <a:latin typeface="Arial" panose="020B0604020202020204" pitchFamily="34" charset="0"/>
                  <a:cs typeface="Arial" panose="020B0604020202020204" pitchFamily="34" charset="0"/>
                </a:rPr>
                <a:t>(AOB)</a:t>
              </a:r>
            </a:p>
          </p:txBody>
        </p:sp>
        <p:sp>
          <p:nvSpPr>
            <p:cNvPr id="137241" name="TextBox 12"/>
            <p:cNvSpPr txBox="1">
              <a:spLocks noChangeArrowheads="1"/>
            </p:cNvSpPr>
            <p:nvPr/>
          </p:nvSpPr>
          <p:spPr bwMode="auto">
            <a:xfrm>
              <a:off x="7314530" y="1816570"/>
              <a:ext cx="1390789" cy="5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sv-SE" sz="1600" b="1" dirty="0">
                  <a:solidFill>
                    <a:srgbClr val="002060"/>
                  </a:solidFill>
                  <a:latin typeface="Arial" panose="020B0604020202020204" pitchFamily="34" charset="0"/>
                  <a:cs typeface="Arial" panose="020B0604020202020204" pitchFamily="34" charset="0"/>
                </a:rPr>
                <a:t>Elite</a:t>
              </a:r>
            </a:p>
            <a:p>
              <a:pPr algn="ctr" eaLnBrk="1" hangingPunct="1"/>
              <a:r>
                <a:rPr lang="fr-CH" altLang="sv-SE" sz="1600" b="1" dirty="0">
                  <a:solidFill>
                    <a:srgbClr val="002060"/>
                  </a:solidFill>
                  <a:latin typeface="Arial" panose="020B0604020202020204" pitchFamily="34" charset="0"/>
                  <a:cs typeface="Arial" panose="020B0604020202020204" pitchFamily="34" charset="0"/>
                </a:rPr>
                <a:t>WSB</a:t>
              </a:r>
            </a:p>
            <a:p>
              <a:pPr algn="ctr" eaLnBrk="1" hangingPunct="1"/>
              <a:r>
                <a:rPr lang="fr-CH" altLang="sv-SE" sz="1600" b="1" dirty="0">
                  <a:solidFill>
                    <a:srgbClr val="002060"/>
                  </a:solidFill>
                  <a:latin typeface="Arial" panose="020B0604020202020204" pitchFamily="34" charset="0"/>
                  <a:cs typeface="Arial" panose="020B0604020202020204" pitchFamily="34" charset="0"/>
                </a:rPr>
                <a:t>Pro</a:t>
              </a:r>
              <a:r>
                <a:rPr lang="zh-TW" altLang="en-US" sz="1600" b="1" dirty="0">
                  <a:solidFill>
                    <a:srgbClr val="002060"/>
                  </a:solidFill>
                  <a:latin typeface="Arial" panose="020B0604020202020204" pitchFamily="34" charset="0"/>
                  <a:cs typeface="Arial" panose="020B0604020202020204" pitchFamily="34" charset="0"/>
                </a:rPr>
                <a:t> 成年</a:t>
              </a:r>
              <a:r>
                <a:rPr lang="en-US" altLang="zh-TW" sz="1600" b="1" dirty="0">
                  <a:solidFill>
                    <a:srgbClr val="002060"/>
                  </a:solidFill>
                  <a:latin typeface="Arial" panose="020B0604020202020204" pitchFamily="34" charset="0"/>
                  <a:cs typeface="Arial" panose="020B0604020202020204" pitchFamily="34" charset="0"/>
                </a:rPr>
                <a:t>WSB</a:t>
              </a:r>
              <a:r>
                <a:rPr lang="zh-TW" altLang="en-US" sz="1600" b="1" dirty="0">
                  <a:solidFill>
                    <a:srgbClr val="002060"/>
                  </a:solidFill>
                  <a:latin typeface="Arial" panose="020B0604020202020204" pitchFamily="34" charset="0"/>
                  <a:cs typeface="Arial" panose="020B0604020202020204" pitchFamily="34" charset="0"/>
                </a:rPr>
                <a:t>專業級</a:t>
              </a:r>
              <a:endParaRPr lang="fr-CH" altLang="sv-SE" sz="1600" b="1" dirty="0">
                <a:solidFill>
                  <a:srgbClr val="002060"/>
                </a:solidFill>
                <a:latin typeface="Arial" panose="020B0604020202020204" pitchFamily="34" charset="0"/>
                <a:cs typeface="Arial" panose="020B0604020202020204" pitchFamily="34" charset="0"/>
              </a:endParaRPr>
            </a:p>
          </p:txBody>
        </p:sp>
      </p:grpSp>
      <p:cxnSp>
        <p:nvCxnSpPr>
          <p:cNvPr id="5" name="Straight Connector 4"/>
          <p:cNvCxnSpPr/>
          <p:nvPr/>
        </p:nvCxnSpPr>
        <p:spPr>
          <a:xfrm>
            <a:off x="5068888" y="4397375"/>
            <a:ext cx="458787" cy="665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350963" y="2895600"/>
            <a:ext cx="401637" cy="649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62350" y="2895600"/>
            <a:ext cx="327025" cy="623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27200" y="2905125"/>
            <a:ext cx="1820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39850" y="3495675"/>
            <a:ext cx="939800" cy="844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11500" y="3509963"/>
            <a:ext cx="808038" cy="8175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79650" y="4327525"/>
            <a:ext cx="831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870075" y="3938588"/>
            <a:ext cx="1644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227" name="TextBox 54"/>
          <p:cNvSpPr txBox="1">
            <a:spLocks noChangeArrowheads="1"/>
          </p:cNvSpPr>
          <p:nvPr/>
        </p:nvSpPr>
        <p:spPr bwMode="auto">
          <a:xfrm>
            <a:off x="1559141" y="3219450"/>
            <a:ext cx="2266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en-US" sz="1800" b="1" dirty="0">
                <a:solidFill>
                  <a:srgbClr val="002060"/>
                </a:solidFill>
                <a:latin typeface="Arial" panose="020B0604020202020204" pitchFamily="34" charset="0"/>
                <a:cs typeface="Arial" panose="020B0604020202020204" pitchFamily="34" charset="0"/>
              </a:rPr>
              <a:t>Elite, Youth, Junior</a:t>
            </a:r>
          </a:p>
          <a:p>
            <a:pPr algn="ctr" eaLnBrk="1" hangingPunct="1"/>
            <a:r>
              <a:rPr lang="zh-TW" altLang="en-US" sz="1800" b="1" dirty="0">
                <a:solidFill>
                  <a:srgbClr val="002060"/>
                </a:solidFill>
                <a:latin typeface="Arial" panose="020B0604020202020204" pitchFamily="34" charset="0"/>
                <a:cs typeface="Arial" panose="020B0604020202020204" pitchFamily="34" charset="0"/>
              </a:rPr>
              <a:t>成年</a:t>
            </a:r>
            <a:r>
              <a:rPr lang="zh-TW" altLang="en-US" sz="1800" b="1" dirty="0">
                <a:solidFill>
                  <a:srgbClr val="002060"/>
                </a:solidFill>
                <a:latin typeface="新細明體" panose="02020500000000000000" pitchFamily="18" charset="-120"/>
                <a:ea typeface="新細明體" panose="02020500000000000000" pitchFamily="18" charset="-120"/>
                <a:cs typeface="Arial" panose="020B0604020202020204" pitchFamily="34" charset="0"/>
              </a:rPr>
              <a:t>、</a:t>
            </a:r>
            <a:r>
              <a:rPr lang="zh-TW" altLang="en-US" sz="1800" b="1" dirty="0">
                <a:solidFill>
                  <a:srgbClr val="002060"/>
                </a:solidFill>
                <a:latin typeface="Arial" panose="020B0604020202020204" pitchFamily="34" charset="0"/>
                <a:cs typeface="Arial" panose="020B0604020202020204" pitchFamily="34" charset="0"/>
              </a:rPr>
              <a:t>青年</a:t>
            </a:r>
            <a:r>
              <a:rPr lang="zh-TW" altLang="en-US" sz="1800" b="1" dirty="0">
                <a:solidFill>
                  <a:srgbClr val="002060"/>
                </a:solidFill>
                <a:latin typeface="新細明體" panose="02020500000000000000" pitchFamily="18" charset="-120"/>
                <a:ea typeface="新細明體" panose="02020500000000000000" pitchFamily="18" charset="-120"/>
                <a:cs typeface="Arial" panose="020B0604020202020204" pitchFamily="34" charset="0"/>
              </a:rPr>
              <a:t>、</a:t>
            </a:r>
            <a:r>
              <a:rPr lang="zh-TW" altLang="en-US" sz="1800" b="1" dirty="0">
                <a:solidFill>
                  <a:srgbClr val="002060"/>
                </a:solidFill>
                <a:latin typeface="Arial" panose="020B0604020202020204" pitchFamily="34" charset="0"/>
                <a:cs typeface="Arial" panose="020B0604020202020204" pitchFamily="34" charset="0"/>
              </a:rPr>
              <a:t>少年</a:t>
            </a:r>
            <a:endParaRPr lang="en-US" altLang="en-US" sz="1800" b="1" dirty="0">
              <a:solidFill>
                <a:srgbClr val="002060"/>
              </a:solidFill>
              <a:latin typeface="Arial" panose="020B0604020202020204" pitchFamily="34" charset="0"/>
              <a:cs typeface="Arial" panose="020B0604020202020204" pitchFamily="34" charset="0"/>
            </a:endParaRPr>
          </a:p>
        </p:txBody>
      </p:sp>
      <p:sp>
        <p:nvSpPr>
          <p:cNvPr id="137228" name="Rectangle 55"/>
          <p:cNvSpPr>
            <a:spLocks noChangeArrowheads="1"/>
          </p:cNvSpPr>
          <p:nvPr/>
        </p:nvSpPr>
        <p:spPr bwMode="auto">
          <a:xfrm>
            <a:off x="1855395" y="3913188"/>
            <a:ext cx="16898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en-US" sz="1600" b="1" dirty="0">
                <a:solidFill>
                  <a:srgbClr val="002060"/>
                </a:solidFill>
                <a:latin typeface="Arial" panose="020B0604020202020204" pitchFamily="34" charset="0"/>
                <a:cs typeface="Arial" panose="020B0604020202020204" pitchFamily="34" charset="0"/>
              </a:rPr>
              <a:t>Grassroots</a:t>
            </a:r>
            <a:r>
              <a:rPr lang="zh-TW" altLang="en-US" sz="1600" b="1" dirty="0">
                <a:solidFill>
                  <a:srgbClr val="002060"/>
                </a:solidFill>
                <a:latin typeface="Arial" panose="020B0604020202020204" pitchFamily="34" charset="0"/>
                <a:cs typeface="Arial" panose="020B0604020202020204" pitchFamily="34" charset="0"/>
              </a:rPr>
              <a:t>基層</a:t>
            </a:r>
            <a:endParaRPr lang="en-US" altLang="en-US" sz="1600" b="1" dirty="0">
              <a:solidFill>
                <a:srgbClr val="002060"/>
              </a:solidFill>
              <a:latin typeface="Arial" panose="020B0604020202020204" pitchFamily="34" charset="0"/>
              <a:cs typeface="Arial" panose="020B0604020202020204" pitchFamily="34" charset="0"/>
            </a:endParaRPr>
          </a:p>
        </p:txBody>
      </p:sp>
      <p:sp>
        <p:nvSpPr>
          <p:cNvPr id="137229" name="TextBox 56"/>
          <p:cNvSpPr txBox="1">
            <a:spLocks noChangeArrowheads="1"/>
          </p:cNvSpPr>
          <p:nvPr/>
        </p:nvSpPr>
        <p:spPr bwMode="auto">
          <a:xfrm>
            <a:off x="1627188" y="5062538"/>
            <a:ext cx="1989137" cy="401637"/>
          </a:xfrm>
          <a:prstGeom prst="rect">
            <a:avLst/>
          </a:prstGeom>
          <a:solidFill>
            <a:srgbClr val="0099FF"/>
          </a:solidFill>
          <a:ln w="9525">
            <a:solidFill>
              <a:schemeClr val="tx1"/>
            </a:solidFill>
            <a:miter lim="800000"/>
            <a:headEnd/>
            <a:tailEnd/>
          </a:ln>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000" b="1" dirty="0">
                <a:solidFill>
                  <a:srgbClr val="FFFFFF"/>
                </a:solidFill>
                <a:latin typeface="Calibri" panose="020F0502020204030204" pitchFamily="34" charset="0"/>
              </a:rPr>
              <a:t>Past</a:t>
            </a:r>
            <a:r>
              <a:rPr lang="zh-TW" altLang="en-US" sz="2000" b="1" dirty="0">
                <a:solidFill>
                  <a:srgbClr val="FFFFFF"/>
                </a:solidFill>
                <a:latin typeface="Calibri" panose="020F0502020204030204" pitchFamily="34" charset="0"/>
              </a:rPr>
              <a:t>過去</a:t>
            </a:r>
            <a:endParaRPr lang="fr-CH" altLang="en-US" sz="2000" b="1" dirty="0">
              <a:solidFill>
                <a:srgbClr val="FFFFFF"/>
              </a:solidFill>
              <a:latin typeface="Calibri" panose="020F0502020204030204" pitchFamily="34" charset="0"/>
            </a:endParaRPr>
          </a:p>
        </p:txBody>
      </p:sp>
      <p:sp>
        <p:nvSpPr>
          <p:cNvPr id="137230" name="TextBox 57"/>
          <p:cNvSpPr txBox="1">
            <a:spLocks noChangeArrowheads="1"/>
          </p:cNvSpPr>
          <p:nvPr/>
        </p:nvSpPr>
        <p:spPr bwMode="auto">
          <a:xfrm>
            <a:off x="6119813" y="5065713"/>
            <a:ext cx="2551112" cy="707886"/>
          </a:xfrm>
          <a:prstGeom prst="rect">
            <a:avLst/>
          </a:prstGeom>
          <a:solidFill>
            <a:srgbClr val="0099FF"/>
          </a:solidFill>
          <a:ln w="9525">
            <a:solidFill>
              <a:schemeClr val="tx1"/>
            </a:solidFill>
            <a:miter lim="800000"/>
            <a:headEnd/>
            <a:tailEnd/>
          </a:ln>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000" b="1" dirty="0">
                <a:solidFill>
                  <a:srgbClr val="FFFFFF"/>
                </a:solidFill>
                <a:latin typeface="Calibri" panose="020F0502020204030204" pitchFamily="34" charset="0"/>
              </a:rPr>
              <a:t>Now and Future</a:t>
            </a:r>
            <a:r>
              <a:rPr lang="zh-TW" altLang="en-US" sz="2000" b="1" dirty="0">
                <a:solidFill>
                  <a:srgbClr val="FFFFFF"/>
                </a:solidFill>
                <a:latin typeface="Calibri" panose="020F0502020204030204" pitchFamily="34" charset="0"/>
              </a:rPr>
              <a:t>現在與未來</a:t>
            </a:r>
            <a:r>
              <a:rPr lang="en-US" altLang="en-US" sz="2000" b="1" dirty="0">
                <a:solidFill>
                  <a:srgbClr val="FFFFFF"/>
                </a:solidFill>
                <a:latin typeface="Calibri" panose="020F0502020204030204" pitchFamily="34" charset="0"/>
              </a:rPr>
              <a:t> </a:t>
            </a:r>
            <a:endParaRPr lang="fr-CH" altLang="en-US" sz="2000" b="1" dirty="0">
              <a:solidFill>
                <a:srgbClr val="FFFFFF"/>
              </a:solidFill>
              <a:latin typeface="Calibri" panose="020F0502020204030204" pitchFamily="34" charset="0"/>
            </a:endParaRPr>
          </a:p>
        </p:txBody>
      </p:sp>
      <p:sp>
        <p:nvSpPr>
          <p:cNvPr id="59" name="Right Arrow 58"/>
          <p:cNvSpPr/>
          <p:nvPr/>
        </p:nvSpPr>
        <p:spPr>
          <a:xfrm>
            <a:off x="4325938" y="2905125"/>
            <a:ext cx="1201737" cy="955675"/>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endParaRPr lang="fr-CH" altLang="en-US" sz="1800">
              <a:solidFill>
                <a:srgbClr val="FFFFFF"/>
              </a:solidFill>
              <a:latin typeface="Arial" panose="020B0604020202020204" pitchFamily="34" charset="0"/>
            </a:endParaRPr>
          </a:p>
        </p:txBody>
      </p:sp>
      <p:sp>
        <p:nvSpPr>
          <p:cNvPr id="27" name="Rectangle 26"/>
          <p:cNvSpPr/>
          <p:nvPr/>
        </p:nvSpPr>
        <p:spPr>
          <a:xfrm>
            <a:off x="3616325" y="1152525"/>
            <a:ext cx="2224088" cy="476250"/>
          </a:xfrm>
          <a:prstGeom prst="rect">
            <a:avLst/>
          </a:prstGeom>
          <a:solidFill>
            <a:srgbClr val="66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000" b="1">
                <a:solidFill>
                  <a:srgbClr val="FFFFFF"/>
                </a:solidFill>
                <a:latin typeface="Arial" panose="020B0604020202020204" pitchFamily="34" charset="0"/>
                <a:cs typeface="Arial" panose="020B0604020202020204" pitchFamily="34" charset="0"/>
              </a:rPr>
              <a:t>AIBA</a:t>
            </a:r>
            <a:endParaRPr lang="fr-CH" altLang="en-US" sz="2000" b="1">
              <a:solidFill>
                <a:srgbClr val="FFFFFF"/>
              </a:solidFill>
              <a:latin typeface="Arial" panose="020B0604020202020204" pitchFamily="34" charset="0"/>
              <a:cs typeface="Arial" panose="020B0604020202020204" pitchFamily="34" charset="0"/>
            </a:endParaRPr>
          </a:p>
        </p:txBody>
      </p:sp>
      <p:sp>
        <p:nvSpPr>
          <p:cNvPr id="137233" name="Rectangle 3"/>
          <p:cNvSpPr txBox="1">
            <a:spLocks noChangeArrowheads="1"/>
          </p:cNvSpPr>
          <p:nvPr/>
        </p:nvSpPr>
        <p:spPr bwMode="auto">
          <a:xfrm>
            <a:off x="2011363" y="222250"/>
            <a:ext cx="7488237"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altLang="pl-PL" sz="2800"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rPr>
              <a:t>Boxing in the Future of AIBA</a:t>
            </a:r>
            <a:r>
              <a:rPr lang="zh-TW" altLang="en-US" sz="2800"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rPr>
              <a:t> </a:t>
            </a:r>
            <a:r>
              <a:rPr lang="zh-TW" altLang="en-US" sz="2800" b="1"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rPr>
              <a:t>未來</a:t>
            </a:r>
            <a:r>
              <a:rPr lang="en-US" altLang="zh-TW" sz="2800"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rPr>
              <a:t>AIBA</a:t>
            </a:r>
            <a:r>
              <a:rPr lang="zh-TW" altLang="en-US" sz="2800" b="1"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rPr>
              <a:t>的拳擊</a:t>
            </a:r>
            <a:endParaRPr lang="fr-CH" altLang="pl-PL" sz="2800" b="1" dirty="0">
              <a:solidFill>
                <a:schemeClr val="tx1"/>
              </a:solidFill>
              <a:latin typeface="Arial Black" panose="020B0A04020102090204" pitchFamily="34" charset="0"/>
              <a:ea typeface="ヒラギノ角ゴ ProN W6" charset="0"/>
              <a:cs typeface="ヒラギノ角ゴ ProN W6" charset="0"/>
              <a:sym typeface="Arial Black" panose="020B0A04020102090204" pitchFamily="34" charset="0"/>
            </a:endParaRPr>
          </a:p>
        </p:txBody>
      </p:sp>
      <p:sp>
        <p:nvSpPr>
          <p:cNvPr id="137234" name="TextBox 11"/>
          <p:cNvSpPr txBox="1">
            <a:spLocks noChangeArrowheads="1"/>
          </p:cNvSpPr>
          <p:nvPr/>
        </p:nvSpPr>
        <p:spPr bwMode="auto">
          <a:xfrm>
            <a:off x="7180263" y="2495550"/>
            <a:ext cx="10033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fr-CH" altLang="sv-SE" sz="1600" b="1" dirty="0">
                <a:solidFill>
                  <a:srgbClr val="002060"/>
                </a:solidFill>
                <a:latin typeface="Arial" panose="020B0604020202020204" pitchFamily="34" charset="0"/>
                <a:cs typeface="Arial" panose="020B0604020202020204" pitchFamily="34" charset="0"/>
              </a:rPr>
              <a:t>Youth</a:t>
            </a:r>
            <a:r>
              <a:rPr lang="zh-TW" altLang="en-US" sz="1600" b="1" dirty="0">
                <a:solidFill>
                  <a:srgbClr val="002060"/>
                </a:solidFill>
                <a:latin typeface="Arial" panose="020B0604020202020204" pitchFamily="34" charset="0"/>
                <a:cs typeface="Arial" panose="020B0604020202020204" pitchFamily="34" charset="0"/>
              </a:rPr>
              <a:t>青年</a:t>
            </a:r>
            <a:endParaRPr lang="fr-CH" altLang="sv-SE" sz="1600" b="1" dirty="0">
              <a:solidFill>
                <a:srgbClr val="002060"/>
              </a:solidFill>
              <a:latin typeface="Arial" panose="020B0604020202020204" pitchFamily="34" charset="0"/>
              <a:cs typeface="Arial" panose="020B0604020202020204" pitchFamily="34" charset="0"/>
            </a:endParaRPr>
          </a:p>
          <a:p>
            <a:pPr algn="ctr" eaLnBrk="1" hangingPunct="1"/>
            <a:r>
              <a:rPr lang="en-US" altLang="sv-SE" sz="1400" b="1" dirty="0">
                <a:solidFill>
                  <a:srgbClr val="002060"/>
                </a:solidFill>
                <a:latin typeface="Arial" panose="020B0604020202020204" pitchFamily="34" charset="0"/>
                <a:cs typeface="Arial" panose="020B0604020202020204" pitchFamily="34" charset="0"/>
              </a:rPr>
              <a:t>(AOB)</a:t>
            </a:r>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Content Placeholder 1"/>
          <p:cNvSpPr>
            <a:spLocks noGrp="1"/>
          </p:cNvSpPr>
          <p:nvPr>
            <p:ph idx="1"/>
          </p:nvPr>
        </p:nvSpPr>
        <p:spPr>
          <a:xfrm>
            <a:off x="704850" y="1125538"/>
            <a:ext cx="8915400" cy="4525962"/>
          </a:xfrm>
        </p:spPr>
        <p:txBody>
          <a:bodyPr lIns="91440" tIns="45720" rIns="91440" bIns="45720"/>
          <a:lstStyle/>
          <a:p>
            <a:pPr>
              <a:buNone/>
            </a:pPr>
            <a:r>
              <a:rPr lang="fr-CH" altLang="en-US" b="1" dirty="0"/>
              <a:t>TOWEL</a:t>
            </a:r>
            <a:r>
              <a:rPr lang="zh-TW" altLang="zh-TW" b="1" dirty="0"/>
              <a:t>毛巾</a:t>
            </a:r>
            <a:endParaRPr lang="fr-CH" altLang="en-US" sz="1200" b="1" dirty="0"/>
          </a:p>
          <a:p>
            <a:pPr>
              <a:buFont typeface="Wingdings" panose="05000000000000000000" pitchFamily="2" charset="2"/>
              <a:buChar char="Ø"/>
            </a:pPr>
            <a:r>
              <a:rPr lang="fr-CH" altLang="en-US" dirty="0"/>
              <a:t>Seconds must be in possession of a towel for the Boxer during the Bout.</a:t>
            </a:r>
            <a:r>
              <a:rPr lang="zh-TW" altLang="zh-TW" dirty="0"/>
              <a:t>在</a:t>
            </a:r>
            <a:r>
              <a:rPr lang="zh-TW" altLang="en-US" dirty="0"/>
              <a:t>比賽</a:t>
            </a:r>
            <a:r>
              <a:rPr lang="zh-TW" altLang="zh-TW" dirty="0"/>
              <a:t>期間，</a:t>
            </a:r>
            <a:r>
              <a:rPr lang="zh-TW" altLang="en-US" dirty="0"/>
              <a:t>助手</a:t>
            </a:r>
            <a:r>
              <a:rPr lang="zh-TW" altLang="zh-TW" dirty="0"/>
              <a:t>必須</a:t>
            </a:r>
            <a:r>
              <a:rPr lang="zh-TW" altLang="en-US" dirty="0"/>
              <a:t>拿著</a:t>
            </a:r>
            <a:r>
              <a:rPr lang="zh-TW" altLang="zh-TW" dirty="0"/>
              <a:t>拳擊手的毛巾。</a:t>
            </a:r>
            <a:r>
              <a:rPr lang="fr-CH" altLang="en-US" dirty="0"/>
              <a:t> </a:t>
            </a:r>
            <a:endParaRPr lang="fr-CH" altLang="en-US" sz="1200" dirty="0"/>
          </a:p>
          <a:p>
            <a:pPr>
              <a:buFont typeface="Wingdings" panose="05000000000000000000" pitchFamily="2" charset="2"/>
              <a:buChar char="Ø"/>
            </a:pPr>
            <a:r>
              <a:rPr lang="fr-CH" altLang="en-US" dirty="0"/>
              <a:t>A Second may throws the towel indicating retirement of the Boxer but never when the Referee is couting for the Boxer.</a:t>
            </a:r>
            <a:r>
              <a:rPr lang="zh-TW" altLang="en-US" dirty="0" smtClean="0"/>
              <a:t>助手</a:t>
            </a:r>
            <a:r>
              <a:rPr lang="zh-TW" altLang="zh-TW" dirty="0" smtClean="0"/>
              <a:t>可能</a:t>
            </a:r>
            <a:r>
              <a:rPr lang="zh-TW" altLang="zh-TW" dirty="0"/>
              <a:t>會拋出指示拳擊手</a:t>
            </a:r>
            <a:r>
              <a:rPr lang="zh-TW" altLang="en-US" dirty="0"/>
              <a:t>棄賽</a:t>
            </a:r>
            <a:r>
              <a:rPr lang="zh-TW" altLang="zh-TW" dirty="0"/>
              <a:t>的毛巾，但是當</a:t>
            </a:r>
            <a:r>
              <a:rPr lang="zh-TW" altLang="en-US" dirty="0"/>
              <a:t>裁判員</a:t>
            </a:r>
            <a:r>
              <a:rPr lang="zh-TW" altLang="zh-TW" dirty="0"/>
              <a:t>正在為拳擊手</a:t>
            </a:r>
            <a:r>
              <a:rPr lang="zh-TW" altLang="en-US" dirty="0"/>
              <a:t>讀秒</a:t>
            </a:r>
            <a:r>
              <a:rPr lang="zh-TW" altLang="zh-TW" dirty="0"/>
              <a:t>時</a:t>
            </a:r>
            <a:r>
              <a:rPr lang="zh-TW" altLang="en-US" dirty="0"/>
              <a:t>則</a:t>
            </a:r>
            <a:r>
              <a:rPr lang="zh-TW" altLang="zh-TW" dirty="0"/>
              <a:t>不會</a:t>
            </a:r>
            <a:r>
              <a:rPr lang="zh-TW" altLang="en-US" dirty="0"/>
              <a:t>有此動作</a:t>
            </a:r>
            <a:r>
              <a:rPr lang="zh-TW" altLang="zh-TW" dirty="0"/>
              <a:t>。</a:t>
            </a:r>
            <a:endParaRPr lang="en-US" altLang="zh-TW" dirty="0"/>
          </a:p>
          <a:p>
            <a:pPr marL="0" indent="0">
              <a:buNone/>
            </a:pPr>
            <a:r>
              <a:rPr lang="zh-TW" altLang="zh-TW" dirty="0"/>
              <a:t/>
            </a:r>
            <a:br>
              <a:rPr lang="zh-TW" altLang="zh-TW" dirty="0"/>
            </a:br>
            <a:r>
              <a:rPr lang="fr-CH" altLang="en-US" b="1" dirty="0" smtClean="0"/>
              <a:t>WATER</a:t>
            </a:r>
            <a:r>
              <a:rPr lang="en-US" altLang="zh-TW" b="1" dirty="0" smtClean="0"/>
              <a:t>:</a:t>
            </a:r>
            <a:r>
              <a:rPr lang="zh-TW" altLang="en-US" b="1" dirty="0" smtClean="0"/>
              <a:t> 水：</a:t>
            </a:r>
            <a:endParaRPr lang="fr-CH" altLang="en-US" sz="1200" b="1" dirty="0"/>
          </a:p>
          <a:p>
            <a:pPr>
              <a:buFont typeface="Wingdings" panose="05000000000000000000" pitchFamily="2" charset="2"/>
              <a:buChar char="Ø"/>
            </a:pPr>
            <a:r>
              <a:rPr lang="fr-CH" altLang="en-US" dirty="0"/>
              <a:t>The Seconds can only use the transparent bottled water provided by the Organizing Committee.</a:t>
            </a:r>
            <a:r>
              <a:rPr lang="zh-TW" altLang="en-US" dirty="0"/>
              <a:t>助手</a:t>
            </a:r>
            <a:r>
              <a:rPr lang="zh-TW" altLang="zh-TW" dirty="0"/>
              <a:t>只能使用組委會提供的透明瓶裝水。</a:t>
            </a:r>
            <a:endParaRPr lang="fr-CH" altLang="en-US" dirty="0"/>
          </a:p>
          <a:p>
            <a:pPr marL="342900" lvl="2" indent="-342900"/>
            <a:endParaRPr lang="en-US" altLang="en-US" sz="2400" dirty="0"/>
          </a:p>
          <a:p>
            <a:pPr marL="342900" lvl="2" indent="-342900">
              <a:buFont typeface="Arial" panose="020B0604020202020204" pitchFamily="34" charset="0"/>
              <a:buNone/>
            </a:pPr>
            <a:endParaRPr lang="pt-BR" altLang="en-US" sz="2400" dirty="0"/>
          </a:p>
          <a:p>
            <a:endParaRPr lang="fr-CH" altLang="en-US" dirty="0"/>
          </a:p>
          <a:p>
            <a:endParaRPr lang="fr-CH" altLang="en-US" dirty="0"/>
          </a:p>
          <a:p>
            <a:endParaRPr lang="fr-CH" altLang="en-US" dirty="0"/>
          </a:p>
          <a:p>
            <a:endParaRPr lang="fr-CH" altLang="en-US" dirty="0"/>
          </a:p>
          <a:p>
            <a:pPr algn="just"/>
            <a:endParaRPr lang="en-US" altLang="en-US" dirty="0"/>
          </a:p>
        </p:txBody>
      </p:sp>
      <p:sp>
        <p:nvSpPr>
          <p:cNvPr id="472067"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206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49B5ED2-1D5A-4B85-A6CF-44BC1E0C77A9}" type="slidenum">
              <a:rPr lang="en-US" altLang="pl-PL" sz="1200" smtClean="0">
                <a:solidFill>
                  <a:srgbClr val="FFFFFF"/>
                </a:solidFill>
                <a:latin typeface="Arial Black" panose="020B0A04020102090204" pitchFamily="34" charset="0"/>
                <a:sym typeface="Arial Black" panose="020B0A04020102090204" pitchFamily="34" charset="0"/>
              </a:rPr>
              <a:pPr/>
              <a:t>340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Content Placeholder 1"/>
          <p:cNvSpPr>
            <a:spLocks noGrp="1"/>
          </p:cNvSpPr>
          <p:nvPr>
            <p:ph idx="1"/>
          </p:nvPr>
        </p:nvSpPr>
        <p:spPr>
          <a:xfrm>
            <a:off x="704850" y="1125538"/>
            <a:ext cx="8915400" cy="4525962"/>
          </a:xfrm>
        </p:spPr>
        <p:txBody>
          <a:bodyPr lIns="91440" tIns="45720" rIns="91440" bIns="45720"/>
          <a:lstStyle/>
          <a:p>
            <a:pPr>
              <a:buNone/>
            </a:pPr>
            <a:r>
              <a:rPr lang="fr-CH" altLang="en-US" b="1" dirty="0"/>
              <a:t>STOP </a:t>
            </a:r>
            <a:r>
              <a:rPr lang="fr-CH" altLang="en-US" b="1" dirty="0" smtClean="0"/>
              <a:t>BLEEDING</a:t>
            </a:r>
            <a:r>
              <a:rPr lang="en-US" altLang="zh-TW" b="1" dirty="0" smtClean="0"/>
              <a:t>:</a:t>
            </a:r>
            <a:r>
              <a:rPr lang="zh-TW" altLang="en-US" b="1" dirty="0" smtClean="0"/>
              <a:t> </a:t>
            </a:r>
            <a:r>
              <a:rPr lang="zh-TW" altLang="zh-TW" b="1" dirty="0" smtClean="0"/>
              <a:t>停止</a:t>
            </a:r>
            <a:r>
              <a:rPr lang="zh-TW" altLang="en-US" b="1" dirty="0" smtClean="0"/>
              <a:t>流血：</a:t>
            </a:r>
            <a:endParaRPr lang="fr-CH" altLang="en-US" b="1" dirty="0"/>
          </a:p>
          <a:p>
            <a:pPr>
              <a:buFont typeface="Arial" panose="020B0604020202020204" pitchFamily="34" charset="0"/>
              <a:buNone/>
            </a:pPr>
            <a:endParaRPr lang="fr-CH" altLang="en-US" sz="800" dirty="0"/>
          </a:p>
          <a:p>
            <a:pPr>
              <a:buFont typeface="Wingdings" panose="05000000000000000000" pitchFamily="2" charset="2"/>
              <a:buChar char="Ø"/>
            </a:pPr>
            <a:r>
              <a:rPr lang="fr-CH" altLang="en-US" dirty="0"/>
              <a:t>The Seconds can </a:t>
            </a:r>
            <a:r>
              <a:rPr lang="fr-CH" altLang="en-US" dirty="0" smtClean="0"/>
              <a:t>use：</a:t>
            </a:r>
            <a:r>
              <a:rPr lang="zh-TW" altLang="en-US" dirty="0" smtClean="0"/>
              <a:t>助手</a:t>
            </a:r>
            <a:r>
              <a:rPr lang="zh-TW" altLang="zh-TW" dirty="0"/>
              <a:t>可以</a:t>
            </a:r>
            <a:r>
              <a:rPr lang="zh-TW" altLang="zh-TW" dirty="0" smtClean="0"/>
              <a:t>使用</a:t>
            </a:r>
            <a:r>
              <a:rPr lang="zh-TW" altLang="en-US" dirty="0" smtClean="0"/>
              <a:t>：</a:t>
            </a:r>
            <a:endParaRPr lang="fr-CH" altLang="en-US" dirty="0"/>
          </a:p>
          <a:p>
            <a:pPr lvl="1"/>
            <a:r>
              <a:rPr lang="fr-CH" altLang="en-US" sz="2400" dirty="0"/>
              <a:t>Vaseline</a:t>
            </a:r>
            <a:r>
              <a:rPr lang="zh-TW" altLang="en-US" sz="2400" dirty="0"/>
              <a:t>凡士林</a:t>
            </a:r>
            <a:endParaRPr lang="fr-CH" altLang="en-US" sz="2400" dirty="0"/>
          </a:p>
          <a:p>
            <a:pPr lvl="1"/>
            <a:r>
              <a:rPr lang="fr-CH" altLang="en-US" sz="2400" dirty="0"/>
              <a:t>Collodion</a:t>
            </a:r>
            <a:r>
              <a:rPr lang="zh-TW" altLang="zh-TW" sz="2400" dirty="0"/>
              <a:t>火棉膠</a:t>
            </a:r>
            <a:endParaRPr lang="fr-CH" altLang="en-US" sz="2400" dirty="0"/>
          </a:p>
          <a:p>
            <a:pPr lvl="1"/>
            <a:r>
              <a:rPr lang="fr-CH" altLang="en-US" sz="2400" dirty="0"/>
              <a:t>Thrombin Solution</a:t>
            </a:r>
            <a:r>
              <a:rPr lang="zh-TW" altLang="zh-TW" sz="2400" dirty="0"/>
              <a:t>凝血酶溶液</a:t>
            </a:r>
            <a:endParaRPr lang="fr-CH" altLang="en-US" sz="2400" dirty="0"/>
          </a:p>
          <a:p>
            <a:pPr lvl="1"/>
            <a:r>
              <a:rPr lang="fr-CH" altLang="en-US" sz="2400" dirty="0"/>
              <a:t>Micro Fibrilar Collagen</a:t>
            </a:r>
            <a:r>
              <a:rPr lang="zh-TW" altLang="zh-TW" sz="2400" dirty="0"/>
              <a:t>微纖維膠原蛋白</a:t>
            </a:r>
            <a:endParaRPr lang="fr-CH" altLang="en-US" sz="2400" dirty="0"/>
          </a:p>
          <a:p>
            <a:pPr lvl="1"/>
            <a:r>
              <a:rPr lang="fr-CH" altLang="en-US" sz="2400" dirty="0"/>
              <a:t>Gelfoam</a:t>
            </a:r>
            <a:r>
              <a:rPr lang="zh-TW" altLang="zh-TW" sz="2400" dirty="0"/>
              <a:t>明膠海綿</a:t>
            </a:r>
            <a:endParaRPr lang="fr-CH" altLang="en-US" sz="2400" dirty="0"/>
          </a:p>
          <a:p>
            <a:pPr lvl="1"/>
            <a:r>
              <a:rPr lang="fr-CH" altLang="en-US" sz="2400" dirty="0"/>
              <a:t>Surgicel</a:t>
            </a:r>
            <a:r>
              <a:rPr lang="zh-TW" altLang="en-US" sz="2400" dirty="0"/>
              <a:t>血止紗</a:t>
            </a:r>
            <a:endParaRPr lang="fr-CH" altLang="en-US" sz="2400" dirty="0"/>
          </a:p>
          <a:p>
            <a:pPr lvl="1"/>
            <a:r>
              <a:rPr lang="fr-CH" altLang="en-US" sz="2400" dirty="0"/>
              <a:t>Adrenaline 1/1000</a:t>
            </a:r>
            <a:r>
              <a:rPr lang="zh-TW" altLang="zh-TW" sz="2400" dirty="0"/>
              <a:t>腎上腺素1/1000</a:t>
            </a:r>
            <a:endParaRPr lang="fr-CH" altLang="en-US" sz="2400" dirty="0"/>
          </a:p>
          <a:p>
            <a:pPr lvl="1"/>
            <a:r>
              <a:rPr lang="fr-CH" altLang="en-US" sz="2400" dirty="0"/>
              <a:t>Ice bags</a:t>
            </a:r>
            <a:r>
              <a:rPr lang="zh-TW" altLang="zh-TW" sz="2400" dirty="0"/>
              <a:t>冰袋</a:t>
            </a:r>
            <a:endParaRPr lang="fr-CH" altLang="en-US" sz="2400" dirty="0"/>
          </a:p>
          <a:p>
            <a:pPr lvl="1"/>
            <a:r>
              <a:rPr lang="fr-CH" altLang="en-US" sz="2400" dirty="0"/>
              <a:t>Enswell</a:t>
            </a:r>
          </a:p>
          <a:p>
            <a:pPr lvl="1"/>
            <a:r>
              <a:rPr lang="fr-CH" altLang="en-US" sz="2400" dirty="0"/>
              <a:t>Swabs</a:t>
            </a:r>
            <a:r>
              <a:rPr lang="zh-TW" altLang="en-US" sz="2400" dirty="0"/>
              <a:t>棉花棒</a:t>
            </a:r>
            <a:r>
              <a:rPr lang="fr-CH" altLang="en-US" sz="2400" dirty="0"/>
              <a:t> </a:t>
            </a:r>
          </a:p>
          <a:p>
            <a:endParaRPr lang="fr-CH" altLang="en-US" dirty="0"/>
          </a:p>
          <a:p>
            <a:endParaRPr lang="fr-CH" altLang="en-US" dirty="0"/>
          </a:p>
          <a:p>
            <a:pPr algn="just"/>
            <a:endParaRPr lang="en-US" altLang="en-US" dirty="0"/>
          </a:p>
        </p:txBody>
      </p:sp>
      <p:sp>
        <p:nvSpPr>
          <p:cNvPr id="473091"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309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07D7549-31D9-4AE2-9B47-8FDF3EE96139}" type="slidenum">
              <a:rPr lang="en-US" altLang="pl-PL" sz="1200" smtClean="0">
                <a:solidFill>
                  <a:srgbClr val="FFFFFF"/>
                </a:solidFill>
                <a:latin typeface="Arial Black" panose="020B0A04020102090204" pitchFamily="34" charset="0"/>
                <a:sym typeface="Arial Black" panose="020B0A04020102090204" pitchFamily="34" charset="0"/>
              </a:rPr>
              <a:pPr/>
              <a:t>341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smtClean="0"/>
              <a:t>INSTRUCTIONS</a:t>
            </a:r>
            <a:r>
              <a:rPr lang="en-US" altLang="zh-TW" b="1" dirty="0" smtClean="0"/>
              <a:t>:</a:t>
            </a:r>
            <a:r>
              <a:rPr lang="zh-TW" altLang="en-US" b="1" dirty="0" smtClean="0"/>
              <a:t> 指示：</a:t>
            </a:r>
            <a:endParaRPr lang="fr-CH" altLang="en-US" b="1" dirty="0"/>
          </a:p>
          <a:p>
            <a:pPr>
              <a:buFont typeface="Arial" panose="020B0604020202020204" pitchFamily="34" charset="0"/>
              <a:buNone/>
            </a:pPr>
            <a:endParaRPr lang="fr-CH" altLang="en-US" sz="1200" b="1" dirty="0"/>
          </a:p>
          <a:p>
            <a:pPr>
              <a:buFont typeface="Wingdings" panose="05000000000000000000" pitchFamily="2" charset="2"/>
              <a:buChar char="Ø"/>
            </a:pPr>
            <a:r>
              <a:rPr lang="fr-CH" altLang="en-US" dirty="0"/>
              <a:t>The Seconds can give instructions to their Boxers</a:t>
            </a:r>
            <a:r>
              <a:rPr lang="zh-TW" altLang="en-US" dirty="0"/>
              <a:t>助手</a:t>
            </a:r>
            <a:r>
              <a:rPr lang="zh-TW" altLang="zh-TW" dirty="0"/>
              <a:t>可以</a:t>
            </a:r>
            <a:r>
              <a:rPr lang="zh-TW" altLang="en-US" dirty="0"/>
              <a:t>對</a:t>
            </a:r>
            <a:r>
              <a:rPr lang="zh-TW" altLang="zh-TW" dirty="0"/>
              <a:t>拳擊手</a:t>
            </a:r>
            <a:r>
              <a:rPr lang="zh-TW" altLang="en-US" dirty="0"/>
              <a:t>提供指示</a:t>
            </a:r>
            <a:endParaRPr lang="fr-CH" altLang="en-US" sz="1200" dirty="0"/>
          </a:p>
          <a:p>
            <a:pPr>
              <a:buFont typeface="Wingdings" panose="05000000000000000000" pitchFamily="2" charset="2"/>
              <a:buChar char="Ø"/>
            </a:pPr>
            <a:r>
              <a:rPr lang="fr-CH" altLang="en-US" dirty="0"/>
              <a:t>The Seconds can not stand up, incite the spectators, cause a scandal or unsportsmanlike behavior.</a:t>
            </a:r>
            <a:r>
              <a:rPr lang="zh-TW" altLang="en-US" dirty="0"/>
              <a:t>助手</a:t>
            </a:r>
            <a:r>
              <a:rPr lang="zh-TW" altLang="zh-TW" dirty="0"/>
              <a:t>不能站起來</a:t>
            </a:r>
            <a:r>
              <a:rPr lang="zh-TW" altLang="en-US" dirty="0"/>
              <a:t>、</a:t>
            </a:r>
            <a:r>
              <a:rPr lang="zh-TW" altLang="zh-TW" dirty="0"/>
              <a:t>煽動觀眾</a:t>
            </a:r>
            <a:r>
              <a:rPr lang="zh-TW" altLang="en-US" dirty="0"/>
              <a:t>、引起公憤</a:t>
            </a:r>
            <a:r>
              <a:rPr lang="zh-TW" altLang="zh-TW" dirty="0"/>
              <a:t>或不符合</a:t>
            </a:r>
            <a:r>
              <a:rPr lang="zh-TW" altLang="en-US" dirty="0"/>
              <a:t>運動員精神</a:t>
            </a:r>
            <a:r>
              <a:rPr lang="zh-TW" altLang="zh-TW" dirty="0"/>
              <a:t>的行為。</a:t>
            </a:r>
            <a:endParaRPr lang="fr-CH" altLang="en-US" dirty="0"/>
          </a:p>
          <a:p>
            <a:pPr>
              <a:buFont typeface="Arial" panose="020B0604020202020204" pitchFamily="34" charset="0"/>
              <a:buNone/>
            </a:pPr>
            <a:r>
              <a:rPr lang="fr-CH" altLang="en-US" b="1" dirty="0" smtClean="0"/>
              <a:t>DEVICES</a:t>
            </a:r>
            <a:r>
              <a:rPr lang="en-US" altLang="zh-TW" b="1" dirty="0" smtClean="0"/>
              <a:t>:</a:t>
            </a:r>
            <a:r>
              <a:rPr lang="zh-TW" altLang="en-US" b="1" dirty="0" smtClean="0"/>
              <a:t> 器材：</a:t>
            </a:r>
            <a:endParaRPr lang="fr-CH" altLang="en-US" b="1" dirty="0"/>
          </a:p>
          <a:p>
            <a:pPr>
              <a:buFont typeface="Arial" panose="020B0604020202020204" pitchFamily="34" charset="0"/>
              <a:buNone/>
            </a:pPr>
            <a:endParaRPr lang="fr-CH" altLang="en-US" sz="1200" b="1" dirty="0"/>
          </a:p>
          <a:p>
            <a:pPr>
              <a:buFont typeface="Wingdings" panose="05000000000000000000" pitchFamily="2" charset="2"/>
              <a:buChar char="Ø"/>
            </a:pPr>
            <a:r>
              <a:rPr lang="fr-CH" altLang="en-US" dirty="0"/>
              <a:t>It is not permited any communication device in the FOP.</a:t>
            </a:r>
            <a:r>
              <a:rPr lang="zh-TW" altLang="zh-TW" dirty="0"/>
              <a:t>在FOP</a:t>
            </a:r>
            <a:r>
              <a:rPr lang="zh-TW" altLang="en-US" dirty="0"/>
              <a:t>當</a:t>
            </a:r>
            <a:r>
              <a:rPr lang="zh-TW" altLang="zh-TW" dirty="0"/>
              <a:t>中不允許任何通信設備。</a:t>
            </a:r>
            <a:endParaRPr lang="fr-CH" altLang="en-US" dirty="0"/>
          </a:p>
          <a:p>
            <a:pPr>
              <a:buFont typeface="Wingdings" panose="05000000000000000000" pitchFamily="2" charset="2"/>
              <a:buChar char="Ø"/>
            </a:pPr>
            <a:r>
              <a:rPr lang="fr-CH" altLang="en-US" dirty="0"/>
              <a:t>It is not permited to administrate supplemental oxygen or any type of inhaler to a Boxer during the rest period.</a:t>
            </a:r>
            <a:r>
              <a:rPr lang="zh-TW" altLang="zh-TW" dirty="0"/>
              <a:t>在休息期間不允許</a:t>
            </a:r>
            <a:r>
              <a:rPr lang="zh-TW" altLang="en-US" dirty="0"/>
              <a:t>對</a:t>
            </a:r>
            <a:r>
              <a:rPr lang="zh-TW" altLang="zh-TW" dirty="0"/>
              <a:t>拳擊手</a:t>
            </a:r>
            <a:r>
              <a:rPr lang="zh-TW" altLang="en-US" dirty="0"/>
              <a:t>提供</a:t>
            </a:r>
            <a:r>
              <a:rPr lang="zh-TW" altLang="zh-TW" dirty="0"/>
              <a:t>補充氧氣或任何類型的吸入器。</a:t>
            </a:r>
            <a:endParaRPr lang="fr-CH" altLang="en-US" dirty="0"/>
          </a:p>
          <a:p>
            <a:pPr>
              <a:buFont typeface="Wingdings" panose="05000000000000000000" pitchFamily="2" charset="2"/>
              <a:buChar char="Ø"/>
            </a:pPr>
            <a:endParaRPr lang="fr-CH" altLang="en-US" dirty="0"/>
          </a:p>
          <a:p>
            <a:endParaRPr lang="fr-CH" altLang="en-US" dirty="0"/>
          </a:p>
          <a:p>
            <a:endParaRPr lang="fr-CH" altLang="en-US" dirty="0"/>
          </a:p>
          <a:p>
            <a:pPr algn="just"/>
            <a:endParaRPr lang="en-US" altLang="en-US" dirty="0"/>
          </a:p>
        </p:txBody>
      </p:sp>
      <p:sp>
        <p:nvSpPr>
          <p:cNvPr id="474115"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4116"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0A07AF9-99E4-49FD-8A47-B23BB6B09300}" type="slidenum">
              <a:rPr lang="en-US" altLang="pl-PL" sz="1200" smtClean="0">
                <a:solidFill>
                  <a:srgbClr val="FFFFFF"/>
                </a:solidFill>
                <a:latin typeface="Arial Black" panose="020B0A04020102090204" pitchFamily="34" charset="0"/>
                <a:sym typeface="Arial Black" panose="020B0A04020102090204" pitchFamily="34" charset="0"/>
              </a:rPr>
              <a:pPr/>
              <a:t>342</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Content Placeholder 1"/>
          <p:cNvSpPr>
            <a:spLocks noGrp="1"/>
          </p:cNvSpPr>
          <p:nvPr>
            <p:ph idx="1"/>
          </p:nvPr>
        </p:nvSpPr>
        <p:spPr>
          <a:xfrm>
            <a:off x="704850" y="1125538"/>
            <a:ext cx="8915400" cy="4525962"/>
          </a:xfrm>
        </p:spPr>
        <p:txBody>
          <a:bodyPr lIns="91440" tIns="45720" rIns="91440" bIns="45720"/>
          <a:lstStyle/>
          <a:p>
            <a:pPr>
              <a:buFont typeface="Arial" panose="020B0604020202020204" pitchFamily="34" charset="0"/>
              <a:buNone/>
            </a:pPr>
            <a:r>
              <a:rPr lang="fr-CH" altLang="en-US" b="1" dirty="0" smtClean="0"/>
              <a:t>SANCTIONS</a:t>
            </a:r>
            <a:r>
              <a:rPr lang="en-US" altLang="zh-TW" b="1" dirty="0" smtClean="0"/>
              <a:t>:</a:t>
            </a:r>
            <a:r>
              <a:rPr lang="zh-TW" altLang="en-US" b="1" dirty="0" smtClean="0"/>
              <a:t> 處分：</a:t>
            </a:r>
            <a:endParaRPr lang="fr-CH" altLang="en-US" b="1" dirty="0"/>
          </a:p>
          <a:p>
            <a:pPr>
              <a:buFont typeface="Arial" panose="020B0604020202020204" pitchFamily="34" charset="0"/>
              <a:buNone/>
            </a:pPr>
            <a:endParaRPr lang="fr-CH" altLang="en-US" sz="1200" b="1" dirty="0"/>
          </a:p>
          <a:p>
            <a:pPr>
              <a:buFont typeface="Wingdings" panose="05000000000000000000" pitchFamily="2" charset="2"/>
              <a:buChar char="Ø"/>
            </a:pPr>
            <a:r>
              <a:rPr lang="fr-CH" altLang="en-US" dirty="0"/>
              <a:t>For a first violation, the Second receives a Caution.</a:t>
            </a:r>
            <a:r>
              <a:rPr lang="zh-TW" altLang="zh-TW" dirty="0"/>
              <a:t>對於第一次違規，</a:t>
            </a:r>
            <a:r>
              <a:rPr lang="zh-TW" altLang="en-US" dirty="0"/>
              <a:t>助手</a:t>
            </a:r>
            <a:r>
              <a:rPr lang="zh-TW" altLang="zh-TW" dirty="0"/>
              <a:t>接受警告。</a:t>
            </a:r>
            <a:endParaRPr lang="fr-CH" altLang="en-US" dirty="0"/>
          </a:p>
          <a:p>
            <a:pPr>
              <a:buFont typeface="Wingdings" panose="05000000000000000000" pitchFamily="2" charset="2"/>
              <a:buChar char="Ø"/>
            </a:pPr>
            <a:r>
              <a:rPr lang="fr-CH" altLang="en-US" dirty="0"/>
              <a:t>For a secont violation, the Second receives a Warning and stay outside of the FOP area.</a:t>
            </a:r>
            <a:r>
              <a:rPr lang="zh-TW" altLang="en-US" dirty="0"/>
              <a:t>至</a:t>
            </a:r>
            <a:r>
              <a:rPr lang="zh-TW" altLang="zh-TW" dirty="0"/>
              <a:t>於</a:t>
            </a:r>
            <a:r>
              <a:rPr lang="zh-TW" altLang="en-US" dirty="0"/>
              <a:t>第二次</a:t>
            </a:r>
            <a:r>
              <a:rPr lang="zh-TW" altLang="zh-TW" dirty="0"/>
              <a:t>違規，</a:t>
            </a:r>
            <a:r>
              <a:rPr lang="zh-TW" altLang="en-US" dirty="0"/>
              <a:t>助手</a:t>
            </a:r>
            <a:r>
              <a:rPr lang="zh-TW" altLang="zh-TW" dirty="0"/>
              <a:t>收到警告並</a:t>
            </a:r>
            <a:r>
              <a:rPr lang="zh-TW" altLang="en-US" dirty="0"/>
              <a:t>且只能待</a:t>
            </a:r>
            <a:r>
              <a:rPr lang="zh-TW" altLang="zh-TW" dirty="0"/>
              <a:t>在FOP區域之外。</a:t>
            </a:r>
            <a:endParaRPr lang="fr-CH" altLang="en-US" dirty="0"/>
          </a:p>
          <a:p>
            <a:pPr>
              <a:buFont typeface="Wingdings" panose="05000000000000000000" pitchFamily="2" charset="2"/>
              <a:buChar char="Ø"/>
            </a:pPr>
            <a:r>
              <a:rPr lang="fr-CH" altLang="en-US" dirty="0"/>
              <a:t>For a third violation, the Second will be removed from the Competion Venue for the rest of the day.</a:t>
            </a:r>
            <a:r>
              <a:rPr lang="zh-TW" altLang="en-US" dirty="0"/>
              <a:t>至</a:t>
            </a:r>
            <a:r>
              <a:rPr lang="zh-TW" altLang="zh-TW" dirty="0"/>
              <a:t>於第三次違規，</a:t>
            </a:r>
            <a:r>
              <a:rPr lang="zh-TW" altLang="en-US" dirty="0"/>
              <a:t>助手在當天</a:t>
            </a:r>
            <a:r>
              <a:rPr lang="zh-TW" altLang="zh-TW" dirty="0"/>
              <a:t>其餘時間</a:t>
            </a:r>
            <a:r>
              <a:rPr lang="zh-TW" altLang="en-US" dirty="0"/>
              <a:t>將被驅離</a:t>
            </a:r>
            <a:r>
              <a:rPr lang="zh-TW" altLang="zh-TW" dirty="0"/>
              <a:t>競爭</a:t>
            </a:r>
            <a:r>
              <a:rPr lang="zh-TW" altLang="en-US" dirty="0"/>
              <a:t>場</a:t>
            </a:r>
            <a:r>
              <a:rPr lang="zh-TW" altLang="zh-TW" dirty="0"/>
              <a:t>地。</a:t>
            </a:r>
            <a:endParaRPr lang="fr-CH" altLang="en-US" dirty="0"/>
          </a:p>
          <a:p>
            <a:pPr>
              <a:buFont typeface="Wingdings" panose="05000000000000000000" pitchFamily="2" charset="2"/>
              <a:buChar char="Ø"/>
            </a:pPr>
            <a:r>
              <a:rPr lang="fr-CH" altLang="en-US" dirty="0"/>
              <a:t>If a Second are removed for a second time, the Second will be completely suspended from the competition.</a:t>
            </a:r>
            <a:r>
              <a:rPr lang="zh-TW" altLang="zh-TW" dirty="0"/>
              <a:t>如果</a:t>
            </a:r>
            <a:r>
              <a:rPr lang="zh-TW" altLang="en-US" dirty="0"/>
              <a:t>助手</a:t>
            </a:r>
            <a:r>
              <a:rPr lang="zh-TW" altLang="zh-TW" dirty="0"/>
              <a:t>被第二次</a:t>
            </a:r>
            <a:r>
              <a:rPr lang="zh-TW" altLang="en-US" dirty="0"/>
              <a:t>驅離</a:t>
            </a:r>
            <a:r>
              <a:rPr lang="zh-TW" altLang="zh-TW" dirty="0"/>
              <a:t>，</a:t>
            </a:r>
            <a:r>
              <a:rPr lang="zh-TW" altLang="en-US" dirty="0"/>
              <a:t>助手就</a:t>
            </a:r>
            <a:r>
              <a:rPr lang="zh-TW" altLang="zh-TW" dirty="0"/>
              <a:t>完全</a:t>
            </a:r>
            <a:r>
              <a:rPr lang="zh-TW" altLang="en-US" dirty="0"/>
              <a:t>不能再</a:t>
            </a:r>
            <a:r>
              <a:rPr lang="zh-TW" altLang="zh-TW" dirty="0"/>
              <a:t>參</a:t>
            </a:r>
            <a:r>
              <a:rPr lang="zh-TW" altLang="en-US" dirty="0"/>
              <a:t>與比</a:t>
            </a:r>
            <a:r>
              <a:rPr lang="zh-TW" altLang="zh-TW" dirty="0"/>
              <a:t>賽。</a:t>
            </a:r>
            <a:endParaRPr lang="fr-CH" altLang="en-US" dirty="0"/>
          </a:p>
          <a:p>
            <a:pPr marL="0" indent="0">
              <a:buNone/>
            </a:pPr>
            <a:r>
              <a:rPr lang="zh-TW" altLang="zh-TW" dirty="0"/>
              <a:t/>
            </a:r>
            <a:br>
              <a:rPr lang="zh-TW" altLang="zh-TW" dirty="0"/>
            </a:br>
            <a:r>
              <a:rPr lang="zh-TW" altLang="zh-TW" dirty="0"/>
              <a:t/>
            </a:r>
            <a:br>
              <a:rPr lang="zh-TW" altLang="zh-TW" dirty="0"/>
            </a:br>
            <a:endParaRPr lang="fr-CH" altLang="en-US" dirty="0"/>
          </a:p>
          <a:p>
            <a:endParaRPr lang="fr-CH" altLang="en-US" dirty="0"/>
          </a:p>
          <a:p>
            <a:pPr algn="just"/>
            <a:endParaRPr lang="en-US" altLang="en-US" dirty="0"/>
          </a:p>
        </p:txBody>
      </p:sp>
      <p:sp>
        <p:nvSpPr>
          <p:cNvPr id="475139" name="Title 2"/>
          <p:cNvSpPr>
            <a:spLocks noGrp="1"/>
          </p:cNvSpPr>
          <p:nvPr>
            <p:ph type="title"/>
          </p:nvPr>
        </p:nvSpPr>
        <p:spPr>
          <a:xfrm>
            <a:off x="2073275" y="333375"/>
            <a:ext cx="7632700" cy="647700"/>
          </a:xfrm>
        </p:spPr>
        <p:txBody>
          <a:bodyPr lIns="91440" tIns="45720" rIns="91440" bIns="45720"/>
          <a:lstStyle/>
          <a:p>
            <a:r>
              <a:rPr lang="fr-CH" altLang="en-US" dirty="0"/>
              <a:t>COACHES</a:t>
            </a:r>
            <a:r>
              <a:rPr lang="zh-TW" altLang="en-US" b="1" dirty="0"/>
              <a:t>教練</a:t>
            </a:r>
            <a:r>
              <a:rPr lang="fr-CH" altLang="en-US" dirty="0"/>
              <a:t/>
            </a:r>
            <a:br>
              <a:rPr lang="fr-CH" altLang="en-US" dirty="0"/>
            </a:br>
            <a:endParaRPr lang="fr-CH" altLang="en-US" dirty="0"/>
          </a:p>
        </p:txBody>
      </p:sp>
      <p:sp>
        <p:nvSpPr>
          <p:cNvPr id="475140"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A914096-2ECF-4C0F-86F1-C023054EFEE7}" type="slidenum">
              <a:rPr lang="en-US" altLang="pl-PL" sz="1200" smtClean="0">
                <a:solidFill>
                  <a:srgbClr val="FFFFFF"/>
                </a:solidFill>
                <a:latin typeface="Arial Black" panose="020B0A04020102090204" pitchFamily="34" charset="0"/>
                <a:sym typeface="Arial Black" panose="020B0A04020102090204" pitchFamily="34" charset="0"/>
              </a:rPr>
              <a:pPr/>
              <a:t>343</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DA86408-713A-45D8-A7CA-2CB77F51BB5F}" type="slidenum">
              <a:rPr lang="en-US" altLang="pl-PL" sz="1200" smtClean="0">
                <a:solidFill>
                  <a:srgbClr val="FFFFFF"/>
                </a:solidFill>
                <a:latin typeface="Arial Black" panose="020B0A04020102090204" pitchFamily="34" charset="0"/>
                <a:sym typeface="Arial Black" panose="020B0A04020102090204" pitchFamily="34" charset="0"/>
              </a:rPr>
              <a:pPr/>
              <a:t>344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76163" name="Rectangle 1"/>
          <p:cNvSpPr>
            <a:spLocks/>
          </p:cNvSpPr>
          <p:nvPr/>
        </p:nvSpPr>
        <p:spPr bwMode="auto">
          <a:xfrm>
            <a:off x="1208088" y="6453188"/>
            <a:ext cx="6057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pl-PL" sz="1200" b="1">
                <a:latin typeface="Arial" panose="020B0604020202020204" pitchFamily="34" charset="0"/>
                <a:cs typeface="Arial" panose="020B0604020202020204" pitchFamily="34" charset="0"/>
                <a:sym typeface="Arial" panose="020B0604020202020204" pitchFamily="34" charset="0"/>
              </a:rPr>
              <a:t>AIBA 1-Star &amp; 2-Star Course for Coaches</a:t>
            </a:r>
          </a:p>
        </p:txBody>
      </p:sp>
      <p:sp>
        <p:nvSpPr>
          <p:cNvPr id="476164" name="Rectangle 2"/>
          <p:cNvSpPr>
            <a:spLocks noGrp="1" noChangeArrowheads="1"/>
          </p:cNvSpPr>
          <p:nvPr>
            <p:ph type="body" idx="1"/>
          </p:nvPr>
        </p:nvSpPr>
        <p:spPr>
          <a:xfrm>
            <a:off x="631825" y="764704"/>
            <a:ext cx="8785225" cy="6093296"/>
          </a:xfrm>
        </p:spPr>
        <p:txBody>
          <a:bodyPr/>
          <a:lstStyle/>
          <a:p>
            <a:pPr marL="0" indent="0" eaLnBrk="1" hangingPunct="1">
              <a:spcBef>
                <a:spcPct val="0"/>
              </a:spcBef>
              <a:buNone/>
            </a:pPr>
            <a:r>
              <a:rPr lang="en-US" altLang="pl-PL" sz="1800" dirty="0"/>
              <a:t>On the day of the bout, the coach must ensure that boxers attend the Medical Examination and Daily Weigh-In. The coach should also make sure that boxer has all the personal </a:t>
            </a:r>
            <a:r>
              <a:rPr lang="en-US" altLang="pl-PL" sz="1800" dirty="0" err="1"/>
              <a:t>equipments</a:t>
            </a:r>
            <a:r>
              <a:rPr lang="en-US" altLang="pl-PL" sz="1800" dirty="0"/>
              <a:t>, including both red and blue vest and trunks, in case of changes of corners prior to the bout.</a:t>
            </a:r>
            <a:r>
              <a:rPr lang="zh-TW" altLang="zh-TW" sz="2000" dirty="0"/>
              <a:t>在</a:t>
            </a:r>
            <a:r>
              <a:rPr lang="zh-TW" altLang="en-US" sz="2000" dirty="0"/>
              <a:t>比賽當</a:t>
            </a:r>
            <a:r>
              <a:rPr lang="zh-TW" altLang="zh-TW" sz="2000" dirty="0"/>
              <a:t>天，教練必須確</a:t>
            </a:r>
            <a:r>
              <a:rPr lang="zh-TW" altLang="en-US" sz="2000" dirty="0"/>
              <a:t>定</a:t>
            </a:r>
            <a:r>
              <a:rPr lang="zh-TW" altLang="zh-TW" sz="2000" dirty="0"/>
              <a:t>拳擊手參加體檢和</a:t>
            </a:r>
            <a:r>
              <a:rPr lang="zh-TW" altLang="en-US" sz="2000" dirty="0" smtClean="0"/>
              <a:t>每</a:t>
            </a:r>
            <a:r>
              <a:rPr lang="zh-TW" altLang="zh-TW" sz="2000" dirty="0" smtClean="0"/>
              <a:t>日</a:t>
            </a:r>
            <a:r>
              <a:rPr lang="zh-TW" altLang="en-US" sz="2000" dirty="0" smtClean="0"/>
              <a:t>稱重</a:t>
            </a:r>
            <a:r>
              <a:rPr lang="zh-TW" altLang="zh-TW" sz="2000" dirty="0" smtClean="0"/>
              <a:t>。</a:t>
            </a:r>
            <a:r>
              <a:rPr lang="zh-TW" altLang="zh-TW" sz="2000" dirty="0"/>
              <a:t>教練還應確</a:t>
            </a:r>
            <a:r>
              <a:rPr lang="zh-TW" altLang="en-US" sz="2000" dirty="0"/>
              <a:t>定</a:t>
            </a:r>
            <a:r>
              <a:rPr lang="zh-TW" altLang="zh-TW" sz="2000" dirty="0"/>
              <a:t>拳擊手</a:t>
            </a:r>
            <a:r>
              <a:rPr lang="zh-TW" altLang="en-US" sz="2000" dirty="0"/>
              <a:t>準備好</a:t>
            </a:r>
            <a:r>
              <a:rPr lang="zh-TW" altLang="zh-TW" sz="2000" dirty="0"/>
              <a:t>所有的個</a:t>
            </a:r>
            <a:r>
              <a:rPr lang="zh-TW" altLang="en-US" sz="2000" dirty="0"/>
              <a:t>裝</a:t>
            </a:r>
            <a:r>
              <a:rPr lang="zh-TW" altLang="zh-TW" sz="2000" dirty="0"/>
              <a:t>設備，包括紅色和藍色背心和</a:t>
            </a:r>
            <a:r>
              <a:rPr lang="zh-TW" altLang="en-US" sz="2000" dirty="0"/>
              <a:t>短褲</a:t>
            </a:r>
            <a:r>
              <a:rPr lang="zh-TW" altLang="zh-TW" sz="2000" dirty="0"/>
              <a:t>，以防</a:t>
            </a:r>
            <a:r>
              <a:rPr lang="zh-TW" altLang="en-US" sz="2000" dirty="0"/>
              <a:t>比賽前變更</a:t>
            </a:r>
            <a:r>
              <a:rPr lang="zh-TW" altLang="zh-TW" sz="2000" dirty="0"/>
              <a:t>角落。</a:t>
            </a:r>
            <a:endParaRPr lang="en-US" altLang="pl-PL" sz="2000" dirty="0"/>
          </a:p>
          <a:p>
            <a:pPr marL="0" indent="0" eaLnBrk="1" hangingPunct="1">
              <a:spcBef>
                <a:spcPts val="500"/>
              </a:spcBef>
              <a:buNone/>
            </a:pPr>
            <a:r>
              <a:rPr lang="en-US" altLang="pl-PL" sz="1800" dirty="0"/>
              <a:t>It is beneficial for the boxer to arrive at the competition venue at least an hour before he/she is due to box. Upon the arrival at the competition venue, the coach must ensure the day’s competition schedule is the same as his/her bout schedule. In some cases, the order of the competition can be changed without notice.</a:t>
            </a:r>
            <a:r>
              <a:rPr lang="zh-TW" altLang="zh-TW" sz="2000" dirty="0"/>
              <a:t>拳擊手</a:t>
            </a:r>
            <a:r>
              <a:rPr lang="zh-TW" altLang="en-US" sz="2000" dirty="0"/>
              <a:t>最好</a:t>
            </a:r>
            <a:r>
              <a:rPr lang="zh-TW" altLang="zh-TW" sz="2000" dirty="0"/>
              <a:t>在他/她</a:t>
            </a:r>
            <a:r>
              <a:rPr lang="zh-TW" altLang="en-US" sz="2000" dirty="0"/>
              <a:t>上場</a:t>
            </a:r>
            <a:r>
              <a:rPr lang="zh-TW" altLang="zh-TW" sz="2000" dirty="0"/>
              <a:t>至少一個小時</a:t>
            </a:r>
            <a:r>
              <a:rPr lang="zh-TW" altLang="en-US" sz="2000" dirty="0"/>
              <a:t>以</a:t>
            </a:r>
            <a:r>
              <a:rPr lang="zh-TW" altLang="zh-TW" sz="2000" dirty="0"/>
              <a:t>前</a:t>
            </a:r>
            <a:r>
              <a:rPr lang="zh-TW" altLang="en-US" sz="2000" dirty="0"/>
              <a:t>抵</a:t>
            </a:r>
            <a:r>
              <a:rPr lang="zh-TW" altLang="zh-TW" sz="2000" dirty="0"/>
              <a:t>達比賽場地。</a:t>
            </a:r>
            <a:r>
              <a:rPr lang="zh-TW" altLang="en-US" sz="2000" dirty="0"/>
              <a:t>在抵</a:t>
            </a:r>
            <a:r>
              <a:rPr lang="zh-TW" altLang="zh-TW" sz="2000" dirty="0"/>
              <a:t>達比賽場地後，教練必須確</a:t>
            </a:r>
            <a:r>
              <a:rPr lang="zh-TW" altLang="en-US" sz="2000" dirty="0"/>
              <a:t>定當</a:t>
            </a:r>
            <a:r>
              <a:rPr lang="zh-TW" altLang="zh-TW" sz="2000" dirty="0"/>
              <a:t>天的比賽時</a:t>
            </a:r>
            <a:r>
              <a:rPr lang="zh-TW" altLang="en-US" sz="2000" dirty="0"/>
              <a:t>程如同</a:t>
            </a:r>
            <a:r>
              <a:rPr lang="zh-TW" altLang="zh-TW" sz="2000" dirty="0"/>
              <a:t>他/她的</a:t>
            </a:r>
            <a:r>
              <a:rPr lang="zh-TW" altLang="en-US" sz="2000" dirty="0"/>
              <a:t>對戰</a:t>
            </a:r>
            <a:r>
              <a:rPr lang="zh-TW" altLang="zh-TW" sz="2000" dirty="0"/>
              <a:t>時</a:t>
            </a:r>
            <a:r>
              <a:rPr lang="zh-TW" altLang="en-US" sz="2000" dirty="0"/>
              <a:t>程</a:t>
            </a:r>
            <a:r>
              <a:rPr lang="zh-TW" altLang="zh-TW" sz="2000" dirty="0"/>
              <a:t>。在某些情況下，</a:t>
            </a:r>
            <a:r>
              <a:rPr lang="zh-TW" altLang="en-US" sz="2000" dirty="0"/>
              <a:t>可能</a:t>
            </a:r>
            <a:r>
              <a:rPr lang="zh-TW" altLang="zh-TW" sz="2000" dirty="0"/>
              <a:t>不另行通知</a:t>
            </a:r>
            <a:r>
              <a:rPr lang="zh-TW" altLang="en-US" sz="2000" dirty="0"/>
              <a:t>就變更比</a:t>
            </a:r>
            <a:r>
              <a:rPr lang="zh-TW" altLang="zh-TW" sz="2000" dirty="0"/>
              <a:t>賽順序。</a:t>
            </a:r>
            <a:endParaRPr lang="en-US" altLang="pl-PL" sz="2000" dirty="0"/>
          </a:p>
          <a:p>
            <a:pPr marL="0" indent="0" eaLnBrk="1" hangingPunct="1">
              <a:spcBef>
                <a:spcPts val="500"/>
              </a:spcBef>
              <a:buNone/>
            </a:pPr>
            <a:r>
              <a:rPr lang="en-US" altLang="pl-PL" sz="1800" dirty="0"/>
              <a:t>After confirming the day’s competition schedule, the coach shall pick up the </a:t>
            </a:r>
            <a:r>
              <a:rPr lang="en-US" altLang="pl-PL" sz="1800" dirty="0" err="1"/>
              <a:t>headguard</a:t>
            </a:r>
            <a:r>
              <a:rPr lang="en-US" altLang="pl-PL" sz="1800" dirty="0"/>
              <a:t>, boxing gloves, and bandages from the equipment check table, if it is available by  organizing committee. Equipment pick up should be done at least 20-30 minutes prior to the bout.</a:t>
            </a:r>
            <a:r>
              <a:rPr lang="zh-TW" altLang="zh-TW" sz="2000" dirty="0"/>
              <a:t>確認當天的比賽時</a:t>
            </a:r>
            <a:r>
              <a:rPr lang="zh-TW" altLang="en-US" sz="2000" dirty="0"/>
              <a:t>程</a:t>
            </a:r>
            <a:r>
              <a:rPr lang="zh-TW" altLang="zh-TW" sz="2000" dirty="0"/>
              <a:t>後，教練將拿</a:t>
            </a:r>
            <a:r>
              <a:rPr lang="zh-TW" altLang="en-US" sz="2000" dirty="0"/>
              <a:t>走裝</a:t>
            </a:r>
            <a:r>
              <a:rPr lang="zh-TW" altLang="zh-TW" sz="2000" dirty="0"/>
              <a:t>備檢查表中</a:t>
            </a:r>
            <a:r>
              <a:rPr lang="zh-TW" altLang="en-US" sz="2000" dirty="0"/>
              <a:t>的</a:t>
            </a:r>
            <a:r>
              <a:rPr lang="zh-TW" altLang="zh-TW" sz="2000" dirty="0"/>
              <a:t>頭盔</a:t>
            </a:r>
            <a:r>
              <a:rPr lang="zh-TW" altLang="en-US" sz="2000" dirty="0"/>
              <a:t>、</a:t>
            </a:r>
            <a:r>
              <a:rPr lang="zh-TW" altLang="zh-TW" sz="2000" dirty="0"/>
              <a:t>拳擊手套和繃帶</a:t>
            </a:r>
            <a:r>
              <a:rPr lang="zh-TW" altLang="en-US" sz="2000" dirty="0"/>
              <a:t>，如果</a:t>
            </a:r>
            <a:r>
              <a:rPr lang="zh-TW" altLang="zh-TW" sz="2000" dirty="0"/>
              <a:t>組委會</a:t>
            </a:r>
            <a:r>
              <a:rPr lang="zh-TW" altLang="en-US" sz="2000" dirty="0"/>
              <a:t>有準備</a:t>
            </a:r>
            <a:r>
              <a:rPr lang="zh-TW" altLang="zh-TW" sz="2000" dirty="0"/>
              <a:t>的</a:t>
            </a:r>
            <a:r>
              <a:rPr lang="zh-TW" altLang="en-US" sz="2000" dirty="0"/>
              <a:t>話</a:t>
            </a:r>
            <a:r>
              <a:rPr lang="zh-TW" altLang="zh-TW" sz="2000" dirty="0"/>
              <a:t>。應在</a:t>
            </a:r>
            <a:r>
              <a:rPr lang="zh-TW" altLang="en-US" sz="2000" dirty="0"/>
              <a:t>比賽</a:t>
            </a:r>
            <a:r>
              <a:rPr lang="zh-TW" altLang="zh-TW" sz="2000" dirty="0"/>
              <a:t>前至少20-30分鐘</a:t>
            </a:r>
            <a:r>
              <a:rPr lang="zh-TW" altLang="en-US" sz="2000" dirty="0"/>
              <a:t>內拿走</a:t>
            </a:r>
            <a:r>
              <a:rPr lang="zh-TW" altLang="zh-TW" sz="2000" dirty="0"/>
              <a:t>設備。</a:t>
            </a:r>
            <a:endParaRPr lang="en-US" altLang="pl-PL" sz="2000" dirty="0"/>
          </a:p>
        </p:txBody>
      </p:sp>
      <p:sp>
        <p:nvSpPr>
          <p:cNvPr id="476165" name="Rectangle 3"/>
          <p:cNvSpPr>
            <a:spLocks noGrp="1" noChangeArrowheads="1"/>
          </p:cNvSpPr>
          <p:nvPr>
            <p:ph type="title"/>
          </p:nvPr>
        </p:nvSpPr>
        <p:spPr>
          <a:xfrm>
            <a:off x="2287588" y="403225"/>
            <a:ext cx="7489825" cy="505495"/>
          </a:xfrm>
        </p:spPr>
        <p:txBody>
          <a:bodyPr/>
          <a:lstStyle/>
          <a:p>
            <a:pPr eaLnBrk="1" hangingPunct="1"/>
            <a:r>
              <a:rPr lang="en-US" altLang="pl-PL" dirty="0"/>
              <a:t>BEFORE THE AOB BOUT</a:t>
            </a:r>
            <a:r>
              <a:rPr lang="zh-TW" altLang="en-US" b="1" dirty="0"/>
              <a:t>在</a:t>
            </a:r>
            <a:r>
              <a:rPr lang="en-US" altLang="zh-TW" b="1" dirty="0"/>
              <a:t>AOB</a:t>
            </a:r>
            <a:r>
              <a:rPr lang="zh-TW" altLang="en-US" b="1" dirty="0"/>
              <a:t>比賽前</a:t>
            </a:r>
            <a:r>
              <a:rPr lang="en-US" altLang="pl-PL" b="1" dirty="0"/>
              <a:t/>
            </a:r>
            <a:br>
              <a:rPr lang="en-US" altLang="pl-PL" b="1" dirty="0"/>
            </a:br>
            <a:endParaRPr lang="en-US" altLang="pl-PL" b="1" dirty="0"/>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58CE3C4-8932-402A-B227-8BE5E960B56B}" type="slidenum">
              <a:rPr lang="en-US" altLang="pl-PL" sz="1200" smtClean="0">
                <a:solidFill>
                  <a:srgbClr val="FFFFFF"/>
                </a:solidFill>
                <a:latin typeface="Arial Black" panose="020B0A04020102090204" pitchFamily="34" charset="0"/>
                <a:sym typeface="Arial Black" panose="020B0A04020102090204" pitchFamily="34" charset="0"/>
              </a:rPr>
              <a:pPr/>
              <a:t>345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77187" name="Rectangle 2"/>
          <p:cNvSpPr>
            <a:spLocks noGrp="1" noChangeArrowheads="1"/>
          </p:cNvSpPr>
          <p:nvPr>
            <p:ph type="body" idx="1"/>
          </p:nvPr>
        </p:nvSpPr>
        <p:spPr>
          <a:xfrm>
            <a:off x="631825" y="1339850"/>
            <a:ext cx="8785225" cy="4826000"/>
          </a:xfrm>
        </p:spPr>
        <p:txBody>
          <a:bodyPr/>
          <a:lstStyle/>
          <a:p>
            <a:pPr marL="0" indent="0" eaLnBrk="1" hangingPunct="1">
              <a:spcBef>
                <a:spcPct val="0"/>
              </a:spcBef>
              <a:buNone/>
            </a:pPr>
            <a:r>
              <a:rPr lang="en-US" altLang="pl-PL" sz="2000" dirty="0"/>
              <a:t>When the coach enters into the Field of Play (FOP) with the boxer, he/she will be referred as the Second. As the Second, he/she should sit by the assigned corner of the ring, monitor the boxer’s performance, and assist the boxer between the rounds.</a:t>
            </a:r>
            <a:r>
              <a:rPr lang="zh-TW" altLang="zh-TW" sz="2200" dirty="0"/>
              <a:t>當教練與拳擊手進入</a:t>
            </a:r>
            <a:r>
              <a:rPr lang="zh-TW" altLang="en-US" sz="2200" dirty="0"/>
              <a:t>比賽現</a:t>
            </a:r>
            <a:r>
              <a:rPr lang="zh-TW" altLang="zh-TW" sz="2200" dirty="0"/>
              <a:t>場（FOP），他/她將被</a:t>
            </a:r>
            <a:r>
              <a:rPr lang="zh-TW" altLang="en-US" sz="2200" dirty="0"/>
              <a:t>視</a:t>
            </a:r>
            <a:r>
              <a:rPr lang="zh-TW" altLang="zh-TW" sz="2200" dirty="0"/>
              <a:t>為</a:t>
            </a:r>
            <a:r>
              <a:rPr lang="zh-TW" altLang="en-US" sz="2200" dirty="0"/>
              <a:t>助手</a:t>
            </a:r>
            <a:r>
              <a:rPr lang="zh-TW" altLang="zh-TW" sz="2200" dirty="0"/>
              <a:t>。他/她</a:t>
            </a:r>
            <a:r>
              <a:rPr lang="zh-TW" altLang="en-US" sz="2200" dirty="0"/>
              <a:t>擔當助手</a:t>
            </a:r>
            <a:r>
              <a:rPr lang="zh-TW" altLang="zh-TW" sz="2200" dirty="0"/>
              <a:t>第二，應坐在</a:t>
            </a:r>
            <a:r>
              <a:rPr lang="zh-TW" altLang="en-US" sz="2200" dirty="0"/>
              <a:t>拳擊場的</a:t>
            </a:r>
            <a:r>
              <a:rPr lang="zh-TW" altLang="zh-TW" sz="2200" dirty="0"/>
              <a:t>指定角落，監</a:t>
            </a:r>
            <a:r>
              <a:rPr lang="zh-TW" altLang="en-US" sz="2200" dirty="0"/>
              <a:t>測</a:t>
            </a:r>
            <a:r>
              <a:rPr lang="zh-TW" altLang="zh-TW" sz="2200" dirty="0"/>
              <a:t>拳擊手的表現，並</a:t>
            </a:r>
            <a:r>
              <a:rPr lang="zh-TW" altLang="en-US" sz="2200" dirty="0"/>
              <a:t>在回合間</a:t>
            </a:r>
            <a:r>
              <a:rPr lang="zh-TW" altLang="zh-TW" sz="2200" dirty="0"/>
              <a:t>協助拳擊手。</a:t>
            </a:r>
            <a:endParaRPr lang="en-US" altLang="pl-PL" sz="2000" dirty="0"/>
          </a:p>
          <a:p>
            <a:pPr marL="0" indent="0" eaLnBrk="1" hangingPunct="1">
              <a:spcBef>
                <a:spcPts val="500"/>
              </a:spcBef>
              <a:buNone/>
            </a:pPr>
            <a:r>
              <a:rPr lang="en-US" altLang="pl-PL" sz="2000" dirty="0"/>
              <a:t>The Second should monitor progress of the bout. Seconds are allowed to possess the towel and if he/she believes that the boxer is unfit to box, unable to continue, or getting punished by the opponent boxer, he/she shall retire the boxer by throwing a towel into the ring. However, the Second shall not retire the boxer while the referee is conducting a count.</a:t>
            </a:r>
            <a:r>
              <a:rPr lang="zh-TW" altLang="zh-TW" sz="2200" dirty="0"/>
              <a:t> </a:t>
            </a:r>
            <a:r>
              <a:rPr lang="zh-TW" altLang="en-US" sz="2200" dirty="0"/>
              <a:t>助手</a:t>
            </a:r>
            <a:r>
              <a:rPr lang="zh-TW" altLang="zh-TW" sz="2200" dirty="0"/>
              <a:t>應監測</a:t>
            </a:r>
            <a:r>
              <a:rPr lang="zh-TW" altLang="en-US" sz="2200" dirty="0"/>
              <a:t>比賽</a:t>
            </a:r>
            <a:r>
              <a:rPr lang="zh-TW" altLang="zh-TW" sz="2200" dirty="0"/>
              <a:t>的進展</a:t>
            </a:r>
            <a:r>
              <a:rPr lang="zh-TW" altLang="en-US" sz="2200" dirty="0"/>
              <a:t>，</a:t>
            </a:r>
            <a:r>
              <a:rPr lang="zh-TW" altLang="zh-TW" sz="2200" dirty="0"/>
              <a:t> 允許</a:t>
            </a:r>
            <a:r>
              <a:rPr lang="zh-TW" altLang="en-US" sz="2200" dirty="0"/>
              <a:t>助手拿著</a:t>
            </a:r>
            <a:r>
              <a:rPr lang="zh-TW" altLang="zh-TW" sz="2200" dirty="0"/>
              <a:t>毛巾，</a:t>
            </a:r>
            <a:r>
              <a:rPr lang="zh-TW" altLang="en-US" sz="2200" dirty="0"/>
              <a:t>並且</a:t>
            </a:r>
            <a:r>
              <a:rPr lang="zh-TW" altLang="zh-TW" sz="2200" dirty="0"/>
              <a:t>如果他/她認為拳擊手</a:t>
            </a:r>
            <a:r>
              <a:rPr lang="zh-TW" altLang="en-US" sz="2200" dirty="0"/>
              <a:t>無法負荷</a:t>
            </a:r>
            <a:r>
              <a:rPr lang="zh-TW" altLang="en-US" sz="2200" dirty="0">
                <a:latin typeface="新細明體" panose="02020500000000000000" pitchFamily="18" charset="-120"/>
                <a:ea typeface="新細明體" panose="02020500000000000000" pitchFamily="18" charset="-120"/>
              </a:rPr>
              <a:t>、</a:t>
            </a:r>
            <a:r>
              <a:rPr lang="zh-TW" altLang="zh-TW" sz="2200" dirty="0"/>
              <a:t>無法繼續或被對</a:t>
            </a:r>
            <a:r>
              <a:rPr lang="zh-TW" altLang="en-US" sz="2200" dirty="0"/>
              <a:t>方</a:t>
            </a:r>
            <a:r>
              <a:rPr lang="zh-TW" altLang="zh-TW" sz="2200" dirty="0"/>
              <a:t>拳擊手處罰，他/她將</a:t>
            </a:r>
            <a:r>
              <a:rPr lang="zh-TW" altLang="en-US" sz="2200" dirty="0"/>
              <a:t>透</a:t>
            </a:r>
            <a:r>
              <a:rPr lang="zh-TW" altLang="zh-TW" sz="2200" dirty="0"/>
              <a:t>過將毛巾扔進</a:t>
            </a:r>
            <a:r>
              <a:rPr lang="zh-TW" altLang="en-US" sz="2200" dirty="0"/>
              <a:t>拳擊場而讓</a:t>
            </a:r>
            <a:r>
              <a:rPr lang="zh-TW" altLang="zh-TW" sz="2200" dirty="0"/>
              <a:t>拳擊手</a:t>
            </a:r>
            <a:r>
              <a:rPr lang="zh-TW" altLang="en-US" sz="2200" dirty="0"/>
              <a:t>退賽</a:t>
            </a:r>
            <a:r>
              <a:rPr lang="zh-TW" altLang="zh-TW" sz="2200" dirty="0"/>
              <a:t>。但是，</a:t>
            </a:r>
            <a:r>
              <a:rPr lang="zh-TW" altLang="en-US" sz="2200" dirty="0"/>
              <a:t>裁判員</a:t>
            </a:r>
            <a:r>
              <a:rPr lang="zh-TW" altLang="zh-TW" sz="2200" dirty="0"/>
              <a:t>在</a:t>
            </a:r>
            <a:r>
              <a:rPr lang="zh-TW" altLang="en-US" sz="2200" dirty="0"/>
              <a:t>讀秒</a:t>
            </a:r>
            <a:r>
              <a:rPr lang="zh-TW" altLang="zh-TW" sz="2200" dirty="0"/>
              <a:t>時，</a:t>
            </a:r>
            <a:r>
              <a:rPr lang="zh-TW" altLang="en-US" sz="2200" dirty="0"/>
              <a:t>助手</a:t>
            </a:r>
            <a:r>
              <a:rPr lang="zh-TW" altLang="zh-TW" sz="2200" dirty="0"/>
              <a:t>不</a:t>
            </a:r>
            <a:r>
              <a:rPr lang="zh-TW" altLang="en-US" sz="2200" dirty="0"/>
              <a:t>能讓</a:t>
            </a:r>
            <a:r>
              <a:rPr lang="zh-TW" altLang="zh-TW" sz="2200" dirty="0"/>
              <a:t>拳擊手</a:t>
            </a:r>
            <a:r>
              <a:rPr lang="zh-TW" altLang="en-US" sz="2200" dirty="0"/>
              <a:t>退賽</a:t>
            </a:r>
            <a:r>
              <a:rPr lang="zh-TW" altLang="zh-TW" sz="2200" dirty="0"/>
              <a:t>。</a:t>
            </a:r>
            <a:endParaRPr lang="en-US" altLang="pl-PL" sz="2200" dirty="0"/>
          </a:p>
        </p:txBody>
      </p:sp>
      <p:sp>
        <p:nvSpPr>
          <p:cNvPr id="477188" name="Rectangle 3"/>
          <p:cNvSpPr>
            <a:spLocks noGrp="1" noChangeArrowheads="1"/>
          </p:cNvSpPr>
          <p:nvPr>
            <p:ph type="title"/>
          </p:nvPr>
        </p:nvSpPr>
        <p:spPr>
          <a:xfrm>
            <a:off x="2287588" y="403225"/>
            <a:ext cx="7489825" cy="936625"/>
          </a:xfrm>
        </p:spPr>
        <p:txBody>
          <a:bodyPr/>
          <a:lstStyle/>
          <a:p>
            <a:pPr eaLnBrk="1" hangingPunct="1"/>
            <a:r>
              <a:rPr lang="en-US" altLang="pl-PL" dirty="0"/>
              <a:t>DURING THE AOB BOUT</a:t>
            </a:r>
            <a:r>
              <a:rPr lang="zh-TW" altLang="en-US" b="1" dirty="0"/>
              <a:t>在</a:t>
            </a:r>
            <a:r>
              <a:rPr lang="en-US" altLang="zh-TW" b="1" dirty="0"/>
              <a:t>AOB</a:t>
            </a:r>
            <a:r>
              <a:rPr lang="zh-TW" altLang="en-US" b="1" dirty="0"/>
              <a:t>比賽時</a:t>
            </a:r>
            <a:r>
              <a:rPr lang="en-US" altLang="pl-PL" b="1" dirty="0"/>
              <a:t/>
            </a:r>
            <a:br>
              <a:rPr lang="en-US" altLang="pl-PL" b="1" dirty="0"/>
            </a:br>
            <a:endParaRPr lang="en-US" altLang="pl-PL" b="1"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EB599E0-A442-4121-B6D2-994505338ABC}" type="slidenum">
              <a:rPr lang="en-US" altLang="pl-PL" sz="1200" smtClean="0">
                <a:solidFill>
                  <a:srgbClr val="FFFFFF"/>
                </a:solidFill>
                <a:latin typeface="Arial Black" panose="020B0A04020102090204" pitchFamily="34" charset="0"/>
                <a:sym typeface="Arial Black" panose="020B0A04020102090204" pitchFamily="34" charset="0"/>
              </a:rPr>
              <a:pPr/>
              <a:t>346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78211" name="Rectangle 2"/>
          <p:cNvSpPr>
            <a:spLocks noGrp="1" noChangeArrowheads="1"/>
          </p:cNvSpPr>
          <p:nvPr>
            <p:ph type="body" idx="1"/>
          </p:nvPr>
        </p:nvSpPr>
        <p:spPr>
          <a:xfrm>
            <a:off x="631825" y="908720"/>
            <a:ext cx="8785225" cy="5400005"/>
          </a:xfrm>
        </p:spPr>
        <p:txBody>
          <a:bodyPr/>
          <a:lstStyle/>
          <a:p>
            <a:pPr marL="0" indent="0" eaLnBrk="1" hangingPunct="1">
              <a:spcBef>
                <a:spcPct val="0"/>
              </a:spcBef>
              <a:buNone/>
            </a:pPr>
            <a:r>
              <a:rPr lang="en-US" altLang="pl-PL" sz="1800" dirty="0"/>
              <a:t>When the bell rings that indicates the end of the round, the Second is allowed to come up to the platform and one of the two Seconds can enter the ring to assist the boxer. Assisting the boxer between the rounds may </a:t>
            </a:r>
            <a:r>
              <a:rPr lang="en-US" altLang="pl-PL" sz="1800" dirty="0" smtClean="0"/>
              <a:t>include：</a:t>
            </a:r>
            <a:r>
              <a:rPr lang="zh-TW" altLang="zh-TW" sz="1800" dirty="0" smtClean="0"/>
              <a:t>當</a:t>
            </a:r>
            <a:r>
              <a:rPr lang="zh-TW" altLang="en-US" sz="1800" dirty="0"/>
              <a:t>鈴</a:t>
            </a:r>
            <a:r>
              <a:rPr lang="zh-TW" altLang="zh-TW" sz="1800" dirty="0"/>
              <a:t>響指示</a:t>
            </a:r>
            <a:r>
              <a:rPr lang="zh-TW" altLang="en-US" sz="1800" dirty="0"/>
              <a:t>比賽</a:t>
            </a:r>
            <a:r>
              <a:rPr lang="zh-TW" altLang="zh-TW" sz="1800" dirty="0"/>
              <a:t>結束，</a:t>
            </a:r>
            <a:r>
              <a:rPr lang="zh-TW" altLang="en-US" sz="1800" dirty="0"/>
              <a:t>助手</a:t>
            </a:r>
            <a:r>
              <a:rPr lang="zh-TW" altLang="zh-TW" sz="1800" dirty="0"/>
              <a:t>可以</a:t>
            </a:r>
            <a:r>
              <a:rPr lang="zh-TW" altLang="en-US" sz="1800" dirty="0"/>
              <a:t>來到</a:t>
            </a:r>
            <a:r>
              <a:rPr lang="zh-TW" altLang="zh-TW" sz="1800" dirty="0"/>
              <a:t>平台，</a:t>
            </a:r>
            <a:r>
              <a:rPr lang="zh-TW" altLang="en-US" sz="1800" dirty="0"/>
              <a:t>兩位助手其</a:t>
            </a:r>
            <a:r>
              <a:rPr lang="zh-TW" altLang="zh-TW" sz="1800" dirty="0"/>
              <a:t>中的一</a:t>
            </a:r>
            <a:r>
              <a:rPr lang="zh-TW" altLang="en-US" sz="1800" dirty="0"/>
              <a:t>位</a:t>
            </a:r>
            <a:r>
              <a:rPr lang="zh-TW" altLang="zh-TW" sz="1800" dirty="0"/>
              <a:t>可進入</a:t>
            </a:r>
            <a:r>
              <a:rPr lang="zh-TW" altLang="en-US" sz="1800" dirty="0"/>
              <a:t>拳擊場來</a:t>
            </a:r>
            <a:r>
              <a:rPr lang="zh-TW" altLang="zh-TW" sz="1800" dirty="0"/>
              <a:t>協助拳擊手。在</a:t>
            </a:r>
            <a:r>
              <a:rPr lang="zh-TW" altLang="en-US" sz="1800" dirty="0"/>
              <a:t>比賽</a:t>
            </a:r>
            <a:r>
              <a:rPr lang="zh-TW" altLang="zh-TW" sz="1800" dirty="0"/>
              <a:t>之間協助拳擊手可能</a:t>
            </a:r>
            <a:r>
              <a:rPr lang="zh-TW" altLang="zh-TW" sz="1800" dirty="0" smtClean="0"/>
              <a:t>包括</a:t>
            </a:r>
            <a:r>
              <a:rPr lang="zh-TW" altLang="en-US" sz="1800" dirty="0" smtClean="0"/>
              <a:t>：</a:t>
            </a:r>
            <a:endParaRPr lang="en-US" altLang="pl-PL" sz="1800" dirty="0"/>
          </a:p>
          <a:p>
            <a:pPr marL="0" indent="0" eaLnBrk="1" hangingPunct="1">
              <a:spcBef>
                <a:spcPts val="500"/>
              </a:spcBef>
            </a:pPr>
            <a:r>
              <a:rPr lang="en-US" altLang="pl-PL" sz="1800" dirty="0"/>
              <a:t>Have the boxer to sit or stand in the corner to take deep breaths</a:t>
            </a:r>
            <a:r>
              <a:rPr lang="zh-TW" altLang="zh-TW" sz="1800" dirty="0"/>
              <a:t>讓拳擊手坐在或站在角落深</a:t>
            </a:r>
            <a:r>
              <a:rPr lang="zh-TW" altLang="en-US" sz="1800" dirty="0"/>
              <a:t>呼</a:t>
            </a:r>
            <a:r>
              <a:rPr lang="zh-TW" altLang="zh-TW" sz="1800" dirty="0"/>
              <a:t>吸</a:t>
            </a:r>
            <a:endParaRPr lang="en-US" altLang="pl-PL" sz="1800" dirty="0"/>
          </a:p>
          <a:p>
            <a:pPr marL="0" indent="0" eaLnBrk="1" hangingPunct="1">
              <a:spcBef>
                <a:spcPts val="500"/>
              </a:spcBef>
            </a:pPr>
            <a:r>
              <a:rPr lang="en-US" altLang="pl-PL" sz="1800" dirty="0"/>
              <a:t>Check the boxer’s condition and ensure he/she is fit to box in the next round</a:t>
            </a:r>
            <a:r>
              <a:rPr lang="zh-TW" altLang="zh-TW" sz="1800" dirty="0"/>
              <a:t>檢查拳擊手的狀況，並確</a:t>
            </a:r>
            <a:r>
              <a:rPr lang="zh-TW" altLang="en-US" sz="1800" dirty="0"/>
              <a:t>定</a:t>
            </a:r>
            <a:r>
              <a:rPr lang="zh-TW" altLang="zh-TW" sz="1800" dirty="0"/>
              <a:t>他/她</a:t>
            </a:r>
            <a:r>
              <a:rPr lang="zh-TW" altLang="en-US" sz="1800" dirty="0"/>
              <a:t>可以勝任</a:t>
            </a:r>
            <a:r>
              <a:rPr lang="zh-TW" altLang="zh-TW" sz="1800" dirty="0"/>
              <a:t>下一</a:t>
            </a:r>
            <a:r>
              <a:rPr lang="zh-TW" altLang="en-US" sz="1800" dirty="0"/>
              <a:t>回合</a:t>
            </a:r>
            <a:r>
              <a:rPr lang="zh-TW" altLang="zh-TW" sz="1800" dirty="0"/>
              <a:t>的</a:t>
            </a:r>
            <a:r>
              <a:rPr lang="zh-TW" altLang="en-US" sz="1800" dirty="0"/>
              <a:t>拳擊</a:t>
            </a:r>
            <a:endParaRPr lang="en-US" altLang="pl-PL" sz="1800" dirty="0"/>
          </a:p>
          <a:p>
            <a:pPr marL="0" indent="0" eaLnBrk="1" hangingPunct="1">
              <a:spcBef>
                <a:spcPts val="500"/>
              </a:spcBef>
            </a:pPr>
            <a:r>
              <a:rPr lang="en-US" altLang="pl-PL" sz="1800" dirty="0"/>
              <a:t>Advise with tactics in short, clear, and understandable manner</a:t>
            </a:r>
            <a:r>
              <a:rPr lang="zh-TW" altLang="en-US" sz="1800" dirty="0"/>
              <a:t>以</a:t>
            </a:r>
            <a:r>
              <a:rPr lang="zh-TW" altLang="zh-TW" sz="1800" dirty="0"/>
              <a:t>短暫</a:t>
            </a:r>
            <a:r>
              <a:rPr lang="zh-TW" altLang="en-US" sz="1800" dirty="0"/>
              <a:t>、</a:t>
            </a:r>
            <a:r>
              <a:rPr lang="zh-TW" altLang="zh-TW" sz="1800" dirty="0"/>
              <a:t>清晰</a:t>
            </a:r>
            <a:r>
              <a:rPr lang="zh-TW" altLang="en-US" sz="1800" dirty="0"/>
              <a:t>、</a:t>
            </a:r>
            <a:r>
              <a:rPr lang="zh-TW" altLang="zh-TW" sz="1800" dirty="0"/>
              <a:t>可理解的方式提出建議</a:t>
            </a:r>
            <a:endParaRPr lang="en-US" altLang="pl-PL" sz="1800" dirty="0"/>
          </a:p>
          <a:p>
            <a:pPr marL="0" indent="0" eaLnBrk="1" hangingPunct="1">
              <a:spcBef>
                <a:spcPts val="500"/>
              </a:spcBef>
            </a:pPr>
            <a:r>
              <a:rPr lang="en-US" altLang="pl-PL" sz="1800" dirty="0"/>
              <a:t>Provide encouragement</a:t>
            </a:r>
            <a:r>
              <a:rPr lang="zh-TW" altLang="en-US" sz="1800" dirty="0"/>
              <a:t>給予</a:t>
            </a:r>
            <a:r>
              <a:rPr lang="zh-TW" altLang="zh-TW" sz="1800" dirty="0"/>
              <a:t>鼓勵</a:t>
            </a:r>
            <a:endParaRPr lang="en-US" altLang="pl-PL" sz="1800" dirty="0"/>
          </a:p>
          <a:p>
            <a:pPr marL="0" indent="0" eaLnBrk="1" hangingPunct="1">
              <a:spcBef>
                <a:spcPts val="500"/>
              </a:spcBef>
            </a:pPr>
            <a:r>
              <a:rPr lang="en-US" altLang="pl-PL" sz="1800" dirty="0"/>
              <a:t>Provide a good recovery, such as supply water, place ice pack on the back of the neck and generate a breeze with the towel to lower the body temperature.</a:t>
            </a:r>
            <a:r>
              <a:rPr lang="zh-TW" altLang="zh-TW" sz="1800" dirty="0"/>
              <a:t>提供良好的恢復，</a:t>
            </a:r>
            <a:r>
              <a:rPr lang="zh-TW" altLang="zh-TW" sz="1800" dirty="0" smtClean="0"/>
              <a:t>如</a:t>
            </a:r>
            <a:r>
              <a:rPr lang="zh-TW" altLang="en-US" sz="1800" dirty="0" smtClean="0"/>
              <a:t>：</a:t>
            </a:r>
            <a:r>
              <a:rPr lang="zh-TW" altLang="zh-TW" sz="1800" dirty="0" smtClean="0"/>
              <a:t>供水</a:t>
            </a:r>
            <a:r>
              <a:rPr lang="zh-TW" altLang="en-US" sz="1800" dirty="0"/>
              <a:t>、</a:t>
            </a:r>
            <a:r>
              <a:rPr lang="zh-TW" altLang="zh-TW" sz="1800" dirty="0"/>
              <a:t>將冰袋放在</a:t>
            </a:r>
            <a:r>
              <a:rPr lang="zh-TW" altLang="en-US" sz="1800" dirty="0"/>
              <a:t>後</a:t>
            </a:r>
            <a:r>
              <a:rPr lang="zh-TW" altLang="zh-TW" sz="1800" dirty="0"/>
              <a:t>頸部</a:t>
            </a:r>
            <a:r>
              <a:rPr lang="zh-TW" altLang="en-US" sz="1800" dirty="0"/>
              <a:t>，</a:t>
            </a:r>
            <a:r>
              <a:rPr lang="zh-TW" altLang="zh-TW" sz="1800" dirty="0"/>
              <a:t>並用毛巾產生微風</a:t>
            </a:r>
            <a:r>
              <a:rPr lang="zh-TW" altLang="en-US" sz="1800" dirty="0"/>
              <a:t>以</a:t>
            </a:r>
            <a:r>
              <a:rPr lang="zh-TW" altLang="zh-TW" sz="1800" dirty="0"/>
              <a:t>降低體溫。</a:t>
            </a:r>
            <a:endParaRPr lang="en-US" altLang="pl-PL" sz="1800" dirty="0"/>
          </a:p>
          <a:p>
            <a:pPr marL="0" indent="0" eaLnBrk="1" hangingPunct="1">
              <a:spcBef>
                <a:spcPts val="500"/>
              </a:spcBef>
              <a:buFont typeface="Arial" panose="020B0604020202020204" pitchFamily="34" charset="0"/>
              <a:buNone/>
            </a:pPr>
            <a:r>
              <a:rPr lang="en-US" altLang="pl-PL" sz="1800" dirty="0"/>
              <a:t>Before the start of the next round, the Seconds must step away and shall not remain on the platform. Also, before the round begins, everything (buckets, sponges, towels, and etc.) on the platform must be removed.</a:t>
            </a:r>
            <a:r>
              <a:rPr lang="zh-TW" altLang="zh-TW" sz="1800" dirty="0"/>
              <a:t>在下一</a:t>
            </a:r>
            <a:r>
              <a:rPr lang="zh-TW" altLang="en-US" sz="1800" dirty="0"/>
              <a:t>回合</a:t>
            </a:r>
            <a:r>
              <a:rPr lang="zh-TW" altLang="zh-TW" sz="1800" dirty="0"/>
              <a:t>開始前，</a:t>
            </a:r>
            <a:r>
              <a:rPr lang="zh-TW" altLang="en-US" sz="1800" dirty="0"/>
              <a:t>助手</a:t>
            </a:r>
            <a:r>
              <a:rPr lang="zh-TW" altLang="zh-TW" sz="1800" dirty="0"/>
              <a:t>必須</a:t>
            </a:r>
            <a:r>
              <a:rPr lang="zh-TW" altLang="en-US" sz="1800" dirty="0"/>
              <a:t>離</a:t>
            </a:r>
            <a:r>
              <a:rPr lang="zh-TW" altLang="zh-TW" sz="1800" dirty="0"/>
              <a:t>開，不能</a:t>
            </a:r>
            <a:r>
              <a:rPr lang="zh-TW" altLang="en-US" sz="1800" dirty="0"/>
              <a:t>再</a:t>
            </a:r>
            <a:r>
              <a:rPr lang="zh-TW" altLang="zh-TW" sz="1800" dirty="0"/>
              <a:t>留在平台上。此外，在</a:t>
            </a:r>
            <a:r>
              <a:rPr lang="zh-TW" altLang="en-US" sz="1800" dirty="0"/>
              <a:t>回合</a:t>
            </a:r>
            <a:r>
              <a:rPr lang="zh-TW" altLang="zh-TW" sz="1800" dirty="0"/>
              <a:t>開始前，必須</a:t>
            </a:r>
            <a:r>
              <a:rPr lang="zh-TW" altLang="en-US" sz="1800" dirty="0"/>
              <a:t>移開</a:t>
            </a:r>
            <a:r>
              <a:rPr lang="zh-TW" altLang="zh-TW" sz="1800" dirty="0"/>
              <a:t>平台上所有</a:t>
            </a:r>
            <a:r>
              <a:rPr lang="zh-TW" altLang="en-US" sz="1800" dirty="0"/>
              <a:t>的</a:t>
            </a:r>
            <a:r>
              <a:rPr lang="zh-TW" altLang="zh-TW" sz="1800" dirty="0"/>
              <a:t>東西（水桶</a:t>
            </a:r>
            <a:r>
              <a:rPr lang="zh-TW" altLang="en-US" sz="1800" dirty="0"/>
              <a:t>、</a:t>
            </a:r>
            <a:r>
              <a:rPr lang="zh-TW" altLang="zh-TW" sz="1800" dirty="0"/>
              <a:t>海綿</a:t>
            </a:r>
            <a:r>
              <a:rPr lang="zh-TW" altLang="en-US" sz="1800" dirty="0"/>
              <a:t>、</a:t>
            </a:r>
            <a:r>
              <a:rPr lang="zh-TW" altLang="zh-TW" sz="1800" dirty="0"/>
              <a:t>毛巾等）。</a:t>
            </a:r>
            <a:endParaRPr lang="en-US" altLang="pl-PL" sz="1800" dirty="0"/>
          </a:p>
        </p:txBody>
      </p:sp>
      <p:sp>
        <p:nvSpPr>
          <p:cNvPr id="478212" name="Rectangle 3"/>
          <p:cNvSpPr>
            <a:spLocks noGrp="1" noChangeArrowheads="1"/>
          </p:cNvSpPr>
          <p:nvPr>
            <p:ph type="title"/>
          </p:nvPr>
        </p:nvSpPr>
        <p:spPr>
          <a:xfrm>
            <a:off x="2287588" y="403225"/>
            <a:ext cx="7489825" cy="936625"/>
          </a:xfrm>
        </p:spPr>
        <p:txBody>
          <a:bodyPr/>
          <a:lstStyle/>
          <a:p>
            <a:pPr eaLnBrk="1" hangingPunct="1"/>
            <a:r>
              <a:rPr lang="en-US" altLang="pl-PL" dirty="0"/>
              <a:t>DURING THE AOB BOUT</a:t>
            </a:r>
            <a:r>
              <a:rPr lang="zh-TW" altLang="en-US" b="1" dirty="0"/>
              <a:t>在</a:t>
            </a:r>
            <a:r>
              <a:rPr lang="en-US" altLang="zh-TW" b="1" dirty="0"/>
              <a:t>AOB</a:t>
            </a:r>
            <a:r>
              <a:rPr lang="zh-TW" altLang="en-US" b="1" dirty="0"/>
              <a:t>比賽時</a:t>
            </a:r>
            <a:r>
              <a:rPr lang="en-US" altLang="pl-PL" b="1" dirty="0"/>
              <a:t/>
            </a:r>
            <a:br>
              <a:rPr lang="en-US" altLang="pl-PL" b="1" dirty="0"/>
            </a:br>
            <a:r>
              <a:rPr lang="en-US" altLang="pl-PL" dirty="0"/>
              <a:t/>
            </a:r>
            <a:br>
              <a:rPr lang="en-US" altLang="pl-PL" dirty="0"/>
            </a:br>
            <a:endParaRPr lang="en-US" altLang="pl-PL" dirty="0"/>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F18D0A3-4076-496D-AFA8-1D55292FC90D}" type="slidenum">
              <a:rPr lang="en-US" altLang="pl-PL" sz="1200" smtClean="0">
                <a:solidFill>
                  <a:srgbClr val="FFFFFF"/>
                </a:solidFill>
                <a:latin typeface="Arial Black" panose="020B0A04020102090204" pitchFamily="34" charset="0"/>
                <a:sym typeface="Arial Black" panose="020B0A04020102090204" pitchFamily="34" charset="0"/>
              </a:rPr>
              <a:pPr/>
              <a:t>347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79235" name="Rectangle 2"/>
          <p:cNvSpPr>
            <a:spLocks noGrp="1" noChangeArrowheads="1"/>
          </p:cNvSpPr>
          <p:nvPr>
            <p:ph type="body" idx="1"/>
          </p:nvPr>
        </p:nvSpPr>
        <p:spPr>
          <a:xfrm>
            <a:off x="776288" y="836712"/>
            <a:ext cx="8640762" cy="5389463"/>
          </a:xfrm>
        </p:spPr>
        <p:txBody>
          <a:bodyPr/>
          <a:lstStyle/>
          <a:p>
            <a:pPr marL="304800" indent="-304800" algn="just" eaLnBrk="1" hangingPunct="1">
              <a:spcBef>
                <a:spcPct val="0"/>
              </a:spcBef>
            </a:pPr>
            <a:endParaRPr lang="en-US" altLang="pl-PL" sz="2000" dirty="0"/>
          </a:p>
          <a:p>
            <a:pPr marL="304800" indent="-304800" algn="just" eaLnBrk="1" hangingPunct="1">
              <a:spcBef>
                <a:spcPts val="500"/>
              </a:spcBef>
            </a:pPr>
            <a:r>
              <a:rPr lang="en-US" altLang="pl-PL" sz="2000" dirty="0"/>
              <a:t>Safety of the boxer should a priority at all the stage of the competition. If the boxer is in danger the coach should feel confident to stop the bout.</a:t>
            </a:r>
            <a:r>
              <a:rPr lang="zh-TW" altLang="zh-TW" sz="2000" dirty="0"/>
              <a:t>在比賽的所有階段都</a:t>
            </a:r>
            <a:r>
              <a:rPr lang="zh-TW" altLang="en-US" sz="2000" dirty="0"/>
              <a:t>必須</a:t>
            </a:r>
            <a:r>
              <a:rPr lang="zh-TW" altLang="zh-TW" sz="2000" dirty="0"/>
              <a:t>優先考慮拳擊手的安全性。如果拳擊手處於危險之中，教練應該有</a:t>
            </a:r>
            <a:r>
              <a:rPr lang="zh-TW" altLang="en-US" sz="2000" dirty="0"/>
              <a:t>把握</a:t>
            </a:r>
            <a:r>
              <a:rPr lang="zh-TW" altLang="zh-TW" sz="2000" dirty="0"/>
              <a:t>停止比賽。</a:t>
            </a:r>
            <a:endParaRPr lang="en-US" altLang="pl-PL" sz="2000" dirty="0"/>
          </a:p>
          <a:p>
            <a:pPr marL="304800" indent="-304800" algn="just" eaLnBrk="1" hangingPunct="1">
              <a:spcBef>
                <a:spcPts val="500"/>
              </a:spcBef>
            </a:pPr>
            <a:r>
              <a:rPr lang="en-US" altLang="pl-PL" sz="2000" dirty="0"/>
              <a:t>Should guide the boxer through the bout as to what is happening and give him the right advice and remind tactics and techniques at all the times.</a:t>
            </a:r>
            <a:r>
              <a:rPr lang="zh-TW" altLang="zh-TW" sz="2000" dirty="0"/>
              <a:t>應該</a:t>
            </a:r>
            <a:r>
              <a:rPr lang="zh-TW" altLang="en-US" sz="2000" dirty="0"/>
              <a:t>透</a:t>
            </a:r>
            <a:r>
              <a:rPr lang="zh-TW" altLang="zh-TW" sz="2000" dirty="0"/>
              <a:t>過</a:t>
            </a:r>
            <a:r>
              <a:rPr lang="zh-TW" altLang="en-US" sz="2000" dirty="0"/>
              <a:t>比賽而</a:t>
            </a:r>
            <a:r>
              <a:rPr lang="zh-TW" altLang="zh-TW" sz="2000" dirty="0"/>
              <a:t>引導拳擊手</a:t>
            </a:r>
            <a:r>
              <a:rPr lang="zh-TW" altLang="en-US" sz="2000" dirty="0"/>
              <a:t>關於</a:t>
            </a:r>
            <a:r>
              <a:rPr lang="zh-TW" altLang="zh-TW" sz="2000" dirty="0"/>
              <a:t>發生的事情並</a:t>
            </a:r>
            <a:r>
              <a:rPr lang="zh-TW" altLang="en-US" sz="2000" dirty="0"/>
              <a:t>提供</a:t>
            </a:r>
            <a:r>
              <a:rPr lang="zh-TW" altLang="zh-TW" sz="2000" dirty="0"/>
              <a:t>正確的建議，並</a:t>
            </a:r>
            <a:r>
              <a:rPr lang="zh-TW" altLang="en-US" sz="2000" dirty="0"/>
              <a:t>隨時</a:t>
            </a:r>
            <a:r>
              <a:rPr lang="zh-TW" altLang="zh-TW" sz="2000" dirty="0"/>
              <a:t>提醒戰術和技巧。</a:t>
            </a:r>
            <a:endParaRPr lang="en-US" altLang="pl-PL" sz="2000" dirty="0"/>
          </a:p>
          <a:p>
            <a:pPr marL="304800" indent="-304800" eaLnBrk="1" hangingPunct="1">
              <a:spcBef>
                <a:spcPts val="500"/>
              </a:spcBef>
            </a:pPr>
            <a:r>
              <a:rPr lang="en-US" altLang="pl-PL" sz="2000" dirty="0"/>
              <a:t>To observe the opponent and make decisions accordingly. To advise the boxer regarding the physical, technical and tactical weaknesses of the opponent during the bout.</a:t>
            </a:r>
            <a:r>
              <a:rPr lang="zh-TW" altLang="zh-TW" sz="2000" dirty="0"/>
              <a:t>觀察對手並做出相應的決</a:t>
            </a:r>
            <a:r>
              <a:rPr lang="zh-TW" altLang="en-US" sz="2000" dirty="0"/>
              <a:t>策</a:t>
            </a:r>
            <a:r>
              <a:rPr lang="zh-TW" altLang="zh-TW" sz="2000" dirty="0"/>
              <a:t>。</a:t>
            </a:r>
            <a:r>
              <a:rPr lang="zh-TW" altLang="en-US" sz="2000" dirty="0"/>
              <a:t>告知</a:t>
            </a:r>
            <a:r>
              <a:rPr lang="zh-TW" altLang="zh-TW" sz="2000" dirty="0"/>
              <a:t>拳擊手關於對手在比賽</a:t>
            </a:r>
            <a:r>
              <a:rPr lang="zh-TW" altLang="en-US" sz="2000" dirty="0"/>
              <a:t>時</a:t>
            </a:r>
            <a:r>
              <a:rPr lang="zh-TW" altLang="zh-TW" sz="2000" dirty="0"/>
              <a:t>體</a:t>
            </a:r>
            <a:r>
              <a:rPr lang="zh-TW" altLang="en-US" sz="2000" dirty="0"/>
              <a:t>能、</a:t>
            </a:r>
            <a:r>
              <a:rPr lang="zh-TW" altLang="zh-TW" sz="2000" dirty="0"/>
              <a:t>技術和戰術上的弱點。</a:t>
            </a:r>
            <a:endParaRPr lang="en-US" altLang="pl-PL" sz="2000" dirty="0"/>
          </a:p>
          <a:p>
            <a:pPr marL="304800" indent="-304800" eaLnBrk="1" hangingPunct="1">
              <a:spcBef>
                <a:spcPts val="500"/>
              </a:spcBef>
            </a:pPr>
            <a:r>
              <a:rPr lang="en-US" altLang="pl-PL" sz="2000" dirty="0"/>
              <a:t>Must provide adequate amount of water for boxer’s hydration.</a:t>
            </a:r>
            <a:r>
              <a:rPr lang="zh-TW" altLang="zh-TW" sz="2000" dirty="0"/>
              <a:t>必須為拳擊手的水合</a:t>
            </a:r>
            <a:r>
              <a:rPr lang="zh-TW" altLang="en-US" sz="2000" dirty="0"/>
              <a:t>而</a:t>
            </a:r>
            <a:r>
              <a:rPr lang="zh-TW" altLang="zh-TW" sz="2000" dirty="0"/>
              <a:t>提供足夠的水量。</a:t>
            </a:r>
            <a:endParaRPr lang="en-US" altLang="pl-PL" sz="2000" dirty="0"/>
          </a:p>
          <a:p>
            <a:pPr marL="304800" indent="-304800" eaLnBrk="1" hangingPunct="1">
              <a:spcBef>
                <a:spcPts val="500"/>
              </a:spcBef>
            </a:pPr>
            <a:r>
              <a:rPr lang="en-US" altLang="pl-PL" sz="2000" dirty="0"/>
              <a:t>Must keep the boxers as cool as possible.</a:t>
            </a:r>
            <a:r>
              <a:rPr lang="zh-TW" altLang="zh-TW" sz="2000" dirty="0"/>
              <a:t>必須</a:t>
            </a:r>
            <a:r>
              <a:rPr lang="zh-TW" altLang="en-US" sz="2000" dirty="0"/>
              <a:t>讓</a:t>
            </a:r>
            <a:r>
              <a:rPr lang="zh-TW" altLang="zh-TW" sz="2000" dirty="0"/>
              <a:t>拳擊手盡可能保持涼爽。</a:t>
            </a:r>
            <a:endParaRPr lang="en-US" altLang="pl-PL" sz="2000" dirty="0"/>
          </a:p>
          <a:p>
            <a:pPr marL="304800" indent="-304800" algn="just" eaLnBrk="1" hangingPunct="1">
              <a:spcBef>
                <a:spcPts val="500"/>
              </a:spcBef>
            </a:pPr>
            <a:r>
              <a:rPr lang="en-US" altLang="pl-PL" sz="2000" dirty="0"/>
              <a:t>Must be aware of the boxer’s attitude and encourage him at all times with sensible advice.</a:t>
            </a:r>
            <a:r>
              <a:rPr lang="zh-TW" altLang="zh-TW" sz="2000" dirty="0"/>
              <a:t>必須</a:t>
            </a:r>
            <a:r>
              <a:rPr lang="zh-TW" altLang="en-US" sz="2000" dirty="0"/>
              <a:t>清楚</a:t>
            </a:r>
            <a:r>
              <a:rPr lang="zh-TW" altLang="zh-TW" sz="2000" dirty="0"/>
              <a:t>拳擊手的態度，並隨時</a:t>
            </a:r>
            <a:r>
              <a:rPr lang="zh-TW" altLang="en-US" sz="2000" dirty="0"/>
              <a:t>以</a:t>
            </a:r>
            <a:r>
              <a:rPr lang="zh-TW" altLang="zh-TW" sz="2000" dirty="0"/>
              <a:t>明智的建議鼓勵他。</a:t>
            </a:r>
            <a:endParaRPr lang="en-US" altLang="pl-PL" sz="2000" dirty="0"/>
          </a:p>
          <a:p>
            <a:pPr marL="0" indent="0" eaLnBrk="1" hangingPunct="1">
              <a:spcBef>
                <a:spcPts val="500"/>
              </a:spcBef>
              <a:buNone/>
            </a:pPr>
            <a:r>
              <a:rPr lang="zh-TW" altLang="zh-TW" sz="2000" dirty="0"/>
              <a:t/>
            </a:r>
            <a:br>
              <a:rPr lang="zh-TW" altLang="zh-TW" sz="2000" dirty="0"/>
            </a:br>
            <a:endParaRPr lang="en-US" altLang="pl-PL" sz="2000" dirty="0"/>
          </a:p>
        </p:txBody>
      </p:sp>
      <p:sp>
        <p:nvSpPr>
          <p:cNvPr id="479236" name="Rectangle 3"/>
          <p:cNvSpPr>
            <a:spLocks noGrp="1" noChangeArrowheads="1"/>
          </p:cNvSpPr>
          <p:nvPr>
            <p:ph type="title"/>
          </p:nvPr>
        </p:nvSpPr>
        <p:spPr>
          <a:xfrm>
            <a:off x="1927225" y="619125"/>
            <a:ext cx="7489825" cy="1153691"/>
          </a:xfrm>
        </p:spPr>
        <p:txBody>
          <a:bodyPr/>
          <a:lstStyle/>
          <a:p>
            <a:pPr eaLnBrk="1" hangingPunct="1"/>
            <a:r>
              <a:rPr lang="en-US" altLang="pl-PL" sz="2000" dirty="0"/>
              <a:t/>
            </a:r>
            <a:br>
              <a:rPr lang="en-US" altLang="pl-PL" sz="2000" dirty="0"/>
            </a:br>
            <a:endParaRPr lang="en-US" altLang="pl-PL" sz="2000" dirty="0"/>
          </a:p>
        </p:txBody>
      </p:sp>
      <p:sp>
        <p:nvSpPr>
          <p:cNvPr id="479237" name="Rectangle 4"/>
          <p:cNvSpPr>
            <a:spLocks/>
          </p:cNvSpPr>
          <p:nvPr/>
        </p:nvSpPr>
        <p:spPr bwMode="auto">
          <a:xfrm>
            <a:off x="1860550" y="403225"/>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altLang="pl-PL" sz="2800" dirty="0">
                <a:latin typeface="Arial Black" panose="020B0A04020102090204" pitchFamily="34" charset="0"/>
                <a:sym typeface="Arial Black" panose="020B0A04020102090204" pitchFamily="34" charset="0"/>
              </a:rPr>
              <a:t>DURING ANY AIBA COMPETITION BOUT</a:t>
            </a:r>
            <a:r>
              <a:rPr lang="zh-TW" altLang="en-US" sz="2800" b="1" dirty="0">
                <a:latin typeface="Arial Black" panose="020B0A04020102090204" pitchFamily="34" charset="0"/>
                <a:sym typeface="Arial Black" panose="020B0A04020102090204" pitchFamily="34" charset="0"/>
              </a:rPr>
              <a:t>在任何</a:t>
            </a:r>
            <a:r>
              <a:rPr lang="en-US" altLang="zh-TW" sz="2800" b="1" dirty="0">
                <a:latin typeface="Arial Black" panose="020B0A04020102090204" pitchFamily="34" charset="0"/>
                <a:sym typeface="Arial Black" panose="020B0A04020102090204" pitchFamily="34" charset="0"/>
              </a:rPr>
              <a:t>AIBA</a:t>
            </a:r>
            <a:r>
              <a:rPr lang="zh-TW" altLang="en-US" sz="2800" b="1" dirty="0">
                <a:latin typeface="Arial Black" panose="020B0A04020102090204" pitchFamily="34" charset="0"/>
                <a:sym typeface="Arial Black" panose="020B0A04020102090204" pitchFamily="34" charset="0"/>
              </a:rPr>
              <a:t>競賽對戰時</a:t>
            </a:r>
            <a:endParaRPr lang="en-US" altLang="pl-PL" sz="2800" b="1" dirty="0">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7C0C951-2858-4306-BC8B-2FC68172EB4D}" type="slidenum">
              <a:rPr lang="en-US" altLang="pl-PL" sz="1200" smtClean="0">
                <a:solidFill>
                  <a:srgbClr val="FFFFFF"/>
                </a:solidFill>
                <a:latin typeface="Arial Black" panose="020B0A04020102090204" pitchFamily="34" charset="0"/>
                <a:sym typeface="Arial Black" panose="020B0A04020102090204" pitchFamily="34" charset="0"/>
              </a:rPr>
              <a:pPr/>
              <a:t>348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0259" name="Rectangle 2"/>
          <p:cNvSpPr>
            <a:spLocks noGrp="1" noChangeArrowheads="1"/>
          </p:cNvSpPr>
          <p:nvPr>
            <p:ph type="title"/>
          </p:nvPr>
        </p:nvSpPr>
        <p:spPr>
          <a:xfrm>
            <a:off x="1927225" y="476250"/>
            <a:ext cx="7489825" cy="719138"/>
          </a:xfrm>
        </p:spPr>
        <p:txBody>
          <a:bodyPr/>
          <a:lstStyle/>
          <a:p>
            <a:pPr eaLnBrk="1" hangingPunct="1"/>
            <a:r>
              <a:rPr lang="en-US" altLang="pl-PL" dirty="0"/>
              <a:t>AFTER AOB BOUT</a:t>
            </a:r>
            <a:r>
              <a:rPr lang="zh-TW" altLang="en-US" b="1" dirty="0"/>
              <a:t>在</a:t>
            </a:r>
            <a:r>
              <a:rPr lang="en-US" altLang="zh-TW" b="1" dirty="0"/>
              <a:t>AOB</a:t>
            </a:r>
            <a:r>
              <a:rPr lang="zh-TW" altLang="en-US" b="1" dirty="0"/>
              <a:t>比賽後</a:t>
            </a:r>
            <a:endParaRPr lang="en-US" altLang="pl-PL" b="1" dirty="0"/>
          </a:p>
        </p:txBody>
      </p:sp>
      <p:sp>
        <p:nvSpPr>
          <p:cNvPr id="480260" name="Rectangle 3"/>
          <p:cNvSpPr>
            <a:spLocks noGrp="1" noChangeArrowheads="1"/>
          </p:cNvSpPr>
          <p:nvPr>
            <p:ph type="body" idx="1"/>
          </p:nvPr>
        </p:nvSpPr>
        <p:spPr>
          <a:xfrm>
            <a:off x="919163" y="1195388"/>
            <a:ext cx="8208962" cy="4754562"/>
          </a:xfrm>
        </p:spPr>
        <p:txBody>
          <a:bodyPr/>
          <a:lstStyle/>
          <a:p>
            <a:pPr eaLnBrk="1" hangingPunct="1">
              <a:spcBef>
                <a:spcPct val="0"/>
              </a:spcBef>
            </a:pPr>
            <a:r>
              <a:rPr lang="en-US" altLang="pl-PL" sz="2000" dirty="0"/>
              <a:t>At the end of the final round, the coach shall take off the gloves, </a:t>
            </a:r>
            <a:r>
              <a:rPr lang="en-US" altLang="pl-PL" sz="2000" dirty="0" err="1"/>
              <a:t>headguard</a:t>
            </a:r>
            <a:r>
              <a:rPr lang="en-US" altLang="pl-PL" sz="2000" dirty="0"/>
              <a:t>, and </a:t>
            </a:r>
            <a:r>
              <a:rPr lang="en-US" altLang="pl-PL" sz="2000" dirty="0" err="1"/>
              <a:t>gumshield</a:t>
            </a:r>
            <a:r>
              <a:rPr lang="en-US" altLang="pl-PL" sz="2000" dirty="0"/>
              <a:t> of the boxer. Appreciate and recognize the boxer for his/her effort.</a:t>
            </a:r>
            <a:r>
              <a:rPr lang="zh-TW" altLang="zh-TW" sz="2400" dirty="0"/>
              <a:t>在最後一</a:t>
            </a:r>
            <a:r>
              <a:rPr lang="zh-TW" altLang="en-US" sz="2400" dirty="0"/>
              <a:t>回合</a:t>
            </a:r>
            <a:r>
              <a:rPr lang="zh-TW" altLang="zh-TW" sz="2400" dirty="0"/>
              <a:t>結束時，教練</a:t>
            </a:r>
            <a:r>
              <a:rPr lang="zh-TW" altLang="en-US" sz="2400" dirty="0"/>
              <a:t>必須</a:t>
            </a:r>
            <a:r>
              <a:rPr lang="zh-TW" altLang="zh-TW" sz="2400" dirty="0"/>
              <a:t>脫掉拳擊手的手套</a:t>
            </a:r>
            <a:r>
              <a:rPr lang="zh-TW" altLang="en-US" sz="2400" dirty="0"/>
              <a:t>、</a:t>
            </a:r>
            <a:r>
              <a:rPr lang="zh-TW" altLang="zh-TW" sz="2400" dirty="0"/>
              <a:t>頭盔和口罩。</a:t>
            </a:r>
            <a:r>
              <a:rPr lang="zh-TW" altLang="en-US" sz="2400" dirty="0"/>
              <a:t>讚</a:t>
            </a:r>
            <a:r>
              <a:rPr lang="zh-TW" altLang="zh-TW" sz="2400" dirty="0"/>
              <a:t>賞</a:t>
            </a:r>
            <a:r>
              <a:rPr lang="zh-TW" altLang="en-US" sz="2400" dirty="0"/>
              <a:t>並</a:t>
            </a:r>
            <a:r>
              <a:rPr lang="zh-TW" altLang="zh-TW" sz="2400" dirty="0"/>
              <a:t>認</a:t>
            </a:r>
            <a:r>
              <a:rPr lang="zh-TW" altLang="en-US" sz="2400" dirty="0"/>
              <a:t>可</a:t>
            </a:r>
            <a:r>
              <a:rPr lang="zh-TW" altLang="zh-TW" sz="2400" dirty="0"/>
              <a:t>拳擊手</a:t>
            </a:r>
            <a:r>
              <a:rPr lang="zh-TW" altLang="en-US" sz="2400" dirty="0"/>
              <a:t>付出</a:t>
            </a:r>
            <a:r>
              <a:rPr lang="zh-TW" altLang="zh-TW" sz="2400" dirty="0"/>
              <a:t>的努力。</a:t>
            </a:r>
            <a:endParaRPr lang="en-US" altLang="pl-PL" sz="2400" dirty="0"/>
          </a:p>
          <a:p>
            <a:pPr algn="just" eaLnBrk="1" hangingPunct="1">
              <a:spcBef>
                <a:spcPts val="500"/>
              </a:spcBef>
            </a:pPr>
            <a:endParaRPr lang="en-US" altLang="pl-PL" sz="2000" dirty="0"/>
          </a:p>
          <a:p>
            <a:pPr algn="just" eaLnBrk="1" hangingPunct="1">
              <a:spcBef>
                <a:spcPts val="500"/>
              </a:spcBef>
            </a:pPr>
            <a:r>
              <a:rPr lang="en-US" altLang="pl-PL" sz="2000" b="1" dirty="0"/>
              <a:t>HAND SHAKE</a:t>
            </a:r>
            <a:r>
              <a:rPr lang="zh-TW" altLang="en-US" sz="2000" b="1" dirty="0"/>
              <a:t>握手</a:t>
            </a:r>
            <a:endParaRPr lang="en-US" altLang="pl-PL" dirty="0"/>
          </a:p>
          <a:p>
            <a:pPr eaLnBrk="1" hangingPunct="1">
              <a:spcBef>
                <a:spcPts val="500"/>
              </a:spcBef>
            </a:pPr>
            <a:r>
              <a:rPr lang="en-US" altLang="pl-PL" sz="2000" dirty="0"/>
              <a:t>After the bout’s decision has been indicated by the referee, the boxers may walk to opponent’s corner and the Second shall shake hands with the opponent boxers as a sign of sportsmanship and friendly rivalry in accordance with the Rules of boxing.</a:t>
            </a:r>
            <a:r>
              <a:rPr lang="zh-TW" altLang="zh-TW" sz="2400" dirty="0"/>
              <a:t>在</a:t>
            </a:r>
            <a:r>
              <a:rPr lang="zh-TW" altLang="en-US" sz="2400" dirty="0"/>
              <a:t>裁判員達成裁</a:t>
            </a:r>
            <a:r>
              <a:rPr lang="zh-TW" altLang="zh-TW" sz="2400" dirty="0"/>
              <a:t>決後，拳擊手可能會走到對手的角落，</a:t>
            </a:r>
            <a:r>
              <a:rPr lang="zh-TW" altLang="en-US" sz="2400" dirty="0"/>
              <a:t>助手</a:t>
            </a:r>
            <a:r>
              <a:rPr lang="zh-TW" altLang="zh-TW" sz="2400" dirty="0"/>
              <a:t>將根據“拳擊規則”與對</a:t>
            </a:r>
            <a:r>
              <a:rPr lang="zh-TW" altLang="en-US" sz="2400" dirty="0"/>
              <a:t>方</a:t>
            </a:r>
            <a:r>
              <a:rPr lang="zh-TW" altLang="zh-TW" sz="2400" dirty="0"/>
              <a:t>拳擊手握手，作為</a:t>
            </a:r>
            <a:r>
              <a:rPr lang="zh-TW" altLang="en-US" sz="2400" dirty="0"/>
              <a:t>運動</a:t>
            </a:r>
            <a:r>
              <a:rPr lang="zh-TW" altLang="zh-TW" sz="2400" dirty="0"/>
              <a:t>精神和友</a:t>
            </a:r>
            <a:r>
              <a:rPr lang="zh-TW" altLang="en-US" sz="2400" dirty="0"/>
              <a:t>好競爭</a:t>
            </a:r>
            <a:r>
              <a:rPr lang="zh-TW" altLang="zh-TW" sz="2400" dirty="0"/>
              <a:t>的</a:t>
            </a:r>
            <a:r>
              <a:rPr lang="zh-TW" altLang="en-US" sz="2400" dirty="0"/>
              <a:t>象徵</a:t>
            </a:r>
            <a:r>
              <a:rPr lang="zh-TW" altLang="zh-TW" sz="2400" dirty="0"/>
              <a:t>。</a:t>
            </a:r>
            <a:endParaRPr lang="en-US" altLang="pl-PL" sz="2400" dirty="0"/>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6724901-A70B-45C9-B8B7-9EE1F8C74E8F}" type="slidenum">
              <a:rPr lang="en-US" altLang="pl-PL" sz="1200" smtClean="0">
                <a:solidFill>
                  <a:srgbClr val="FFFFFF"/>
                </a:solidFill>
                <a:latin typeface="Arial Black" panose="020B0A04020102090204" pitchFamily="34" charset="0"/>
                <a:sym typeface="Arial Black" panose="020B0A04020102090204" pitchFamily="34" charset="0"/>
              </a:rPr>
              <a:pPr/>
              <a:t>349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1283" name="Rectangle 2"/>
          <p:cNvSpPr>
            <a:spLocks noGrp="1" noChangeArrowheads="1"/>
          </p:cNvSpPr>
          <p:nvPr>
            <p:ph type="title"/>
          </p:nvPr>
        </p:nvSpPr>
        <p:spPr>
          <a:xfrm>
            <a:off x="1927225" y="476250"/>
            <a:ext cx="7489825" cy="719138"/>
          </a:xfrm>
        </p:spPr>
        <p:txBody>
          <a:bodyPr/>
          <a:lstStyle/>
          <a:p>
            <a:pPr eaLnBrk="1" hangingPunct="1"/>
            <a:r>
              <a:rPr lang="en-US" altLang="pl-PL" dirty="0"/>
              <a:t>AFTER AOB BOUT</a:t>
            </a:r>
            <a:r>
              <a:rPr lang="zh-TW" altLang="en-US" b="1" dirty="0"/>
              <a:t>在</a:t>
            </a:r>
            <a:r>
              <a:rPr lang="en-US" altLang="zh-TW" b="1" dirty="0"/>
              <a:t>AOB</a:t>
            </a:r>
            <a:r>
              <a:rPr lang="zh-TW" altLang="en-US" b="1" dirty="0"/>
              <a:t>比賽後</a:t>
            </a:r>
            <a:endParaRPr lang="en-US" altLang="pl-PL" dirty="0"/>
          </a:p>
        </p:txBody>
      </p:sp>
      <p:sp>
        <p:nvSpPr>
          <p:cNvPr id="481284" name="Rectangle 3"/>
          <p:cNvSpPr>
            <a:spLocks noGrp="1" noChangeArrowheads="1"/>
          </p:cNvSpPr>
          <p:nvPr>
            <p:ph type="body" idx="1"/>
          </p:nvPr>
        </p:nvSpPr>
        <p:spPr>
          <a:xfrm>
            <a:off x="919163" y="1195388"/>
            <a:ext cx="8208962" cy="5186362"/>
          </a:xfrm>
        </p:spPr>
        <p:txBody>
          <a:bodyPr/>
          <a:lstStyle/>
          <a:p>
            <a:pPr eaLnBrk="1" hangingPunct="1">
              <a:spcBef>
                <a:spcPct val="0"/>
              </a:spcBef>
            </a:pPr>
            <a:r>
              <a:rPr lang="en-US" altLang="pl-PL" sz="2000" b="1" dirty="0"/>
              <a:t>EXITING THE FOP</a:t>
            </a:r>
            <a:r>
              <a:rPr lang="zh-TW" altLang="zh-TW" sz="2000" b="1" dirty="0"/>
              <a:t>退出FOP</a:t>
            </a:r>
            <a:endParaRPr lang="en-US" altLang="pl-PL" sz="2000" b="1" dirty="0"/>
          </a:p>
          <a:p>
            <a:pPr algn="just" eaLnBrk="1" hangingPunct="1">
              <a:spcBef>
                <a:spcPts val="500"/>
              </a:spcBef>
            </a:pPr>
            <a:r>
              <a:rPr lang="en-US" altLang="pl-PL" sz="2000" dirty="0"/>
              <a:t>Upon the exiting the ring, the Second and the boxer will be directed to the Mix Zone</a:t>
            </a:r>
            <a:r>
              <a:rPr lang="zh-TW" altLang="en-US" sz="2000" dirty="0"/>
              <a:t>在</a:t>
            </a:r>
            <a:r>
              <a:rPr lang="zh-TW" altLang="zh-TW" sz="2000" dirty="0"/>
              <a:t>退出</a:t>
            </a:r>
            <a:r>
              <a:rPr lang="zh-TW" altLang="en-US" sz="2000" dirty="0"/>
              <a:t>拳擊場</a:t>
            </a:r>
            <a:r>
              <a:rPr lang="zh-TW" altLang="zh-TW" sz="2000" dirty="0"/>
              <a:t>後，</a:t>
            </a:r>
            <a:r>
              <a:rPr lang="zh-TW" altLang="en-US" sz="2000" dirty="0"/>
              <a:t>助手</a:t>
            </a:r>
            <a:r>
              <a:rPr lang="zh-TW" altLang="zh-TW" sz="2000" dirty="0"/>
              <a:t>和拳擊手將被引導到混合區</a:t>
            </a:r>
            <a:r>
              <a:rPr lang="en-US" altLang="pl-PL" sz="2000" dirty="0"/>
              <a:t> </a:t>
            </a:r>
          </a:p>
          <a:p>
            <a:pPr eaLnBrk="1" hangingPunct="1">
              <a:spcBef>
                <a:spcPts val="500"/>
              </a:spcBef>
            </a:pPr>
            <a:r>
              <a:rPr lang="en-US" altLang="pl-PL" sz="2000" dirty="0"/>
              <a:t>Before leaving the FOP, boxer who lost the bout shall pick up the record book</a:t>
            </a:r>
            <a:r>
              <a:rPr lang="zh-TW" altLang="zh-TW" sz="2000" dirty="0"/>
              <a:t>在離開FOP之前，</a:t>
            </a:r>
            <a:r>
              <a:rPr lang="zh-TW" altLang="en-US" sz="2000" dirty="0"/>
              <a:t>輸掉</a:t>
            </a:r>
            <a:r>
              <a:rPr lang="zh-TW" altLang="zh-TW" sz="2000" dirty="0"/>
              <a:t>回合的拳擊手將拿起記錄簿</a:t>
            </a:r>
            <a:endParaRPr lang="en-US" altLang="pl-PL" sz="2000" dirty="0"/>
          </a:p>
          <a:p>
            <a:pPr eaLnBrk="1" hangingPunct="1">
              <a:spcBef>
                <a:spcPts val="500"/>
              </a:spcBef>
            </a:pPr>
            <a:r>
              <a:rPr lang="en-US" altLang="pl-PL" sz="2000" dirty="0"/>
              <a:t>After the leaving the FOP, the boxer will walk through the mix zone. The mix zone is the area dedicated to media</a:t>
            </a:r>
            <a:r>
              <a:rPr lang="zh-TW" altLang="zh-TW" sz="2000" dirty="0"/>
              <a:t>離開FOP後，拳擊手將</a:t>
            </a:r>
            <a:r>
              <a:rPr lang="zh-TW" altLang="en-US" sz="2000" dirty="0"/>
              <a:t>通</a:t>
            </a:r>
            <a:r>
              <a:rPr lang="zh-TW" altLang="zh-TW" sz="2000" dirty="0"/>
              <a:t>過混合區。混合區是媒體專用區域</a:t>
            </a:r>
            <a:r>
              <a:rPr lang="zh-TW" altLang="en-US" sz="2000" dirty="0"/>
              <a:t>。</a:t>
            </a:r>
            <a:endParaRPr lang="en-US" altLang="pl-PL" sz="2000" dirty="0"/>
          </a:p>
          <a:p>
            <a:pPr eaLnBrk="1" hangingPunct="1">
              <a:spcBef>
                <a:spcPts val="500"/>
              </a:spcBef>
            </a:pPr>
            <a:r>
              <a:rPr lang="en-US" altLang="pl-PL" sz="2000" dirty="0"/>
              <a:t>As soon as the boxer passes through the mix zone, he/she must visit the </a:t>
            </a:r>
            <a:r>
              <a:rPr lang="en-US" altLang="pl-PL" sz="2000" dirty="0" err="1"/>
              <a:t>medicamedical</a:t>
            </a:r>
            <a:r>
              <a:rPr lang="en-US" altLang="pl-PL" sz="2000" dirty="0"/>
              <a:t> room before going back to the locker room. Even if there are no noticeable injuries.</a:t>
            </a:r>
            <a:r>
              <a:rPr lang="zh-TW" altLang="zh-TW" sz="2000" dirty="0"/>
              <a:t>一旦拳擊手通過混合區，他/她必須在返回更衣室前</a:t>
            </a:r>
            <a:r>
              <a:rPr lang="zh-TW" altLang="en-US" sz="2000" dirty="0"/>
              <a:t>先到</a:t>
            </a:r>
            <a:r>
              <a:rPr lang="zh-TW" altLang="zh-TW" sz="2000" dirty="0"/>
              <a:t>醫療室</a:t>
            </a:r>
            <a:r>
              <a:rPr lang="zh-TW" altLang="en-US" sz="2000" dirty="0"/>
              <a:t>報到，</a:t>
            </a:r>
            <a:r>
              <a:rPr lang="zh-TW" altLang="zh-TW" sz="2000" dirty="0"/>
              <a:t>即使沒有明顯的傷害。</a:t>
            </a:r>
            <a:endParaRPr lang="en-US" altLang="pl-PL" sz="2000" dirty="0"/>
          </a:p>
          <a:p>
            <a:pPr algn="just" eaLnBrk="1" hangingPunct="1">
              <a:spcBef>
                <a:spcPts val="500"/>
              </a:spcBef>
            </a:pPr>
            <a:r>
              <a:rPr lang="en-US" altLang="pl-PL" sz="2000" dirty="0"/>
              <a:t>Despite the result of the bout, the Coach should wait for several hours or until the next day to evaluate and discuss the performance with the boxer. The coach should focus more on the boxer’s health and appearance at this point than the performance and the result.</a:t>
            </a:r>
            <a:r>
              <a:rPr lang="zh-TW" altLang="zh-TW" sz="2000" dirty="0"/>
              <a:t>儘管如此，教練應等</a:t>
            </a:r>
            <a:r>
              <a:rPr lang="zh-TW" altLang="en-US" sz="2000" dirty="0"/>
              <a:t>候</a:t>
            </a:r>
            <a:r>
              <a:rPr lang="zh-TW" altLang="zh-TW" sz="2000" dirty="0"/>
              <a:t>幾小時或直到第二天</a:t>
            </a:r>
            <a:r>
              <a:rPr lang="zh-TW" altLang="en-US" sz="2000" dirty="0"/>
              <a:t>再</a:t>
            </a:r>
            <a:r>
              <a:rPr lang="zh-TW" altLang="zh-TW" sz="2000" dirty="0"/>
              <a:t>來評估和討論拳擊手的表現。</a:t>
            </a:r>
            <a:r>
              <a:rPr lang="zh-TW" altLang="en-US" sz="2000" dirty="0"/>
              <a:t>於此時</a:t>
            </a:r>
            <a:r>
              <a:rPr lang="zh-TW" altLang="zh-TW" sz="2000" dirty="0"/>
              <a:t>點，教練應更</a:t>
            </a:r>
            <a:r>
              <a:rPr lang="zh-TW" altLang="en-US" sz="2000" dirty="0"/>
              <a:t>加關</a:t>
            </a:r>
            <a:r>
              <a:rPr lang="zh-TW" altLang="zh-TW" sz="2000" dirty="0"/>
              <a:t>注拳擊手的健康和外觀，而不是表現和結果。</a:t>
            </a:r>
            <a:endParaRPr lang="en-US" altLang="pl-PL" sz="20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7375" y="1541463"/>
            <a:ext cx="517525" cy="421798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B</a:t>
            </a:r>
          </a:p>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O</a:t>
            </a:r>
          </a:p>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X</a:t>
            </a:r>
          </a:p>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E</a:t>
            </a:r>
          </a:p>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R</a:t>
            </a:r>
          </a:p>
          <a:p>
            <a:pPr algn="ctr" eaLnBrk="1" hangingPunct="1">
              <a:defRPr/>
            </a:pPr>
            <a:r>
              <a:rPr lang="en-US" altLang="en-US" sz="1800" b="1" dirty="0">
                <a:solidFill>
                  <a:srgbClr val="FFFFFF"/>
                </a:solidFill>
                <a:latin typeface="Arial" panose="020B0604020202020204" pitchFamily="34" charset="0"/>
                <a:cs typeface="Arial" panose="020B0604020202020204" pitchFamily="34" charset="0"/>
              </a:rPr>
              <a:t>S</a:t>
            </a:r>
          </a:p>
          <a:p>
            <a:pPr algn="ctr" eaLnBrk="1" hangingPunct="1">
              <a:defRPr/>
            </a:pPr>
            <a:r>
              <a:rPr lang="zh-TW" altLang="en-US" sz="1800" b="1" dirty="0">
                <a:solidFill>
                  <a:srgbClr val="FFFFFF"/>
                </a:solidFill>
                <a:latin typeface="Arial" panose="020B0604020202020204" pitchFamily="34" charset="0"/>
                <a:cs typeface="Arial" panose="020B0604020202020204" pitchFamily="34" charset="0"/>
              </a:rPr>
              <a:t>拳擊手</a:t>
            </a:r>
            <a:endParaRPr lang="fr-CH" altLang="en-US" sz="1800"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4284663" y="2809875"/>
            <a:ext cx="1625600" cy="501650"/>
          </a:xfrm>
          <a:prstGeom prst="rect">
            <a:avLst/>
          </a:prstGeom>
          <a:solidFill>
            <a:srgbClr val="A903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World Championships</a:t>
            </a:r>
            <a:r>
              <a:rPr lang="zh-TW" altLang="en-US" sz="1400" b="1" dirty="0">
                <a:solidFill>
                  <a:srgbClr val="FFFFFF"/>
                </a:solidFill>
                <a:latin typeface="Arial" panose="020B0604020202020204" pitchFamily="34" charset="0"/>
                <a:cs typeface="Arial" panose="020B0604020202020204" pitchFamily="34" charset="0"/>
              </a:rPr>
              <a:t>世界盃</a:t>
            </a:r>
            <a:endParaRPr lang="fr-CH" altLang="en-US" sz="1400" b="1" dirty="0">
              <a:solidFill>
                <a:srgbClr val="FFFFFF"/>
              </a:solidFill>
              <a:latin typeface="Arial" panose="020B0604020202020204" pitchFamily="34" charset="0"/>
              <a:cs typeface="Arial" panose="020B0604020202020204" pitchFamily="34" charset="0"/>
            </a:endParaRPr>
          </a:p>
        </p:txBody>
      </p:sp>
      <p:sp>
        <p:nvSpPr>
          <p:cNvPr id="7" name="Rectangle 6"/>
          <p:cNvSpPr/>
          <p:nvPr/>
        </p:nvSpPr>
        <p:spPr>
          <a:xfrm>
            <a:off x="4284663" y="1924050"/>
            <a:ext cx="1625600" cy="503238"/>
          </a:xfrm>
          <a:prstGeom prst="rect">
            <a:avLst/>
          </a:prstGeom>
          <a:solidFill>
            <a:srgbClr val="A903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Olympic </a:t>
            </a:r>
          </a:p>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Games</a:t>
            </a:r>
            <a:r>
              <a:rPr lang="zh-TW" altLang="en-US" sz="1400" b="1" dirty="0">
                <a:solidFill>
                  <a:srgbClr val="FFFFFF"/>
                </a:solidFill>
                <a:latin typeface="Arial" panose="020B0604020202020204" pitchFamily="34" charset="0"/>
                <a:cs typeface="Arial" panose="020B0604020202020204" pitchFamily="34" charset="0"/>
              </a:rPr>
              <a:t>奧運會</a:t>
            </a:r>
            <a:endParaRPr lang="fr-CH" altLang="en-US" sz="1400" b="1"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4284663" y="3725863"/>
            <a:ext cx="1625600" cy="503237"/>
          </a:xfrm>
          <a:prstGeom prst="rect">
            <a:avLst/>
          </a:prstGeom>
          <a:solidFill>
            <a:srgbClr val="A903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Continental Championships</a:t>
            </a:r>
            <a:r>
              <a:rPr lang="zh-TW" altLang="en-US" sz="1400" b="1" dirty="0">
                <a:solidFill>
                  <a:srgbClr val="FFFFFF"/>
                </a:solidFill>
                <a:latin typeface="Arial" panose="020B0604020202020204" pitchFamily="34" charset="0"/>
                <a:cs typeface="Arial" panose="020B0604020202020204" pitchFamily="34" charset="0"/>
              </a:rPr>
              <a:t>洲際盃</a:t>
            </a:r>
            <a:endParaRPr lang="fr-CH" altLang="en-US" sz="1400" b="1" dirty="0">
              <a:solidFill>
                <a:srgbClr val="FFFFFF"/>
              </a:solidFill>
              <a:latin typeface="Arial" panose="020B0604020202020204" pitchFamily="34" charset="0"/>
              <a:cs typeface="Arial" panose="020B0604020202020204" pitchFamily="34" charset="0"/>
            </a:endParaRPr>
          </a:p>
        </p:txBody>
      </p:sp>
      <p:sp>
        <p:nvSpPr>
          <p:cNvPr id="9" name="Rectangle 8"/>
          <p:cNvSpPr/>
          <p:nvPr/>
        </p:nvSpPr>
        <p:spPr>
          <a:xfrm>
            <a:off x="4300538" y="4641850"/>
            <a:ext cx="1625600" cy="503238"/>
          </a:xfrm>
          <a:prstGeom prst="rect">
            <a:avLst/>
          </a:prstGeom>
          <a:solidFill>
            <a:srgbClr val="A903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National Championships</a:t>
            </a:r>
            <a:r>
              <a:rPr lang="zh-TW" altLang="en-US" sz="1400" b="1" dirty="0">
                <a:solidFill>
                  <a:srgbClr val="FFFFFF"/>
                </a:solidFill>
                <a:latin typeface="Arial" panose="020B0604020202020204" pitchFamily="34" charset="0"/>
                <a:cs typeface="Arial" panose="020B0604020202020204" pitchFamily="34" charset="0"/>
              </a:rPr>
              <a:t>國家盃</a:t>
            </a:r>
            <a:endParaRPr lang="fr-CH" altLang="en-US" sz="1400" b="1" dirty="0">
              <a:solidFill>
                <a:srgbClr val="FFFFFF"/>
              </a:solidFill>
              <a:latin typeface="Arial" panose="020B0604020202020204" pitchFamily="34" charset="0"/>
              <a:cs typeface="Arial" panose="020B0604020202020204" pitchFamily="34" charset="0"/>
            </a:endParaRPr>
          </a:p>
        </p:txBody>
      </p:sp>
      <p:sp>
        <p:nvSpPr>
          <p:cNvPr id="11" name="Oval 10"/>
          <p:cNvSpPr/>
          <p:nvPr/>
        </p:nvSpPr>
        <p:spPr>
          <a:xfrm>
            <a:off x="1762125" y="3138488"/>
            <a:ext cx="1800225" cy="73818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1400" b="1" dirty="0">
                <a:solidFill>
                  <a:srgbClr val="FFFFFF"/>
                </a:solidFill>
                <a:latin typeface="Arial" panose="020B0604020202020204" pitchFamily="34" charset="0"/>
                <a:cs typeface="Arial" panose="020B0604020202020204" pitchFamily="34" charset="0"/>
              </a:rPr>
              <a:t>National Federations</a:t>
            </a:r>
            <a:r>
              <a:rPr lang="zh-TW" altLang="en-US" sz="1400" b="1" dirty="0">
                <a:solidFill>
                  <a:srgbClr val="FFFFFF"/>
                </a:solidFill>
                <a:latin typeface="Arial" panose="020B0604020202020204" pitchFamily="34" charset="0"/>
                <a:cs typeface="Arial" panose="020B0604020202020204" pitchFamily="34" charset="0"/>
              </a:rPr>
              <a:t>國家協會</a:t>
            </a:r>
            <a:endParaRPr lang="fr-CH" altLang="en-US" sz="1400" b="1" dirty="0">
              <a:solidFill>
                <a:srgbClr val="FFFFFF"/>
              </a:solidFill>
              <a:latin typeface="Arial" panose="020B0604020202020204" pitchFamily="34" charset="0"/>
              <a:cs typeface="Arial" panose="020B0604020202020204" pitchFamily="34" charset="0"/>
            </a:endParaRPr>
          </a:p>
        </p:txBody>
      </p:sp>
      <p:sp>
        <p:nvSpPr>
          <p:cNvPr id="13" name="Rounded Rectangle 12"/>
          <p:cNvSpPr/>
          <p:nvPr/>
        </p:nvSpPr>
        <p:spPr>
          <a:xfrm>
            <a:off x="7670800" y="2978150"/>
            <a:ext cx="1731963" cy="898525"/>
          </a:xfrm>
          <a:prstGeom prst="roundRect">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smtClean="0">
                <a:solidFill>
                  <a:srgbClr val="FFFF00"/>
                </a:solidFill>
              </a:rPr>
              <a:t>WSB</a:t>
            </a:r>
            <a:endParaRPr lang="fr-CH" altLang="en-US" sz="2000" b="1" dirty="0">
              <a:latin typeface="Arial" panose="020B0604020202020204" pitchFamily="34" charset="0"/>
              <a:cs typeface="Arial" panose="020B0604020202020204" pitchFamily="34" charset="0"/>
            </a:endParaRPr>
          </a:p>
        </p:txBody>
      </p:sp>
      <p:sp>
        <p:nvSpPr>
          <p:cNvPr id="16" name="오른쪽 화살표 15"/>
          <p:cNvSpPr/>
          <p:nvPr/>
        </p:nvSpPr>
        <p:spPr>
          <a:xfrm>
            <a:off x="1296988" y="2638425"/>
            <a:ext cx="333375" cy="17287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endParaRPr lang="de-CH" altLang="en-US" sz="1600">
              <a:solidFill>
                <a:srgbClr val="FFFFFF"/>
              </a:solidFill>
              <a:latin typeface="Arial" panose="020B0604020202020204" pitchFamily="34" charset="0"/>
            </a:endParaRPr>
          </a:p>
        </p:txBody>
      </p:sp>
      <p:sp>
        <p:nvSpPr>
          <p:cNvPr id="17" name="오른쪽 화살표 16"/>
          <p:cNvSpPr/>
          <p:nvPr/>
        </p:nvSpPr>
        <p:spPr>
          <a:xfrm>
            <a:off x="3727450" y="2640013"/>
            <a:ext cx="334963" cy="17287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endParaRPr lang="de-CH" altLang="en-US" sz="1600">
              <a:solidFill>
                <a:srgbClr val="FFFFFF"/>
              </a:solidFill>
              <a:latin typeface="Arial" panose="020B0604020202020204" pitchFamily="34" charset="0"/>
            </a:endParaRPr>
          </a:p>
        </p:txBody>
      </p:sp>
      <p:sp>
        <p:nvSpPr>
          <p:cNvPr id="19" name="TextBox 18"/>
          <p:cNvSpPr txBox="1"/>
          <p:nvPr/>
        </p:nvSpPr>
        <p:spPr>
          <a:xfrm>
            <a:off x="7261225" y="4738688"/>
            <a:ext cx="2493963" cy="1938992"/>
          </a:xfrm>
          <a:prstGeom prst="rect">
            <a:avLst/>
          </a:prstGeom>
          <a:noFill/>
        </p:spPr>
        <p:txBody>
          <a:bodyPr>
            <a:spAutoFit/>
          </a:bodyPr>
          <a:lstStyle/>
          <a:p>
            <a:pPr marL="177800" indent="-177800" eaLnBrk="1" fontAlgn="auto" hangingPunct="1">
              <a:spcBef>
                <a:spcPts val="0"/>
              </a:spcBef>
              <a:spcAft>
                <a:spcPts val="0"/>
              </a:spcAft>
              <a:buFont typeface="Arial" pitchFamily="34" charset="0"/>
              <a:buChar char="•"/>
              <a:defRPr/>
            </a:pPr>
            <a:r>
              <a:rPr lang="de-DE" sz="2000" b="1" dirty="0">
                <a:solidFill>
                  <a:srgbClr val="0066FF"/>
                </a:solidFill>
                <a:latin typeface="Calibri"/>
                <a:ea typeface="+mn-ea"/>
                <a:cs typeface="+mn-cs"/>
              </a:rPr>
              <a:t>Boxers are eligible to stay in AIBA competitions and Olympic Games</a:t>
            </a:r>
            <a:r>
              <a:rPr lang="zh-TW" altLang="zh-TW" sz="2000" dirty="0"/>
              <a:t>拳擊手有資格</a:t>
            </a:r>
            <a:r>
              <a:rPr lang="zh-TW" altLang="en-US" sz="2000" dirty="0"/>
              <a:t>留在</a:t>
            </a:r>
            <a:r>
              <a:rPr lang="zh-TW" altLang="zh-TW" sz="2000" dirty="0"/>
              <a:t>AIBA比賽和奧運</a:t>
            </a:r>
            <a:r>
              <a:rPr lang="zh-TW" altLang="en-US" sz="2000" dirty="0"/>
              <a:t>會</a:t>
            </a:r>
            <a:endParaRPr lang="de-DE" sz="2000" b="1" dirty="0">
              <a:solidFill>
                <a:srgbClr val="0066FF"/>
              </a:solidFill>
              <a:latin typeface="Calibri"/>
              <a:ea typeface="+mn-ea"/>
              <a:cs typeface="+mn-cs"/>
            </a:endParaRPr>
          </a:p>
        </p:txBody>
      </p:sp>
      <p:sp>
        <p:nvSpPr>
          <p:cNvPr id="18" name="오른쪽 화살표 17"/>
          <p:cNvSpPr/>
          <p:nvPr/>
        </p:nvSpPr>
        <p:spPr>
          <a:xfrm>
            <a:off x="6365875" y="2628900"/>
            <a:ext cx="881063" cy="1728788"/>
          </a:xfrm>
          <a:prstGeom prst="rightArrow">
            <a:avLst/>
          </a:prstGeom>
          <a:solidFill>
            <a:srgbClr val="A903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endParaRPr lang="de-CH" altLang="en-US" sz="1600">
              <a:solidFill>
                <a:srgbClr val="FFFFFF"/>
              </a:solidFill>
              <a:latin typeface="Arial" panose="020B0604020202020204" pitchFamily="34" charset="0"/>
            </a:endParaRPr>
          </a:p>
        </p:txBody>
      </p:sp>
      <p:sp>
        <p:nvSpPr>
          <p:cNvPr id="138253" name="TextBox 19"/>
          <p:cNvSpPr txBox="1">
            <a:spLocks noChangeArrowheads="1"/>
          </p:cNvSpPr>
          <p:nvPr/>
        </p:nvSpPr>
        <p:spPr bwMode="auto">
          <a:xfrm>
            <a:off x="1692275" y="5308600"/>
            <a:ext cx="404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buFont typeface="Arial" panose="020B0604020202020204" pitchFamily="34" charset="0"/>
              <a:buChar char="•"/>
            </a:pPr>
            <a:r>
              <a:rPr lang="de-DE" altLang="en-US" sz="2000" b="1" dirty="0">
                <a:solidFill>
                  <a:srgbClr val="0066FF"/>
                </a:solidFill>
                <a:latin typeface="Calibri" panose="020F0502020204030204" pitchFamily="34" charset="0"/>
              </a:rPr>
              <a:t>Programs controlled by AIBA</a:t>
            </a:r>
            <a:r>
              <a:rPr lang="zh-TW" altLang="en-US" sz="2000" b="1" dirty="0">
                <a:solidFill>
                  <a:srgbClr val="0066FF"/>
                </a:solidFill>
                <a:latin typeface="Calibri" panose="020F0502020204030204" pitchFamily="34" charset="0"/>
              </a:rPr>
              <a:t>由</a:t>
            </a:r>
            <a:r>
              <a:rPr lang="en-US" altLang="zh-TW" sz="2000" b="1" dirty="0">
                <a:solidFill>
                  <a:srgbClr val="0066FF"/>
                </a:solidFill>
                <a:latin typeface="Calibri" panose="020F0502020204030204" pitchFamily="34" charset="0"/>
              </a:rPr>
              <a:t>AIBA</a:t>
            </a:r>
            <a:r>
              <a:rPr lang="zh-TW" altLang="en-US" sz="2000" b="1" dirty="0">
                <a:solidFill>
                  <a:srgbClr val="0066FF"/>
                </a:solidFill>
                <a:latin typeface="Calibri" panose="020F0502020204030204" pitchFamily="34" charset="0"/>
              </a:rPr>
              <a:t>主辦賽程</a:t>
            </a:r>
            <a:endParaRPr lang="de-DE" altLang="en-US" sz="2000" b="1" dirty="0">
              <a:solidFill>
                <a:srgbClr val="0066FF"/>
              </a:solidFill>
              <a:latin typeface="Calibri" panose="020F0502020204030204" pitchFamily="34" charset="0"/>
            </a:endParaRPr>
          </a:p>
        </p:txBody>
      </p:sp>
      <p:sp>
        <p:nvSpPr>
          <p:cNvPr id="21" name="Rectangle 20"/>
          <p:cNvSpPr/>
          <p:nvPr/>
        </p:nvSpPr>
        <p:spPr>
          <a:xfrm>
            <a:off x="3608388" y="1066800"/>
            <a:ext cx="2936875" cy="474663"/>
          </a:xfrm>
          <a:prstGeom prst="rect">
            <a:avLst/>
          </a:prstGeom>
          <a:solidFill>
            <a:srgbClr val="66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000" b="1">
                <a:solidFill>
                  <a:srgbClr val="FFFFFF"/>
                </a:solidFill>
                <a:latin typeface="Arial" panose="020B0604020202020204" pitchFamily="34" charset="0"/>
                <a:cs typeface="Arial" panose="020B0604020202020204" pitchFamily="34" charset="0"/>
              </a:rPr>
              <a:t>AIBA</a:t>
            </a:r>
            <a:endParaRPr lang="fr-CH" altLang="en-US" sz="2000" b="1">
              <a:solidFill>
                <a:srgbClr val="FFFFFF"/>
              </a:solidFill>
              <a:latin typeface="Arial" panose="020B0604020202020204" pitchFamily="34" charset="0"/>
              <a:cs typeface="Arial" panose="020B0604020202020204" pitchFamily="34" charset="0"/>
            </a:endParaRPr>
          </a:p>
        </p:txBody>
      </p:sp>
      <p:sp>
        <p:nvSpPr>
          <p:cNvPr id="138255" name="Rectangle 3"/>
          <p:cNvSpPr txBox="1">
            <a:spLocks noChangeArrowheads="1"/>
          </p:cNvSpPr>
          <p:nvPr/>
        </p:nvSpPr>
        <p:spPr bwMode="auto">
          <a:xfrm>
            <a:off x="2011363" y="222250"/>
            <a:ext cx="74882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altLang="en-US" sz="2800" dirty="0">
                <a:latin typeface="Arial Black" panose="020B0A04020102090204" pitchFamily="34" charset="0"/>
                <a:ea typeface="ヒラギノ角ゴ ProN W6" charset="0"/>
                <a:cs typeface="ヒラギノ角ゴ ProN W6" charset="0"/>
                <a:sym typeface="Arial Black" panose="020B0A04020102090204" pitchFamily="34" charset="0"/>
              </a:rPr>
              <a:t>Boxing with AOB and WSB</a:t>
            </a:r>
            <a:r>
              <a:rPr lang="zh-TW" altLang="en-US" sz="2800" b="1" dirty="0">
                <a:latin typeface="Arial Black" panose="020B0A04020102090204" pitchFamily="34" charset="0"/>
                <a:ea typeface="ヒラギノ角ゴ ProN W6" charset="0"/>
                <a:cs typeface="ヒラギノ角ゴ ProN W6" charset="0"/>
                <a:sym typeface="Arial Black" panose="020B0A04020102090204" pitchFamily="34" charset="0"/>
              </a:rPr>
              <a:t>拳擊與</a:t>
            </a:r>
            <a:r>
              <a:rPr lang="en-US" altLang="zh-TW" sz="2800" dirty="0">
                <a:latin typeface="Arial Black" panose="020B0A04020102090204" pitchFamily="34" charset="0"/>
                <a:ea typeface="ヒラギノ角ゴ ProN W6" charset="0"/>
                <a:cs typeface="ヒラギノ角ゴ ProN W6" charset="0"/>
                <a:sym typeface="Arial Black" panose="020B0A04020102090204" pitchFamily="34" charset="0"/>
              </a:rPr>
              <a:t>AOB</a:t>
            </a:r>
            <a:r>
              <a:rPr lang="zh-TW" altLang="en-US" sz="2800" b="1" dirty="0">
                <a:latin typeface="Arial Black" panose="020B0A04020102090204" pitchFamily="34" charset="0"/>
                <a:ea typeface="ヒラギノ角ゴ ProN W6" charset="0"/>
                <a:cs typeface="ヒラギノ角ゴ ProN W6" charset="0"/>
                <a:sym typeface="Arial Black" panose="020B0A04020102090204" pitchFamily="34" charset="0"/>
              </a:rPr>
              <a:t>和</a:t>
            </a:r>
            <a:r>
              <a:rPr lang="en-US" altLang="zh-TW" sz="2800" dirty="0">
                <a:latin typeface="Arial Black" panose="020B0A04020102090204" pitchFamily="34" charset="0"/>
                <a:ea typeface="ヒラギノ角ゴ ProN W6" charset="0"/>
                <a:cs typeface="ヒラギノ角ゴ ProN W6" charset="0"/>
                <a:sym typeface="Arial Black" panose="020B0A04020102090204" pitchFamily="34" charset="0"/>
              </a:rPr>
              <a:t>WSB</a:t>
            </a:r>
            <a:endParaRPr lang="en-US" altLang="en-US" sz="2800"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FC52D7F-4702-4F52-A495-AC44205E603A}" type="slidenum">
              <a:rPr lang="en-US" altLang="pl-PL" sz="1200" smtClean="0">
                <a:solidFill>
                  <a:srgbClr val="FFFFFF"/>
                </a:solidFill>
                <a:latin typeface="Arial Black" panose="020B0A04020102090204" pitchFamily="34" charset="0"/>
                <a:sym typeface="Arial Black" panose="020B0A04020102090204" pitchFamily="34" charset="0"/>
              </a:rPr>
              <a:pPr/>
              <a:t>350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2307" name="Rectangle 2"/>
          <p:cNvSpPr>
            <a:spLocks noGrp="1" noChangeArrowheads="1"/>
          </p:cNvSpPr>
          <p:nvPr>
            <p:ph type="body" idx="1"/>
          </p:nvPr>
        </p:nvSpPr>
        <p:spPr>
          <a:xfrm>
            <a:off x="1063625" y="1411288"/>
            <a:ext cx="8208963" cy="4672012"/>
          </a:xfrm>
        </p:spPr>
        <p:txBody>
          <a:bodyPr/>
          <a:lstStyle/>
          <a:p>
            <a:pPr marL="323850" indent="-323850" eaLnBrk="1" hangingPunct="1">
              <a:lnSpc>
                <a:spcPct val="90000"/>
              </a:lnSpc>
              <a:spcBef>
                <a:spcPct val="0"/>
              </a:spcBef>
            </a:pPr>
            <a:r>
              <a:rPr lang="en-US" altLang="pl-PL" sz="2000" dirty="0"/>
              <a:t>To make sure the boxer is safe and healthy</a:t>
            </a:r>
            <a:r>
              <a:rPr lang="zh-TW" altLang="zh-TW" sz="2000" dirty="0"/>
              <a:t>確</a:t>
            </a:r>
            <a:r>
              <a:rPr lang="zh-TW" altLang="en-US" sz="2000" dirty="0"/>
              <a:t>定</a:t>
            </a:r>
            <a:r>
              <a:rPr lang="zh-TW" altLang="zh-TW" sz="2000" dirty="0"/>
              <a:t>拳擊手</a:t>
            </a:r>
            <a:r>
              <a:rPr lang="zh-TW" altLang="en-US" sz="2000" dirty="0"/>
              <a:t>保持</a:t>
            </a:r>
            <a:r>
              <a:rPr lang="zh-TW" altLang="zh-TW" sz="2000" dirty="0"/>
              <a:t>安全健康</a:t>
            </a:r>
            <a:endParaRPr lang="en-US" altLang="pl-PL" sz="2000" dirty="0"/>
          </a:p>
          <a:p>
            <a:pPr marL="323850" indent="-323850" algn="just" eaLnBrk="1" hangingPunct="1">
              <a:lnSpc>
                <a:spcPct val="90000"/>
              </a:lnSpc>
              <a:spcBef>
                <a:spcPts val="500"/>
              </a:spcBef>
            </a:pPr>
            <a:r>
              <a:rPr lang="en-US" altLang="pl-PL" sz="2000" dirty="0"/>
              <a:t>To congratulate boxer with the bout</a:t>
            </a:r>
            <a:r>
              <a:rPr lang="zh-TW" altLang="zh-TW" sz="2000" dirty="0"/>
              <a:t>祝賀拳擊手的</a:t>
            </a:r>
            <a:r>
              <a:rPr lang="zh-TW" altLang="en-US" sz="2000" dirty="0"/>
              <a:t>比賽</a:t>
            </a:r>
            <a:endParaRPr lang="en-US" altLang="pl-PL" sz="2000" dirty="0"/>
          </a:p>
          <a:p>
            <a:pPr marL="323850" indent="-323850" eaLnBrk="1" hangingPunct="1">
              <a:lnSpc>
                <a:spcPct val="90000"/>
              </a:lnSpc>
              <a:spcBef>
                <a:spcPts val="500"/>
              </a:spcBef>
            </a:pPr>
            <a:r>
              <a:rPr lang="en-US" altLang="pl-PL" sz="2000" dirty="0"/>
              <a:t>To remove the gloves and bandages in the ring</a:t>
            </a:r>
            <a:r>
              <a:rPr lang="zh-TW" altLang="en-US" sz="2000" dirty="0"/>
              <a:t>脫掉拳擊場</a:t>
            </a:r>
            <a:r>
              <a:rPr lang="zh-TW" altLang="zh-TW" sz="2000" dirty="0"/>
              <a:t>中的手套和繃帶</a:t>
            </a:r>
            <a:endParaRPr lang="en-US" altLang="pl-PL" sz="2000" dirty="0"/>
          </a:p>
          <a:p>
            <a:pPr marL="323850" indent="-323850" algn="just" eaLnBrk="1" hangingPunct="1">
              <a:lnSpc>
                <a:spcPct val="90000"/>
              </a:lnSpc>
              <a:spcBef>
                <a:spcPts val="500"/>
              </a:spcBef>
            </a:pPr>
            <a:r>
              <a:rPr lang="en-US" altLang="pl-PL" sz="2000" dirty="0"/>
              <a:t>To accompany the boxer to see the doctor</a:t>
            </a:r>
            <a:r>
              <a:rPr lang="zh-TW" altLang="zh-TW" sz="2000" dirty="0"/>
              <a:t>陪同拳擊手去</a:t>
            </a:r>
            <a:r>
              <a:rPr lang="zh-TW" altLang="en-US" sz="2000" dirty="0"/>
              <a:t>找</a:t>
            </a:r>
            <a:r>
              <a:rPr lang="zh-TW" altLang="zh-TW" sz="2000" dirty="0"/>
              <a:t>醫生</a:t>
            </a:r>
            <a:endParaRPr lang="en-US" altLang="pl-PL" sz="2000" dirty="0"/>
          </a:p>
          <a:p>
            <a:pPr marL="323850" indent="-323850" eaLnBrk="1" hangingPunct="1">
              <a:lnSpc>
                <a:spcPct val="90000"/>
              </a:lnSpc>
              <a:spcBef>
                <a:spcPts val="500"/>
              </a:spcBef>
            </a:pPr>
            <a:r>
              <a:rPr lang="en-US" altLang="pl-PL" sz="2000" dirty="0"/>
              <a:t>If the boxer is asked to be tested to accompany the boxer for the doping control</a:t>
            </a:r>
            <a:r>
              <a:rPr lang="zh-TW" altLang="zh-TW" sz="2000" dirty="0"/>
              <a:t>如果拳擊手被要求進行測試，</a:t>
            </a:r>
            <a:r>
              <a:rPr lang="zh-TW" altLang="en-US" sz="2000" dirty="0"/>
              <a:t>則</a:t>
            </a:r>
            <a:r>
              <a:rPr lang="zh-TW" altLang="zh-TW" sz="2000" dirty="0"/>
              <a:t>陪同拳擊手進行興奮劑</a:t>
            </a:r>
            <a:r>
              <a:rPr lang="zh-TW" altLang="en-US" sz="2000" dirty="0"/>
              <a:t>管</a:t>
            </a:r>
            <a:r>
              <a:rPr lang="zh-TW" altLang="zh-TW" sz="2000" dirty="0"/>
              <a:t>制</a:t>
            </a:r>
            <a:endParaRPr lang="en-US" altLang="pl-PL" sz="2000" dirty="0"/>
          </a:p>
          <a:p>
            <a:pPr marL="323850" indent="-323850" algn="just" eaLnBrk="1" hangingPunct="1">
              <a:lnSpc>
                <a:spcPct val="90000"/>
              </a:lnSpc>
              <a:spcBef>
                <a:spcPts val="500"/>
              </a:spcBef>
            </a:pPr>
            <a:r>
              <a:rPr lang="en-US" altLang="pl-PL" sz="2000" dirty="0"/>
              <a:t>To guide the boxer to the changing room</a:t>
            </a:r>
            <a:r>
              <a:rPr lang="zh-TW" altLang="en-US" sz="2000" dirty="0"/>
              <a:t>引</a:t>
            </a:r>
            <a:r>
              <a:rPr lang="zh-TW" altLang="zh-TW" sz="2000" dirty="0"/>
              <a:t>導拳擊手</a:t>
            </a:r>
            <a:r>
              <a:rPr lang="zh-TW" altLang="en-US" sz="2000" dirty="0"/>
              <a:t>前往</a:t>
            </a:r>
            <a:r>
              <a:rPr lang="zh-TW" altLang="zh-TW" sz="2000" dirty="0"/>
              <a:t>更衣室</a:t>
            </a:r>
            <a:endParaRPr lang="en-US" altLang="pl-PL" sz="2000" dirty="0"/>
          </a:p>
          <a:p>
            <a:pPr marL="323850" indent="-323850" algn="just" eaLnBrk="1" hangingPunct="1">
              <a:lnSpc>
                <a:spcPct val="90000"/>
              </a:lnSpc>
              <a:spcBef>
                <a:spcPts val="500"/>
              </a:spcBef>
            </a:pPr>
            <a:r>
              <a:rPr lang="en-US" altLang="pl-PL" sz="2000" dirty="0"/>
              <a:t>Hydrate the boxer</a:t>
            </a:r>
            <a:r>
              <a:rPr lang="zh-TW" altLang="en-US" sz="2000" dirty="0"/>
              <a:t>滋潤</a:t>
            </a:r>
            <a:r>
              <a:rPr lang="zh-TW" altLang="zh-TW" sz="2000" dirty="0"/>
              <a:t>拳擊手</a:t>
            </a:r>
            <a:endParaRPr lang="en-US" altLang="pl-PL" sz="2000" dirty="0"/>
          </a:p>
          <a:p>
            <a:pPr marL="323850" indent="-323850" eaLnBrk="1" hangingPunct="1">
              <a:lnSpc>
                <a:spcPct val="90000"/>
              </a:lnSpc>
              <a:spcBef>
                <a:spcPts val="500"/>
              </a:spcBef>
            </a:pPr>
            <a:r>
              <a:rPr lang="en-US" altLang="pl-PL" sz="2000" dirty="0"/>
              <a:t>Give the time to the boxer to adjust mentally weather he has won or lost</a:t>
            </a:r>
            <a:r>
              <a:rPr lang="zh-TW" altLang="zh-TW" sz="2000" dirty="0"/>
              <a:t>給拳擊手時間</a:t>
            </a:r>
            <a:r>
              <a:rPr lang="zh-TW" altLang="en-US" sz="2000" dirty="0"/>
              <a:t>，</a:t>
            </a:r>
            <a:r>
              <a:rPr lang="zh-TW" altLang="zh-TW" sz="2000" dirty="0"/>
              <a:t>調整他</a:t>
            </a:r>
            <a:r>
              <a:rPr lang="zh-TW" altLang="en-US" sz="2000" dirty="0"/>
              <a:t>獲勝</a:t>
            </a:r>
            <a:r>
              <a:rPr lang="zh-TW" altLang="zh-TW" sz="2000" dirty="0"/>
              <a:t>或失</a:t>
            </a:r>
            <a:r>
              <a:rPr lang="zh-TW" altLang="en-US" sz="2000" dirty="0"/>
              <a:t>敗</a:t>
            </a:r>
            <a:r>
              <a:rPr lang="zh-TW" altLang="zh-TW" sz="2000" dirty="0"/>
              <a:t>的</a:t>
            </a:r>
            <a:r>
              <a:rPr lang="zh-TW" altLang="en-US" sz="2000" dirty="0"/>
              <a:t>心理處境</a:t>
            </a:r>
            <a:endParaRPr lang="en-US" altLang="pl-PL" sz="2000" dirty="0"/>
          </a:p>
          <a:p>
            <a:pPr marL="323850" indent="-323850" eaLnBrk="1" hangingPunct="1">
              <a:lnSpc>
                <a:spcPct val="90000"/>
              </a:lnSpc>
              <a:spcBef>
                <a:spcPts val="500"/>
              </a:spcBef>
            </a:pPr>
            <a:r>
              <a:rPr lang="en-US" altLang="pl-PL" sz="2000" dirty="0"/>
              <a:t>If your boxer have been knocked-out or has received severe punches after he has  seen the doctor at the venue either you or a member of your team or boxer’s family member must look after the boxer for at least next 24 hours</a:t>
            </a:r>
            <a:r>
              <a:rPr lang="zh-TW" altLang="en-US" sz="2000" dirty="0"/>
              <a:t>如果</a:t>
            </a:r>
            <a:r>
              <a:rPr lang="zh-TW" altLang="zh-TW" sz="2000" dirty="0"/>
              <a:t>拳擊手被擊倒或</a:t>
            </a:r>
            <a:r>
              <a:rPr lang="zh-TW" altLang="en-US" sz="2000" dirty="0"/>
              <a:t>承</a:t>
            </a:r>
            <a:r>
              <a:rPr lang="zh-TW" altLang="zh-TW" sz="2000" dirty="0"/>
              <a:t>受嚴重</a:t>
            </a:r>
            <a:r>
              <a:rPr lang="zh-TW" altLang="en-US" sz="2000" dirty="0"/>
              <a:t>出拳，在他</a:t>
            </a:r>
            <a:r>
              <a:rPr lang="zh-TW" altLang="zh-TW" sz="2000" dirty="0"/>
              <a:t>看</a:t>
            </a:r>
            <a:r>
              <a:rPr lang="zh-TW" altLang="en-US" sz="2000" dirty="0"/>
              <a:t>過</a:t>
            </a:r>
            <a:r>
              <a:rPr lang="zh-TW" altLang="zh-TW" sz="2000" dirty="0"/>
              <a:t>場地醫生</a:t>
            </a:r>
            <a:r>
              <a:rPr lang="zh-TW" altLang="en-US" sz="2000" dirty="0"/>
              <a:t>後，你</a:t>
            </a:r>
            <a:r>
              <a:rPr lang="zh-TW" altLang="zh-TW" sz="2000" dirty="0"/>
              <a:t>或</a:t>
            </a:r>
            <a:r>
              <a:rPr lang="zh-TW" altLang="en-US" sz="2000" dirty="0"/>
              <a:t>者</a:t>
            </a:r>
            <a:r>
              <a:rPr lang="zh-TW" altLang="zh-TW" sz="2000" dirty="0"/>
              <a:t>團隊成員或</a:t>
            </a:r>
            <a:r>
              <a:rPr lang="zh-TW" altLang="en-US" sz="2000" dirty="0"/>
              <a:t>者</a:t>
            </a:r>
            <a:r>
              <a:rPr lang="zh-TW" altLang="zh-TW" sz="2000" dirty="0"/>
              <a:t>拳擊手的家庭成員必須在接下來至少24小時</a:t>
            </a:r>
            <a:r>
              <a:rPr lang="zh-TW" altLang="en-US" sz="2000" dirty="0"/>
              <a:t>照顧</a:t>
            </a:r>
            <a:r>
              <a:rPr lang="zh-TW" altLang="zh-TW" sz="2000" dirty="0"/>
              <a:t>拳擊手</a:t>
            </a:r>
            <a:endParaRPr lang="en-US" altLang="pl-PL" sz="2000" dirty="0"/>
          </a:p>
        </p:txBody>
      </p:sp>
      <p:sp>
        <p:nvSpPr>
          <p:cNvPr id="482308" name="Rectangle 3"/>
          <p:cNvSpPr>
            <a:spLocks noGrp="1" noChangeArrowheads="1"/>
          </p:cNvSpPr>
          <p:nvPr>
            <p:ph type="title"/>
          </p:nvPr>
        </p:nvSpPr>
        <p:spPr>
          <a:xfrm>
            <a:off x="1927225" y="476250"/>
            <a:ext cx="7489825" cy="935038"/>
          </a:xfrm>
        </p:spPr>
        <p:txBody>
          <a:bodyPr/>
          <a:lstStyle/>
          <a:p>
            <a:pPr eaLnBrk="1" hangingPunct="1"/>
            <a:r>
              <a:rPr lang="en-US" altLang="pl-PL" sz="2000"/>
              <a:t/>
            </a:r>
            <a:br>
              <a:rPr lang="en-US" altLang="pl-PL" sz="2000"/>
            </a:br>
            <a:endParaRPr lang="en-US" altLang="pl-PL" sz="2000"/>
          </a:p>
        </p:txBody>
      </p:sp>
      <p:sp>
        <p:nvSpPr>
          <p:cNvPr id="482309" name="Rectangle 4"/>
          <p:cNvSpPr>
            <a:spLocks/>
          </p:cNvSpPr>
          <p:nvPr/>
        </p:nvSpPr>
        <p:spPr bwMode="auto">
          <a:xfrm>
            <a:off x="2076450" y="260350"/>
            <a:ext cx="778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altLang="pl-PL" sz="2800" dirty="0">
                <a:latin typeface="Arial Black" panose="020B0A04020102090204" pitchFamily="34" charset="0"/>
                <a:sym typeface="Arial Black" panose="020B0A04020102090204" pitchFamily="34" charset="0"/>
              </a:rPr>
              <a:t>AFTER ANY AIBA COMPETITION BOUT</a:t>
            </a:r>
            <a:r>
              <a:rPr lang="zh-TW" altLang="en-US" sz="2800" b="1" dirty="0">
                <a:latin typeface="Arial Black" panose="020B0A04020102090204" pitchFamily="34" charset="0"/>
                <a:sym typeface="Arial Black" panose="020B0A04020102090204" pitchFamily="34" charset="0"/>
              </a:rPr>
              <a:t>在任何</a:t>
            </a:r>
            <a:r>
              <a:rPr lang="en-US" altLang="zh-TW" sz="2800" b="1" dirty="0">
                <a:latin typeface="Arial Black" panose="020B0A04020102090204" pitchFamily="34" charset="0"/>
                <a:sym typeface="Arial Black" panose="020B0A04020102090204" pitchFamily="34" charset="0"/>
              </a:rPr>
              <a:t>AIBA</a:t>
            </a:r>
            <a:r>
              <a:rPr lang="zh-TW" altLang="en-US" sz="2800" b="1" dirty="0">
                <a:latin typeface="Arial Black" panose="020B0A04020102090204" pitchFamily="34" charset="0"/>
                <a:sym typeface="Arial Black" panose="020B0A04020102090204" pitchFamily="34" charset="0"/>
              </a:rPr>
              <a:t>競賽對戰後</a:t>
            </a:r>
            <a:endParaRPr lang="en-US" altLang="pl-PL" sz="2800" b="1" dirty="0">
              <a:latin typeface="Arial Black" panose="020B0A04020102090204" pitchFamily="34" charset="0"/>
              <a:sym typeface="Arial Black" panose="020B0A04020102090204" pitchFamily="34" charset="0"/>
            </a:endParaRPr>
          </a:p>
          <a:p>
            <a:pPr algn="r" eaLnBrk="1" hangingPunct="1"/>
            <a:endParaRPr lang="en-US" altLang="pl-PL" sz="2800" dirty="0">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1"/>
          <p:cNvSpPr>
            <a:spLocks noGrp="1" noChangeArrowheads="1"/>
          </p:cNvSpPr>
          <p:nvPr>
            <p:ph type="title"/>
          </p:nvPr>
        </p:nvSpPr>
        <p:spPr>
          <a:xfrm>
            <a:off x="1784350" y="333375"/>
            <a:ext cx="7920038" cy="1065213"/>
          </a:xfrm>
        </p:spPr>
        <p:txBody>
          <a:bodyPr/>
          <a:lstStyle/>
          <a:p>
            <a:pPr eaLnBrk="1" hangingPunct="1"/>
            <a:r>
              <a:rPr lang="en-US" altLang="pl-PL" dirty="0"/>
              <a:t>QUALITIES OF </a:t>
            </a:r>
            <a:r>
              <a:rPr lang="pl-PL" altLang="pl-PL" dirty="0"/>
              <a:t>GOOD</a:t>
            </a:r>
            <a:r>
              <a:rPr lang="en-US" altLang="pl-PL" dirty="0"/>
              <a:t> COACH</a:t>
            </a:r>
            <a:br>
              <a:rPr lang="en-US" altLang="pl-PL" dirty="0"/>
            </a:br>
            <a:r>
              <a:rPr lang="zh-TW" altLang="en-US" b="1" dirty="0"/>
              <a:t>優</a:t>
            </a:r>
            <a:r>
              <a:rPr lang="zh-TW" altLang="zh-TW" b="1" dirty="0"/>
              <a:t>良教練的素質</a:t>
            </a:r>
            <a:endParaRPr lang="en-US" altLang="pl-PL" b="1" dirty="0"/>
          </a:p>
        </p:txBody>
      </p:sp>
      <p:sp>
        <p:nvSpPr>
          <p:cNvPr id="483331" name="Rectangle 2"/>
          <p:cNvSpPr>
            <a:spLocks noGrp="1" noChangeArrowheads="1"/>
          </p:cNvSpPr>
          <p:nvPr>
            <p:ph type="body" idx="1"/>
          </p:nvPr>
        </p:nvSpPr>
        <p:spPr>
          <a:xfrm>
            <a:off x="631825" y="1268413"/>
            <a:ext cx="8785225" cy="5589587"/>
          </a:xfrm>
        </p:spPr>
        <p:txBody>
          <a:bodyPr/>
          <a:lstStyle/>
          <a:p>
            <a:pPr marL="304800" indent="-304800" algn="just" eaLnBrk="1" hangingPunct="1">
              <a:spcBef>
                <a:spcPct val="0"/>
              </a:spcBef>
            </a:pPr>
            <a:r>
              <a:rPr lang="en-US" altLang="pl-PL" sz="2400" dirty="0"/>
              <a:t>Leadership</a:t>
            </a:r>
            <a:r>
              <a:rPr lang="zh-TW" altLang="zh-TW" sz="2400" dirty="0"/>
              <a:t>領導</a:t>
            </a:r>
            <a:r>
              <a:rPr lang="zh-TW" altLang="en-US" sz="2400" dirty="0"/>
              <a:t>能力</a:t>
            </a:r>
            <a:endParaRPr lang="en-US" altLang="pl-PL" sz="2400" dirty="0"/>
          </a:p>
          <a:p>
            <a:pPr marL="304800" indent="-304800" algn="just" eaLnBrk="1" hangingPunct="1">
              <a:spcBef>
                <a:spcPts val="600"/>
              </a:spcBef>
            </a:pPr>
            <a:r>
              <a:rPr lang="en-US" altLang="pl-PL" sz="2400" dirty="0"/>
              <a:t>Technical Knowledge</a:t>
            </a:r>
            <a:r>
              <a:rPr lang="zh-TW" altLang="zh-TW" sz="2400" dirty="0"/>
              <a:t>技術知識</a:t>
            </a:r>
            <a:endParaRPr lang="en-US" altLang="pl-PL" sz="2400" dirty="0"/>
          </a:p>
          <a:p>
            <a:pPr marL="304800" indent="-304800" algn="just" eaLnBrk="1" hangingPunct="1">
              <a:spcBef>
                <a:spcPts val="600"/>
              </a:spcBef>
            </a:pPr>
            <a:r>
              <a:rPr lang="en-US" altLang="pl-PL" sz="2400" dirty="0"/>
              <a:t>Teaching Ability</a:t>
            </a:r>
            <a:r>
              <a:rPr lang="zh-TW" altLang="zh-TW" sz="2400" dirty="0"/>
              <a:t>教學能力</a:t>
            </a:r>
            <a:endParaRPr lang="en-US" altLang="pl-PL" sz="2400" dirty="0"/>
          </a:p>
          <a:p>
            <a:pPr marL="304800" indent="-304800" algn="just" eaLnBrk="1" hangingPunct="1">
              <a:spcBef>
                <a:spcPts val="600"/>
              </a:spcBef>
            </a:pPr>
            <a:r>
              <a:rPr lang="en-US" altLang="pl-PL" sz="2400" dirty="0"/>
              <a:t>Communicator</a:t>
            </a:r>
            <a:r>
              <a:rPr lang="zh-TW" altLang="en-US" sz="2400" dirty="0"/>
              <a:t>溝</a:t>
            </a:r>
            <a:r>
              <a:rPr lang="zh-TW" altLang="zh-TW" sz="2400" dirty="0"/>
              <a:t>通</a:t>
            </a:r>
            <a:r>
              <a:rPr lang="zh-TW" altLang="en-US" sz="2400" dirty="0"/>
              <a:t>者</a:t>
            </a:r>
            <a:endParaRPr lang="en-US" altLang="pl-PL" sz="2400" dirty="0"/>
          </a:p>
          <a:p>
            <a:pPr marL="304800" indent="-304800" algn="just" eaLnBrk="1" hangingPunct="1">
              <a:spcBef>
                <a:spcPts val="600"/>
              </a:spcBef>
            </a:pPr>
            <a:r>
              <a:rPr lang="en-US" altLang="pl-PL" sz="2400" dirty="0"/>
              <a:t>Motivator</a:t>
            </a:r>
            <a:r>
              <a:rPr lang="zh-TW" altLang="zh-TW" sz="2400" dirty="0"/>
              <a:t>動力</a:t>
            </a:r>
            <a:endParaRPr lang="en-US" altLang="pl-PL" sz="2400" dirty="0"/>
          </a:p>
          <a:p>
            <a:pPr marL="304800" indent="-304800" algn="just" eaLnBrk="1" hangingPunct="1">
              <a:spcBef>
                <a:spcPts val="600"/>
              </a:spcBef>
            </a:pPr>
            <a:r>
              <a:rPr lang="en-US" altLang="pl-PL" sz="2400" dirty="0"/>
              <a:t>Disciplinarian</a:t>
            </a:r>
            <a:r>
              <a:rPr lang="zh-TW" altLang="zh-TW" sz="2400" dirty="0"/>
              <a:t>規律</a:t>
            </a:r>
            <a:endParaRPr lang="en-US" altLang="pl-PL" sz="2400" dirty="0"/>
          </a:p>
          <a:p>
            <a:pPr marL="304800" indent="-304800" algn="just" eaLnBrk="1" hangingPunct="1">
              <a:spcBef>
                <a:spcPts val="600"/>
              </a:spcBef>
            </a:pPr>
            <a:r>
              <a:rPr lang="en-US" altLang="pl-PL" sz="2400" dirty="0"/>
              <a:t>Psychologist</a:t>
            </a:r>
            <a:r>
              <a:rPr lang="zh-TW" altLang="zh-TW" sz="2400" dirty="0"/>
              <a:t>心理學家</a:t>
            </a:r>
            <a:endParaRPr lang="en-US" altLang="pl-PL" sz="2400" dirty="0"/>
          </a:p>
          <a:p>
            <a:pPr marL="304800" indent="-304800" algn="just" eaLnBrk="1" hangingPunct="1">
              <a:spcBef>
                <a:spcPts val="600"/>
              </a:spcBef>
            </a:pPr>
            <a:r>
              <a:rPr lang="en-US" altLang="pl-PL" sz="2400" dirty="0"/>
              <a:t>Adaptable to Stress</a:t>
            </a:r>
            <a:r>
              <a:rPr lang="zh-TW" altLang="zh-TW" sz="2400" dirty="0"/>
              <a:t>適應壓力</a:t>
            </a:r>
            <a:endParaRPr lang="en-US" altLang="pl-PL" sz="2400" dirty="0"/>
          </a:p>
          <a:p>
            <a:pPr marL="304800" indent="-304800" algn="just" eaLnBrk="1" hangingPunct="1">
              <a:spcBef>
                <a:spcPts val="600"/>
              </a:spcBef>
            </a:pPr>
            <a:r>
              <a:rPr lang="en-US" altLang="pl-PL" sz="2400" dirty="0"/>
              <a:t>Organizer</a:t>
            </a:r>
            <a:r>
              <a:rPr lang="zh-TW" altLang="zh-TW" sz="2400" dirty="0"/>
              <a:t>組織者</a:t>
            </a:r>
            <a:endParaRPr lang="en-US" altLang="pl-PL" sz="2400" dirty="0"/>
          </a:p>
          <a:p>
            <a:pPr marL="304800" indent="-304800" eaLnBrk="1" hangingPunct="1">
              <a:spcBef>
                <a:spcPts val="600"/>
              </a:spcBef>
            </a:pPr>
            <a:r>
              <a:rPr lang="en-US" altLang="pl-PL" sz="2400" dirty="0"/>
              <a:t>Flexible</a:t>
            </a:r>
            <a:r>
              <a:rPr lang="zh-TW" altLang="zh-TW" sz="2400" dirty="0"/>
              <a:t>靈活</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endParaRPr lang="en-US" altLang="pl-PL" sz="2400" dirty="0"/>
          </a:p>
        </p:txBody>
      </p:sp>
      <p:sp>
        <p:nvSpPr>
          <p:cNvPr id="483332"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C1956CE-064B-4EDC-80BE-F7B1FADF3DF8}" type="slidenum">
              <a:rPr lang="en-US" altLang="pl-PL" sz="1200" smtClean="0">
                <a:solidFill>
                  <a:srgbClr val="FFFFFF"/>
                </a:solidFill>
                <a:latin typeface="Arial Black" panose="020B0A04020102090204" pitchFamily="34" charset="0"/>
                <a:sym typeface="Arial Black" panose="020B0A04020102090204" pitchFamily="34" charset="0"/>
              </a:rPr>
              <a:pPr/>
              <a:t>351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05C9081-9C97-4582-B04F-053D55A823BE}" type="slidenum">
              <a:rPr lang="en-US" altLang="en-US" sz="1200" smtClean="0">
                <a:solidFill>
                  <a:srgbClr val="FFFFFF"/>
                </a:solidFill>
                <a:latin typeface="Arial Black" panose="020B0A04020102090204" pitchFamily="34" charset="0"/>
                <a:sym typeface="Arial Black" panose="020B0A04020102090204" pitchFamily="34" charset="0"/>
              </a:rPr>
              <a:pPr/>
              <a:t>352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84355"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ATHLETE’S PSYCHOLOGICAL PREPARATION</a:t>
            </a:r>
            <a:r>
              <a:rPr lang="zh-TW" altLang="en-US" sz="4400" b="1" dirty="0"/>
              <a:t>運動員</a:t>
            </a:r>
            <a:r>
              <a:rPr lang="zh-TW" altLang="zh-TW" sz="4400" b="1" dirty="0"/>
              <a:t>的心理準備</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7204CF4-306F-4E5E-A6DF-7EB65D2C3084}" type="slidenum">
              <a:rPr lang="en-US" altLang="pl-PL" sz="1200" smtClean="0">
                <a:solidFill>
                  <a:srgbClr val="FFFFFF"/>
                </a:solidFill>
                <a:latin typeface="Arial Black" panose="020B0A04020102090204" pitchFamily="34" charset="0"/>
                <a:sym typeface="Arial Black" panose="020B0A04020102090204" pitchFamily="34" charset="0"/>
              </a:rPr>
              <a:pPr/>
              <a:t>353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5379" name="Rectangle 2"/>
          <p:cNvSpPr>
            <a:spLocks noGrp="1" noChangeArrowheads="1"/>
          </p:cNvSpPr>
          <p:nvPr>
            <p:ph type="body" idx="1"/>
          </p:nvPr>
        </p:nvSpPr>
        <p:spPr>
          <a:xfrm>
            <a:off x="631825" y="1339850"/>
            <a:ext cx="8785225" cy="4610100"/>
          </a:xfrm>
        </p:spPr>
        <p:txBody>
          <a:bodyPr/>
          <a:lstStyle/>
          <a:p>
            <a:pPr eaLnBrk="1" hangingPunct="1"/>
            <a:r>
              <a:rPr lang="en-US" altLang="pl-PL" sz="2800" dirty="0"/>
              <a:t>Psychological preparation helps the boxer reduce the high anxiety level and allows boxers to avoid the mental overload (stress) that may affect performance.</a:t>
            </a:r>
            <a:r>
              <a:rPr lang="zh-TW" altLang="en-US" sz="2800" dirty="0"/>
              <a:t> </a:t>
            </a:r>
            <a:r>
              <a:rPr lang="zh-TW" altLang="zh-TW" sz="2800" dirty="0"/>
              <a:t>心理準備有助於拳擊手降低高焦慮程度，並</a:t>
            </a:r>
            <a:r>
              <a:rPr lang="zh-TW" altLang="en-US" sz="2800" dirty="0"/>
              <a:t>讓</a:t>
            </a:r>
            <a:r>
              <a:rPr lang="zh-TW" altLang="zh-TW" sz="2800" dirty="0"/>
              <a:t>拳擊手避免可能影響</a:t>
            </a:r>
            <a:r>
              <a:rPr lang="zh-TW" altLang="en-US" sz="2800" dirty="0"/>
              <a:t>表現</a:t>
            </a:r>
            <a:r>
              <a:rPr lang="zh-TW" altLang="zh-TW" sz="2800" dirty="0"/>
              <a:t>的</a:t>
            </a:r>
            <a:r>
              <a:rPr lang="zh-TW" altLang="en-US" sz="2800" dirty="0"/>
              <a:t>心理負擔</a:t>
            </a:r>
            <a:r>
              <a:rPr lang="zh-TW" altLang="zh-TW" sz="2800" dirty="0"/>
              <a:t>（壓力）。</a:t>
            </a:r>
            <a:endParaRPr lang="en-US" altLang="pl-PL" sz="2800" dirty="0"/>
          </a:p>
          <a:p>
            <a:pPr eaLnBrk="1" hangingPunct="1"/>
            <a:r>
              <a:rPr lang="en-US" altLang="pl-PL" sz="2800" dirty="0"/>
              <a:t>A boxer with weak psychological preparation will not perform to their full capacity.</a:t>
            </a:r>
            <a:r>
              <a:rPr lang="zh-TW" altLang="zh-TW" sz="2800" dirty="0"/>
              <a:t>心理準備薄弱的拳擊手將無法</a:t>
            </a:r>
            <a:r>
              <a:rPr lang="zh-TW" altLang="en-US" sz="2800" dirty="0"/>
              <a:t>盡</a:t>
            </a:r>
            <a:r>
              <a:rPr lang="zh-TW" altLang="zh-TW" sz="2800" dirty="0"/>
              <a:t>全力</a:t>
            </a:r>
            <a:r>
              <a:rPr lang="zh-TW" altLang="en-US" sz="2800" dirty="0"/>
              <a:t>比賽</a:t>
            </a:r>
            <a:r>
              <a:rPr lang="zh-TW" altLang="zh-TW" sz="2800" dirty="0"/>
              <a:t>。</a:t>
            </a:r>
            <a:endParaRPr lang="en-US" altLang="pl-PL" sz="2800" dirty="0"/>
          </a:p>
          <a:p>
            <a:pPr eaLnBrk="1" hangingPunct="1"/>
            <a:r>
              <a:rPr lang="en-US" altLang="pl-PL" sz="2800" dirty="0"/>
              <a:t>Mental preparation begins a long time before the competition. </a:t>
            </a:r>
            <a:r>
              <a:rPr lang="zh-TW" altLang="zh-TW" sz="2800" dirty="0"/>
              <a:t>在比賽很</a:t>
            </a:r>
            <a:r>
              <a:rPr lang="zh-TW" altLang="en-US" sz="2800" dirty="0"/>
              <a:t>久以前就</a:t>
            </a:r>
            <a:r>
              <a:rPr lang="zh-TW" altLang="zh-TW" sz="2800" dirty="0"/>
              <a:t>開始</a:t>
            </a:r>
            <a:r>
              <a:rPr lang="zh-TW" altLang="en-US" sz="2800" dirty="0"/>
              <a:t>做心理準備</a:t>
            </a:r>
            <a:r>
              <a:rPr lang="zh-TW" altLang="zh-TW" sz="2800" dirty="0"/>
              <a:t>。</a:t>
            </a:r>
            <a:endParaRPr lang="en-US" altLang="pl-PL" sz="2800" dirty="0"/>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04C138A-6751-4D6A-A7F6-EC4DEFBCD8ED}" type="slidenum">
              <a:rPr lang="en-US" altLang="pl-PL" sz="1200" smtClean="0">
                <a:solidFill>
                  <a:srgbClr val="FFFFFF"/>
                </a:solidFill>
                <a:latin typeface="Arial Black" panose="020B0A04020102090204" pitchFamily="34" charset="0"/>
                <a:sym typeface="Arial Black" panose="020B0A04020102090204" pitchFamily="34" charset="0"/>
              </a:rPr>
              <a:pPr/>
              <a:t>354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6403" name="Rectangle 2"/>
          <p:cNvSpPr>
            <a:spLocks noGrp="1" noChangeArrowheads="1"/>
          </p:cNvSpPr>
          <p:nvPr>
            <p:ph type="title"/>
          </p:nvPr>
        </p:nvSpPr>
        <p:spPr>
          <a:xfrm>
            <a:off x="1925638" y="619125"/>
            <a:ext cx="7493000" cy="596900"/>
          </a:xfrm>
        </p:spPr>
        <p:txBody>
          <a:bodyPr/>
          <a:lstStyle/>
          <a:p>
            <a:pPr eaLnBrk="1" hangingPunct="1"/>
            <a:r>
              <a:rPr lang="en-US" altLang="pl-PL" dirty="0"/>
              <a:t>Coaching Notes</a:t>
            </a:r>
            <a:r>
              <a:rPr lang="zh-TW" altLang="en-US" b="1" dirty="0"/>
              <a:t>指</a:t>
            </a:r>
            <a:r>
              <a:rPr lang="zh-TW" altLang="zh-TW" b="1" dirty="0"/>
              <a:t>導</a:t>
            </a:r>
            <a:r>
              <a:rPr lang="zh-TW" altLang="en-US" b="1" dirty="0"/>
              <a:t>注意事項</a:t>
            </a:r>
            <a:endParaRPr lang="en-US" altLang="pl-PL" b="1" dirty="0"/>
          </a:p>
        </p:txBody>
      </p:sp>
      <p:sp>
        <p:nvSpPr>
          <p:cNvPr id="486404" name="Rectangle 3"/>
          <p:cNvSpPr>
            <a:spLocks noGrp="1" noChangeArrowheads="1"/>
          </p:cNvSpPr>
          <p:nvPr>
            <p:ph type="body" idx="1"/>
          </p:nvPr>
        </p:nvSpPr>
        <p:spPr>
          <a:xfrm>
            <a:off x="631825" y="1068388"/>
            <a:ext cx="9055100" cy="5240337"/>
          </a:xfrm>
        </p:spPr>
        <p:txBody>
          <a:bodyPr/>
          <a:lstStyle/>
          <a:p>
            <a:pPr eaLnBrk="1" hangingPunct="1"/>
            <a:r>
              <a:rPr lang="en-US" altLang="pl-PL" sz="2200" dirty="0"/>
              <a:t>Coach’s behavior is the model for his/her boxers</a:t>
            </a:r>
            <a:r>
              <a:rPr lang="zh-TW" altLang="zh-TW" sz="2200" dirty="0"/>
              <a:t>教練的行為是拳擊手的榜樣</a:t>
            </a:r>
            <a:endParaRPr lang="en-US" altLang="pl-PL" sz="2200" dirty="0"/>
          </a:p>
          <a:p>
            <a:pPr eaLnBrk="1" hangingPunct="1"/>
            <a:r>
              <a:rPr lang="en-US" altLang="pl-PL" sz="2200" dirty="0"/>
              <a:t>Create a comfortable and friendly training environment</a:t>
            </a:r>
            <a:r>
              <a:rPr lang="zh-TW" altLang="zh-TW" sz="2200" dirty="0"/>
              <a:t>創造舒適友好的訓</a:t>
            </a:r>
            <a:r>
              <a:rPr lang="zh-TW" altLang="en-US" sz="2200" dirty="0"/>
              <a:t>練</a:t>
            </a:r>
            <a:r>
              <a:rPr lang="zh-TW" altLang="zh-TW" sz="2200" dirty="0"/>
              <a:t>環境</a:t>
            </a:r>
            <a:endParaRPr lang="en-US" altLang="pl-PL" sz="2200" dirty="0"/>
          </a:p>
          <a:p>
            <a:pPr eaLnBrk="1" hangingPunct="1"/>
            <a:r>
              <a:rPr lang="en-US" altLang="pl-PL" sz="2200" dirty="0"/>
              <a:t>Gradually challenge a boxer in training and competition</a:t>
            </a:r>
            <a:r>
              <a:rPr lang="zh-TW" altLang="zh-TW" sz="2200" dirty="0"/>
              <a:t>逐漸</a:t>
            </a:r>
            <a:r>
              <a:rPr lang="zh-TW" altLang="en-US" sz="2200" dirty="0"/>
              <a:t>在</a:t>
            </a:r>
            <a:r>
              <a:rPr lang="zh-TW" altLang="zh-TW" sz="2200" dirty="0"/>
              <a:t>訓練和比賽</a:t>
            </a:r>
            <a:r>
              <a:rPr lang="zh-TW" altLang="en-US" sz="2200" dirty="0"/>
              <a:t>中</a:t>
            </a:r>
            <a:r>
              <a:rPr lang="zh-TW" altLang="zh-TW" sz="2200" dirty="0"/>
              <a:t>挑戰拳擊手</a:t>
            </a:r>
            <a:endParaRPr lang="en-US" altLang="pl-PL" sz="2200" dirty="0"/>
          </a:p>
          <a:p>
            <a:pPr eaLnBrk="1" hangingPunct="1"/>
            <a:r>
              <a:rPr lang="en-US" altLang="pl-PL" sz="2200" dirty="0"/>
              <a:t>Discuss training/competition with the boxer</a:t>
            </a:r>
            <a:r>
              <a:rPr lang="zh-TW" altLang="zh-TW" sz="2200" dirty="0"/>
              <a:t>與拳擊手討論訓練/比賽</a:t>
            </a:r>
            <a:endParaRPr lang="en-US" altLang="pl-PL" sz="2200" dirty="0"/>
          </a:p>
          <a:p>
            <a:pPr eaLnBrk="1" hangingPunct="1"/>
            <a:r>
              <a:rPr lang="en-US" altLang="pl-PL" sz="2200" dirty="0"/>
              <a:t>When discussing performance, praise achievements, and provide strong support for any outcome</a:t>
            </a:r>
            <a:r>
              <a:rPr lang="zh-TW" altLang="zh-TW" sz="2200" dirty="0"/>
              <a:t>在討論</a:t>
            </a:r>
            <a:r>
              <a:rPr lang="zh-TW" altLang="en-US" sz="2200" dirty="0"/>
              <a:t>表現</a:t>
            </a:r>
            <a:r>
              <a:rPr lang="zh-TW" altLang="zh-TW" sz="2200" dirty="0"/>
              <a:t>時，</a:t>
            </a:r>
            <a:r>
              <a:rPr lang="zh-TW" altLang="en-US" sz="2200" dirty="0"/>
              <a:t>讚美</a:t>
            </a:r>
            <a:r>
              <a:rPr lang="zh-TW" altLang="zh-TW" sz="2200" dirty="0"/>
              <a:t>成績，並</a:t>
            </a:r>
            <a:r>
              <a:rPr lang="zh-TW" altLang="en-US" sz="2200" dirty="0"/>
              <a:t>對</a:t>
            </a:r>
            <a:r>
              <a:rPr lang="zh-TW" altLang="zh-TW" sz="2200" dirty="0"/>
              <a:t>任何結果提供有力的支持</a:t>
            </a:r>
            <a:endParaRPr lang="en-US" altLang="pl-PL" sz="2200" dirty="0"/>
          </a:p>
          <a:p>
            <a:pPr eaLnBrk="1" hangingPunct="1"/>
            <a:r>
              <a:rPr lang="en-US" altLang="pl-PL" sz="2200" dirty="0"/>
              <a:t>Use constructive feedback, rather than criticism</a:t>
            </a:r>
            <a:r>
              <a:rPr lang="zh-TW" altLang="en-US" sz="2200" dirty="0"/>
              <a:t>運</a:t>
            </a:r>
            <a:r>
              <a:rPr lang="zh-TW" altLang="zh-TW" sz="2200" dirty="0"/>
              <a:t>用建設性的</a:t>
            </a:r>
            <a:r>
              <a:rPr lang="zh-TW" altLang="en-US" sz="2200" dirty="0"/>
              <a:t>回</a:t>
            </a:r>
            <a:r>
              <a:rPr lang="zh-TW" altLang="zh-TW" sz="2200" dirty="0"/>
              <a:t>饋，而不是批評</a:t>
            </a:r>
            <a:endParaRPr lang="en-US" altLang="pl-PL" sz="2200" dirty="0"/>
          </a:p>
          <a:p>
            <a:pPr eaLnBrk="1" hangingPunct="1"/>
            <a:r>
              <a:rPr lang="en-US" altLang="pl-PL" sz="2200" dirty="0"/>
              <a:t>Emphasize advantages of competition beyond winning</a:t>
            </a:r>
            <a:r>
              <a:rPr lang="zh-TW" altLang="zh-TW" sz="2200" dirty="0"/>
              <a:t>強調競爭優勢超越勝利</a:t>
            </a:r>
            <a:endParaRPr lang="en-US" altLang="pl-PL" sz="2200" dirty="0"/>
          </a:p>
          <a:p>
            <a:pPr eaLnBrk="1" hangingPunct="1"/>
            <a:r>
              <a:rPr lang="en-US" altLang="pl-PL" sz="2200" dirty="0"/>
              <a:t>Change training activities/environment if boxer(s) need a change</a:t>
            </a:r>
            <a:r>
              <a:rPr lang="zh-TW" altLang="zh-TW" sz="2200" dirty="0"/>
              <a:t>如果拳擊手需要改變，</a:t>
            </a:r>
            <a:r>
              <a:rPr lang="zh-TW" altLang="en-US" sz="2200" dirty="0"/>
              <a:t>應</a:t>
            </a:r>
            <a:r>
              <a:rPr lang="zh-TW" altLang="zh-TW" sz="2200" dirty="0"/>
              <a:t>改變訓練活動/環境</a:t>
            </a:r>
            <a:endParaRPr lang="en-US" altLang="pl-PL" sz="2200" dirty="0"/>
          </a:p>
        </p:txBody>
      </p:sp>
      <p:sp>
        <p:nvSpPr>
          <p:cNvPr id="486405" name="Text Box 4"/>
          <p:cNvSpPr txBox="1">
            <a:spLocks noChangeArrowheads="1"/>
          </p:cNvSpPr>
          <p:nvPr/>
        </p:nvSpPr>
        <p:spPr bwMode="auto">
          <a:xfrm>
            <a:off x="9196388" y="65198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D82A237C-DF9C-4DB9-9648-4CAB53C6C727}" type="slidenum">
              <a:rPr lang="en-US" altLang="pl-PL" sz="1200">
                <a:solidFill>
                  <a:srgbClr val="FFFFFF"/>
                </a:solidFill>
                <a:latin typeface="Arial Black" panose="020B0A04020102090204" pitchFamily="34" charset="0"/>
                <a:sym typeface="Arial Black" panose="020B0A04020102090204" pitchFamily="34" charset="0"/>
              </a:rPr>
              <a:pPr algn="r" eaLnBrk="1" hangingPunct="1"/>
              <a:t>354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4D526D0-8C09-4416-B964-3459D68ED6AB}" type="slidenum">
              <a:rPr lang="en-US" altLang="pl-PL" sz="1200" smtClean="0">
                <a:solidFill>
                  <a:srgbClr val="FFFFFF"/>
                </a:solidFill>
                <a:latin typeface="Arial Black" panose="020B0A04020102090204" pitchFamily="34" charset="0"/>
                <a:sym typeface="Arial Black" panose="020B0A04020102090204" pitchFamily="34" charset="0"/>
              </a:rPr>
              <a:pPr/>
              <a:t>355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7427" name="Rectangle 2"/>
          <p:cNvSpPr>
            <a:spLocks noGrp="1" noChangeArrowheads="1"/>
          </p:cNvSpPr>
          <p:nvPr>
            <p:ph type="title"/>
          </p:nvPr>
        </p:nvSpPr>
        <p:spPr>
          <a:xfrm>
            <a:off x="1925638" y="619125"/>
            <a:ext cx="7493000" cy="647700"/>
          </a:xfrm>
        </p:spPr>
        <p:txBody>
          <a:bodyPr/>
          <a:lstStyle/>
          <a:p>
            <a:pPr eaLnBrk="1" hangingPunct="1"/>
            <a:r>
              <a:rPr lang="en-US" altLang="pl-PL" sz="2400" dirty="0"/>
              <a:t>General Psychological Preparation</a:t>
            </a:r>
            <a:br>
              <a:rPr lang="en-US" altLang="pl-PL" sz="2400" dirty="0"/>
            </a:br>
            <a:r>
              <a:rPr lang="zh-TW" altLang="zh-TW" sz="2400" b="1" dirty="0"/>
              <a:t>一般心理準備</a:t>
            </a:r>
            <a:endParaRPr lang="en-US" altLang="pl-PL" sz="2400" b="1" dirty="0"/>
          </a:p>
        </p:txBody>
      </p:sp>
      <p:sp>
        <p:nvSpPr>
          <p:cNvPr id="522245" name="Rectangle 3"/>
          <p:cNvSpPr>
            <a:spLocks noGrp="1" noChangeArrowheads="1"/>
          </p:cNvSpPr>
          <p:nvPr>
            <p:ph type="body" idx="1"/>
          </p:nvPr>
        </p:nvSpPr>
        <p:spPr>
          <a:xfrm>
            <a:off x="631825" y="1343025"/>
            <a:ext cx="9080500" cy="5038725"/>
          </a:xfrm>
        </p:spPr>
        <p:txBody>
          <a:bodyPr/>
          <a:lstStyle/>
          <a:p>
            <a:pPr marL="0" indent="0" eaLnBrk="1" hangingPunct="1">
              <a:spcBef>
                <a:spcPts val="0"/>
              </a:spcBef>
              <a:buNone/>
              <a:tabLst>
                <a:tab pos="139700" algn="l"/>
                <a:tab pos="457200" algn="l"/>
              </a:tabLst>
              <a:defRPr/>
            </a:pPr>
            <a:r>
              <a:rPr lang="en-US" altLang="pl-PL" sz="2200" dirty="0"/>
              <a:t>Coach must understand why boxers are participating in sports, discuss goals and explain their responsibilities to the sport</a:t>
            </a:r>
            <a:r>
              <a:rPr lang="zh-TW" altLang="zh-TW" sz="2200" dirty="0"/>
              <a:t>教練必須明白拳擊手</a:t>
            </a:r>
            <a:r>
              <a:rPr lang="zh-TW" altLang="en-US" sz="2200" dirty="0"/>
              <a:t>為何</a:t>
            </a:r>
            <a:r>
              <a:rPr lang="zh-TW" altLang="zh-TW" sz="2200" dirty="0"/>
              <a:t>參</a:t>
            </a:r>
            <a:r>
              <a:rPr lang="zh-TW" altLang="en-US" sz="2200" dirty="0"/>
              <a:t>與</a:t>
            </a:r>
            <a:r>
              <a:rPr lang="zh-TW" altLang="zh-TW" sz="2200" dirty="0"/>
              <a:t>運動</a:t>
            </a:r>
            <a:r>
              <a:rPr lang="zh-TW" altLang="en-US" sz="2200" dirty="0">
                <a:latin typeface="新細明體" panose="02020500000000000000" pitchFamily="18" charset="-120"/>
                <a:ea typeface="新細明體" panose="02020500000000000000" pitchFamily="18" charset="-120"/>
              </a:rPr>
              <a:t>、</a:t>
            </a:r>
            <a:r>
              <a:rPr lang="zh-TW" altLang="zh-TW" sz="2200" dirty="0"/>
              <a:t>討論目標並解釋他們對運動的責任</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Boxer determines the goal with assistance of coach</a:t>
            </a:r>
            <a:r>
              <a:rPr lang="zh-TW" altLang="zh-TW" sz="2200" dirty="0"/>
              <a:t>拳擊手</a:t>
            </a:r>
            <a:r>
              <a:rPr lang="zh-TW" altLang="en-US" sz="2200" dirty="0"/>
              <a:t>透</a:t>
            </a:r>
            <a:r>
              <a:rPr lang="zh-TW" altLang="zh-TW" sz="2200" dirty="0"/>
              <a:t>過教練的協助</a:t>
            </a:r>
            <a:r>
              <a:rPr lang="zh-TW" altLang="en-US" sz="2200" dirty="0"/>
              <a:t>而</a:t>
            </a:r>
            <a:r>
              <a:rPr lang="zh-TW" altLang="zh-TW" sz="2200" dirty="0"/>
              <a:t>確定目標</a:t>
            </a:r>
            <a:r>
              <a:rPr lang="en-US" altLang="pl-PL" sz="2200" dirty="0">
                <a:cs typeface="Arial" pitchFamily="34" charset="0"/>
              </a:rPr>
              <a:t> </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Set attainable goals (focus on performance, not outcome)</a:t>
            </a:r>
            <a:r>
              <a:rPr lang="zh-TW" altLang="zh-TW" sz="2200" dirty="0"/>
              <a:t>設定可實現的目標（注重</a:t>
            </a:r>
            <a:r>
              <a:rPr lang="zh-TW" altLang="en-US" sz="2200" dirty="0"/>
              <a:t>表現</a:t>
            </a:r>
            <a:r>
              <a:rPr lang="zh-TW" altLang="zh-TW" sz="2200" dirty="0"/>
              <a:t>而不是結果）</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Regularly discuss situation involving ethics in boxing</a:t>
            </a:r>
            <a:r>
              <a:rPr lang="zh-TW" altLang="zh-TW" sz="2200" dirty="0"/>
              <a:t>定期討論拳擊倫理的</a:t>
            </a:r>
            <a:r>
              <a:rPr lang="zh-TW" altLang="en-US" sz="2200" dirty="0"/>
              <a:t>現</a:t>
            </a:r>
            <a:r>
              <a:rPr lang="zh-TW" altLang="zh-TW" sz="2200" dirty="0"/>
              <a:t>況</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Coach must have realistic expectations</a:t>
            </a:r>
            <a:r>
              <a:rPr lang="zh-TW" altLang="zh-TW" sz="2200" dirty="0"/>
              <a:t>教練必須</a:t>
            </a:r>
            <a:r>
              <a:rPr lang="zh-TW" altLang="en-US" sz="2200" dirty="0"/>
              <a:t>擁</a:t>
            </a:r>
            <a:r>
              <a:rPr lang="zh-TW" altLang="zh-TW" sz="2200" dirty="0"/>
              <a:t>有實</a:t>
            </a:r>
            <a:r>
              <a:rPr lang="zh-TW" altLang="en-US" sz="2200" dirty="0"/>
              <a:t>際</a:t>
            </a:r>
            <a:r>
              <a:rPr lang="zh-TW" altLang="zh-TW" sz="2200" dirty="0"/>
              <a:t>的期望</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Skills learned and training should make boxing fun</a:t>
            </a:r>
            <a:r>
              <a:rPr lang="zh-TW" altLang="zh-TW" sz="2200" dirty="0"/>
              <a:t>技能學習和訓練應使拳擊</a:t>
            </a:r>
            <a:r>
              <a:rPr lang="zh-TW" altLang="en-US" sz="2200" dirty="0"/>
              <a:t>變得有</a:t>
            </a:r>
            <a:r>
              <a:rPr lang="zh-TW" altLang="zh-TW" sz="2200" dirty="0"/>
              <a:t>樂</a:t>
            </a:r>
            <a:r>
              <a:rPr lang="en-US" altLang="pl-PL" sz="2200" dirty="0">
                <a:cs typeface="Arial" pitchFamily="34" charset="0"/>
              </a:rPr>
              <a:t> </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Provide rewards and encouragement</a:t>
            </a:r>
            <a:r>
              <a:rPr lang="zh-TW" altLang="zh-TW" sz="2200" dirty="0"/>
              <a:t>提供獎勵和鼓勵</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Individual attention to each boxer will increases motivation</a:t>
            </a:r>
            <a:r>
              <a:rPr lang="zh-TW" altLang="zh-TW" sz="2200" dirty="0"/>
              <a:t>每</a:t>
            </a:r>
            <a:r>
              <a:rPr lang="zh-TW" altLang="en-US" sz="2200" dirty="0"/>
              <a:t>位</a:t>
            </a:r>
            <a:r>
              <a:rPr lang="zh-TW" altLang="zh-TW" sz="2200" dirty="0"/>
              <a:t>拳擊手的個人</a:t>
            </a:r>
            <a:r>
              <a:rPr lang="zh-TW" altLang="en-US" sz="2200" dirty="0"/>
              <a:t>專</a:t>
            </a:r>
            <a:r>
              <a:rPr lang="zh-TW" altLang="zh-TW" sz="2200" dirty="0"/>
              <a:t>注力將</a:t>
            </a:r>
            <a:r>
              <a:rPr lang="zh-TW" altLang="en-US" sz="2200" dirty="0"/>
              <a:t>提升</a:t>
            </a:r>
            <a:r>
              <a:rPr lang="zh-TW" altLang="zh-TW" sz="2200" dirty="0"/>
              <a:t>動機</a:t>
            </a:r>
            <a:r>
              <a:rPr lang="en-US" altLang="pl-PL" sz="2200" dirty="0">
                <a:cs typeface="Arial" pitchFamily="34" charset="0"/>
              </a:rPr>
              <a:t> </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Prepare and practice for media presentations</a:t>
            </a:r>
            <a:r>
              <a:rPr lang="zh-TW" altLang="zh-TW" sz="2200" dirty="0"/>
              <a:t>準備和練習媒體</a:t>
            </a:r>
            <a:r>
              <a:rPr lang="zh-TW" altLang="en-US" sz="2200" dirty="0"/>
              <a:t>展</a:t>
            </a:r>
            <a:r>
              <a:rPr lang="zh-TW" altLang="zh-TW" sz="2200" dirty="0"/>
              <a:t>示</a:t>
            </a:r>
            <a:endParaRPr lang="en-US" altLang="pl-PL" sz="2200" dirty="0"/>
          </a:p>
          <a:p>
            <a:pPr eaLnBrk="1" hangingPunct="1">
              <a:spcBef>
                <a:spcPts val="0"/>
              </a:spcBef>
              <a:buClrTx/>
              <a:tabLst>
                <a:tab pos="139700" algn="l"/>
                <a:tab pos="457200" algn="l"/>
              </a:tabLst>
              <a:defRPr/>
            </a:pPr>
            <a:r>
              <a:rPr lang="en-US" altLang="pl-PL" sz="2200" dirty="0">
                <a:cs typeface="Arial" pitchFamily="34" charset="0"/>
              </a:rPr>
              <a:t>Look at mistakes positively</a:t>
            </a:r>
            <a:r>
              <a:rPr lang="zh-TW" altLang="zh-TW" sz="2200" dirty="0"/>
              <a:t>正面看</a:t>
            </a:r>
            <a:r>
              <a:rPr lang="zh-TW" altLang="en-US" sz="2200" dirty="0"/>
              <a:t>待</a:t>
            </a:r>
            <a:r>
              <a:rPr lang="zh-TW" altLang="zh-TW" sz="2200" dirty="0"/>
              <a:t>錯誤</a:t>
            </a:r>
            <a:endParaRPr lang="en-US" altLang="pl-PL" sz="2200" dirty="0"/>
          </a:p>
        </p:txBody>
      </p:sp>
      <p:sp>
        <p:nvSpPr>
          <p:cNvPr id="487429" name="Text Box 4"/>
          <p:cNvSpPr txBox="1">
            <a:spLocks noChangeArrowheads="1"/>
          </p:cNvSpPr>
          <p:nvPr/>
        </p:nvSpPr>
        <p:spPr bwMode="auto">
          <a:xfrm>
            <a:off x="9196388" y="65198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EFF984EA-3DEA-41BB-A237-4EAAE0E0217D}" type="slidenum">
              <a:rPr lang="en-US" altLang="pl-PL" sz="1200">
                <a:solidFill>
                  <a:srgbClr val="FFFFFF"/>
                </a:solidFill>
                <a:latin typeface="Arial Black" panose="020B0A04020102090204" pitchFamily="34" charset="0"/>
                <a:sym typeface="Arial Black" panose="020B0A04020102090204" pitchFamily="34" charset="0"/>
              </a:rPr>
              <a:pPr algn="r" eaLnBrk="1" hangingPunct="1"/>
              <a:t>355</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09112C3-C9E6-4FEA-B16D-AA4F99D1210A}" type="slidenum">
              <a:rPr lang="en-US" altLang="pl-PL" sz="1200" smtClean="0">
                <a:solidFill>
                  <a:srgbClr val="FFFFFF"/>
                </a:solidFill>
                <a:latin typeface="Arial Black" panose="020B0A04020102090204" pitchFamily="34" charset="0"/>
                <a:sym typeface="Arial Black" panose="020B0A04020102090204" pitchFamily="34" charset="0"/>
              </a:rPr>
              <a:pPr/>
              <a:t>356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8451" name="Rectangle 2"/>
          <p:cNvSpPr>
            <a:spLocks noGrp="1" noChangeArrowheads="1"/>
          </p:cNvSpPr>
          <p:nvPr>
            <p:ph type="title"/>
          </p:nvPr>
        </p:nvSpPr>
        <p:spPr>
          <a:xfrm>
            <a:off x="1455738" y="408530"/>
            <a:ext cx="8153400" cy="736600"/>
          </a:xfrm>
        </p:spPr>
        <p:txBody>
          <a:bodyPr/>
          <a:lstStyle/>
          <a:p>
            <a:pPr eaLnBrk="1" hangingPunct="1"/>
            <a:r>
              <a:rPr lang="en-US" altLang="pl-PL" sz="2400" dirty="0"/>
              <a:t>Psychological Preparation in Competition</a:t>
            </a:r>
            <a:br>
              <a:rPr lang="en-US" altLang="pl-PL" sz="2400" dirty="0"/>
            </a:br>
            <a:r>
              <a:rPr lang="zh-TW" altLang="en-US" sz="2400" b="1" dirty="0"/>
              <a:t>比賽</a:t>
            </a:r>
            <a:r>
              <a:rPr lang="zh-TW" altLang="zh-TW" sz="2400" b="1" dirty="0"/>
              <a:t>心理準備</a:t>
            </a:r>
            <a:endParaRPr lang="en-US" altLang="pl-PL" sz="2400" b="1" dirty="0"/>
          </a:p>
        </p:txBody>
      </p:sp>
      <p:sp>
        <p:nvSpPr>
          <p:cNvPr id="523269" name="Rectangle 3"/>
          <p:cNvSpPr>
            <a:spLocks noGrp="1" noChangeArrowheads="1"/>
          </p:cNvSpPr>
          <p:nvPr>
            <p:ph type="body" idx="1"/>
          </p:nvPr>
        </p:nvSpPr>
        <p:spPr>
          <a:xfrm>
            <a:off x="631825" y="1339850"/>
            <a:ext cx="8785225" cy="4826000"/>
          </a:xfrm>
        </p:spPr>
        <p:txBody>
          <a:bodyPr/>
          <a:lstStyle/>
          <a:p>
            <a:pPr marL="0" indent="0" eaLnBrk="1" hangingPunct="1">
              <a:lnSpc>
                <a:spcPct val="80000"/>
              </a:lnSpc>
              <a:buNone/>
              <a:tabLst>
                <a:tab pos="139700" algn="l"/>
                <a:tab pos="457200" algn="l"/>
              </a:tabLst>
              <a:defRPr/>
            </a:pPr>
            <a:r>
              <a:rPr lang="en-US" altLang="pl-PL" sz="2200" dirty="0"/>
              <a:t>Motivate by making boxers aware of their progress, both in training and competition</a:t>
            </a:r>
            <a:r>
              <a:rPr lang="zh-TW" altLang="en-US" sz="2200" dirty="0"/>
              <a:t>透</a:t>
            </a:r>
            <a:r>
              <a:rPr lang="zh-TW" altLang="zh-TW" sz="2200" dirty="0"/>
              <a:t>過讓拳擊手了解他們在訓練和競爭中的進步</a:t>
            </a:r>
            <a:r>
              <a:rPr lang="zh-TW" altLang="en-US" sz="2200" dirty="0"/>
              <a:t>作為</a:t>
            </a:r>
            <a:r>
              <a:rPr lang="zh-TW" altLang="zh-TW" sz="2200" dirty="0"/>
              <a:t>激勵</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Plan and format the training and competition enjoyable</a:t>
            </a:r>
            <a:r>
              <a:rPr lang="zh-TW" altLang="zh-TW" sz="2200" dirty="0"/>
              <a:t>規劃和</a:t>
            </a:r>
            <a:r>
              <a:rPr lang="zh-TW" altLang="en-US" sz="2200" dirty="0"/>
              <a:t>安排</a:t>
            </a:r>
            <a:r>
              <a:rPr lang="zh-TW" altLang="zh-TW" sz="2200" dirty="0"/>
              <a:t>令人愉快</a:t>
            </a:r>
            <a:r>
              <a:rPr lang="zh-TW" altLang="en-US" sz="2200" dirty="0"/>
              <a:t>的</a:t>
            </a:r>
            <a:r>
              <a:rPr lang="zh-TW" altLang="zh-TW" sz="2200" dirty="0"/>
              <a:t>培訓和競賽</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Help boxer understand the meaning of </a:t>
            </a:r>
            <a:r>
              <a:rPr lang="en-US" altLang="pl-PL" sz="2200" dirty="0" smtClean="0">
                <a:cs typeface="Arial" pitchFamily="34" charset="0"/>
              </a:rPr>
              <a:t>success</a:t>
            </a:r>
            <a:r>
              <a:rPr lang="en-US" altLang="zh-TW" sz="2200" dirty="0" smtClean="0">
                <a:cs typeface="Arial" pitchFamily="34" charset="0"/>
              </a:rPr>
              <a:t>:</a:t>
            </a:r>
            <a:r>
              <a:rPr lang="en-US" altLang="pl-PL" sz="2200" dirty="0" smtClean="0">
                <a:cs typeface="Arial" pitchFamily="34" charset="0"/>
              </a:rPr>
              <a:t> </a:t>
            </a:r>
            <a:r>
              <a:rPr lang="en-US" altLang="pl-PL" sz="2200" dirty="0">
                <a:cs typeface="Arial" pitchFamily="34" charset="0"/>
              </a:rPr>
              <a:t>“Winning isn’t everything”</a:t>
            </a:r>
            <a:r>
              <a:rPr lang="zh-TW" altLang="en-US" sz="2200" dirty="0"/>
              <a:t>協</a:t>
            </a:r>
            <a:r>
              <a:rPr lang="zh-TW" altLang="zh-TW" sz="2200" dirty="0"/>
              <a:t>助拳擊手了解成功的意義</a:t>
            </a:r>
            <a:r>
              <a:rPr lang="zh-TW" altLang="en-US" sz="2200" dirty="0"/>
              <a:t>；</a:t>
            </a:r>
            <a:r>
              <a:rPr lang="zh-TW" altLang="zh-TW" sz="2200" dirty="0"/>
              <a:t>“勝利不是一切”</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Give continuous encouragement</a:t>
            </a:r>
            <a:r>
              <a:rPr lang="zh-TW" altLang="zh-TW" sz="2200" dirty="0"/>
              <a:t>不斷鼓勵</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Emphasize sportsmanship</a:t>
            </a:r>
            <a:r>
              <a:rPr lang="zh-TW" altLang="zh-TW" sz="2200" dirty="0"/>
              <a:t>強調運動精神</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Teach the rules to the boxer, so if any problem occurs, he/she can resolve it themselves (and increase confidence)</a:t>
            </a:r>
            <a:r>
              <a:rPr lang="zh-TW" altLang="zh-TW" sz="2200" dirty="0"/>
              <a:t>向拳擊手</a:t>
            </a:r>
            <a:r>
              <a:rPr lang="zh-TW" altLang="en-US" sz="2200" dirty="0"/>
              <a:t>教導</a:t>
            </a:r>
            <a:r>
              <a:rPr lang="zh-TW" altLang="zh-TW" sz="2200" dirty="0"/>
              <a:t>規則，所以如果發生任何問題，他/她可以自己解決（並增加信心）</a:t>
            </a:r>
            <a:endParaRPr lang="en-US" altLang="pl-PL" sz="2200" dirty="0"/>
          </a:p>
          <a:p>
            <a:pPr eaLnBrk="1" hangingPunct="1">
              <a:lnSpc>
                <a:spcPct val="80000"/>
              </a:lnSpc>
              <a:spcBef>
                <a:spcPts val="1400"/>
              </a:spcBef>
              <a:buClrTx/>
              <a:tabLst>
                <a:tab pos="139700" algn="l"/>
                <a:tab pos="457200" algn="l"/>
              </a:tabLst>
              <a:defRPr/>
            </a:pPr>
            <a:r>
              <a:rPr lang="en-US" altLang="pl-PL" sz="2200" dirty="0">
                <a:cs typeface="Arial" pitchFamily="34" charset="0"/>
              </a:rPr>
              <a:t>The boxer must have mutual trust – respect, confidence – cooperation with coach </a:t>
            </a:r>
            <a:r>
              <a:rPr lang="zh-TW" altLang="zh-TW" sz="2200" dirty="0"/>
              <a:t>拳擊手必須相互信任 - 尊重</a:t>
            </a:r>
            <a:r>
              <a:rPr lang="zh-TW" altLang="en-US" sz="2200" dirty="0">
                <a:latin typeface="新細明體" panose="02020500000000000000" pitchFamily="18" charset="-120"/>
                <a:ea typeface="新細明體" panose="02020500000000000000" pitchFamily="18" charset="-120"/>
              </a:rPr>
              <a:t>、</a:t>
            </a:r>
            <a:r>
              <a:rPr lang="zh-TW" altLang="zh-TW" sz="2200" dirty="0"/>
              <a:t>信心 - 與教練的合作</a:t>
            </a:r>
            <a:endParaRPr lang="en-US" altLang="pl-PL" sz="2200" dirty="0"/>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71EE43F-08BB-4B9C-8F31-74FD7B37BAC9}" type="slidenum">
              <a:rPr lang="en-US" altLang="pl-PL" sz="1200" smtClean="0">
                <a:solidFill>
                  <a:srgbClr val="FFFFFF"/>
                </a:solidFill>
                <a:latin typeface="Arial Black" panose="020B0A04020102090204" pitchFamily="34" charset="0"/>
                <a:sym typeface="Arial Black" panose="020B0A04020102090204" pitchFamily="34" charset="0"/>
              </a:rPr>
              <a:pPr/>
              <a:t>357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89475" name="Rectangle 2"/>
          <p:cNvSpPr>
            <a:spLocks noGrp="1" noChangeArrowheads="1"/>
          </p:cNvSpPr>
          <p:nvPr>
            <p:ph type="title"/>
          </p:nvPr>
        </p:nvSpPr>
        <p:spPr>
          <a:xfrm>
            <a:off x="1150938" y="530225"/>
            <a:ext cx="8356600" cy="635000"/>
          </a:xfrm>
        </p:spPr>
        <p:txBody>
          <a:bodyPr/>
          <a:lstStyle/>
          <a:p>
            <a:pPr eaLnBrk="1" hangingPunct="1"/>
            <a:r>
              <a:rPr lang="en-US" altLang="pl-PL" dirty="0"/>
              <a:t>Psychological Preparation for Competition</a:t>
            </a:r>
            <a:r>
              <a:rPr lang="zh-TW" altLang="en-US" b="1" dirty="0"/>
              <a:t>比賽</a:t>
            </a:r>
            <a:r>
              <a:rPr lang="zh-TW" altLang="zh-TW" b="1" dirty="0"/>
              <a:t>心理準備</a:t>
            </a:r>
            <a:endParaRPr lang="en-US" altLang="pl-PL" dirty="0"/>
          </a:p>
        </p:txBody>
      </p:sp>
      <p:sp>
        <p:nvSpPr>
          <p:cNvPr id="524293" name="Rectangle 3"/>
          <p:cNvSpPr>
            <a:spLocks noGrp="1" noChangeArrowheads="1"/>
          </p:cNvSpPr>
          <p:nvPr>
            <p:ph type="body" idx="1"/>
          </p:nvPr>
        </p:nvSpPr>
        <p:spPr>
          <a:xfrm>
            <a:off x="555625" y="1366700"/>
            <a:ext cx="8912466" cy="5057775"/>
          </a:xfrm>
        </p:spPr>
        <p:txBody>
          <a:bodyPr/>
          <a:lstStyle/>
          <a:p>
            <a:pPr marL="0" indent="0" eaLnBrk="1" hangingPunct="1">
              <a:buNone/>
              <a:tabLst>
                <a:tab pos="139700" algn="l"/>
                <a:tab pos="457200" algn="l"/>
              </a:tabLst>
              <a:defRPr/>
            </a:pPr>
            <a:r>
              <a:rPr lang="en-US" altLang="pl-PL" sz="2000" dirty="0"/>
              <a:t>Make a boxer aware and become familiarize with the competition atmosphere, for example lighting, crowds, opponents and etc.</a:t>
            </a:r>
            <a:r>
              <a:rPr lang="zh-TW" altLang="en-US" sz="2000" dirty="0"/>
              <a:t>讓拳擊手清楚並熟悉競爭氣氛，</a:t>
            </a:r>
            <a:r>
              <a:rPr lang="zh-TW" altLang="en-US" sz="2000" dirty="0" smtClean="0"/>
              <a:t>例如：照明</a:t>
            </a:r>
            <a:r>
              <a:rPr lang="zh-TW" altLang="en-US" sz="2000" dirty="0">
                <a:latin typeface="新細明體" panose="02020500000000000000" pitchFamily="18" charset="-120"/>
                <a:ea typeface="新細明體" panose="02020500000000000000" pitchFamily="18" charset="-120"/>
              </a:rPr>
              <a:t>、</a:t>
            </a:r>
            <a:r>
              <a:rPr lang="zh-TW" altLang="en-US" sz="2000" dirty="0"/>
              <a:t>人群</a:t>
            </a:r>
            <a:r>
              <a:rPr lang="zh-TW" altLang="en-US" sz="2000" dirty="0">
                <a:latin typeface="新細明體" panose="02020500000000000000" pitchFamily="18" charset="-120"/>
                <a:ea typeface="新細明體" panose="02020500000000000000" pitchFamily="18" charset="-120"/>
              </a:rPr>
              <a:t>、</a:t>
            </a:r>
            <a:r>
              <a:rPr lang="zh-TW" altLang="en-US" sz="2000" dirty="0"/>
              <a:t>對手等。</a:t>
            </a:r>
            <a:endParaRPr lang="en-US" altLang="pl-PL" sz="2000" dirty="0"/>
          </a:p>
          <a:p>
            <a:pPr eaLnBrk="1" hangingPunct="1">
              <a:spcBef>
                <a:spcPts val="1400"/>
              </a:spcBef>
              <a:buClrTx/>
              <a:tabLst>
                <a:tab pos="139700" algn="l"/>
                <a:tab pos="457200" algn="l"/>
              </a:tabLst>
              <a:defRPr/>
            </a:pPr>
            <a:r>
              <a:rPr lang="en-US" altLang="pl-PL" sz="2000" dirty="0">
                <a:cs typeface="Arial" pitchFamily="34" charset="0"/>
              </a:rPr>
              <a:t>Make a boxer familiarize and learn to cope with any unexpected situation in competition environment – prepare a boxer with “what if” scenarios in training and sparring</a:t>
            </a:r>
            <a:r>
              <a:rPr lang="zh-TW" altLang="zh-TW" sz="2000" dirty="0"/>
              <a:t>讓拳擊手熟悉並學會應</a:t>
            </a:r>
            <a:r>
              <a:rPr lang="zh-TW" altLang="en-US" sz="2000" dirty="0"/>
              <a:t>付</a:t>
            </a:r>
            <a:r>
              <a:rPr lang="zh-TW" altLang="zh-TW" sz="2000" dirty="0"/>
              <a:t>競爭環境中的任何意</a:t>
            </a:r>
            <a:r>
              <a:rPr lang="zh-TW" altLang="en-US" sz="2000" dirty="0"/>
              <a:t>外</a:t>
            </a:r>
            <a:r>
              <a:rPr lang="zh-TW" altLang="zh-TW" sz="2000" dirty="0"/>
              <a:t>情況 - </a:t>
            </a:r>
            <a:r>
              <a:rPr lang="zh-TW" altLang="en-US" sz="2000" dirty="0"/>
              <a:t>在</a:t>
            </a:r>
            <a:r>
              <a:rPr lang="zh-TW" altLang="zh-TW" sz="2000" dirty="0"/>
              <a:t>訓練和</a:t>
            </a:r>
            <a:r>
              <a:rPr lang="zh-TW" altLang="en-US" sz="2000" dirty="0"/>
              <a:t>對練中讓</a:t>
            </a:r>
            <a:r>
              <a:rPr lang="zh-TW" altLang="zh-TW" sz="2000" dirty="0"/>
              <a:t>拳擊手準備“如果”的情況</a:t>
            </a:r>
            <a:endParaRPr lang="en-US" altLang="pl-PL" sz="2000" dirty="0"/>
          </a:p>
          <a:p>
            <a:pPr eaLnBrk="1" hangingPunct="1">
              <a:lnSpc>
                <a:spcPct val="90000"/>
              </a:lnSpc>
              <a:spcBef>
                <a:spcPts val="1400"/>
              </a:spcBef>
              <a:buClrTx/>
              <a:tabLst>
                <a:tab pos="139700" algn="l"/>
                <a:tab pos="457200" algn="l"/>
              </a:tabLst>
              <a:defRPr/>
            </a:pPr>
            <a:r>
              <a:rPr lang="en-US" altLang="pl-PL" sz="2000" dirty="0"/>
              <a:t>“What if” the boxer gets </a:t>
            </a:r>
            <a:r>
              <a:rPr lang="en-US" altLang="pl-PL" sz="2000" dirty="0" err="1"/>
              <a:t>boo’ed</a:t>
            </a:r>
            <a:r>
              <a:rPr lang="en-US" altLang="pl-PL" sz="2000" dirty="0"/>
              <a:t> by crowds </a:t>
            </a:r>
            <a:r>
              <a:rPr lang="zh-TW" altLang="zh-TW" sz="2000" dirty="0"/>
              <a:t>“如果”拳擊手</a:t>
            </a:r>
            <a:r>
              <a:rPr lang="zh-TW" altLang="en-US" sz="2000" dirty="0"/>
              <a:t>面臨</a:t>
            </a:r>
            <a:r>
              <a:rPr lang="zh-TW" altLang="zh-TW" sz="2000" dirty="0"/>
              <a:t>人群噓聲，</a:t>
            </a:r>
            <a:r>
              <a:rPr lang="zh-TW" altLang="en-US" sz="2000" dirty="0"/>
              <a:t>應如何處理</a:t>
            </a:r>
            <a:r>
              <a:rPr lang="zh-TW" altLang="zh-TW" sz="2000" dirty="0"/>
              <a:t>？</a:t>
            </a:r>
            <a:endParaRPr lang="en-US" altLang="pl-PL" sz="2000" dirty="0"/>
          </a:p>
          <a:p>
            <a:pPr eaLnBrk="1" hangingPunct="1">
              <a:lnSpc>
                <a:spcPct val="50000"/>
              </a:lnSpc>
              <a:spcBef>
                <a:spcPts val="1400"/>
              </a:spcBef>
              <a:buClrTx/>
              <a:tabLst>
                <a:tab pos="139700" algn="l"/>
                <a:tab pos="457200" algn="l"/>
              </a:tabLst>
              <a:defRPr/>
            </a:pPr>
            <a:r>
              <a:rPr lang="en-US" altLang="pl-PL" sz="2000" dirty="0"/>
              <a:t>“What if” the boxer has strong opponent in upcoming bout</a:t>
            </a:r>
            <a:r>
              <a:rPr lang="zh-TW" altLang="zh-TW" sz="2000" dirty="0"/>
              <a:t>如果”拳擊手在即將到來的比賽</a:t>
            </a:r>
            <a:r>
              <a:rPr lang="zh-TW" altLang="en-US" sz="2000" dirty="0"/>
              <a:t>將遭遇</a:t>
            </a:r>
            <a:r>
              <a:rPr lang="zh-TW" altLang="zh-TW" sz="2000" dirty="0"/>
              <a:t>強</a:t>
            </a:r>
            <a:r>
              <a:rPr lang="zh-TW" altLang="en-US" sz="2000" dirty="0"/>
              <a:t>勁</a:t>
            </a:r>
            <a:r>
              <a:rPr lang="zh-TW" altLang="zh-TW" sz="2000" dirty="0"/>
              <a:t>的對手</a:t>
            </a:r>
            <a:r>
              <a:rPr lang="en-US" altLang="pl-PL" sz="2000" dirty="0"/>
              <a:t> </a:t>
            </a:r>
          </a:p>
          <a:p>
            <a:pPr eaLnBrk="1" hangingPunct="1">
              <a:spcBef>
                <a:spcPts val="1400"/>
              </a:spcBef>
              <a:buClrTx/>
              <a:tabLst>
                <a:tab pos="139700" algn="l"/>
                <a:tab pos="457200" algn="l"/>
              </a:tabLst>
              <a:defRPr/>
            </a:pPr>
            <a:r>
              <a:rPr lang="en-US" altLang="pl-PL" sz="2000" dirty="0">
                <a:cs typeface="Arial" pitchFamily="34" charset="0"/>
              </a:rPr>
              <a:t>After competition, organize a psychological recovery session</a:t>
            </a:r>
            <a:r>
              <a:rPr lang="zh-TW" altLang="zh-TW" sz="2000" dirty="0"/>
              <a:t> </a:t>
            </a:r>
            <a:r>
              <a:rPr lang="zh-TW" altLang="en-US" sz="2000" dirty="0"/>
              <a:t>在</a:t>
            </a:r>
            <a:r>
              <a:rPr lang="zh-TW" altLang="zh-TW" sz="2000" dirty="0"/>
              <a:t>比賽結束後，</a:t>
            </a:r>
            <a:r>
              <a:rPr lang="zh-TW" altLang="en-US" sz="2000" dirty="0"/>
              <a:t>安排</a:t>
            </a:r>
            <a:r>
              <a:rPr lang="zh-TW" altLang="zh-TW" sz="2000" dirty="0"/>
              <a:t>心理康復</a:t>
            </a:r>
            <a:r>
              <a:rPr lang="zh-TW" altLang="en-US" sz="2000" dirty="0"/>
              <a:t>課程</a:t>
            </a:r>
            <a:endParaRPr lang="en-US" altLang="pl-PL" sz="2000" dirty="0"/>
          </a:p>
          <a:p>
            <a:pPr eaLnBrk="1" hangingPunct="1">
              <a:lnSpc>
                <a:spcPct val="50000"/>
              </a:lnSpc>
              <a:spcBef>
                <a:spcPts val="1400"/>
              </a:spcBef>
              <a:buClrTx/>
              <a:tabLst>
                <a:tab pos="139700" algn="l"/>
                <a:tab pos="457200" algn="l"/>
              </a:tabLst>
              <a:defRPr/>
            </a:pPr>
            <a:r>
              <a:rPr lang="en-US" altLang="pl-PL" sz="2000" dirty="0"/>
              <a:t>Active-rest</a:t>
            </a:r>
            <a:r>
              <a:rPr lang="zh-TW" altLang="zh-TW" sz="2000" dirty="0"/>
              <a:t>主動休息</a:t>
            </a:r>
            <a:endParaRPr lang="en-US" altLang="pl-PL" sz="2000" dirty="0"/>
          </a:p>
          <a:p>
            <a:pPr eaLnBrk="1" hangingPunct="1">
              <a:lnSpc>
                <a:spcPct val="50000"/>
              </a:lnSpc>
              <a:spcBef>
                <a:spcPts val="1400"/>
              </a:spcBef>
              <a:buClrTx/>
              <a:tabLst>
                <a:tab pos="139700" algn="l"/>
                <a:tab pos="457200" algn="l"/>
              </a:tabLst>
              <a:defRPr/>
            </a:pPr>
            <a:r>
              <a:rPr lang="en-US" altLang="pl-PL" sz="2000" dirty="0"/>
              <a:t>Spa, Sauna</a:t>
            </a:r>
            <a:r>
              <a:rPr lang="zh-TW" altLang="zh-TW" sz="2000" dirty="0"/>
              <a:t>水療中心</a:t>
            </a:r>
            <a:r>
              <a:rPr lang="zh-TW" altLang="en-US" sz="2000" dirty="0">
                <a:latin typeface="新細明體" panose="02020500000000000000" pitchFamily="18" charset="-120"/>
                <a:ea typeface="新細明體" panose="02020500000000000000" pitchFamily="18" charset="-120"/>
              </a:rPr>
              <a:t>、三溫暖</a:t>
            </a:r>
            <a:endParaRPr lang="en-US" altLang="pl-PL" sz="2000" dirty="0"/>
          </a:p>
          <a:p>
            <a:pPr eaLnBrk="1" hangingPunct="1">
              <a:lnSpc>
                <a:spcPct val="50000"/>
              </a:lnSpc>
              <a:spcBef>
                <a:spcPts val="1400"/>
              </a:spcBef>
              <a:buClrTx/>
              <a:tabLst>
                <a:tab pos="139700" algn="l"/>
                <a:tab pos="457200" algn="l"/>
              </a:tabLst>
              <a:defRPr/>
            </a:pPr>
            <a:r>
              <a:rPr lang="en-US" altLang="pl-PL" sz="2000" dirty="0"/>
              <a:t>Short period of off-training days</a:t>
            </a:r>
            <a:r>
              <a:rPr lang="zh-TW" altLang="zh-TW" sz="2000" dirty="0"/>
              <a:t>短時間</a:t>
            </a:r>
            <a:r>
              <a:rPr lang="zh-TW" altLang="en-US" sz="2000" dirty="0"/>
              <a:t>停止</a:t>
            </a:r>
            <a:r>
              <a:rPr lang="zh-TW" altLang="zh-TW" sz="2000" dirty="0"/>
              <a:t>訓練日</a:t>
            </a:r>
            <a:endParaRPr lang="en-US" altLang="pl-PL" sz="2000" dirty="0"/>
          </a:p>
          <a:p>
            <a:pPr marL="0" indent="0" eaLnBrk="1" hangingPunct="1">
              <a:lnSpc>
                <a:spcPct val="50000"/>
              </a:lnSpc>
              <a:spcBef>
                <a:spcPts val="1400"/>
              </a:spcBef>
              <a:buClrTx/>
              <a:buNone/>
              <a:tabLst>
                <a:tab pos="139700" algn="l"/>
                <a:tab pos="457200" algn="l"/>
              </a:tabLst>
              <a:defRPr/>
            </a:pPr>
            <a:r>
              <a:rPr lang="zh-TW" altLang="zh-TW" sz="2000" dirty="0"/>
              <a:t/>
            </a:r>
            <a:br>
              <a:rPr lang="zh-TW" altLang="zh-TW" sz="2000" dirty="0"/>
            </a:br>
            <a:r>
              <a:rPr lang="zh-TW" altLang="zh-TW" sz="2000" dirty="0"/>
              <a:t/>
            </a:r>
            <a:br>
              <a:rPr lang="zh-TW" altLang="zh-TW" sz="2000" dirty="0"/>
            </a:br>
            <a:endParaRPr lang="en-US" altLang="pl-PL" sz="2000" dirty="0"/>
          </a:p>
          <a:p>
            <a:pPr marL="0" indent="0" eaLnBrk="1" hangingPunct="1">
              <a:lnSpc>
                <a:spcPct val="50000"/>
              </a:lnSpc>
              <a:spcBef>
                <a:spcPts val="1400"/>
              </a:spcBef>
              <a:buClrTx/>
              <a:buNone/>
              <a:tabLst>
                <a:tab pos="139700" algn="l"/>
                <a:tab pos="457200" algn="l"/>
              </a:tabLst>
              <a:defRPr/>
            </a:pPr>
            <a:endParaRPr lang="en-US" altLang="pl-PL" sz="2000"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8ADC6B2-871D-4EBD-BC92-79206103E69A}" type="slidenum">
              <a:rPr lang="en-US" altLang="pl-PL" sz="1200" smtClean="0">
                <a:solidFill>
                  <a:srgbClr val="FFFFFF"/>
                </a:solidFill>
                <a:latin typeface="Arial Black" panose="020B0A04020102090204" pitchFamily="34" charset="0"/>
                <a:sym typeface="Arial Black" panose="020B0A04020102090204" pitchFamily="34" charset="0"/>
              </a:rPr>
              <a:pPr/>
              <a:t>358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90499" name="Rectangle 2"/>
          <p:cNvSpPr>
            <a:spLocks noGrp="1" noChangeArrowheads="1"/>
          </p:cNvSpPr>
          <p:nvPr>
            <p:ph type="title"/>
          </p:nvPr>
        </p:nvSpPr>
        <p:spPr>
          <a:xfrm>
            <a:off x="1925638" y="347241"/>
            <a:ext cx="7493000" cy="868784"/>
          </a:xfrm>
        </p:spPr>
        <p:txBody>
          <a:bodyPr/>
          <a:lstStyle/>
          <a:p>
            <a:pPr eaLnBrk="1" hangingPunct="1"/>
            <a:r>
              <a:rPr lang="en-US" altLang="pl-PL" dirty="0"/>
              <a:t>Psychological Recovery Methods</a:t>
            </a:r>
            <a:br>
              <a:rPr lang="en-US" altLang="pl-PL" dirty="0"/>
            </a:br>
            <a:r>
              <a:rPr lang="zh-TW" altLang="zh-TW" b="1" dirty="0"/>
              <a:t>心理康復方法</a:t>
            </a:r>
            <a:endParaRPr lang="en-US" altLang="pl-PL" b="1" dirty="0"/>
          </a:p>
        </p:txBody>
      </p:sp>
      <p:sp>
        <p:nvSpPr>
          <p:cNvPr id="490500" name="Rectangle 3"/>
          <p:cNvSpPr>
            <a:spLocks noGrp="1" noChangeArrowheads="1"/>
          </p:cNvSpPr>
          <p:nvPr>
            <p:ph type="body" idx="1"/>
          </p:nvPr>
        </p:nvSpPr>
        <p:spPr>
          <a:xfrm>
            <a:off x="539750" y="1203325"/>
            <a:ext cx="9093200" cy="4962525"/>
          </a:xfrm>
        </p:spPr>
        <p:txBody>
          <a:bodyPr/>
          <a:lstStyle/>
          <a:p>
            <a:pPr eaLnBrk="1" hangingPunct="1">
              <a:lnSpc>
                <a:spcPct val="90000"/>
              </a:lnSpc>
            </a:pPr>
            <a:r>
              <a:rPr lang="en-US" altLang="pl-PL" sz="2400" dirty="0"/>
              <a:t>Fluid and Fuel (nutritional therapy)</a:t>
            </a:r>
            <a:r>
              <a:rPr lang="zh-TW" altLang="en-US" sz="2400" dirty="0"/>
              <a:t>流質</a:t>
            </a:r>
            <a:r>
              <a:rPr lang="zh-TW" altLang="zh-TW" sz="2400" dirty="0"/>
              <a:t>與</a:t>
            </a:r>
            <a:r>
              <a:rPr lang="zh-TW" altLang="en-US" sz="2400" dirty="0"/>
              <a:t>能量</a:t>
            </a:r>
            <a:r>
              <a:rPr lang="zh-TW" altLang="zh-TW" sz="2400" dirty="0"/>
              <a:t>（營養治療）</a:t>
            </a:r>
            <a:endParaRPr lang="en-US" altLang="pl-PL" sz="2400" dirty="0"/>
          </a:p>
          <a:p>
            <a:pPr eaLnBrk="1" hangingPunct="1">
              <a:lnSpc>
                <a:spcPct val="90000"/>
              </a:lnSpc>
            </a:pPr>
            <a:r>
              <a:rPr lang="en-US" altLang="pl-PL" sz="2400" dirty="0"/>
              <a:t>Passive rest (sleep)</a:t>
            </a:r>
            <a:r>
              <a:rPr lang="zh-TW" altLang="zh-TW" sz="2400" dirty="0"/>
              <a:t>被動休息（睡眠）</a:t>
            </a:r>
            <a:r>
              <a:rPr lang="zh-TW" altLang="en-US" sz="2400" dirty="0">
                <a:latin typeface="新細明體" panose="02020500000000000000" pitchFamily="18" charset="-120"/>
                <a:ea typeface="新細明體" panose="02020500000000000000" pitchFamily="18" charset="-120"/>
              </a:rPr>
              <a:t>、</a:t>
            </a:r>
            <a:endParaRPr lang="en-US" altLang="pl-PL" sz="2400" dirty="0"/>
          </a:p>
          <a:p>
            <a:pPr eaLnBrk="1" hangingPunct="1">
              <a:lnSpc>
                <a:spcPct val="90000"/>
              </a:lnSpc>
            </a:pPr>
            <a:r>
              <a:rPr lang="en-US" altLang="pl-PL" sz="2400" dirty="0"/>
              <a:t>Active rest (light, but different, activities, such as a jog, walk, swim, cycle)</a:t>
            </a:r>
            <a:r>
              <a:rPr lang="zh-TW" altLang="zh-TW" sz="2400" dirty="0"/>
              <a:t>主動休息（輕</a:t>
            </a:r>
            <a:r>
              <a:rPr lang="zh-TW" altLang="en-US" sz="2400" dirty="0"/>
              <a:t>鬆</a:t>
            </a:r>
            <a:r>
              <a:rPr lang="zh-TW" altLang="zh-TW" sz="2400" dirty="0"/>
              <a:t>但不同</a:t>
            </a:r>
            <a:r>
              <a:rPr lang="zh-TW" altLang="en-US" sz="2400" dirty="0"/>
              <a:t>的</a:t>
            </a:r>
            <a:r>
              <a:rPr lang="zh-TW" altLang="zh-TW" sz="2400" dirty="0"/>
              <a:t>活動</a:t>
            </a:r>
            <a:r>
              <a:rPr lang="zh-TW" altLang="en-US" sz="2400" dirty="0"/>
              <a:t>，</a:t>
            </a:r>
            <a:r>
              <a:rPr lang="zh-TW" altLang="zh-TW" sz="2400" dirty="0" smtClean="0"/>
              <a:t>如</a:t>
            </a:r>
            <a:r>
              <a:rPr lang="zh-TW" altLang="en-US" sz="2400" dirty="0" smtClean="0"/>
              <a:t>：</a:t>
            </a:r>
            <a:r>
              <a:rPr lang="zh-TW" altLang="zh-TW" sz="2400" dirty="0" smtClean="0"/>
              <a:t>慢跑</a:t>
            </a:r>
            <a:r>
              <a:rPr lang="zh-TW" altLang="en-US" sz="2400" dirty="0"/>
              <a:t>、</a:t>
            </a:r>
            <a:r>
              <a:rPr lang="zh-TW" altLang="zh-TW" sz="2400" dirty="0"/>
              <a:t>步行</a:t>
            </a:r>
            <a:r>
              <a:rPr lang="zh-TW" altLang="en-US" sz="2400" dirty="0"/>
              <a:t>、</a:t>
            </a:r>
            <a:r>
              <a:rPr lang="zh-TW" altLang="zh-TW" sz="2400" dirty="0"/>
              <a:t>游泳</a:t>
            </a:r>
            <a:r>
              <a:rPr lang="zh-TW" altLang="en-US" sz="2400" dirty="0"/>
              <a:t>、騎自行車</a:t>
            </a:r>
            <a:r>
              <a:rPr lang="zh-TW" altLang="zh-TW" sz="2400" dirty="0"/>
              <a:t>）</a:t>
            </a:r>
            <a:endParaRPr lang="en-US" altLang="pl-PL" sz="2400" dirty="0"/>
          </a:p>
          <a:p>
            <a:pPr eaLnBrk="1" hangingPunct="1">
              <a:lnSpc>
                <a:spcPct val="90000"/>
              </a:lnSpc>
            </a:pPr>
            <a:r>
              <a:rPr lang="en-US" altLang="pl-PL" sz="2400" dirty="0"/>
              <a:t>Hydrotherapies (spa, pool, steam room, cold plunge, contrast temperature protocol)</a:t>
            </a:r>
            <a:r>
              <a:rPr lang="zh-TW" altLang="zh-TW" sz="2400" dirty="0"/>
              <a:t>水療（水療</a:t>
            </a:r>
            <a:r>
              <a:rPr lang="zh-TW" altLang="en-US" sz="2400" dirty="0"/>
              <a:t>、</a:t>
            </a:r>
            <a:r>
              <a:rPr lang="zh-TW" altLang="zh-TW" sz="2400" dirty="0"/>
              <a:t>游泳池</a:t>
            </a:r>
            <a:r>
              <a:rPr lang="zh-TW" altLang="en-US" sz="2400" dirty="0"/>
              <a:t>、</a:t>
            </a:r>
            <a:r>
              <a:rPr lang="zh-TW" altLang="zh-TW" sz="2400" dirty="0"/>
              <a:t>蒸汽</a:t>
            </a:r>
            <a:r>
              <a:rPr lang="zh-TW" altLang="en-US" sz="2400" dirty="0"/>
              <a:t>室、</a:t>
            </a:r>
            <a:r>
              <a:rPr lang="zh-TW" altLang="zh-TW" sz="2400" dirty="0"/>
              <a:t>冷浸</a:t>
            </a:r>
            <a:r>
              <a:rPr lang="zh-TW" altLang="en-US" sz="2400" dirty="0"/>
              <a:t>、</a:t>
            </a:r>
            <a:r>
              <a:rPr lang="zh-TW" altLang="zh-TW" sz="2400" dirty="0"/>
              <a:t>對比溫度方案）</a:t>
            </a:r>
            <a:endParaRPr lang="en-US" altLang="pl-PL" sz="2400" dirty="0"/>
          </a:p>
          <a:p>
            <a:pPr eaLnBrk="1" hangingPunct="1">
              <a:lnSpc>
                <a:spcPct val="90000"/>
              </a:lnSpc>
            </a:pPr>
            <a:r>
              <a:rPr lang="en-US" altLang="pl-PL" sz="2400" dirty="0"/>
              <a:t>Sport massage, Acupuncture, Acupressure</a:t>
            </a:r>
            <a:r>
              <a:rPr lang="zh-TW" altLang="zh-TW" sz="2400" dirty="0"/>
              <a:t>運動按摩</a:t>
            </a:r>
            <a:r>
              <a:rPr lang="zh-TW" altLang="en-US" sz="2400" dirty="0"/>
              <a:t>、</a:t>
            </a:r>
            <a:r>
              <a:rPr lang="zh-TW" altLang="zh-TW" sz="2400" dirty="0"/>
              <a:t>針灸</a:t>
            </a:r>
            <a:r>
              <a:rPr lang="zh-TW" altLang="en-US" sz="2400" dirty="0"/>
              <a:t>、指</a:t>
            </a:r>
            <a:r>
              <a:rPr lang="zh-TW" altLang="zh-TW" sz="2400" dirty="0"/>
              <a:t>壓</a:t>
            </a:r>
            <a:endParaRPr lang="en-US" altLang="pl-PL" sz="2400" dirty="0"/>
          </a:p>
          <a:p>
            <a:pPr eaLnBrk="1" hangingPunct="1">
              <a:lnSpc>
                <a:spcPct val="90000"/>
              </a:lnSpc>
            </a:pPr>
            <a:r>
              <a:rPr lang="en-US" altLang="pl-PL" sz="2400" dirty="0"/>
              <a:t>Debriefing</a:t>
            </a:r>
            <a:r>
              <a:rPr lang="zh-TW" altLang="en-US" sz="2400" dirty="0"/>
              <a:t>彙報</a:t>
            </a:r>
            <a:endParaRPr lang="en-US" altLang="pl-PL" sz="2400" dirty="0"/>
          </a:p>
          <a:p>
            <a:pPr eaLnBrk="1" hangingPunct="1">
              <a:lnSpc>
                <a:spcPct val="90000"/>
              </a:lnSpc>
            </a:pPr>
            <a:r>
              <a:rPr lang="en-US" altLang="pl-PL" sz="2400" dirty="0"/>
              <a:t>Relaxation techniques (meditation, progressive muscle relaxation, visualization, breathing exercises)</a:t>
            </a:r>
            <a:r>
              <a:rPr lang="zh-TW" altLang="zh-TW" sz="2400" dirty="0"/>
              <a:t>放鬆技巧（冥想</a:t>
            </a:r>
            <a:r>
              <a:rPr lang="zh-TW" altLang="en-US" sz="2400" dirty="0"/>
              <a:t>、漸次</a:t>
            </a:r>
            <a:r>
              <a:rPr lang="zh-TW" altLang="zh-TW" sz="2400" dirty="0"/>
              <a:t>肌肉放鬆</a:t>
            </a:r>
            <a:r>
              <a:rPr lang="zh-TW" altLang="en-US" sz="2400" dirty="0"/>
              <a:t>、</a:t>
            </a:r>
            <a:r>
              <a:rPr lang="zh-TW" altLang="zh-TW" sz="2400" dirty="0"/>
              <a:t>可視化</a:t>
            </a:r>
            <a:r>
              <a:rPr lang="zh-TW" altLang="en-US" sz="2400" dirty="0"/>
              <a:t>、</a:t>
            </a:r>
            <a:r>
              <a:rPr lang="zh-TW" altLang="zh-TW" sz="2400" dirty="0"/>
              <a:t>呼吸練習）</a:t>
            </a:r>
            <a:endParaRPr lang="en-US" altLang="pl-PL" sz="2400"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79B10F6-9F65-4CDD-B3F7-9243571E9D7D}" type="slidenum">
              <a:rPr lang="en-US" altLang="pl-PL" sz="1200" smtClean="0">
                <a:solidFill>
                  <a:srgbClr val="FFFFFF"/>
                </a:solidFill>
                <a:latin typeface="Arial Black" panose="020B0A04020102090204" pitchFamily="34" charset="0"/>
                <a:sym typeface="Arial Black" panose="020B0A04020102090204" pitchFamily="34" charset="0"/>
              </a:rPr>
              <a:pPr/>
              <a:t>359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91523" name="Rectangle 2"/>
          <p:cNvSpPr>
            <a:spLocks noGrp="1" noChangeArrowheads="1"/>
          </p:cNvSpPr>
          <p:nvPr>
            <p:ph type="title"/>
          </p:nvPr>
        </p:nvSpPr>
        <p:spPr>
          <a:xfrm>
            <a:off x="1925638" y="335666"/>
            <a:ext cx="7493000" cy="880359"/>
          </a:xfrm>
        </p:spPr>
        <p:txBody>
          <a:bodyPr/>
          <a:lstStyle/>
          <a:p>
            <a:pPr eaLnBrk="1" hangingPunct="1"/>
            <a:r>
              <a:rPr lang="en-US" altLang="pl-PL" dirty="0"/>
              <a:t>Use of Positive Key Words</a:t>
            </a:r>
            <a:br>
              <a:rPr lang="en-US" altLang="pl-PL" dirty="0"/>
            </a:br>
            <a:r>
              <a:rPr lang="zh-TW" altLang="zh-TW" b="1" dirty="0"/>
              <a:t>使用積極的關鍵詞</a:t>
            </a:r>
            <a:endParaRPr lang="en-US" altLang="pl-PL" b="1" dirty="0"/>
          </a:p>
        </p:txBody>
      </p:sp>
      <p:sp>
        <p:nvSpPr>
          <p:cNvPr id="491524" name="Rectangle 3"/>
          <p:cNvSpPr>
            <a:spLocks noGrp="1" noChangeArrowheads="1"/>
          </p:cNvSpPr>
          <p:nvPr>
            <p:ph type="body" idx="1"/>
          </p:nvPr>
        </p:nvSpPr>
        <p:spPr>
          <a:xfrm>
            <a:off x="631825" y="1339850"/>
            <a:ext cx="8785225" cy="4392613"/>
          </a:xfrm>
        </p:spPr>
        <p:txBody>
          <a:bodyPr/>
          <a:lstStyle/>
          <a:p>
            <a:pPr eaLnBrk="1" hangingPunct="1">
              <a:buSzPct val="125000"/>
            </a:pPr>
            <a:r>
              <a:rPr lang="en-US" altLang="pl-PL" sz="3000" dirty="0"/>
              <a:t>Use motivating words/statements with a specific purpose to gain/regain control, and become confident-focused</a:t>
            </a:r>
            <a:r>
              <a:rPr lang="zh-TW" altLang="zh-TW" sz="3000" dirty="0"/>
              <a:t>使用具有特定目的的激勵詞/語句來</a:t>
            </a:r>
            <a:r>
              <a:rPr lang="zh-TW" altLang="en-US" sz="3000" dirty="0"/>
              <a:t>取</a:t>
            </a:r>
            <a:r>
              <a:rPr lang="zh-TW" altLang="zh-TW" sz="3000" dirty="0"/>
              <a:t>得/重新</a:t>
            </a:r>
            <a:r>
              <a:rPr lang="zh-TW" altLang="en-US" sz="3000" dirty="0"/>
              <a:t>取</a:t>
            </a:r>
            <a:r>
              <a:rPr lang="zh-TW" altLang="zh-TW" sz="3000" dirty="0"/>
              <a:t>得控制，並變得</a:t>
            </a:r>
            <a:r>
              <a:rPr lang="zh-TW" altLang="en-US" sz="3000" dirty="0"/>
              <a:t>更有</a:t>
            </a:r>
            <a:r>
              <a:rPr lang="zh-TW" altLang="zh-TW" sz="3000" dirty="0"/>
              <a:t>自信</a:t>
            </a:r>
            <a:endParaRPr lang="en-US" altLang="pl-PL" sz="3000" dirty="0"/>
          </a:p>
          <a:p>
            <a:pPr eaLnBrk="1" hangingPunct="1">
              <a:buSzPct val="125000"/>
            </a:pPr>
            <a:r>
              <a:rPr lang="en-US" altLang="pl-PL" sz="3000" dirty="0"/>
              <a:t>Refocus from negative thoughts</a:t>
            </a:r>
            <a:r>
              <a:rPr lang="zh-TW" altLang="zh-TW" sz="3000" dirty="0"/>
              <a:t>從負面想法重新聚焦</a:t>
            </a:r>
            <a:endParaRPr lang="en-US" altLang="pl-PL" sz="3000" dirty="0"/>
          </a:p>
          <a:p>
            <a:pPr eaLnBrk="1" hangingPunct="1">
              <a:buSzPct val="125000"/>
            </a:pPr>
            <a:r>
              <a:rPr lang="en-US" altLang="pl-PL" sz="3000" dirty="0"/>
              <a:t>Cue words to center/focus</a:t>
            </a:r>
            <a:r>
              <a:rPr lang="zh-TW" altLang="zh-TW" sz="3000" dirty="0"/>
              <a:t>提示中心/焦點詞</a:t>
            </a:r>
            <a:r>
              <a:rPr lang="zh-TW" altLang="en-US" sz="3000" dirty="0"/>
              <a:t>句</a:t>
            </a:r>
            <a:endParaRPr lang="en-US" altLang="pl-PL" sz="3000" dirty="0"/>
          </a:p>
          <a:p>
            <a:pPr eaLnBrk="1" hangingPunct="1">
              <a:buSzPct val="125000"/>
            </a:pPr>
            <a:r>
              <a:rPr lang="en-US" altLang="pl-PL" sz="3000" dirty="0"/>
              <a:t>Repeat verbally/mentally (also can make visual lists)</a:t>
            </a:r>
            <a:r>
              <a:rPr lang="zh-TW" altLang="zh-TW" sz="3000" dirty="0"/>
              <a:t>口頭/</a:t>
            </a:r>
            <a:r>
              <a:rPr lang="zh-TW" altLang="en-US" sz="3000" dirty="0"/>
              <a:t>心理</a:t>
            </a:r>
            <a:r>
              <a:rPr lang="zh-TW" altLang="zh-TW" sz="3000" dirty="0"/>
              <a:t>上重複（也可製作視覺</a:t>
            </a:r>
            <a:r>
              <a:rPr lang="zh-TW" altLang="en-US" sz="3000" dirty="0"/>
              <a:t>清單</a:t>
            </a:r>
            <a:r>
              <a:rPr lang="zh-TW" altLang="zh-TW" sz="3000" dirty="0"/>
              <a:t>）</a:t>
            </a:r>
            <a:endParaRPr lang="en-US" altLang="pl-PL" sz="3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3663" y="1541463"/>
            <a:ext cx="2197100" cy="477837"/>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400" b="1">
                <a:solidFill>
                  <a:srgbClr val="FFFFFF"/>
                </a:solidFill>
                <a:latin typeface="Arial" panose="020B0604020202020204" pitchFamily="34" charset="0"/>
                <a:cs typeface="Arial" panose="020B0604020202020204" pitchFamily="34" charset="0"/>
              </a:rPr>
              <a:t>AIBA</a:t>
            </a:r>
            <a:endParaRPr lang="fr-CH" altLang="en-US" sz="2400" b="1">
              <a:solidFill>
                <a:srgbClr val="FFFFFF"/>
              </a:solidFill>
              <a:latin typeface="Arial" panose="020B0604020202020204" pitchFamily="34" charset="0"/>
              <a:cs typeface="Arial" panose="020B0604020202020204" pitchFamily="34" charset="0"/>
            </a:endParaRPr>
          </a:p>
        </p:txBody>
      </p:sp>
      <p:sp>
        <p:nvSpPr>
          <p:cNvPr id="7" name="Rectangle 6"/>
          <p:cNvSpPr/>
          <p:nvPr/>
        </p:nvSpPr>
        <p:spPr>
          <a:xfrm>
            <a:off x="5572125" y="2706688"/>
            <a:ext cx="1527175" cy="477837"/>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400" b="1" dirty="0">
                <a:solidFill>
                  <a:srgbClr val="FFFFFF"/>
                </a:solidFill>
                <a:latin typeface="Arial" panose="020B0604020202020204" pitchFamily="34" charset="0"/>
                <a:cs typeface="Arial" panose="020B0604020202020204" pitchFamily="34" charset="0"/>
              </a:rPr>
              <a:t>PRO</a:t>
            </a:r>
            <a:endParaRPr lang="fr-CH" altLang="en-US" sz="2400" b="1"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2886075" y="2695575"/>
            <a:ext cx="1527175" cy="477838"/>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400" b="1">
                <a:solidFill>
                  <a:srgbClr val="FFFFFF"/>
                </a:solidFill>
                <a:latin typeface="Arial" panose="020B0604020202020204" pitchFamily="34" charset="0"/>
                <a:cs typeface="Arial" panose="020B0604020202020204" pitchFamily="34" charset="0"/>
              </a:rPr>
              <a:t>AOB</a:t>
            </a:r>
            <a:endParaRPr lang="fr-CH" altLang="en-US" sz="2400" b="1">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213225" y="3625850"/>
            <a:ext cx="1525588" cy="477838"/>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400" b="1">
                <a:solidFill>
                  <a:srgbClr val="FFFFFF"/>
                </a:solidFill>
                <a:latin typeface="Arial" panose="020B0604020202020204" pitchFamily="34" charset="0"/>
                <a:cs typeface="Arial" panose="020B0604020202020204" pitchFamily="34" charset="0"/>
              </a:rPr>
              <a:t>WSB</a:t>
            </a:r>
            <a:endParaRPr lang="fr-CH" altLang="en-US" sz="2400" b="1">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1257300" y="5160963"/>
            <a:ext cx="1847850" cy="500062"/>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000" b="1" dirty="0">
                <a:solidFill>
                  <a:srgbClr val="FFFFFF"/>
                </a:solidFill>
                <a:latin typeface="Arial" panose="020B0604020202020204" pitchFamily="34" charset="0"/>
                <a:cs typeface="Arial" panose="020B0604020202020204" pitchFamily="34" charset="0"/>
              </a:rPr>
              <a:t>Boxers</a:t>
            </a:r>
            <a:r>
              <a:rPr lang="zh-TW" altLang="en-US" sz="2000" b="1" dirty="0">
                <a:solidFill>
                  <a:srgbClr val="FFFFFF"/>
                </a:solidFill>
                <a:latin typeface="Arial" panose="020B0604020202020204" pitchFamily="34" charset="0"/>
                <a:cs typeface="Arial" panose="020B0604020202020204" pitchFamily="34" charset="0"/>
              </a:rPr>
              <a:t>拳擊手</a:t>
            </a:r>
            <a:endParaRPr lang="fr-CH" altLang="en-US" sz="2000" b="1" dirty="0">
              <a:solidFill>
                <a:srgbClr val="FFFFFF"/>
              </a:solidFill>
              <a:latin typeface="Arial" panose="020B0604020202020204" pitchFamily="34" charset="0"/>
              <a:cs typeface="Arial" panose="020B0604020202020204" pitchFamily="34" charset="0"/>
            </a:endParaRPr>
          </a:p>
        </p:txBody>
      </p:sp>
      <p:sp>
        <p:nvSpPr>
          <p:cNvPr id="15" name="Rectangle 14"/>
          <p:cNvSpPr/>
          <p:nvPr/>
        </p:nvSpPr>
        <p:spPr>
          <a:xfrm>
            <a:off x="4071938" y="5164138"/>
            <a:ext cx="1846262" cy="500062"/>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000" b="1" dirty="0">
                <a:solidFill>
                  <a:srgbClr val="FFFFFF"/>
                </a:solidFill>
                <a:latin typeface="Arial" panose="020B0604020202020204" pitchFamily="34" charset="0"/>
                <a:cs typeface="Arial" panose="020B0604020202020204" pitchFamily="34" charset="0"/>
              </a:rPr>
              <a:t>Clubs</a:t>
            </a:r>
            <a:r>
              <a:rPr lang="zh-TW" altLang="en-US" sz="2000" b="1" dirty="0">
                <a:solidFill>
                  <a:srgbClr val="FFFFFF"/>
                </a:solidFill>
                <a:latin typeface="Arial" panose="020B0604020202020204" pitchFamily="34" charset="0"/>
                <a:cs typeface="Arial" panose="020B0604020202020204" pitchFamily="34" charset="0"/>
              </a:rPr>
              <a:t>俱樂部</a:t>
            </a:r>
            <a:endParaRPr lang="fr-CH" altLang="en-US" sz="2000" b="1" dirty="0">
              <a:solidFill>
                <a:srgbClr val="FFFFFF"/>
              </a:solidFill>
              <a:latin typeface="Arial" panose="020B0604020202020204" pitchFamily="34" charset="0"/>
              <a:cs typeface="Arial" panose="020B0604020202020204" pitchFamily="34" charset="0"/>
            </a:endParaRPr>
          </a:p>
        </p:txBody>
      </p:sp>
      <p:sp>
        <p:nvSpPr>
          <p:cNvPr id="17" name="Rectangle 16"/>
          <p:cNvSpPr/>
          <p:nvPr/>
        </p:nvSpPr>
        <p:spPr>
          <a:xfrm>
            <a:off x="6888163" y="5167313"/>
            <a:ext cx="1846262" cy="501650"/>
          </a:xfrm>
          <a:prstGeom prst="rect">
            <a:avLst/>
          </a:prstGeom>
          <a:solidFill>
            <a:srgbClr val="0066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defRPr/>
            </a:pPr>
            <a:r>
              <a:rPr lang="en-US" altLang="en-US" sz="2000" b="1" dirty="0">
                <a:solidFill>
                  <a:srgbClr val="FFFFFF"/>
                </a:solidFill>
                <a:latin typeface="Arial" panose="020B0604020202020204" pitchFamily="34" charset="0"/>
                <a:cs typeface="Arial" panose="020B0604020202020204" pitchFamily="34" charset="0"/>
              </a:rPr>
              <a:t>Coaches</a:t>
            </a:r>
            <a:r>
              <a:rPr lang="zh-TW" altLang="en-US" sz="2000" b="1" dirty="0">
                <a:solidFill>
                  <a:srgbClr val="FFFFFF"/>
                </a:solidFill>
                <a:latin typeface="Arial" panose="020B0604020202020204" pitchFamily="34" charset="0"/>
                <a:cs typeface="Arial" panose="020B0604020202020204" pitchFamily="34" charset="0"/>
              </a:rPr>
              <a:t>教練</a:t>
            </a:r>
            <a:endParaRPr lang="fr-CH" altLang="en-US" sz="2000" b="1" dirty="0">
              <a:solidFill>
                <a:srgbClr val="FFFFFF"/>
              </a:solidFill>
              <a:latin typeface="Arial" panose="020B0604020202020204" pitchFamily="34" charset="0"/>
              <a:cs typeface="Arial" panose="020B0604020202020204" pitchFamily="34" charset="0"/>
            </a:endParaRPr>
          </a:p>
        </p:txBody>
      </p:sp>
      <p:sp>
        <p:nvSpPr>
          <p:cNvPr id="139273" name="TextBox 1"/>
          <p:cNvSpPr txBox="1">
            <a:spLocks noChangeArrowheads="1"/>
          </p:cNvSpPr>
          <p:nvPr/>
        </p:nvSpPr>
        <p:spPr bwMode="auto">
          <a:xfrm>
            <a:off x="7124700" y="2768600"/>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b="1" dirty="0">
                <a:latin typeface="Arial" panose="020B0604020202020204" pitchFamily="34" charset="0"/>
                <a:cs typeface="Arial" panose="020B0604020202020204" pitchFamily="34" charset="0"/>
              </a:rPr>
              <a:t>Pro Boxing</a:t>
            </a:r>
            <a:r>
              <a:rPr lang="zh-TW" altLang="en-US" sz="1800" b="1" dirty="0">
                <a:latin typeface="Arial" panose="020B0604020202020204" pitchFamily="34" charset="0"/>
                <a:cs typeface="Arial" panose="020B0604020202020204" pitchFamily="34" charset="0"/>
              </a:rPr>
              <a:t>專業拳擊</a:t>
            </a:r>
            <a:endParaRPr lang="fr-CH" altLang="en-US" sz="1800" b="1" dirty="0">
              <a:latin typeface="Arial" panose="020B0604020202020204" pitchFamily="34" charset="0"/>
              <a:cs typeface="Arial" panose="020B0604020202020204" pitchFamily="34" charset="0"/>
            </a:endParaRPr>
          </a:p>
        </p:txBody>
      </p:sp>
      <p:sp>
        <p:nvSpPr>
          <p:cNvPr id="139274" name="TextBox 17"/>
          <p:cNvSpPr txBox="1">
            <a:spLocks noChangeArrowheads="1"/>
          </p:cNvSpPr>
          <p:nvPr/>
        </p:nvSpPr>
        <p:spPr bwMode="auto">
          <a:xfrm>
            <a:off x="657225" y="2784475"/>
            <a:ext cx="22407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b="1" dirty="0">
                <a:latin typeface="Arial" panose="020B0604020202020204" pitchFamily="34" charset="0"/>
                <a:cs typeface="Arial" panose="020B0604020202020204" pitchFamily="34" charset="0"/>
              </a:rPr>
              <a:t>AIBA Open Boxing</a:t>
            </a:r>
          </a:p>
          <a:p>
            <a:pPr eaLnBrk="1" hangingPunct="1"/>
            <a:r>
              <a:rPr lang="en-US" altLang="zh-TW" sz="1800" b="1" dirty="0">
                <a:latin typeface="Arial" panose="020B0604020202020204" pitchFamily="34" charset="0"/>
                <a:cs typeface="Arial" panose="020B0604020202020204" pitchFamily="34" charset="0"/>
              </a:rPr>
              <a:t>AIBA</a:t>
            </a:r>
            <a:r>
              <a:rPr lang="zh-TW" altLang="en-US" sz="1800" b="1" dirty="0">
                <a:latin typeface="Arial" panose="020B0604020202020204" pitchFamily="34" charset="0"/>
                <a:cs typeface="Arial" panose="020B0604020202020204" pitchFamily="34" charset="0"/>
              </a:rPr>
              <a:t>開放拳擊</a:t>
            </a:r>
            <a:endParaRPr lang="fr-CH" altLang="en-US" sz="1800" b="1" dirty="0">
              <a:latin typeface="Arial" panose="020B0604020202020204" pitchFamily="34" charset="0"/>
              <a:cs typeface="Arial" panose="020B0604020202020204" pitchFamily="34" charset="0"/>
            </a:endParaRPr>
          </a:p>
        </p:txBody>
      </p:sp>
      <p:sp>
        <p:nvSpPr>
          <p:cNvPr id="139275" name="TextBox 18"/>
          <p:cNvSpPr txBox="1">
            <a:spLocks noChangeArrowheads="1"/>
          </p:cNvSpPr>
          <p:nvPr/>
        </p:nvSpPr>
        <p:spPr bwMode="auto">
          <a:xfrm>
            <a:off x="3659188" y="4121150"/>
            <a:ext cx="3873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b="1" dirty="0">
                <a:latin typeface="Arial" panose="020B0604020202020204" pitchFamily="34" charset="0"/>
                <a:cs typeface="Arial" panose="020B0604020202020204" pitchFamily="34" charset="0"/>
              </a:rPr>
              <a:t>World Series of Boxing</a:t>
            </a:r>
            <a:r>
              <a:rPr lang="zh-TW" altLang="en-US" sz="1800" b="1" dirty="0">
                <a:latin typeface="Arial" panose="020B0604020202020204" pitchFamily="34" charset="0"/>
                <a:cs typeface="Arial" panose="020B0604020202020204" pitchFamily="34" charset="0"/>
              </a:rPr>
              <a:t>世界系列賽</a:t>
            </a:r>
            <a:endParaRPr lang="fr-CH" altLang="en-US" sz="1800" b="1" dirty="0">
              <a:latin typeface="Arial" panose="020B0604020202020204" pitchFamily="34" charset="0"/>
              <a:cs typeface="Arial" panose="020B0604020202020204" pitchFamily="34" charset="0"/>
            </a:endParaRPr>
          </a:p>
        </p:txBody>
      </p:sp>
      <p:sp>
        <p:nvSpPr>
          <p:cNvPr id="139276" name="TextBox 10"/>
          <p:cNvSpPr txBox="1">
            <a:spLocks noChangeArrowheads="1"/>
          </p:cNvSpPr>
          <p:nvPr/>
        </p:nvSpPr>
        <p:spPr bwMode="auto">
          <a:xfrm>
            <a:off x="1558925" y="5718175"/>
            <a:ext cx="2018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600" b="1" dirty="0">
                <a:latin typeface="Arial" panose="020B0604020202020204" pitchFamily="34" charset="0"/>
                <a:cs typeface="Arial" panose="020B0604020202020204" pitchFamily="34" charset="0"/>
              </a:rPr>
              <a:t>+ 12 Million</a:t>
            </a:r>
            <a:r>
              <a:rPr lang="zh-TW" altLang="en-US" sz="1600" b="1" dirty="0">
                <a:latin typeface="Arial" panose="020B0604020202020204" pitchFamily="34" charset="0"/>
                <a:cs typeface="Arial" panose="020B0604020202020204" pitchFamily="34" charset="0"/>
              </a:rPr>
              <a:t> </a:t>
            </a:r>
            <a:r>
              <a:rPr lang="en-US" altLang="zh-TW" sz="1600" b="1" dirty="0">
                <a:latin typeface="Arial" panose="020B0604020202020204" pitchFamily="34" charset="0"/>
                <a:cs typeface="Arial" panose="020B0604020202020204" pitchFamily="34" charset="0"/>
              </a:rPr>
              <a:t>1200</a:t>
            </a:r>
            <a:r>
              <a:rPr lang="zh-TW" altLang="en-US" sz="1600" b="1" dirty="0">
                <a:latin typeface="Arial" panose="020B0604020202020204" pitchFamily="34" charset="0"/>
                <a:cs typeface="Arial" panose="020B0604020202020204" pitchFamily="34" charset="0"/>
              </a:rPr>
              <a:t>萬</a:t>
            </a:r>
            <a:endParaRPr lang="fr-CH" altLang="en-US" sz="1600" b="1" dirty="0">
              <a:latin typeface="Arial" panose="020B0604020202020204" pitchFamily="34" charset="0"/>
              <a:cs typeface="Arial" panose="020B0604020202020204" pitchFamily="34" charset="0"/>
            </a:endParaRPr>
          </a:p>
        </p:txBody>
      </p:sp>
      <p:sp>
        <p:nvSpPr>
          <p:cNvPr id="139277" name="TextBox 19"/>
          <p:cNvSpPr txBox="1">
            <a:spLocks noChangeArrowheads="1"/>
          </p:cNvSpPr>
          <p:nvPr/>
        </p:nvSpPr>
        <p:spPr bwMode="auto">
          <a:xfrm>
            <a:off x="4359275" y="5721350"/>
            <a:ext cx="1768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600" b="1" dirty="0">
                <a:latin typeface="Arial" panose="020B0604020202020204" pitchFamily="34" charset="0"/>
                <a:cs typeface="Arial" panose="020B0604020202020204" pitchFamily="34" charset="0"/>
              </a:rPr>
              <a:t>+ 1 Million</a:t>
            </a:r>
            <a:r>
              <a:rPr lang="zh-TW" altLang="en-US" sz="1600" b="1" dirty="0">
                <a:latin typeface="Arial" panose="020B0604020202020204" pitchFamily="34" charset="0"/>
                <a:cs typeface="Arial" panose="020B0604020202020204" pitchFamily="34" charset="0"/>
              </a:rPr>
              <a:t> </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百萬</a:t>
            </a:r>
            <a:endParaRPr lang="fr-CH" altLang="en-US" sz="1600" b="1" dirty="0">
              <a:latin typeface="Arial" panose="020B0604020202020204" pitchFamily="34" charset="0"/>
              <a:cs typeface="Arial" panose="020B0604020202020204" pitchFamily="34" charset="0"/>
            </a:endParaRPr>
          </a:p>
        </p:txBody>
      </p:sp>
      <p:sp>
        <p:nvSpPr>
          <p:cNvPr id="139278" name="TextBox 20"/>
          <p:cNvSpPr txBox="1">
            <a:spLocks noChangeArrowheads="1"/>
          </p:cNvSpPr>
          <p:nvPr/>
        </p:nvSpPr>
        <p:spPr bwMode="auto">
          <a:xfrm>
            <a:off x="7156450" y="5707063"/>
            <a:ext cx="1962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600" b="1" dirty="0">
                <a:latin typeface="Arial" panose="020B0604020202020204" pitchFamily="34" charset="0"/>
                <a:cs typeface="Arial" panose="020B0604020202020204" pitchFamily="34" charset="0"/>
              </a:rPr>
              <a:t>+ 1,5 Million</a:t>
            </a:r>
            <a:r>
              <a:rPr lang="zh-TW" altLang="en-US" sz="1600" b="1" dirty="0">
                <a:latin typeface="Arial" panose="020B0604020202020204" pitchFamily="34" charset="0"/>
                <a:cs typeface="Arial" panose="020B0604020202020204" pitchFamily="34" charset="0"/>
              </a:rPr>
              <a:t> </a:t>
            </a:r>
            <a:r>
              <a:rPr lang="en-US" altLang="zh-TW" sz="1600" b="1" dirty="0">
                <a:latin typeface="Arial" panose="020B0604020202020204" pitchFamily="34" charset="0"/>
                <a:cs typeface="Arial" panose="020B0604020202020204" pitchFamily="34" charset="0"/>
              </a:rPr>
              <a:t>150</a:t>
            </a:r>
            <a:r>
              <a:rPr lang="zh-TW" altLang="en-US" sz="1600" b="1" dirty="0">
                <a:latin typeface="Arial" panose="020B0604020202020204" pitchFamily="34" charset="0"/>
                <a:cs typeface="Arial" panose="020B0604020202020204" pitchFamily="34" charset="0"/>
              </a:rPr>
              <a:t>萬</a:t>
            </a:r>
            <a:endParaRPr lang="fr-CH" altLang="en-US" sz="1600" b="1" dirty="0">
              <a:latin typeface="Arial" panose="020B0604020202020204" pitchFamily="34" charset="0"/>
              <a:cs typeface="Arial" panose="020B0604020202020204" pitchFamily="34" charset="0"/>
            </a:endParaRPr>
          </a:p>
        </p:txBody>
      </p:sp>
      <p:cxnSp>
        <p:nvCxnSpPr>
          <p:cNvPr id="23" name="Straight Connector 22"/>
          <p:cNvCxnSpPr/>
          <p:nvPr/>
        </p:nvCxnSpPr>
        <p:spPr>
          <a:xfrm>
            <a:off x="2181225" y="4776788"/>
            <a:ext cx="5629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0613" y="2322513"/>
            <a:ext cx="2705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32200" y="3430588"/>
            <a:ext cx="2706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27775" y="3182938"/>
            <a:ext cx="0" cy="1608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41725" y="3184525"/>
            <a:ext cx="0" cy="160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16325" y="2300288"/>
            <a:ext cx="0"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21425" y="2301875"/>
            <a:ext cx="0"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78400" y="2024063"/>
            <a:ext cx="0" cy="1608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00275" y="4759325"/>
            <a:ext cx="0" cy="407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11738" y="4759325"/>
            <a:ext cx="0" cy="407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08913" y="4772025"/>
            <a:ext cx="0"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290" name="Rectangle 2"/>
          <p:cNvSpPr txBox="1">
            <a:spLocks noChangeArrowheads="1"/>
          </p:cNvSpPr>
          <p:nvPr/>
        </p:nvSpPr>
        <p:spPr bwMode="auto">
          <a:xfrm>
            <a:off x="1855788" y="476250"/>
            <a:ext cx="74882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pl-PL" altLang="en-US" sz="2800" dirty="0">
                <a:latin typeface="Arial Black" panose="020B0A04020102090204" pitchFamily="34" charset="0"/>
                <a:ea typeface="ヒラギノ角ゴ ProN W6" charset="0"/>
                <a:cs typeface="ヒラギノ角ゴ ProN W6" charset="0"/>
                <a:sym typeface="Arial Black" panose="020B0A04020102090204" pitchFamily="34" charset="0"/>
              </a:rPr>
              <a:t>Global AIBA Structure</a:t>
            </a:r>
            <a:r>
              <a:rPr lang="zh-TW" altLang="en-US" sz="2800" b="1" dirty="0">
                <a:latin typeface="Arial Black" panose="020B0A04020102090204" pitchFamily="34" charset="0"/>
                <a:ea typeface="ヒラギノ角ゴ ProN W6" charset="0"/>
                <a:cs typeface="ヒラギノ角ゴ ProN W6" charset="0"/>
                <a:sym typeface="Arial Black" panose="020B0A04020102090204" pitchFamily="34" charset="0"/>
              </a:rPr>
              <a:t>全球</a:t>
            </a:r>
            <a:r>
              <a:rPr lang="en-US" altLang="zh-TW" sz="2800" dirty="0">
                <a:latin typeface="Arial Black" panose="020B0A04020102090204" pitchFamily="34" charset="0"/>
                <a:ea typeface="ヒラギノ角ゴ ProN W6" charset="0"/>
                <a:cs typeface="ヒラギノ角ゴ ProN W6" charset="0"/>
                <a:sym typeface="Arial Black" panose="020B0A04020102090204" pitchFamily="34" charset="0"/>
              </a:rPr>
              <a:t>AIBA</a:t>
            </a:r>
            <a:r>
              <a:rPr lang="zh-TW" altLang="en-US" sz="2800" b="1" dirty="0">
                <a:latin typeface="Arial Black" panose="020B0A04020102090204" pitchFamily="34" charset="0"/>
                <a:ea typeface="ヒラギノ角ゴ ProN W6" charset="0"/>
                <a:cs typeface="ヒラギノ角ゴ ProN W6" charset="0"/>
                <a:sym typeface="Arial Black" panose="020B0A04020102090204" pitchFamily="34" charset="0"/>
              </a:rPr>
              <a:t>組織</a:t>
            </a:r>
            <a:endParaRPr lang="en-US" altLang="en-US" sz="28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25A23B4-A579-49E0-A548-8C8B86AA2C12}" type="slidenum">
              <a:rPr lang="en-US" altLang="pl-PL" sz="1200" smtClean="0">
                <a:solidFill>
                  <a:srgbClr val="FFFFFF"/>
                </a:solidFill>
                <a:latin typeface="Arial Black" panose="020B0A04020102090204" pitchFamily="34" charset="0"/>
                <a:sym typeface="Arial Black" panose="020B0A04020102090204" pitchFamily="34" charset="0"/>
              </a:rPr>
              <a:pPr/>
              <a:t>360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92547" name="Rectangle 2"/>
          <p:cNvSpPr>
            <a:spLocks noGrp="1" noChangeArrowheads="1"/>
          </p:cNvSpPr>
          <p:nvPr>
            <p:ph type="title"/>
          </p:nvPr>
        </p:nvSpPr>
        <p:spPr>
          <a:xfrm>
            <a:off x="1925638" y="324091"/>
            <a:ext cx="7493000" cy="879234"/>
          </a:xfrm>
        </p:spPr>
        <p:txBody>
          <a:bodyPr/>
          <a:lstStyle/>
          <a:p>
            <a:pPr eaLnBrk="1" hangingPunct="1"/>
            <a:r>
              <a:rPr lang="en-US" altLang="pl-PL" dirty="0"/>
              <a:t>Visualization (self-imaging)</a:t>
            </a:r>
            <a:br>
              <a:rPr lang="en-US" altLang="pl-PL" dirty="0"/>
            </a:br>
            <a:r>
              <a:rPr lang="zh-TW" altLang="zh-TW" b="1" dirty="0"/>
              <a:t>可視化（自我成像）</a:t>
            </a:r>
            <a:endParaRPr lang="en-US" altLang="pl-PL" b="1" dirty="0"/>
          </a:p>
        </p:txBody>
      </p:sp>
      <p:sp>
        <p:nvSpPr>
          <p:cNvPr id="492548" name="Rectangle 3"/>
          <p:cNvSpPr>
            <a:spLocks noGrp="1" noChangeArrowheads="1"/>
          </p:cNvSpPr>
          <p:nvPr>
            <p:ph type="body" idx="1"/>
          </p:nvPr>
        </p:nvSpPr>
        <p:spPr>
          <a:xfrm>
            <a:off x="209550" y="1343025"/>
            <a:ext cx="9512300" cy="5118100"/>
          </a:xfrm>
        </p:spPr>
        <p:txBody>
          <a:bodyPr/>
          <a:lstStyle/>
          <a:p>
            <a:pPr marL="952500" lvl="1" indent="-317500" eaLnBrk="1" hangingPunct="1">
              <a:buClrTx/>
              <a:buSzPct val="125000"/>
              <a:buFont typeface="Arial" panose="020B0604020202020204" pitchFamily="34" charset="0"/>
              <a:buChar char="•"/>
              <a:tabLst>
                <a:tab pos="139700" algn="l"/>
                <a:tab pos="457200" algn="l"/>
              </a:tabLst>
            </a:pPr>
            <a:r>
              <a:rPr lang="en-US" altLang="pl-PL" sz="2400" dirty="0"/>
              <a:t>Right setting to avoid distractions</a:t>
            </a:r>
            <a:r>
              <a:rPr lang="zh-TW" altLang="zh-TW" sz="2400" dirty="0"/>
              <a:t>正確的設</a:t>
            </a:r>
            <a:r>
              <a:rPr lang="zh-TW" altLang="en-US" sz="2400" dirty="0"/>
              <a:t>定</a:t>
            </a:r>
            <a:r>
              <a:rPr lang="zh-TW" altLang="zh-TW" sz="2400" dirty="0"/>
              <a:t>，以避免分心</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Alert relaxation and concentration required</a:t>
            </a:r>
            <a:r>
              <a:rPr lang="zh-TW" altLang="zh-TW" sz="2400" dirty="0"/>
              <a:t>提醒放鬆和</a:t>
            </a:r>
            <a:r>
              <a:rPr lang="zh-TW" altLang="en-US" sz="2400" dirty="0"/>
              <a:t>必要的集中</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Reduce tension； learn to work under pressure</a:t>
            </a:r>
            <a:r>
              <a:rPr lang="zh-TW" altLang="zh-TW" sz="2400" dirty="0"/>
              <a:t>減輕緊張感</a:t>
            </a:r>
            <a:r>
              <a:rPr lang="zh-TW" altLang="en-US" sz="2400" dirty="0"/>
              <a:t>；</a:t>
            </a:r>
            <a:r>
              <a:rPr lang="zh-TW" altLang="zh-TW" sz="2400" dirty="0"/>
              <a:t>學會在壓力下工作</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Turn pressure into positive energy</a:t>
            </a:r>
            <a:r>
              <a:rPr lang="zh-TW" altLang="zh-TW" sz="2400" dirty="0"/>
              <a:t>將壓力轉化為正</a:t>
            </a:r>
            <a:r>
              <a:rPr lang="zh-TW" altLang="en-US" sz="2400" dirty="0"/>
              <a:t>面</a:t>
            </a:r>
            <a:r>
              <a:rPr lang="zh-TW" altLang="zh-TW" sz="2400" dirty="0"/>
              <a:t>能量</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Train as in competition</a:t>
            </a:r>
            <a:r>
              <a:rPr lang="zh-TW" altLang="zh-TW" sz="2400" dirty="0"/>
              <a:t>在競爭中訓練</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Find what works in order to relax</a:t>
            </a:r>
            <a:r>
              <a:rPr lang="zh-TW" altLang="zh-TW" sz="2400" dirty="0"/>
              <a:t>找到有</a:t>
            </a:r>
            <a:r>
              <a:rPr lang="zh-TW" altLang="en-US" sz="2400" dirty="0"/>
              <a:t>助於</a:t>
            </a:r>
            <a:r>
              <a:rPr lang="zh-TW" altLang="zh-TW" sz="2400" dirty="0"/>
              <a:t>放鬆</a:t>
            </a:r>
            <a:r>
              <a:rPr lang="zh-TW" altLang="en-US" sz="2400" dirty="0"/>
              <a:t>的事物</a:t>
            </a:r>
            <a:r>
              <a:rPr lang="en-US" altLang="pl-PL" sz="2400" dirty="0"/>
              <a:t> </a:t>
            </a:r>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Different techniques for different individuals</a:t>
            </a:r>
            <a:r>
              <a:rPr lang="zh-TW" altLang="zh-TW" sz="2400" dirty="0"/>
              <a:t>不同的人</a:t>
            </a:r>
            <a:r>
              <a:rPr lang="zh-TW" altLang="en-US" sz="2400" dirty="0"/>
              <a:t>適用</a:t>
            </a:r>
            <a:r>
              <a:rPr lang="zh-TW" altLang="zh-TW" sz="2400" dirty="0"/>
              <a:t>不同的技術</a:t>
            </a:r>
            <a:endParaRPr lang="en-US" altLang="pl-PL" sz="2400" dirty="0"/>
          </a:p>
          <a:p>
            <a:pPr marL="952500" lvl="1" indent="-317500" eaLnBrk="1" hangingPunct="1">
              <a:spcBef>
                <a:spcPts val="1200"/>
              </a:spcBef>
              <a:buClrTx/>
              <a:buSzPct val="125000"/>
              <a:buFont typeface="Arial" panose="020B0604020202020204" pitchFamily="34" charset="0"/>
              <a:buChar char="•"/>
              <a:tabLst>
                <a:tab pos="139700" algn="l"/>
                <a:tab pos="457200" algn="l"/>
              </a:tabLst>
            </a:pPr>
            <a:r>
              <a:rPr lang="en-US" altLang="pl-PL" sz="2400" dirty="0"/>
              <a:t>Use imagery on correct skill performance</a:t>
            </a:r>
            <a:r>
              <a:rPr lang="zh-TW" altLang="zh-TW" sz="2400" dirty="0"/>
              <a:t>使用正確技能表現的圖像</a:t>
            </a:r>
            <a:endParaRPr lang="en-US" altLang="pl-PL" sz="2400" dirty="0"/>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6FDEEE0-2128-4E0E-96EC-E52DB020E3B7}" type="slidenum">
              <a:rPr lang="en-US" altLang="pl-PL" sz="1200" smtClean="0">
                <a:solidFill>
                  <a:srgbClr val="FFFFFF"/>
                </a:solidFill>
                <a:latin typeface="Arial Black" panose="020B0A04020102090204" pitchFamily="34" charset="0"/>
                <a:sym typeface="Arial Black" panose="020B0A04020102090204" pitchFamily="34" charset="0"/>
              </a:rPr>
              <a:pPr/>
              <a:t>361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93571" name="Rectangle 2"/>
          <p:cNvSpPr>
            <a:spLocks noGrp="1" noChangeArrowheads="1"/>
          </p:cNvSpPr>
          <p:nvPr>
            <p:ph type="title"/>
          </p:nvPr>
        </p:nvSpPr>
        <p:spPr>
          <a:xfrm>
            <a:off x="1925638" y="619125"/>
            <a:ext cx="7493000" cy="635000"/>
          </a:xfrm>
        </p:spPr>
        <p:txBody>
          <a:bodyPr/>
          <a:lstStyle/>
          <a:p>
            <a:pPr eaLnBrk="1" hangingPunct="1"/>
            <a:r>
              <a:rPr lang="en-US" altLang="pl-PL" dirty="0"/>
              <a:t>Sport Psychology</a:t>
            </a:r>
            <a:r>
              <a:rPr lang="zh-TW" altLang="en-US" b="1" dirty="0"/>
              <a:t>運動</a:t>
            </a:r>
            <a:r>
              <a:rPr lang="zh-TW" altLang="zh-TW" b="1" dirty="0"/>
              <a:t>心理學</a:t>
            </a:r>
            <a:endParaRPr lang="en-US" altLang="pl-PL" b="1" dirty="0"/>
          </a:p>
        </p:txBody>
      </p:sp>
      <p:sp>
        <p:nvSpPr>
          <p:cNvPr id="493572" name="Rectangle 3"/>
          <p:cNvSpPr>
            <a:spLocks noGrp="1" noChangeArrowheads="1"/>
          </p:cNvSpPr>
          <p:nvPr>
            <p:ph type="body" idx="1"/>
          </p:nvPr>
        </p:nvSpPr>
        <p:spPr>
          <a:xfrm>
            <a:off x="630238" y="2768600"/>
            <a:ext cx="8788400" cy="1308100"/>
          </a:xfrm>
        </p:spPr>
        <p:txBody>
          <a:bodyPr/>
          <a:lstStyle/>
          <a:p>
            <a:pPr marL="0" indent="0" algn="ctr" eaLnBrk="1" hangingPunct="1">
              <a:buNone/>
            </a:pPr>
            <a:r>
              <a:rPr lang="en-US" altLang="pl-PL" dirty="0"/>
              <a:t>Make psychological preparation part of boxers’ overall preparation</a:t>
            </a:r>
            <a:r>
              <a:rPr lang="zh-TW" altLang="zh-TW" dirty="0"/>
              <a:t>使心理準備成為拳擊手整體準備的一部分</a:t>
            </a:r>
            <a:endParaRPr lang="en-US" altLang="pl-PL" dirty="0"/>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D4FEA47-8318-487B-852E-564CAB19D171}" type="slidenum">
              <a:rPr lang="en-US" altLang="pl-PL" sz="1200" smtClean="0">
                <a:solidFill>
                  <a:srgbClr val="FFFFFF"/>
                </a:solidFill>
                <a:latin typeface="Arial Black" panose="020B0A04020102090204" pitchFamily="34" charset="0"/>
                <a:sym typeface="Arial Black" panose="020B0A04020102090204" pitchFamily="34" charset="0"/>
              </a:rPr>
              <a:pPr/>
              <a:t>362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494595" name="Rectangle 2"/>
          <p:cNvSpPr>
            <a:spLocks noGrp="1" noChangeArrowheads="1"/>
          </p:cNvSpPr>
          <p:nvPr>
            <p:ph type="title"/>
          </p:nvPr>
        </p:nvSpPr>
        <p:spPr>
          <a:xfrm>
            <a:off x="1925638" y="428625"/>
            <a:ext cx="7493000" cy="673100"/>
          </a:xfrm>
        </p:spPr>
        <p:txBody>
          <a:bodyPr/>
          <a:lstStyle/>
          <a:p>
            <a:pPr eaLnBrk="1" hangingPunct="1"/>
            <a:r>
              <a:rPr lang="en-US" altLang="pl-PL" dirty="0"/>
              <a:t>Athlete Motivation</a:t>
            </a:r>
            <a:r>
              <a:rPr lang="zh-TW" altLang="en-US" b="1" dirty="0"/>
              <a:t>運動員</a:t>
            </a:r>
            <a:r>
              <a:rPr lang="zh-TW" altLang="zh-TW" b="1" dirty="0"/>
              <a:t>動機</a:t>
            </a:r>
            <a:endParaRPr lang="en-US" altLang="pl-PL" b="1" dirty="0"/>
          </a:p>
        </p:txBody>
      </p:sp>
      <p:sp>
        <p:nvSpPr>
          <p:cNvPr id="494596" name="Rectangle 3"/>
          <p:cNvSpPr>
            <a:spLocks noGrp="1" noChangeArrowheads="1"/>
          </p:cNvSpPr>
          <p:nvPr>
            <p:ph type="body" idx="1"/>
          </p:nvPr>
        </p:nvSpPr>
        <p:spPr>
          <a:xfrm>
            <a:off x="630238" y="1060450"/>
            <a:ext cx="8788400" cy="5176838"/>
          </a:xfrm>
        </p:spPr>
        <p:txBody>
          <a:bodyPr/>
          <a:lstStyle/>
          <a:p>
            <a:pPr eaLnBrk="1" hangingPunct="1">
              <a:spcBef>
                <a:spcPts val="0"/>
              </a:spcBef>
              <a:tabLst>
                <a:tab pos="139700" algn="l"/>
                <a:tab pos="457200" algn="l"/>
              </a:tabLst>
            </a:pPr>
            <a:r>
              <a:rPr lang="en-US" altLang="pl-PL" sz="1800" dirty="0"/>
              <a:t>Help develop self-esteem</a:t>
            </a:r>
            <a:r>
              <a:rPr lang="zh-TW" altLang="en-US" sz="1800" dirty="0"/>
              <a:t>協</a:t>
            </a:r>
            <a:r>
              <a:rPr lang="zh-TW" altLang="zh-TW" sz="1800" dirty="0"/>
              <a:t>助發展自尊</a:t>
            </a:r>
            <a:endParaRPr lang="en-US" altLang="pl-PL" sz="1800" dirty="0"/>
          </a:p>
          <a:p>
            <a:pPr eaLnBrk="1" hangingPunct="1">
              <a:spcBef>
                <a:spcPts val="0"/>
              </a:spcBef>
              <a:buClrTx/>
              <a:tabLst>
                <a:tab pos="139700" algn="l"/>
                <a:tab pos="457200" algn="l"/>
              </a:tabLst>
            </a:pPr>
            <a:r>
              <a:rPr lang="en-US" altLang="pl-PL" sz="1600" dirty="0">
                <a:cs typeface="Arial" panose="020B0604020202020204" pitchFamily="34" charset="0"/>
              </a:rPr>
              <a:t>Help develop self-confidence through small successes</a:t>
            </a:r>
            <a:r>
              <a:rPr lang="zh-TW" altLang="en-US" sz="1800" dirty="0">
                <a:cs typeface="Arial" panose="020B0604020202020204" pitchFamily="34" charset="0"/>
              </a:rPr>
              <a:t>透</a:t>
            </a:r>
            <a:r>
              <a:rPr lang="zh-TW" altLang="zh-TW" sz="1800" dirty="0"/>
              <a:t>過小型成功</a:t>
            </a:r>
            <a:r>
              <a:rPr lang="zh-TW" altLang="en-US" sz="1800" dirty="0"/>
              <a:t>來協</a:t>
            </a:r>
            <a:r>
              <a:rPr lang="zh-TW" altLang="zh-TW" sz="1800" dirty="0"/>
              <a:t>助發展自信</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Help develop courage</a:t>
            </a:r>
            <a:r>
              <a:rPr lang="zh-TW" altLang="en-US" sz="1800" dirty="0">
                <a:cs typeface="Arial" panose="020B0604020202020204" pitchFamily="34" charset="0"/>
              </a:rPr>
              <a:t>協</a:t>
            </a:r>
            <a:r>
              <a:rPr lang="zh-TW" altLang="zh-TW" sz="1800" dirty="0"/>
              <a:t>助培養勇氣</a:t>
            </a:r>
            <a:r>
              <a:rPr lang="en-US" altLang="pl-PL" sz="1800" dirty="0">
                <a:cs typeface="Arial" panose="020B0604020202020204" pitchFamily="34" charset="0"/>
              </a:rPr>
              <a:t> </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Point out his/her strengths</a:t>
            </a:r>
            <a:r>
              <a:rPr lang="zh-TW" altLang="zh-TW" sz="1800" dirty="0"/>
              <a:t>指出他/她的優勢</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Use the positive opinions of his/her peers and environment about him/her</a:t>
            </a:r>
            <a:r>
              <a:rPr lang="zh-TW" altLang="zh-TW" sz="1800" dirty="0"/>
              <a:t/>
            </a:r>
            <a:br>
              <a:rPr lang="zh-TW" altLang="zh-TW" sz="1800" dirty="0"/>
            </a:br>
            <a:r>
              <a:rPr lang="zh-TW" altLang="en-US" sz="1800" dirty="0"/>
              <a:t>運</a:t>
            </a:r>
            <a:r>
              <a:rPr lang="zh-TW" altLang="zh-TW" sz="1800" dirty="0"/>
              <a:t>用他/她的</a:t>
            </a:r>
            <a:r>
              <a:rPr lang="zh-TW" altLang="en-US" sz="1800" dirty="0"/>
              <a:t>同儕</a:t>
            </a:r>
            <a:r>
              <a:rPr lang="zh-TW" altLang="zh-TW" sz="1800" dirty="0"/>
              <a:t>和</a:t>
            </a:r>
            <a:r>
              <a:rPr lang="zh-TW" altLang="en-US" sz="1800" dirty="0"/>
              <a:t>關於</a:t>
            </a:r>
            <a:r>
              <a:rPr lang="zh-TW" altLang="zh-TW" sz="1800" dirty="0"/>
              <a:t>他/她的環境的積極意見</a:t>
            </a:r>
            <a:r>
              <a:rPr lang="en-US" altLang="pl-PL" sz="1800" dirty="0">
                <a:cs typeface="Arial" panose="020B0604020202020204" pitchFamily="34" charset="0"/>
              </a:rPr>
              <a:t> </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Use awards and negative evaluation appropriately with </a:t>
            </a:r>
            <a:r>
              <a:rPr lang="en-US" altLang="pl-PL" sz="1800" dirty="0" smtClean="0">
                <a:cs typeface="Arial" panose="020B0604020202020204" pitchFamily="34" charset="0"/>
              </a:rPr>
              <a:t>50：50 </a:t>
            </a:r>
            <a:r>
              <a:rPr lang="en-US" altLang="pl-PL" sz="1800" dirty="0">
                <a:cs typeface="Arial" panose="020B0604020202020204" pitchFamily="34" charset="0"/>
              </a:rPr>
              <a:t>ratios</a:t>
            </a:r>
            <a:r>
              <a:rPr lang="zh-TW" altLang="zh-TW" sz="1800" dirty="0"/>
              <a:t>以</a:t>
            </a:r>
            <a:r>
              <a:rPr lang="zh-TW" altLang="zh-TW" sz="1800" dirty="0" smtClean="0"/>
              <a:t>50</a:t>
            </a:r>
            <a:r>
              <a:rPr lang="zh-TW" altLang="en-US" sz="1800" dirty="0" smtClean="0"/>
              <a:t>：</a:t>
            </a:r>
            <a:r>
              <a:rPr lang="zh-TW" altLang="zh-TW" sz="1800" dirty="0" smtClean="0"/>
              <a:t>50</a:t>
            </a:r>
            <a:r>
              <a:rPr lang="zh-TW" altLang="zh-TW" sz="1800" dirty="0"/>
              <a:t>的比例適當地</a:t>
            </a:r>
            <a:r>
              <a:rPr lang="zh-TW" altLang="en-US" sz="1800" dirty="0"/>
              <a:t>運</a:t>
            </a:r>
            <a:r>
              <a:rPr lang="zh-TW" altLang="zh-TW" sz="1800" dirty="0"/>
              <a:t>用獎勵和負面評估</a:t>
            </a:r>
            <a:r>
              <a:rPr lang="en-US" altLang="pl-PL" sz="1800" dirty="0">
                <a:cs typeface="Arial" panose="020B0604020202020204" pitchFamily="34" charset="0"/>
              </a:rPr>
              <a:t> </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Establish objectives which are obtainable</a:t>
            </a:r>
            <a:r>
              <a:rPr lang="zh-TW" altLang="en-US" sz="1800" dirty="0">
                <a:cs typeface="Arial" panose="020B0604020202020204" pitchFamily="34" charset="0"/>
              </a:rPr>
              <a:t>建立</a:t>
            </a:r>
            <a:r>
              <a:rPr lang="zh-TW" altLang="zh-TW" sz="1800" dirty="0"/>
              <a:t>可</a:t>
            </a:r>
            <a:r>
              <a:rPr lang="zh-TW" altLang="en-US" sz="1800" dirty="0"/>
              <a:t>達成</a:t>
            </a:r>
            <a:r>
              <a:rPr lang="zh-TW" altLang="zh-TW" sz="1800" dirty="0"/>
              <a:t>的目標</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Adjust workload to individual’s capabilities</a:t>
            </a:r>
            <a:r>
              <a:rPr lang="zh-TW" altLang="en-US" sz="1800" dirty="0"/>
              <a:t>按照</a:t>
            </a:r>
            <a:r>
              <a:rPr lang="zh-TW" altLang="zh-TW" sz="1800" dirty="0"/>
              <a:t>個人能力</a:t>
            </a:r>
            <a:r>
              <a:rPr lang="zh-TW" altLang="en-US" sz="1800" dirty="0">
                <a:cs typeface="Arial" panose="020B0604020202020204" pitchFamily="34" charset="0"/>
              </a:rPr>
              <a:t>而</a:t>
            </a:r>
            <a:r>
              <a:rPr lang="zh-TW" altLang="zh-TW" sz="1800" dirty="0"/>
              <a:t>調整</a:t>
            </a:r>
            <a:r>
              <a:rPr lang="zh-TW" altLang="en-US" sz="1800" dirty="0"/>
              <a:t>負荷</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Gradually increase the difficulties of training exercises</a:t>
            </a:r>
            <a:r>
              <a:rPr lang="zh-TW" altLang="zh-TW" sz="1800" dirty="0"/>
              <a:t>逐步增加訓練難</a:t>
            </a:r>
            <a:r>
              <a:rPr lang="zh-TW" altLang="en-US" sz="1800" dirty="0"/>
              <a:t>度</a:t>
            </a:r>
            <a:r>
              <a:rPr lang="en-US" altLang="pl-PL" sz="1800" dirty="0">
                <a:cs typeface="Arial" panose="020B0604020202020204" pitchFamily="34" charset="0"/>
              </a:rPr>
              <a:t> </a:t>
            </a:r>
            <a:endParaRPr lang="en-US" altLang="pl-PL" sz="1800" dirty="0"/>
          </a:p>
          <a:p>
            <a:pPr eaLnBrk="1" hangingPunct="1">
              <a:spcBef>
                <a:spcPts val="0"/>
              </a:spcBef>
              <a:buClrTx/>
              <a:tabLst>
                <a:tab pos="139700" algn="l"/>
                <a:tab pos="457200" algn="l"/>
              </a:tabLst>
            </a:pPr>
            <a:r>
              <a:rPr lang="en-US" altLang="pl-PL" sz="1600" dirty="0">
                <a:cs typeface="Arial" panose="020B0604020202020204" pitchFamily="34" charset="0"/>
              </a:rPr>
              <a:t>Support the athletes more when they are not successful</a:t>
            </a:r>
            <a:r>
              <a:rPr lang="zh-TW" altLang="zh-TW" sz="1800" dirty="0"/>
              <a:t>當運動員</a:t>
            </a:r>
            <a:r>
              <a:rPr lang="zh-TW" altLang="en-US" sz="1800" dirty="0"/>
              <a:t>失敗</a:t>
            </a:r>
            <a:r>
              <a:rPr lang="zh-TW" altLang="zh-TW" sz="1800" dirty="0"/>
              <a:t>時</a:t>
            </a:r>
            <a:r>
              <a:rPr lang="zh-TW" altLang="en-US" sz="1800" dirty="0"/>
              <a:t>給予</a:t>
            </a:r>
            <a:r>
              <a:rPr lang="zh-TW" altLang="zh-TW" sz="1800" dirty="0"/>
              <a:t>更多支持</a:t>
            </a:r>
            <a:endParaRPr lang="en-US" altLang="pl-PL" sz="1800" dirty="0"/>
          </a:p>
          <a:p>
            <a:pPr eaLnBrk="1" hangingPunct="1">
              <a:spcBef>
                <a:spcPts val="0"/>
              </a:spcBef>
              <a:buClrTx/>
              <a:tabLst>
                <a:tab pos="139700" algn="l"/>
                <a:tab pos="457200" algn="l"/>
              </a:tabLst>
            </a:pPr>
            <a:r>
              <a:rPr lang="en-US" altLang="pl-PL" sz="1600" dirty="0">
                <a:cs typeface="Arial" panose="020B0604020202020204" pitchFamily="34" charset="0"/>
              </a:rPr>
              <a:t>Teach to use defeats as motivation to increase efforts</a:t>
            </a:r>
            <a:r>
              <a:rPr lang="zh-TW" altLang="zh-TW" sz="1800" dirty="0"/>
              <a:t>教導</a:t>
            </a:r>
            <a:r>
              <a:rPr lang="zh-TW" altLang="en-US" sz="1800" dirty="0"/>
              <a:t>利</a:t>
            </a:r>
            <a:r>
              <a:rPr lang="zh-TW" altLang="zh-TW" sz="1800" dirty="0"/>
              <a:t>用失敗作為增加努力的動力</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Teach him/her how to take defeat with dignity</a:t>
            </a:r>
            <a:r>
              <a:rPr lang="zh-TW" altLang="zh-TW" sz="1800" dirty="0"/>
              <a:t>教導他/她如何有尊嚴地</a:t>
            </a:r>
            <a:r>
              <a:rPr lang="zh-TW" altLang="en-US" sz="1800" dirty="0"/>
              <a:t>面對</a:t>
            </a:r>
            <a:r>
              <a:rPr lang="zh-TW" altLang="zh-TW" sz="1800" dirty="0"/>
              <a:t>失敗</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Do not give up on a boxer who loses the bout. The boxer can learn from defeats and gain experiences through defeat</a:t>
            </a:r>
            <a:r>
              <a:rPr lang="zh-TW" altLang="zh-TW" sz="1800" dirty="0"/>
              <a:t>不要放棄</a:t>
            </a:r>
            <a:r>
              <a:rPr lang="zh-TW" altLang="en-US" sz="1800" dirty="0"/>
              <a:t>輸掉比賽</a:t>
            </a:r>
            <a:r>
              <a:rPr lang="zh-TW" altLang="zh-TW" sz="1800" dirty="0"/>
              <a:t>的拳擊手。拳擊手可從失敗中學習，並</a:t>
            </a:r>
            <a:r>
              <a:rPr lang="zh-TW" altLang="en-US" sz="1800" dirty="0"/>
              <a:t>透</a:t>
            </a:r>
            <a:r>
              <a:rPr lang="zh-TW" altLang="zh-TW" sz="1800" dirty="0"/>
              <a:t>過失敗</a:t>
            </a:r>
            <a:r>
              <a:rPr lang="zh-TW" altLang="en-US" sz="1800" dirty="0"/>
              <a:t>吸收</a:t>
            </a:r>
            <a:r>
              <a:rPr lang="zh-TW" altLang="zh-TW" sz="1800" dirty="0"/>
              <a:t>經驗</a:t>
            </a:r>
            <a:r>
              <a:rPr lang="en-US" altLang="pl-PL" sz="1800" dirty="0">
                <a:cs typeface="Arial" panose="020B0604020202020204" pitchFamily="34" charset="0"/>
              </a:rPr>
              <a:t> </a:t>
            </a:r>
            <a:endParaRPr lang="en-US" altLang="pl-PL" sz="1800" dirty="0"/>
          </a:p>
          <a:p>
            <a:pPr eaLnBrk="1" hangingPunct="1">
              <a:spcBef>
                <a:spcPts val="0"/>
              </a:spcBef>
              <a:buClrTx/>
              <a:tabLst>
                <a:tab pos="139700" algn="l"/>
                <a:tab pos="457200" algn="l"/>
              </a:tabLst>
            </a:pPr>
            <a:r>
              <a:rPr lang="en-US" altLang="pl-PL" sz="1800" dirty="0">
                <a:cs typeface="Arial" panose="020B0604020202020204" pitchFamily="34" charset="0"/>
              </a:rPr>
              <a:t>Get the family and his friends </a:t>
            </a:r>
            <a:r>
              <a:rPr lang="en-US" altLang="pl-PL" sz="1800" dirty="0" err="1">
                <a:cs typeface="Arial" panose="020B0604020202020204" pitchFamily="34" charset="0"/>
              </a:rPr>
              <a:t>etc</a:t>
            </a:r>
            <a:r>
              <a:rPr lang="pl-PL" altLang="pl-PL" sz="1800" dirty="0">
                <a:cs typeface="Arial" panose="020B0604020202020204" pitchFamily="34" charset="0"/>
              </a:rPr>
              <a:t>.</a:t>
            </a:r>
            <a:r>
              <a:rPr lang="en-US" altLang="pl-PL" sz="1800" dirty="0">
                <a:cs typeface="Arial" panose="020B0604020202020204" pitchFamily="34" charset="0"/>
              </a:rPr>
              <a:t> involved in the training process and have a parent to help you in motivating the athletes</a:t>
            </a:r>
            <a:r>
              <a:rPr lang="zh-TW" altLang="zh-TW" sz="1800" dirty="0"/>
              <a:t>讓</a:t>
            </a:r>
            <a:r>
              <a:rPr lang="zh-TW" altLang="en-US" sz="1800" dirty="0"/>
              <a:t>他的</a:t>
            </a:r>
            <a:r>
              <a:rPr lang="zh-TW" altLang="zh-TW" sz="1800" dirty="0"/>
              <a:t>家人和朋友等參與培訓，並</a:t>
            </a:r>
            <a:r>
              <a:rPr lang="zh-TW" altLang="en-US" sz="1800" dirty="0"/>
              <a:t>讓</a:t>
            </a:r>
            <a:r>
              <a:rPr lang="zh-TW" altLang="zh-TW" sz="1800" dirty="0"/>
              <a:t>一</a:t>
            </a:r>
            <a:r>
              <a:rPr lang="zh-TW" altLang="en-US" sz="1800" dirty="0"/>
              <a:t>位</a:t>
            </a:r>
            <a:r>
              <a:rPr lang="zh-TW" altLang="zh-TW" sz="1800" dirty="0"/>
              <a:t>家長</a:t>
            </a:r>
            <a:r>
              <a:rPr lang="zh-TW" altLang="en-US" sz="1800" dirty="0"/>
              <a:t>協</a:t>
            </a:r>
            <a:r>
              <a:rPr lang="zh-TW" altLang="zh-TW" sz="1800" dirty="0"/>
              <a:t>助你激勵運動員</a:t>
            </a:r>
            <a:endParaRPr lang="en-US" altLang="pl-PL" sz="1800"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065891E-C538-4B57-B0B7-AA5714466F21}" type="slidenum">
              <a:rPr lang="en-US" altLang="en-US" sz="1200" smtClean="0">
                <a:solidFill>
                  <a:srgbClr val="FFFFFF"/>
                </a:solidFill>
                <a:latin typeface="Arial Black" panose="020B0A04020102090204" pitchFamily="34" charset="0"/>
                <a:sym typeface="Arial Black" panose="020B0A04020102090204" pitchFamily="34" charset="0"/>
              </a:rPr>
              <a:pPr/>
              <a:t>363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95619"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TECHNICAL PREPARATION AND TRAINING FOR BEGINNERS BOXERS</a:t>
            </a:r>
            <a:r>
              <a:rPr lang="zh-TW" altLang="en-US" sz="4400" b="1" dirty="0"/>
              <a:t>新進拳擊手</a:t>
            </a:r>
            <a:r>
              <a:rPr lang="zh-TW" altLang="zh-TW" sz="4400" b="1" dirty="0"/>
              <a:t>的技術準備和培訓</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31161FD-843A-451A-807F-F600BD909DAA}" type="slidenum">
              <a:rPr lang="en-US" altLang="en-US" sz="1200" smtClean="0">
                <a:solidFill>
                  <a:srgbClr val="FFFFFF"/>
                </a:solidFill>
                <a:latin typeface="Arial Black" panose="020B0A04020102090204" pitchFamily="34" charset="0"/>
                <a:sym typeface="Arial Black" panose="020B0A04020102090204" pitchFamily="34" charset="0"/>
              </a:rPr>
              <a:pPr/>
              <a:t>364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96643" name="Rectangle 2"/>
          <p:cNvSpPr>
            <a:spLocks noGrp="1" noChangeArrowheads="1"/>
          </p:cNvSpPr>
          <p:nvPr>
            <p:ph type="title"/>
          </p:nvPr>
        </p:nvSpPr>
        <p:spPr>
          <a:xfrm>
            <a:off x="1925638" y="352425"/>
            <a:ext cx="7493000" cy="749300"/>
          </a:xfrm>
        </p:spPr>
        <p:txBody>
          <a:bodyPr/>
          <a:lstStyle/>
          <a:p>
            <a:pPr eaLnBrk="1" hangingPunct="1"/>
            <a:r>
              <a:rPr lang="pl-PL" altLang="en-US" sz="2400" b="1" dirty="0"/>
              <a:t>What is technique in boxing?</a:t>
            </a:r>
            <a:r>
              <a:rPr lang="zh-TW" altLang="zh-TW" sz="2400" b="1" dirty="0"/>
              <a:t>什麼是拳擊技巧？</a:t>
            </a:r>
            <a:endParaRPr lang="en-US" altLang="en-US" sz="2400" b="1" dirty="0"/>
          </a:p>
        </p:txBody>
      </p:sp>
      <p:sp>
        <p:nvSpPr>
          <p:cNvPr id="416772" name="Rectangle 3"/>
          <p:cNvSpPr>
            <a:spLocks noGrp="1" noChangeArrowheads="1"/>
          </p:cNvSpPr>
          <p:nvPr>
            <p:ph type="body" idx="1"/>
          </p:nvPr>
        </p:nvSpPr>
        <p:spPr>
          <a:xfrm>
            <a:off x="704850" y="981075"/>
            <a:ext cx="9017000" cy="4487863"/>
          </a:xfrm>
        </p:spPr>
        <p:txBody>
          <a:bodyPr/>
          <a:lstStyle/>
          <a:p>
            <a:pPr algn="just" eaLnBrk="1" hangingPunct="1">
              <a:spcBef>
                <a:spcPct val="0"/>
              </a:spcBef>
              <a:defRPr/>
            </a:pPr>
            <a:r>
              <a:rPr lang="en-US" altLang="en-US" dirty="0">
                <a:solidFill>
                  <a:srgbClr val="000000"/>
                </a:solidFill>
                <a:cs typeface="Arial" pitchFamily="34" charset="0"/>
                <a:sym typeface="Times New Roman" pitchFamily="18" charset="0"/>
              </a:rPr>
              <a:t>Technique</a:t>
            </a:r>
            <a:r>
              <a:rPr lang="pl-PL" altLang="en-US" dirty="0">
                <a:solidFill>
                  <a:srgbClr val="000000"/>
                </a:solidFill>
                <a:cs typeface="Arial" pitchFamily="34" charset="0"/>
                <a:sym typeface="Times New Roman" pitchFamily="18" charset="0"/>
              </a:rPr>
              <a:t> </a:t>
            </a:r>
            <a:r>
              <a:rPr lang="pl-PL" altLang="en-US" dirty="0" err="1">
                <a:solidFill>
                  <a:srgbClr val="000000"/>
                </a:solidFill>
                <a:cs typeface="Arial" pitchFamily="34" charset="0"/>
                <a:sym typeface="Times New Roman" pitchFamily="18" charset="0"/>
              </a:rPr>
              <a:t>is</a:t>
            </a:r>
            <a:r>
              <a:rPr lang="pl-PL" altLang="en-US" dirty="0">
                <a:solidFill>
                  <a:srgbClr val="000000"/>
                </a:solidFill>
                <a:cs typeface="Arial" pitchFamily="34" charset="0"/>
                <a:sym typeface="Times New Roman" pitchFamily="18" charset="0"/>
              </a:rPr>
              <a:t> </a:t>
            </a:r>
            <a:r>
              <a:rPr lang="pl-PL" altLang="en-US" dirty="0" err="1">
                <a:solidFill>
                  <a:srgbClr val="000000"/>
                </a:solidFill>
                <a:cs typeface="Arial" pitchFamily="34" charset="0"/>
                <a:sym typeface="Times New Roman" pitchFamily="18" charset="0"/>
              </a:rPr>
              <a:t>an</a:t>
            </a:r>
            <a:r>
              <a:rPr lang="pl-PL" altLang="en-US" dirty="0">
                <a:solidFill>
                  <a:srgbClr val="000000"/>
                </a:solidFill>
                <a:cs typeface="Arial" pitchFamily="34" charset="0"/>
                <a:sym typeface="Times New Roman" pitchFamily="18" charset="0"/>
              </a:rPr>
              <a:t> </a:t>
            </a:r>
            <a:r>
              <a:rPr lang="en-US" altLang="en-US" dirty="0">
                <a:solidFill>
                  <a:srgbClr val="000000"/>
                </a:solidFill>
                <a:cs typeface="Arial" pitchFamily="34" charset="0"/>
                <a:sym typeface="Times New Roman" pitchFamily="18" charset="0"/>
              </a:rPr>
              <a:t>ability to do something</a:t>
            </a:r>
            <a:r>
              <a:rPr lang="pl-PL" altLang="en-US" dirty="0">
                <a:solidFill>
                  <a:srgbClr val="000000"/>
                </a:solidFill>
                <a:cs typeface="Arial" pitchFamily="34" charset="0"/>
                <a:sym typeface="Times New Roman" pitchFamily="18" charset="0"/>
              </a:rPr>
              <a:t>； the way of executing movements, which let boxer achieve effective and well-balanced results in accordance with current rules and regulations. Technique is a way of tactics implementation.</a:t>
            </a:r>
            <a:r>
              <a:rPr lang="zh-TW" altLang="zh-TW" dirty="0"/>
              <a:t>技術是做某</a:t>
            </a:r>
            <a:r>
              <a:rPr lang="zh-TW" altLang="en-US" dirty="0"/>
              <a:t>件</a:t>
            </a:r>
            <a:r>
              <a:rPr lang="zh-TW" altLang="zh-TW" dirty="0"/>
              <a:t>事的能力</a:t>
            </a:r>
            <a:r>
              <a:rPr lang="zh-TW" altLang="en-US" dirty="0"/>
              <a:t>；</a:t>
            </a:r>
            <a:r>
              <a:rPr lang="zh-TW" altLang="zh-TW" dirty="0"/>
              <a:t>執行動作的方式，讓拳擊手按照現行的規</a:t>
            </a:r>
            <a:r>
              <a:rPr lang="zh-TW" altLang="en-US" dirty="0"/>
              <a:t>則</a:t>
            </a:r>
            <a:r>
              <a:rPr lang="zh-TW" altLang="zh-TW" dirty="0"/>
              <a:t>制度</a:t>
            </a:r>
            <a:r>
              <a:rPr lang="zh-TW" altLang="en-US" dirty="0"/>
              <a:t>而達成</a:t>
            </a:r>
            <a:r>
              <a:rPr lang="zh-TW" altLang="zh-TW" dirty="0"/>
              <a:t>有效和</a:t>
            </a:r>
            <a:r>
              <a:rPr lang="zh-TW" altLang="en-US" dirty="0"/>
              <a:t>充分</a:t>
            </a:r>
            <a:r>
              <a:rPr lang="zh-TW" altLang="zh-TW" dirty="0"/>
              <a:t>平衡的</a:t>
            </a:r>
            <a:r>
              <a:rPr lang="zh-TW" altLang="en-US" dirty="0"/>
              <a:t>結</a:t>
            </a:r>
            <a:r>
              <a:rPr lang="zh-TW" altLang="zh-TW" dirty="0"/>
              <a:t>果。技術是戰術實施</a:t>
            </a:r>
            <a:r>
              <a:rPr lang="zh-TW" altLang="en-US" dirty="0"/>
              <a:t>的</a:t>
            </a:r>
            <a:r>
              <a:rPr lang="zh-TW" altLang="zh-TW" dirty="0"/>
              <a:t>方式。</a:t>
            </a:r>
            <a:r>
              <a:rPr lang="pl-PL" altLang="en-US" dirty="0">
                <a:solidFill>
                  <a:srgbClr val="000000"/>
                </a:solidFill>
                <a:cs typeface="Arial" pitchFamily="34" charset="0"/>
                <a:sym typeface="Times New Roman" pitchFamily="18" charset="0"/>
              </a:rPr>
              <a:t>  </a:t>
            </a:r>
          </a:p>
          <a:p>
            <a:pPr marL="0" indent="0" eaLnBrk="1" hangingPunct="1">
              <a:spcBef>
                <a:spcPct val="0"/>
              </a:spcBef>
              <a:buFont typeface="Arial" panose="020B0604020202020204" pitchFamily="34" charset="0"/>
              <a:buNone/>
              <a:defRPr/>
            </a:pPr>
            <a:endParaRPr lang="pl-PL" altLang="en-US" dirty="0">
              <a:solidFill>
                <a:srgbClr val="000000"/>
              </a:solidFill>
              <a:cs typeface="Arial" pitchFamily="34" charset="0"/>
              <a:sym typeface="Times New Roman" pitchFamily="18" charset="0"/>
            </a:endParaRPr>
          </a:p>
          <a:p>
            <a:pPr eaLnBrk="1" hangingPunct="1">
              <a:spcBef>
                <a:spcPct val="0"/>
              </a:spcBef>
              <a:defRPr/>
            </a:pPr>
            <a:r>
              <a:rPr lang="pl-PL" altLang="en-US" dirty="0">
                <a:solidFill>
                  <a:srgbClr val="000000"/>
                </a:solidFill>
                <a:cs typeface="Arial" pitchFamily="34" charset="0"/>
                <a:sym typeface="Times New Roman" pitchFamily="18" charset="0"/>
              </a:rPr>
              <a:t>Elements of boxing </a:t>
            </a:r>
            <a:r>
              <a:rPr lang="pl-PL" altLang="en-US" dirty="0" smtClean="0">
                <a:solidFill>
                  <a:srgbClr val="000000"/>
                </a:solidFill>
                <a:cs typeface="Arial" pitchFamily="34" charset="0"/>
                <a:sym typeface="Times New Roman" pitchFamily="18" charset="0"/>
              </a:rPr>
              <a:t>technique：</a:t>
            </a:r>
            <a:r>
              <a:rPr lang="zh-TW" altLang="zh-TW" dirty="0" smtClean="0"/>
              <a:t>拳擊</a:t>
            </a:r>
            <a:r>
              <a:rPr lang="zh-TW" altLang="zh-TW" dirty="0"/>
              <a:t>技術</a:t>
            </a:r>
            <a:r>
              <a:rPr lang="zh-TW" altLang="zh-TW" dirty="0" smtClean="0"/>
              <a:t>要素</a:t>
            </a:r>
            <a:r>
              <a:rPr lang="zh-TW" altLang="en-US" dirty="0" smtClean="0"/>
              <a:t>：</a:t>
            </a:r>
            <a:endParaRPr lang="pl-PL" altLang="en-US" dirty="0">
              <a:solidFill>
                <a:srgbClr val="000000"/>
              </a:solidFill>
              <a:cs typeface="Arial" pitchFamily="34" charset="0"/>
              <a:sym typeface="Times New Roman" pitchFamily="18" charset="0"/>
            </a:endParaRPr>
          </a:p>
          <a:p>
            <a:pPr lvl="1" eaLnBrk="1" hangingPunct="1">
              <a:spcBef>
                <a:spcPct val="0"/>
              </a:spcBef>
              <a:defRPr/>
            </a:pPr>
            <a:r>
              <a:rPr lang="pl-PL" altLang="en-US" dirty="0">
                <a:solidFill>
                  <a:srgbClr val="000000"/>
                </a:solidFill>
                <a:cs typeface="Arial" pitchFamily="34" charset="0"/>
                <a:sym typeface="Times New Roman" pitchFamily="18" charset="0"/>
              </a:rPr>
              <a:t>boxing stance</a:t>
            </a:r>
            <a:r>
              <a:rPr lang="zh-TW" altLang="zh-TW" dirty="0"/>
              <a:t>拳擊姿</a:t>
            </a:r>
            <a:r>
              <a:rPr lang="zh-TW" altLang="en-US" dirty="0"/>
              <a:t>勢</a:t>
            </a:r>
            <a:endParaRPr lang="pl-PL" altLang="en-US" dirty="0">
              <a:solidFill>
                <a:srgbClr val="000000"/>
              </a:solidFill>
              <a:cs typeface="Arial" pitchFamily="34" charset="0"/>
              <a:sym typeface="Times New Roman" pitchFamily="18" charset="0"/>
            </a:endParaRPr>
          </a:p>
          <a:p>
            <a:pPr lvl="1" eaLnBrk="1" hangingPunct="1">
              <a:spcBef>
                <a:spcPct val="0"/>
              </a:spcBef>
              <a:defRPr/>
            </a:pPr>
            <a:r>
              <a:rPr lang="pl-PL" altLang="en-US" dirty="0">
                <a:solidFill>
                  <a:srgbClr val="000000"/>
                </a:solidFill>
                <a:cs typeface="Arial" pitchFamily="34" charset="0"/>
                <a:sym typeface="Times New Roman" pitchFamily="18" charset="0"/>
              </a:rPr>
              <a:t>boxing steps/ legs movement</a:t>
            </a:r>
            <a:r>
              <a:rPr lang="zh-TW" altLang="zh-TW" dirty="0"/>
              <a:t>拳擊台階/雙腿運動</a:t>
            </a:r>
            <a:endParaRPr lang="pl-PL" altLang="en-US" dirty="0">
              <a:solidFill>
                <a:srgbClr val="000000"/>
              </a:solidFill>
              <a:cs typeface="Arial" pitchFamily="34" charset="0"/>
              <a:sym typeface="Times New Roman" pitchFamily="18" charset="0"/>
            </a:endParaRPr>
          </a:p>
          <a:p>
            <a:pPr lvl="1" eaLnBrk="1" hangingPunct="1">
              <a:spcBef>
                <a:spcPct val="0"/>
              </a:spcBef>
              <a:defRPr/>
            </a:pPr>
            <a:r>
              <a:rPr lang="pl-PL" altLang="en-US" dirty="0">
                <a:solidFill>
                  <a:srgbClr val="000000"/>
                </a:solidFill>
                <a:cs typeface="Arial" pitchFamily="34" charset="0"/>
                <a:sym typeface="Times New Roman" pitchFamily="18" charset="0"/>
              </a:rPr>
              <a:t>punches</a:t>
            </a:r>
            <a:r>
              <a:rPr lang="zh-TW" altLang="en-US" dirty="0"/>
              <a:t>出</a:t>
            </a:r>
            <a:r>
              <a:rPr lang="zh-TW" altLang="zh-TW" dirty="0"/>
              <a:t>拳</a:t>
            </a:r>
            <a:endParaRPr lang="pl-PL" altLang="en-US" dirty="0">
              <a:solidFill>
                <a:srgbClr val="000000"/>
              </a:solidFill>
              <a:cs typeface="Arial" pitchFamily="34" charset="0"/>
              <a:sym typeface="Times New Roman" pitchFamily="18" charset="0"/>
            </a:endParaRPr>
          </a:p>
          <a:p>
            <a:pPr lvl="1" eaLnBrk="1" hangingPunct="1">
              <a:spcBef>
                <a:spcPct val="0"/>
              </a:spcBef>
              <a:defRPr/>
            </a:pPr>
            <a:r>
              <a:rPr lang="pl-PL" altLang="en-US" dirty="0">
                <a:solidFill>
                  <a:srgbClr val="000000"/>
                </a:solidFill>
                <a:cs typeface="Arial" pitchFamily="34" charset="0"/>
                <a:sym typeface="Times New Roman" pitchFamily="18" charset="0"/>
              </a:rPr>
              <a:t>defenses</a:t>
            </a:r>
            <a:r>
              <a:rPr lang="zh-TW" altLang="zh-TW" dirty="0"/>
              <a:t>防</a:t>
            </a:r>
            <a:r>
              <a:rPr lang="zh-TW" altLang="en-US" dirty="0"/>
              <a:t>守</a:t>
            </a:r>
            <a:endParaRPr lang="pl-PL" altLang="en-US" dirty="0">
              <a:solidFill>
                <a:srgbClr val="000000"/>
              </a:solidFill>
              <a:cs typeface="Arial" pitchFamily="34" charset="0"/>
              <a:sym typeface="Times New Roman" pitchFamily="18" charset="0"/>
            </a:endParaRPr>
          </a:p>
          <a:p>
            <a:pPr lvl="1" eaLnBrk="1" hangingPunct="1">
              <a:spcBef>
                <a:spcPct val="0"/>
              </a:spcBef>
              <a:defRPr/>
            </a:pPr>
            <a:r>
              <a:rPr lang="pl-PL" altLang="en-US" dirty="0">
                <a:solidFill>
                  <a:srgbClr val="000000"/>
                </a:solidFill>
                <a:cs typeface="Arial" pitchFamily="34" charset="0"/>
                <a:sym typeface="Times New Roman" pitchFamily="18" charset="0"/>
              </a:rPr>
              <a:t>feints</a:t>
            </a:r>
            <a:r>
              <a:rPr lang="zh-TW" altLang="zh-TW" dirty="0"/>
              <a:t>假動作</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endParaRPr lang="pl-PL" altLang="en-US" dirty="0">
              <a:solidFill>
                <a:srgbClr val="FF0000"/>
              </a:solidFill>
              <a:sym typeface="Times New Roman" pitchFamily="18" charset="0"/>
            </a:endParaRPr>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B3FAC60-C47B-4720-80C4-7B35B9A92F97}" type="slidenum">
              <a:rPr lang="en-US" altLang="en-US" sz="1200" smtClean="0">
                <a:solidFill>
                  <a:srgbClr val="FFFFFF"/>
                </a:solidFill>
                <a:latin typeface="Arial Black" panose="020B0A04020102090204" pitchFamily="34" charset="0"/>
                <a:sym typeface="Arial Black" panose="020B0A04020102090204" pitchFamily="34" charset="0"/>
              </a:rPr>
              <a:pPr/>
              <a:t>365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97667" name="Rectangle 2"/>
          <p:cNvSpPr>
            <a:spLocks noGrp="1" noChangeArrowheads="1"/>
          </p:cNvSpPr>
          <p:nvPr>
            <p:ph type="title"/>
          </p:nvPr>
        </p:nvSpPr>
        <p:spPr>
          <a:xfrm>
            <a:off x="1925638" y="352425"/>
            <a:ext cx="7493000" cy="749300"/>
          </a:xfrm>
        </p:spPr>
        <p:txBody>
          <a:bodyPr/>
          <a:lstStyle/>
          <a:p>
            <a:pPr eaLnBrk="1" hangingPunct="1"/>
            <a:r>
              <a:rPr lang="pl-PL" altLang="en-US" sz="2400" b="1" dirty="0"/>
              <a:t>What is tactics in boxing?</a:t>
            </a:r>
            <a:r>
              <a:rPr lang="zh-TW" altLang="en-US" sz="2400" b="1" dirty="0"/>
              <a:t>何謂</a:t>
            </a:r>
            <a:r>
              <a:rPr lang="zh-TW" altLang="zh-TW" sz="2400" b="1" dirty="0"/>
              <a:t>拳擊手段？</a:t>
            </a:r>
            <a:endParaRPr lang="en-US" altLang="en-US" sz="2400" b="1" dirty="0"/>
          </a:p>
        </p:txBody>
      </p:sp>
      <p:sp>
        <p:nvSpPr>
          <p:cNvPr id="497668" name="Rectangle 3"/>
          <p:cNvSpPr>
            <a:spLocks noGrp="1" noChangeArrowheads="1"/>
          </p:cNvSpPr>
          <p:nvPr>
            <p:ph type="body" idx="1"/>
          </p:nvPr>
        </p:nvSpPr>
        <p:spPr>
          <a:xfrm>
            <a:off x="704850" y="784303"/>
            <a:ext cx="9017000" cy="5876925"/>
          </a:xfrm>
        </p:spPr>
        <p:txBody>
          <a:bodyPr/>
          <a:lstStyle/>
          <a:p>
            <a:pPr eaLnBrk="1" hangingPunct="1">
              <a:spcBef>
                <a:spcPct val="0"/>
              </a:spcBef>
            </a:pPr>
            <a:r>
              <a:rPr lang="en-US" altLang="en-US" sz="1800" dirty="0">
                <a:solidFill>
                  <a:srgbClr val="000000"/>
                </a:solidFill>
                <a:cs typeface="Arial" panose="020B0604020202020204" pitchFamily="34" charset="0"/>
                <a:sym typeface="Times New Roman" panose="02020603050405020304" pitchFamily="18" charset="0"/>
              </a:rPr>
              <a:t>Tactics – intentional, well-balanced, effective and planned way of fighting, considering boxer’s own and opponent’s strengths</a:t>
            </a:r>
            <a:r>
              <a:rPr lang="pl-PL" altLang="en-US" sz="1800" dirty="0">
                <a:solidFill>
                  <a:srgbClr val="000000"/>
                </a:solidFill>
                <a:cs typeface="Arial" panose="020B0604020202020204" pitchFamily="34" charset="0"/>
                <a:sym typeface="Times New Roman" panose="02020603050405020304" pitchFamily="18" charset="0"/>
              </a:rPr>
              <a:t>, </a:t>
            </a:r>
            <a:r>
              <a:rPr lang="en-US" altLang="en-US" sz="1800" dirty="0">
                <a:solidFill>
                  <a:srgbClr val="000000"/>
                </a:solidFill>
                <a:cs typeface="Arial" panose="020B0604020202020204" pitchFamily="34" charset="0"/>
                <a:sym typeface="Times New Roman" panose="02020603050405020304" pitchFamily="18" charset="0"/>
              </a:rPr>
              <a:t>weaknesses and different conditions, including rules and regulations</a:t>
            </a:r>
            <a:r>
              <a:rPr lang="pl-PL" altLang="en-US" sz="1800" dirty="0">
                <a:solidFill>
                  <a:srgbClr val="000000"/>
                </a:solidFill>
                <a:cs typeface="Arial" panose="020B0604020202020204" pitchFamily="34" charset="0"/>
                <a:sym typeface="Times New Roman" panose="02020603050405020304" pitchFamily="18" charset="0"/>
              </a:rPr>
              <a:t> complying</a:t>
            </a:r>
            <a:r>
              <a:rPr lang="en-US" altLang="en-US" sz="1800" dirty="0">
                <a:solidFill>
                  <a:srgbClr val="000000"/>
                </a:solidFill>
                <a:cs typeface="Arial" panose="020B0604020202020204" pitchFamily="34" charset="0"/>
                <a:sym typeface="Times New Roman" panose="02020603050405020304" pitchFamily="18" charset="0"/>
              </a:rPr>
              <a:t>.</a:t>
            </a:r>
            <a:r>
              <a:rPr lang="zh-TW" altLang="zh-TW" sz="1800" dirty="0"/>
              <a:t>戰術 - </a:t>
            </a:r>
            <a:r>
              <a:rPr lang="zh-TW" altLang="en-US" sz="1800" dirty="0"/>
              <a:t>故</a:t>
            </a:r>
            <a:r>
              <a:rPr lang="zh-TW" altLang="zh-TW" sz="1800" dirty="0"/>
              <a:t>意</a:t>
            </a:r>
            <a:r>
              <a:rPr lang="zh-TW" altLang="en-US" sz="1800" dirty="0"/>
              <a:t>、充分</a:t>
            </a:r>
            <a:r>
              <a:rPr lang="zh-TW" altLang="zh-TW" sz="1800" dirty="0"/>
              <a:t>平衡</a:t>
            </a:r>
            <a:r>
              <a:rPr lang="zh-TW" altLang="en-US" sz="1800" dirty="0"/>
              <a:t>、</a:t>
            </a:r>
            <a:r>
              <a:rPr lang="zh-TW" altLang="zh-TW" sz="1800" dirty="0"/>
              <a:t>有效和</a:t>
            </a:r>
            <a:r>
              <a:rPr lang="zh-TW" altLang="en-US" sz="1800" dirty="0"/>
              <a:t>規</a:t>
            </a:r>
            <a:r>
              <a:rPr lang="zh-TW" altLang="zh-TW" sz="1800" dirty="0"/>
              <a:t>劃戰</a:t>
            </a:r>
            <a:r>
              <a:rPr lang="zh-TW" altLang="en-US" sz="1800" dirty="0"/>
              <a:t>鬥的</a:t>
            </a:r>
            <a:r>
              <a:rPr lang="zh-TW" altLang="zh-TW" sz="1800" dirty="0"/>
              <a:t>方式，考</a:t>
            </a:r>
            <a:r>
              <a:rPr lang="zh-TW" altLang="en-US" sz="1800" dirty="0"/>
              <a:t>量</a:t>
            </a:r>
            <a:r>
              <a:rPr lang="zh-TW" altLang="zh-TW" sz="1800" dirty="0"/>
              <a:t>拳擊手</a:t>
            </a:r>
            <a:r>
              <a:rPr lang="zh-TW" altLang="en-US" sz="1800" dirty="0"/>
              <a:t>本身</a:t>
            </a:r>
            <a:r>
              <a:rPr lang="zh-TW" altLang="zh-TW" sz="1800" dirty="0"/>
              <a:t>和對手的優勢</a:t>
            </a:r>
            <a:r>
              <a:rPr lang="zh-TW" altLang="en-US" sz="1800" dirty="0"/>
              <a:t>、弱勢</a:t>
            </a:r>
            <a:r>
              <a:rPr lang="zh-TW" altLang="zh-TW" sz="1800" dirty="0"/>
              <a:t>和不同的條件，包括遵守的規則</a:t>
            </a:r>
            <a:r>
              <a:rPr lang="zh-TW" altLang="en-US" sz="1800" dirty="0"/>
              <a:t>至度</a:t>
            </a:r>
            <a:r>
              <a:rPr lang="zh-TW" altLang="zh-TW" sz="1800" dirty="0"/>
              <a:t>。</a:t>
            </a:r>
            <a:endParaRPr lang="en-US" altLang="en-US" sz="1800" dirty="0">
              <a:solidFill>
                <a:srgbClr val="000000"/>
              </a:solidFill>
              <a:cs typeface="Arial" panose="020B0604020202020204" pitchFamily="34" charset="0"/>
              <a:sym typeface="Times New Roman" panose="02020603050405020304" pitchFamily="18" charset="0"/>
            </a:endParaRPr>
          </a:p>
          <a:p>
            <a:pPr algn="just" eaLnBrk="1" hangingPunct="1">
              <a:spcBef>
                <a:spcPct val="0"/>
              </a:spcBef>
            </a:pPr>
            <a:r>
              <a:rPr lang="en-US" altLang="en-US" sz="1800" dirty="0">
                <a:solidFill>
                  <a:srgbClr val="000000"/>
                </a:solidFill>
                <a:cs typeface="Arial" panose="020B0604020202020204" pitchFamily="34" charset="0"/>
                <a:sym typeface="Times New Roman" panose="02020603050405020304" pitchFamily="18" charset="0"/>
              </a:rPr>
              <a:t>Tactics implementation by a boxers during a bout depends </a:t>
            </a:r>
            <a:r>
              <a:rPr lang="en-US" altLang="en-US" sz="1800" dirty="0" smtClean="0">
                <a:solidFill>
                  <a:srgbClr val="000000"/>
                </a:solidFill>
                <a:cs typeface="Arial" panose="020B0604020202020204" pitchFamily="34" charset="0"/>
                <a:sym typeface="Times New Roman" panose="02020603050405020304" pitchFamily="18" charset="0"/>
              </a:rPr>
              <a:t>on：</a:t>
            </a:r>
            <a:r>
              <a:rPr lang="zh-TW" altLang="zh-TW" sz="1800" dirty="0" smtClean="0"/>
              <a:t>拳擊手</a:t>
            </a:r>
            <a:r>
              <a:rPr lang="zh-TW" altLang="zh-TW" sz="1800" dirty="0"/>
              <a:t>在比賽中</a:t>
            </a:r>
            <a:r>
              <a:rPr lang="zh-TW" altLang="en-US" sz="1800" dirty="0"/>
              <a:t>實施</a:t>
            </a:r>
            <a:r>
              <a:rPr lang="zh-TW" altLang="zh-TW" sz="1800" dirty="0"/>
              <a:t>的戰術</a:t>
            </a:r>
            <a:r>
              <a:rPr lang="zh-TW" altLang="zh-TW" sz="1800" dirty="0" smtClean="0"/>
              <a:t>取決於</a:t>
            </a:r>
            <a:r>
              <a:rPr lang="zh-TW" altLang="en-US" sz="1800" dirty="0" smtClean="0"/>
              <a:t>：</a:t>
            </a:r>
            <a:endParaRPr lang="en-US" altLang="en-US" sz="1800" dirty="0">
              <a:solidFill>
                <a:srgbClr val="000000"/>
              </a:solidFill>
              <a:cs typeface="Arial" panose="020B0604020202020204" pitchFamily="34" charset="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range and variety of technical skills</a:t>
            </a:r>
          </a:p>
          <a:p>
            <a:pPr marL="419100" lvl="1" indent="0" eaLnBrk="1" hangingPunct="1">
              <a:spcBef>
                <a:spcPct val="0"/>
              </a:spcBef>
              <a:buNone/>
            </a:pPr>
            <a:r>
              <a:rPr lang="zh-TW" altLang="zh-TW" sz="1800" dirty="0"/>
              <a:t>範圍和多樣</a:t>
            </a:r>
            <a:r>
              <a:rPr lang="zh-TW" altLang="en-US" sz="1800" dirty="0"/>
              <a:t>化</a:t>
            </a:r>
            <a:r>
              <a:rPr lang="zh-TW" altLang="zh-TW" sz="1800" dirty="0"/>
              <a:t>的技術技能</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physical skills</a:t>
            </a:r>
            <a:r>
              <a:rPr lang="zh-TW" altLang="zh-TW" sz="1800" dirty="0"/>
              <a:t>體</a:t>
            </a:r>
            <a:r>
              <a:rPr lang="zh-TW" altLang="en-US" sz="1800" dirty="0"/>
              <a:t>能</a:t>
            </a:r>
            <a:r>
              <a:rPr lang="zh-TW" altLang="zh-TW" sz="1800" dirty="0"/>
              <a:t>素質</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willingness to win</a:t>
            </a:r>
            <a:r>
              <a:rPr lang="zh-TW" altLang="zh-TW" sz="1800" dirty="0"/>
              <a:t>取勝</a:t>
            </a:r>
            <a:r>
              <a:rPr lang="zh-TW" altLang="en-US" sz="1800" dirty="0"/>
              <a:t>意願</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courage</a:t>
            </a:r>
            <a:r>
              <a:rPr lang="zh-TW" altLang="zh-TW" sz="1800" dirty="0"/>
              <a:t>勇氣</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decision-making skills</a:t>
            </a:r>
            <a:r>
              <a:rPr lang="zh-TW" altLang="zh-TW" sz="1800" dirty="0"/>
              <a:t>決策能力</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self-control in stressful situations</a:t>
            </a:r>
            <a:r>
              <a:rPr lang="zh-TW" altLang="zh-TW" sz="1800" dirty="0"/>
              <a:t>在壓力情況下自我控制</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self-esteem and confidence</a:t>
            </a:r>
            <a:r>
              <a:rPr lang="zh-TW" altLang="zh-TW" sz="1800" dirty="0"/>
              <a:t>自尊和自信</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initiative skills</a:t>
            </a:r>
            <a:r>
              <a:rPr lang="zh-TW" altLang="zh-TW" sz="1800" dirty="0"/>
              <a:t>主動技能</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grit and not showing tiredness or fatigue</a:t>
            </a:r>
            <a:r>
              <a:rPr lang="zh-TW" altLang="en-US" sz="1800" dirty="0">
                <a:sym typeface="Times New Roman" panose="02020603050405020304" pitchFamily="18" charset="0"/>
              </a:rPr>
              <a:t>膽視並且不表現倦怠</a:t>
            </a:r>
            <a:r>
              <a:rPr lang="zh-TW" altLang="zh-TW" sz="1800" dirty="0"/>
              <a:t>或疲</a:t>
            </a:r>
            <a:r>
              <a:rPr lang="zh-TW" altLang="en-US" sz="1800" dirty="0"/>
              <a:t>累</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anticipating opponents actions</a:t>
            </a:r>
            <a:r>
              <a:rPr lang="zh-TW" altLang="zh-TW" sz="1800" dirty="0"/>
              <a:t>預</a:t>
            </a:r>
            <a:r>
              <a:rPr lang="zh-TW" altLang="en-US" sz="1800" dirty="0"/>
              <a:t>測</a:t>
            </a:r>
            <a:r>
              <a:rPr lang="zh-TW" altLang="zh-TW" sz="1800" dirty="0"/>
              <a:t>對手的行</a:t>
            </a:r>
            <a:r>
              <a:rPr lang="zh-TW" altLang="en-US" sz="1800" dirty="0"/>
              <a:t>動</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hiding intentions skills</a:t>
            </a:r>
            <a:r>
              <a:rPr lang="zh-TW" altLang="zh-TW" sz="1800" dirty="0"/>
              <a:t>隱藏意圖技</a:t>
            </a:r>
            <a:r>
              <a:rPr lang="zh-TW" altLang="en-US" sz="1800" dirty="0"/>
              <a:t>巧</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being fully focused and careful regardless opponent’s skills</a:t>
            </a:r>
            <a:r>
              <a:rPr lang="zh-TW" altLang="zh-TW" sz="1800" dirty="0"/>
              <a:t>無論對手的技能都</a:t>
            </a:r>
            <a:r>
              <a:rPr lang="zh-TW" altLang="en-US" sz="1800" dirty="0"/>
              <a:t>能</a:t>
            </a:r>
            <a:r>
              <a:rPr lang="zh-TW" altLang="zh-TW" sz="1800" dirty="0"/>
              <a:t>非常</a:t>
            </a:r>
            <a:r>
              <a:rPr lang="zh-TW" altLang="en-US" sz="1800" dirty="0"/>
              <a:t>專</a:t>
            </a:r>
            <a:r>
              <a:rPr lang="zh-TW" altLang="zh-TW" sz="1800" dirty="0"/>
              <a:t>注和細心</a:t>
            </a:r>
            <a:endParaRPr lang="en-US" altLang="en-US" sz="1800" dirty="0">
              <a:sym typeface="Times New Roman" panose="02020603050405020304" pitchFamily="18" charset="0"/>
            </a:endParaRPr>
          </a:p>
          <a:p>
            <a:pPr lvl="1" eaLnBrk="1" hangingPunct="1">
              <a:spcBef>
                <a:spcPct val="0"/>
              </a:spcBef>
            </a:pPr>
            <a:r>
              <a:rPr lang="en-US" altLang="en-US" sz="1800" dirty="0">
                <a:sym typeface="Times New Roman" panose="02020603050405020304" pitchFamily="18" charset="0"/>
              </a:rPr>
              <a:t>perceptiveness and observation skills</a:t>
            </a:r>
            <a:r>
              <a:rPr lang="zh-TW" altLang="zh-TW" sz="1800" dirty="0"/>
              <a:t>知覺和觀察技能</a:t>
            </a:r>
            <a:endParaRPr lang="en-US" altLang="en-US" sz="1800" dirty="0">
              <a:sym typeface="Times New Roman" panose="02020603050405020304" pitchFamily="18" charset="0"/>
            </a:endParaRPr>
          </a:p>
          <a:p>
            <a:pPr marL="419100" lvl="1" indent="0" eaLnBrk="1" hangingPunct="1">
              <a:spcBef>
                <a:spcPct val="0"/>
              </a:spcBef>
              <a:buNone/>
            </a:pPr>
            <a:r>
              <a:rPr lang="zh-TW" altLang="zh-TW" dirty="0"/>
              <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endParaRPr lang="en-US" altLang="en-US" dirty="0">
              <a:sym typeface="Times New Roman" panose="02020603050405020304" pitchFamily="18" charset="0"/>
            </a:endParaRPr>
          </a:p>
        </p:txBody>
      </p:sp>
      <p:sp>
        <p:nvSpPr>
          <p:cNvPr id="497669" name="pole tekstowe 4"/>
          <p:cNvSpPr txBox="1">
            <a:spLocks noChangeArrowheads="1"/>
          </p:cNvSpPr>
          <p:nvPr/>
        </p:nvSpPr>
        <p:spPr bwMode="auto">
          <a:xfrm>
            <a:off x="5097016" y="2584528"/>
            <a:ext cx="45422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8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spcBef>
                <a:spcPts val="7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lvl="1" eaLnBrk="1" hangingPunct="1">
              <a:spcBef>
                <a:spcPct val="0"/>
              </a:spcBef>
            </a:pPr>
            <a:r>
              <a:rPr lang="en-US" altLang="en-US" sz="1800" dirty="0">
                <a:solidFill>
                  <a:srgbClr val="000000"/>
                </a:solidFill>
                <a:sym typeface="Times New Roman" panose="02020603050405020304" pitchFamily="18" charset="0"/>
              </a:rPr>
              <a:t>attention divisibility</a:t>
            </a:r>
            <a:r>
              <a:rPr lang="zh-TW" altLang="en-US" sz="1800" dirty="0">
                <a:solidFill>
                  <a:srgbClr val="000000"/>
                </a:solidFill>
                <a:sym typeface="Times New Roman" panose="02020603050405020304" pitchFamily="18" charset="0"/>
              </a:rPr>
              <a:t>專注力可分割性</a:t>
            </a:r>
            <a:endParaRPr lang="en-US" altLang="en-US" sz="1800" dirty="0">
              <a:solidFill>
                <a:srgbClr val="000000"/>
              </a:solidFill>
              <a:sym typeface="Times New Roman" panose="02020603050405020304" pitchFamily="18" charset="0"/>
            </a:endParaRPr>
          </a:p>
          <a:p>
            <a:pPr lvl="1" eaLnBrk="1" hangingPunct="1">
              <a:spcBef>
                <a:spcPct val="0"/>
              </a:spcBef>
            </a:pPr>
            <a:r>
              <a:rPr lang="en-US" altLang="en-US" sz="1800" dirty="0">
                <a:solidFill>
                  <a:srgbClr val="000000"/>
                </a:solidFill>
                <a:sym typeface="Times New Roman" panose="02020603050405020304" pitchFamily="18" charset="0"/>
              </a:rPr>
              <a:t>effective cooperation with seconds</a:t>
            </a:r>
            <a:r>
              <a:rPr lang="zh-TW" altLang="zh-TW" sz="1800" dirty="0"/>
              <a:t>有效</a:t>
            </a:r>
            <a:r>
              <a:rPr lang="zh-TW" altLang="en-US" sz="1800" dirty="0"/>
              <a:t>地與助手</a:t>
            </a:r>
            <a:r>
              <a:rPr lang="zh-TW" altLang="zh-TW" sz="1800" dirty="0"/>
              <a:t>合作</a:t>
            </a:r>
            <a:endParaRPr lang="en-US" altLang="en-US" sz="1800" dirty="0">
              <a:solidFill>
                <a:srgbClr val="000000"/>
              </a:solidFill>
              <a:sym typeface="Times New Roman" panose="02020603050405020304" pitchFamily="18" charset="0"/>
            </a:endParaRPr>
          </a:p>
          <a:p>
            <a:pPr lvl="1" eaLnBrk="1" hangingPunct="1">
              <a:spcBef>
                <a:spcPct val="0"/>
              </a:spcBef>
            </a:pPr>
            <a:r>
              <a:rPr lang="en-US" altLang="en-US" sz="1800" dirty="0">
                <a:solidFill>
                  <a:srgbClr val="000000"/>
                </a:solidFill>
                <a:sym typeface="Times New Roman" panose="02020603050405020304" pitchFamily="18" charset="0"/>
              </a:rPr>
              <a:t>tactical thinking – quick information processing during a fight</a:t>
            </a:r>
            <a:r>
              <a:rPr lang="zh-TW" altLang="zh-TW" sz="1800" dirty="0"/>
              <a:t>戰術思維 - </a:t>
            </a:r>
            <a:r>
              <a:rPr lang="zh-TW" altLang="en-US" sz="1800" dirty="0"/>
              <a:t>在</a:t>
            </a:r>
            <a:r>
              <a:rPr lang="zh-TW" altLang="zh-TW" sz="1800" dirty="0"/>
              <a:t>戰鬥中快速處理</a:t>
            </a:r>
            <a:r>
              <a:rPr lang="zh-TW" altLang="en-US" sz="1800" dirty="0"/>
              <a:t>資訊</a:t>
            </a:r>
            <a:endParaRPr lang="pl-PL" altLang="en-US" sz="1800" dirty="0">
              <a:solidFill>
                <a:srgbClr val="000000"/>
              </a:solidFill>
              <a:sym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E2B2596-AFA2-4218-A0DF-C7B47B2A20B9}" type="slidenum">
              <a:rPr lang="en-US" altLang="en-US" sz="1200" smtClean="0">
                <a:solidFill>
                  <a:srgbClr val="FFFFFF"/>
                </a:solidFill>
                <a:latin typeface="Arial Black" panose="020B0A04020102090204" pitchFamily="34" charset="0"/>
                <a:sym typeface="Arial Black" panose="020B0A04020102090204" pitchFamily="34" charset="0"/>
              </a:rPr>
              <a:pPr/>
              <a:t>366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98691" name="Rectangle 2"/>
          <p:cNvSpPr>
            <a:spLocks noGrp="1" noChangeArrowheads="1"/>
          </p:cNvSpPr>
          <p:nvPr>
            <p:ph type="title"/>
          </p:nvPr>
        </p:nvSpPr>
        <p:spPr>
          <a:xfrm>
            <a:off x="1925638" y="352425"/>
            <a:ext cx="7493000" cy="749300"/>
          </a:xfrm>
        </p:spPr>
        <p:txBody>
          <a:bodyPr/>
          <a:lstStyle/>
          <a:p>
            <a:pPr eaLnBrk="1" hangingPunct="1"/>
            <a:r>
              <a:rPr lang="pl-PL" altLang="en-US" sz="2400" b="1" dirty="0"/>
              <a:t>What is a strategy in boxing?</a:t>
            </a:r>
            <a:r>
              <a:rPr lang="zh-TW" altLang="en-US" sz="2400" b="1" dirty="0"/>
              <a:t>何謂</a:t>
            </a:r>
            <a:r>
              <a:rPr lang="zh-TW" altLang="zh-TW" sz="2400" b="1" dirty="0"/>
              <a:t>拳擊</a:t>
            </a:r>
            <a:r>
              <a:rPr lang="zh-TW" altLang="en-US" sz="2400" b="1" dirty="0"/>
              <a:t>策略</a:t>
            </a:r>
            <a:r>
              <a:rPr lang="zh-TW" altLang="zh-TW" sz="2400" b="1" dirty="0"/>
              <a:t>？</a:t>
            </a:r>
            <a:endParaRPr lang="en-US" altLang="en-US" sz="2400" b="1" dirty="0"/>
          </a:p>
        </p:txBody>
      </p:sp>
      <p:sp>
        <p:nvSpPr>
          <p:cNvPr id="104452" name="Rectangle 3"/>
          <p:cNvSpPr>
            <a:spLocks noGrp="1" noChangeArrowheads="1"/>
          </p:cNvSpPr>
          <p:nvPr>
            <p:ph type="body" idx="1"/>
          </p:nvPr>
        </p:nvSpPr>
        <p:spPr>
          <a:xfrm>
            <a:off x="704850" y="981075"/>
            <a:ext cx="9017000" cy="5876925"/>
          </a:xfrm>
        </p:spPr>
        <p:txBody>
          <a:bodyPr/>
          <a:lstStyle/>
          <a:p>
            <a:pPr eaLnBrk="1" hangingPunct="1">
              <a:spcBef>
                <a:spcPct val="0"/>
              </a:spcBef>
              <a:defRPr/>
            </a:pPr>
            <a:r>
              <a:rPr lang="en-US" altLang="en-US" dirty="0" smtClean="0">
                <a:solidFill>
                  <a:srgbClr val="000000"/>
                </a:solidFill>
                <a:cs typeface="Arial" pitchFamily="34" charset="0"/>
                <a:sym typeface="Times New Roman" pitchFamily="18" charset="0"/>
              </a:rPr>
              <a:t>Strategy： </a:t>
            </a:r>
            <a:r>
              <a:rPr lang="en-US" altLang="en-US" dirty="0">
                <a:solidFill>
                  <a:srgbClr val="000000"/>
                </a:solidFill>
                <a:cs typeface="Arial" pitchFamily="34" charset="0"/>
                <a:sym typeface="Times New Roman" pitchFamily="18" charset="0"/>
              </a:rPr>
              <a:t>how to gain an advantage in a boxing match, involving planning and carrying out the plan.</a:t>
            </a:r>
            <a:r>
              <a:rPr lang="pl-PL" altLang="en-US" dirty="0">
                <a:solidFill>
                  <a:srgbClr val="000000"/>
                </a:solidFill>
                <a:cs typeface="Arial" pitchFamily="34" charset="0"/>
                <a:sym typeface="Times New Roman" pitchFamily="18" charset="0"/>
              </a:rPr>
              <a:t> </a:t>
            </a:r>
            <a:r>
              <a:rPr lang="en-US" altLang="en-US" dirty="0">
                <a:solidFill>
                  <a:srgbClr val="000000"/>
                </a:solidFill>
                <a:cs typeface="Arial" pitchFamily="34" charset="0"/>
                <a:sym typeface="Times New Roman" pitchFamily="18" charset="0"/>
              </a:rPr>
              <a:t>This includes overall goals for the match. Directing the movement.</a:t>
            </a:r>
            <a:r>
              <a:rPr lang="zh-TW" altLang="en-US" dirty="0" smtClean="0"/>
              <a:t>策略：</a:t>
            </a:r>
            <a:r>
              <a:rPr lang="zh-TW" altLang="zh-TW" dirty="0" smtClean="0"/>
              <a:t>如何</a:t>
            </a:r>
            <a:r>
              <a:rPr lang="zh-TW" altLang="zh-TW" dirty="0"/>
              <a:t>在拳擊比賽中獲得優勢，涉及</a:t>
            </a:r>
            <a:r>
              <a:rPr lang="zh-TW" altLang="en-US" dirty="0"/>
              <a:t>了</a:t>
            </a:r>
            <a:r>
              <a:rPr lang="zh-TW" altLang="zh-TW" dirty="0"/>
              <a:t>規劃和實施計劃</a:t>
            </a:r>
            <a:r>
              <a:rPr lang="zh-TW" altLang="en-US" dirty="0"/>
              <a:t>，</a:t>
            </a:r>
            <a:r>
              <a:rPr lang="zh-TW" altLang="zh-TW" dirty="0"/>
              <a:t>這包括比賽的總體目標</a:t>
            </a:r>
            <a:r>
              <a:rPr lang="zh-TW" altLang="en-US" dirty="0">
                <a:latin typeface="新細明體" panose="02020500000000000000" pitchFamily="18" charset="-120"/>
                <a:ea typeface="新細明體" panose="02020500000000000000" pitchFamily="18" charset="-120"/>
              </a:rPr>
              <a:t>、</a:t>
            </a:r>
            <a:r>
              <a:rPr lang="zh-TW" altLang="zh-TW" dirty="0"/>
              <a:t>指導運動。</a:t>
            </a:r>
            <a:endParaRPr lang="en-US" altLang="en-US" dirty="0">
              <a:solidFill>
                <a:srgbClr val="000000"/>
              </a:solidFill>
              <a:cs typeface="Arial" pitchFamily="34" charset="0"/>
            </a:endParaRPr>
          </a:p>
          <a:p>
            <a:pPr marL="0" indent="0" eaLnBrk="1" hangingPunct="1">
              <a:spcBef>
                <a:spcPct val="0"/>
              </a:spcBef>
              <a:buFont typeface="Arial" panose="020B0604020202020204" pitchFamily="34" charset="0"/>
              <a:buNone/>
              <a:defRPr/>
            </a:pPr>
            <a:endParaRPr lang="pl-PL" altLang="en-US" dirty="0">
              <a:solidFill>
                <a:srgbClr val="000000"/>
              </a:solidFill>
              <a:sym typeface="Times New Roman" pitchFamily="18" charset="0"/>
            </a:endParaRPr>
          </a:p>
          <a:p>
            <a:pPr algn="just" eaLnBrk="1" hangingPunct="1">
              <a:spcBef>
                <a:spcPct val="0"/>
              </a:spcBef>
              <a:defRPr/>
            </a:pPr>
            <a:r>
              <a:rPr lang="en-US" altLang="en-US" dirty="0">
                <a:solidFill>
                  <a:srgbClr val="000000"/>
                </a:solidFill>
                <a:cs typeface="Arial" pitchFamily="34" charset="0"/>
                <a:sym typeface="Times New Roman" pitchFamily="18" charset="0"/>
              </a:rPr>
              <a:t>A boxer’s match strategies are dependent upon the boxer’s</a:t>
            </a:r>
            <a:r>
              <a:rPr lang="pl-PL" altLang="en-US" dirty="0">
                <a:solidFill>
                  <a:srgbClr val="000000"/>
                </a:solidFill>
                <a:cs typeface="Arial" pitchFamily="34" charset="0"/>
                <a:sym typeface="Times New Roman" pitchFamily="18" charset="0"/>
              </a:rPr>
              <a:t> </a:t>
            </a:r>
            <a:r>
              <a:rPr lang="en-US" altLang="en-US" dirty="0">
                <a:solidFill>
                  <a:srgbClr val="000000"/>
                </a:solidFill>
                <a:cs typeface="Arial" pitchFamily="34" charset="0"/>
                <a:sym typeface="Times New Roman" pitchFamily="18" charset="0"/>
              </a:rPr>
              <a:t>skills and understanding of the sport, and can be influenced as well by</a:t>
            </a:r>
            <a:r>
              <a:rPr lang="pl-PL" altLang="en-US" dirty="0">
                <a:solidFill>
                  <a:srgbClr val="000000"/>
                </a:solidFill>
                <a:cs typeface="Arial" pitchFamily="34" charset="0"/>
                <a:sym typeface="Times New Roman" pitchFamily="18" charset="0"/>
              </a:rPr>
              <a:t> </a:t>
            </a:r>
            <a:r>
              <a:rPr lang="en-US" altLang="en-US" dirty="0">
                <a:solidFill>
                  <a:srgbClr val="000000"/>
                </a:solidFill>
                <a:cs typeface="Arial" pitchFamily="34" charset="0"/>
                <a:sym typeface="Times New Roman" pitchFamily="18" charset="0"/>
              </a:rPr>
              <a:t>knowledge of the opponent.</a:t>
            </a:r>
            <a:r>
              <a:rPr lang="zh-TW" altLang="zh-TW" dirty="0"/>
              <a:t>拳擊手的比賽策略取決於拳擊手的技能</a:t>
            </a:r>
            <a:r>
              <a:rPr lang="zh-TW" altLang="en-US" dirty="0"/>
              <a:t>以及</a:t>
            </a:r>
            <a:r>
              <a:rPr lang="zh-TW" altLang="zh-TW" dirty="0"/>
              <a:t>對運動的理解，也可</a:t>
            </a:r>
            <a:r>
              <a:rPr lang="zh-TW" altLang="en-US" dirty="0"/>
              <a:t>能</a:t>
            </a:r>
            <a:r>
              <a:rPr lang="zh-TW" altLang="zh-TW" dirty="0"/>
              <a:t>受到對手</a:t>
            </a:r>
            <a:r>
              <a:rPr lang="zh-TW" altLang="en-US" dirty="0"/>
              <a:t>的</a:t>
            </a:r>
            <a:r>
              <a:rPr lang="zh-TW" altLang="zh-TW" dirty="0"/>
              <a:t>知識</a:t>
            </a:r>
            <a:r>
              <a:rPr lang="zh-TW" altLang="en-US" dirty="0"/>
              <a:t>所</a:t>
            </a:r>
            <a:r>
              <a:rPr lang="zh-TW" altLang="zh-TW" dirty="0"/>
              <a:t>影響。</a:t>
            </a:r>
            <a:r>
              <a:rPr lang="en-US" altLang="en-US" dirty="0">
                <a:solidFill>
                  <a:srgbClr val="000000"/>
                </a:solidFill>
                <a:cs typeface="Arial" pitchFamily="34" charset="0"/>
                <a:sym typeface="Times New Roman" pitchFamily="18" charset="0"/>
              </a:rPr>
              <a:t>  </a:t>
            </a:r>
          </a:p>
          <a:p>
            <a:pPr marL="0" indent="0" algn="just" eaLnBrk="1" hangingPunct="1">
              <a:spcBef>
                <a:spcPct val="0"/>
              </a:spcBef>
              <a:buNone/>
              <a:defRPr/>
            </a:pPr>
            <a:endParaRPr lang="en-US" altLang="en-US" dirty="0">
              <a:solidFill>
                <a:srgbClr val="000000"/>
              </a:solidFill>
              <a:cs typeface="Arial" pitchFamily="34" charset="0"/>
              <a:sym typeface="Times New Roman" pitchFamily="18" charset="0"/>
            </a:endParaRPr>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83FBB26-60A7-4AE7-9345-2EDB6E918E96}" type="slidenum">
              <a:rPr lang="en-US" altLang="en-US" sz="1200" smtClean="0">
                <a:solidFill>
                  <a:srgbClr val="FFFFFF"/>
                </a:solidFill>
                <a:latin typeface="Arial Black" panose="020B0A04020102090204" pitchFamily="34" charset="0"/>
                <a:sym typeface="Arial Black" panose="020B0A04020102090204" pitchFamily="34" charset="0"/>
              </a:rPr>
              <a:pPr/>
              <a:t>367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499715" name="Rectangle 2"/>
          <p:cNvSpPr>
            <a:spLocks noGrp="1" noChangeArrowheads="1"/>
          </p:cNvSpPr>
          <p:nvPr>
            <p:ph type="body" idx="1"/>
          </p:nvPr>
        </p:nvSpPr>
        <p:spPr>
          <a:xfrm>
            <a:off x="631825" y="1339850"/>
            <a:ext cx="8785225" cy="4897438"/>
          </a:xfrm>
        </p:spPr>
        <p:txBody>
          <a:bodyPr/>
          <a:lstStyle/>
          <a:p>
            <a:pPr marL="304800" indent="-304800" algn="just" eaLnBrk="1" hangingPunct="1">
              <a:spcBef>
                <a:spcPct val="0"/>
              </a:spcBef>
            </a:pPr>
            <a:r>
              <a:rPr lang="en-US" altLang="en-US" sz="2000" dirty="0"/>
              <a:t>A proper boxing stance enables a boxer to effectively move in the ring, and to both attack and defend while constantly remaining in a balanced position</a:t>
            </a:r>
            <a:r>
              <a:rPr lang="zh-TW" altLang="zh-TW" sz="2200" dirty="0"/>
              <a:t>適當的</a:t>
            </a:r>
            <a:r>
              <a:rPr lang="zh-TW" altLang="en-US" sz="2200" dirty="0"/>
              <a:t>拳擊姿勢</a:t>
            </a:r>
            <a:r>
              <a:rPr lang="zh-TW" altLang="zh-TW" sz="2200" dirty="0"/>
              <a:t>使拳擊手能夠有效地在</a:t>
            </a:r>
            <a:r>
              <a:rPr lang="zh-TW" altLang="en-US" sz="2200" dirty="0"/>
              <a:t>拳擊場</a:t>
            </a:r>
            <a:r>
              <a:rPr lang="zh-TW" altLang="zh-TW" sz="2200" dirty="0"/>
              <a:t>中移動，並且在不間斷地保持平衡的位置進行攻擊和防守</a:t>
            </a:r>
            <a:r>
              <a:rPr lang="zh-TW" altLang="en-US" sz="2200" dirty="0"/>
              <a:t> </a:t>
            </a:r>
            <a:endParaRPr lang="en-US" altLang="en-US" sz="2200" dirty="0"/>
          </a:p>
        </p:txBody>
      </p:sp>
      <p:sp>
        <p:nvSpPr>
          <p:cNvPr id="499716" name="Rectangle 3"/>
          <p:cNvSpPr>
            <a:spLocks noGrp="1" noChangeArrowheads="1"/>
          </p:cNvSpPr>
          <p:nvPr>
            <p:ph type="title"/>
          </p:nvPr>
        </p:nvSpPr>
        <p:spPr>
          <a:xfrm>
            <a:off x="2071688" y="331788"/>
            <a:ext cx="7489825" cy="1008062"/>
          </a:xfrm>
        </p:spPr>
        <p:txBody>
          <a:bodyPr/>
          <a:lstStyle/>
          <a:p>
            <a:pPr eaLnBrk="1" hangingPunct="1"/>
            <a:r>
              <a:rPr lang="en-US" altLang="en-US" dirty="0"/>
              <a:t>BOXING STANCE</a:t>
            </a:r>
            <a:r>
              <a:rPr lang="zh-TW" altLang="en-US" b="1" dirty="0"/>
              <a:t>拳擊姿勢</a:t>
            </a:r>
            <a:endParaRPr lang="en-US" altLang="en-US" dirty="0"/>
          </a:p>
        </p:txBody>
      </p:sp>
      <p:pic>
        <p:nvPicPr>
          <p:cNvPr id="4997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2581" t="29191" r="3238" b="34328"/>
          <a:stretch/>
        </p:blipFill>
        <p:spPr bwMode="auto">
          <a:xfrm>
            <a:off x="2216150" y="2986268"/>
            <a:ext cx="5545138" cy="282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9718" name="Picture 5"/>
          <p:cNvPicPr>
            <a:picLocks noChangeAspect="1" noChangeArrowheads="1"/>
          </p:cNvPicPr>
          <p:nvPr/>
        </p:nvPicPr>
        <p:blipFill>
          <a:blip r:embed="rId3">
            <a:extLst>
              <a:ext uri="{28A0092B-C50C-407E-A947-70E740481C1C}">
                <a14:useLocalDpi xmlns:a14="http://schemas.microsoft.com/office/drawing/2010/main" val="0"/>
              </a:ext>
            </a:extLst>
          </a:blip>
          <a:srcRect l="74184" t="29984" r="21696" b="51309"/>
          <a:stretch>
            <a:fillRect/>
          </a:stretch>
        </p:blipFill>
        <p:spPr bwMode="auto">
          <a:xfrm>
            <a:off x="1135063" y="3884613"/>
            <a:ext cx="125571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9719" name="Picture 6"/>
          <p:cNvPicPr>
            <a:picLocks noChangeAspect="1" noChangeArrowheads="1"/>
          </p:cNvPicPr>
          <p:nvPr/>
        </p:nvPicPr>
        <p:blipFill>
          <a:blip r:embed="rId3">
            <a:extLst>
              <a:ext uri="{28A0092B-C50C-407E-A947-70E740481C1C}">
                <a14:useLocalDpi xmlns:a14="http://schemas.microsoft.com/office/drawing/2010/main" val="0"/>
              </a:ext>
            </a:extLst>
          </a:blip>
          <a:srcRect l="90309" t="29984" r="5212" b="51309"/>
          <a:stretch>
            <a:fillRect/>
          </a:stretch>
        </p:blipFill>
        <p:spPr bwMode="auto">
          <a:xfrm>
            <a:off x="7543800" y="3884613"/>
            <a:ext cx="1365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矩形 1">
            <a:extLst>
              <a:ext uri="{FF2B5EF4-FFF2-40B4-BE49-F238E27FC236}">
                <a16:creationId xmlns:a16="http://schemas.microsoft.com/office/drawing/2014/main" xmlns="" id="{AB3359A1-93BC-4613-8777-87034135552E}"/>
              </a:ext>
            </a:extLst>
          </p:cNvPr>
          <p:cNvSpPr/>
          <p:nvPr/>
        </p:nvSpPr>
        <p:spPr>
          <a:xfrm>
            <a:off x="2464713" y="2675317"/>
            <a:ext cx="1393971" cy="307777"/>
          </a:xfrm>
          <a:prstGeom prst="rect">
            <a:avLst/>
          </a:prstGeom>
        </p:spPr>
        <p:txBody>
          <a:bodyPr wrap="none">
            <a:spAutoFit/>
          </a:bodyPr>
          <a:lstStyle/>
          <a:p>
            <a:pPr algn="ctr"/>
            <a:r>
              <a:rPr lang="en-US" altLang="zh-TW" sz="1400" dirty="0"/>
              <a:t>ORTHODOX</a:t>
            </a:r>
            <a:r>
              <a:rPr lang="zh-TW" altLang="en-US" sz="1400" dirty="0"/>
              <a:t>正統</a:t>
            </a:r>
          </a:p>
        </p:txBody>
      </p:sp>
      <p:sp>
        <p:nvSpPr>
          <p:cNvPr id="3" name="矩形 2">
            <a:extLst>
              <a:ext uri="{FF2B5EF4-FFF2-40B4-BE49-F238E27FC236}">
                <a16:creationId xmlns:a16="http://schemas.microsoft.com/office/drawing/2014/main" xmlns="" id="{5017DA2D-1BD8-4EB1-BCA3-7ABC912771F1}"/>
              </a:ext>
            </a:extLst>
          </p:cNvPr>
          <p:cNvSpPr/>
          <p:nvPr/>
        </p:nvSpPr>
        <p:spPr>
          <a:xfrm>
            <a:off x="5941173" y="2658400"/>
            <a:ext cx="1576714" cy="307777"/>
          </a:xfrm>
          <a:prstGeom prst="rect">
            <a:avLst/>
          </a:prstGeom>
        </p:spPr>
        <p:txBody>
          <a:bodyPr wrap="none">
            <a:spAutoFit/>
          </a:bodyPr>
          <a:lstStyle/>
          <a:p>
            <a:pPr algn="ctr"/>
            <a:r>
              <a:rPr lang="en-US" altLang="zh-TW" sz="1400" dirty="0"/>
              <a:t>SOUTHPAW</a:t>
            </a:r>
            <a:r>
              <a:rPr lang="zh-TW" altLang="en-US" sz="1400" dirty="0"/>
              <a:t>左撇子</a:t>
            </a:r>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79D0776-8B40-4156-A055-A31DFAA71A11}" type="slidenum">
              <a:rPr lang="en-US" altLang="en-US" sz="1200" smtClean="0">
                <a:solidFill>
                  <a:srgbClr val="FFFFFF"/>
                </a:solidFill>
                <a:latin typeface="Arial Black" panose="020B0A04020102090204" pitchFamily="34" charset="0"/>
                <a:sym typeface="Arial Black" panose="020B0A04020102090204" pitchFamily="34" charset="0"/>
              </a:rPr>
              <a:pPr/>
              <a:t>368</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0739" name="Rectangle 2"/>
          <p:cNvSpPr>
            <a:spLocks noGrp="1" noChangeArrowheads="1"/>
          </p:cNvSpPr>
          <p:nvPr>
            <p:ph type="body" idx="1"/>
          </p:nvPr>
        </p:nvSpPr>
        <p:spPr>
          <a:xfrm>
            <a:off x="895350" y="1203325"/>
            <a:ext cx="8864600" cy="5257800"/>
          </a:xfrm>
        </p:spPr>
        <p:txBody>
          <a:bodyPr/>
          <a:lstStyle/>
          <a:p>
            <a:pPr marL="419100" indent="-419100" eaLnBrk="1" hangingPunct="1">
              <a:lnSpc>
                <a:spcPct val="90000"/>
              </a:lnSpc>
              <a:spcBef>
                <a:spcPct val="0"/>
              </a:spcBef>
              <a:buSzPct val="99000"/>
              <a:buFont typeface="Arial" panose="020B0604020202020204" pitchFamily="34" charset="0"/>
              <a:buAutoNum type="arabicPeriod"/>
            </a:pPr>
            <a:r>
              <a:rPr lang="en-US" altLang="en-US" sz="2000" dirty="0"/>
              <a:t>Boxer stands sideways on (about 45 degrees angle)</a:t>
            </a:r>
            <a:r>
              <a:rPr lang="zh-TW" altLang="zh-TW" sz="2000" dirty="0"/>
              <a:t>拳擊手側身（約45度角）</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Place feet shoulder-width apart</a:t>
            </a:r>
            <a:r>
              <a:rPr lang="zh-TW" altLang="en-US" sz="2000" dirty="0"/>
              <a:t>雙</a:t>
            </a:r>
            <a:r>
              <a:rPr lang="zh-TW" altLang="zh-TW" sz="2000" dirty="0"/>
              <a:t>腳</a:t>
            </a:r>
            <a:r>
              <a:rPr lang="zh-TW" altLang="en-US" sz="2000" dirty="0"/>
              <a:t>打開與</a:t>
            </a:r>
            <a:r>
              <a:rPr lang="zh-TW" altLang="zh-TW" sz="2000" dirty="0"/>
              <a:t>肩</a:t>
            </a:r>
            <a:r>
              <a:rPr lang="zh-TW" altLang="en-US" sz="2000" dirty="0"/>
              <a:t>同寬</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Distribute the bodyweight equally onto both feet</a:t>
            </a:r>
            <a:r>
              <a:rPr lang="zh-TW" altLang="zh-TW" sz="2000" dirty="0"/>
              <a:t>將體重平均分配到兩隻腳上</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Bent your knee slightly down and inward</a:t>
            </a:r>
            <a:r>
              <a:rPr lang="zh-TW" altLang="zh-TW" sz="2000" dirty="0"/>
              <a:t>彎曲你的膝蓋稍微向</a:t>
            </a:r>
            <a:r>
              <a:rPr lang="zh-TW" altLang="en-US" sz="2000" dirty="0"/>
              <a:t>下</a:t>
            </a:r>
            <a:r>
              <a:rPr lang="zh-TW" altLang="zh-TW" sz="2000" dirty="0"/>
              <a:t>和向內</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Toes of lead foot point slightly inward while toes of rear foot points forward</a:t>
            </a:r>
            <a:r>
              <a:rPr lang="zh-TW" altLang="en-US" sz="2000" dirty="0"/>
              <a:t>在</a:t>
            </a:r>
            <a:r>
              <a:rPr lang="zh-TW" altLang="zh-TW" sz="2000" dirty="0"/>
              <a:t>後腳</a:t>
            </a:r>
            <a:r>
              <a:rPr lang="zh-TW" altLang="en-US" sz="2000" dirty="0"/>
              <a:t>趾</a:t>
            </a:r>
            <a:r>
              <a:rPr lang="zh-TW" altLang="zh-TW" sz="2000" dirty="0"/>
              <a:t>指向前方</a:t>
            </a:r>
            <a:r>
              <a:rPr lang="zh-TW" altLang="en-US" sz="2000" dirty="0"/>
              <a:t>時前</a:t>
            </a:r>
            <a:r>
              <a:rPr lang="zh-TW" altLang="zh-TW" sz="2000" dirty="0"/>
              <a:t>腳</a:t>
            </a:r>
            <a:r>
              <a:rPr lang="zh-TW" altLang="en-US" sz="2000" dirty="0"/>
              <a:t>趾略</a:t>
            </a:r>
            <a:r>
              <a:rPr lang="zh-TW" altLang="zh-TW" sz="2000" dirty="0"/>
              <a:t>微</a:t>
            </a:r>
            <a:r>
              <a:rPr lang="zh-TW" altLang="en-US" sz="2000" dirty="0"/>
              <a:t>指</a:t>
            </a:r>
            <a:r>
              <a:rPr lang="zh-TW" altLang="zh-TW" sz="2000" dirty="0"/>
              <a:t>向內</a:t>
            </a:r>
            <a:r>
              <a:rPr lang="zh-TW" altLang="en-US" sz="2000" dirty="0"/>
              <a:t>部</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The body (trunk) rotates inward</a:t>
            </a:r>
            <a:r>
              <a:rPr lang="zh-TW" altLang="zh-TW" sz="2000" dirty="0"/>
              <a:t>身體（軀幹）向內旋轉</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Slightly raise the heel of the rear foot</a:t>
            </a:r>
            <a:r>
              <a:rPr lang="zh-TW" altLang="zh-TW" sz="2000" dirty="0"/>
              <a:t>略微抬起後腳的腳跟</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Position lead hand up to the eye level</a:t>
            </a:r>
            <a:r>
              <a:rPr lang="zh-TW" altLang="en-US" sz="2000" dirty="0"/>
              <a:t>前面的</a:t>
            </a:r>
            <a:r>
              <a:rPr lang="zh-TW" altLang="zh-TW" sz="2000" dirty="0"/>
              <a:t>手</a:t>
            </a:r>
            <a:r>
              <a:rPr lang="zh-TW" altLang="en-US" sz="2000" dirty="0"/>
              <a:t>位於</a:t>
            </a:r>
            <a:r>
              <a:rPr lang="zh-TW" altLang="zh-TW" sz="2000" dirty="0"/>
              <a:t>眼睛水平</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Keep the chin down and protect it by your lead shoulder</a:t>
            </a:r>
            <a:r>
              <a:rPr lang="zh-TW" altLang="en-US" sz="2000" dirty="0"/>
              <a:t>收起</a:t>
            </a:r>
            <a:r>
              <a:rPr lang="zh-TW" altLang="zh-TW" sz="2000" dirty="0"/>
              <a:t>下巴</a:t>
            </a:r>
            <a:r>
              <a:rPr lang="zh-TW" altLang="en-US" sz="2000" dirty="0"/>
              <a:t>並以前方肩膀作為</a:t>
            </a:r>
            <a:r>
              <a:rPr lang="zh-TW" altLang="zh-TW" sz="2000" dirty="0"/>
              <a:t>保護</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Pull rear arm elbow close to the body (nearly touches the rib)</a:t>
            </a:r>
            <a:r>
              <a:rPr lang="zh-TW" altLang="zh-TW" sz="2000" dirty="0"/>
              <a:t>後</a:t>
            </a:r>
            <a:r>
              <a:rPr lang="zh-TW" altLang="en-US" sz="2000" dirty="0"/>
              <a:t>手</a:t>
            </a:r>
            <a:r>
              <a:rPr lang="zh-TW" altLang="zh-TW" sz="2000" dirty="0"/>
              <a:t>肘</a:t>
            </a:r>
            <a:r>
              <a:rPr lang="zh-TW" altLang="en-US" sz="2000" dirty="0"/>
              <a:t>拉</a:t>
            </a:r>
            <a:r>
              <a:rPr lang="zh-TW" altLang="zh-TW" sz="2000" dirty="0"/>
              <a:t>近身體（幾乎觸及肋骨）</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Keep rear arm fist up near the chin</a:t>
            </a:r>
            <a:r>
              <a:rPr lang="zh-TW" altLang="en-US" sz="2000" dirty="0"/>
              <a:t>抬高</a:t>
            </a:r>
            <a:r>
              <a:rPr lang="zh-TW" altLang="zh-TW" sz="2000" dirty="0"/>
              <a:t>後</a:t>
            </a:r>
            <a:r>
              <a:rPr lang="zh-TW" altLang="en-US" sz="2000" dirty="0"/>
              <a:t>手</a:t>
            </a:r>
            <a:r>
              <a:rPr lang="zh-TW" altLang="zh-TW" sz="2000" dirty="0"/>
              <a:t>臂</a:t>
            </a:r>
            <a:r>
              <a:rPr lang="zh-TW" altLang="en-US" sz="2000" dirty="0"/>
              <a:t>拳頭接近</a:t>
            </a:r>
            <a:r>
              <a:rPr lang="zh-TW" altLang="zh-TW" sz="2000" dirty="0"/>
              <a:t>下巴</a:t>
            </a:r>
            <a:endParaRPr lang="en-US" altLang="en-US" sz="2000" dirty="0"/>
          </a:p>
          <a:p>
            <a:pPr marL="419100" indent="-419100" eaLnBrk="1" hangingPunct="1">
              <a:lnSpc>
                <a:spcPct val="90000"/>
              </a:lnSpc>
              <a:spcBef>
                <a:spcPts val="500"/>
              </a:spcBef>
              <a:buSzPct val="99000"/>
              <a:buFont typeface="Arial" panose="020B0604020202020204" pitchFamily="34" charset="0"/>
              <a:buAutoNum type="arabicPeriod"/>
            </a:pPr>
            <a:r>
              <a:rPr lang="en-US" altLang="en-US" sz="2000" dirty="0"/>
              <a:t>Keep wrist straight, so that back of the hand should be in straight line with a forearm</a:t>
            </a:r>
            <a:r>
              <a:rPr lang="zh-TW" altLang="zh-TW" sz="2000" dirty="0"/>
              <a:t>保持手腕</a:t>
            </a:r>
            <a:r>
              <a:rPr lang="zh-TW" altLang="en-US" sz="2000" dirty="0"/>
              <a:t>筆</a:t>
            </a:r>
            <a:r>
              <a:rPr lang="zh-TW" altLang="zh-TW" sz="2000" dirty="0"/>
              <a:t>直，</a:t>
            </a:r>
            <a:r>
              <a:rPr lang="zh-TW" altLang="en-US" sz="2000" dirty="0"/>
              <a:t>因此</a:t>
            </a:r>
            <a:r>
              <a:rPr lang="zh-TW" altLang="zh-TW" sz="2000" dirty="0"/>
              <a:t>手背</a:t>
            </a:r>
            <a:r>
              <a:rPr lang="zh-TW" altLang="en-US" sz="2000" dirty="0"/>
              <a:t>將</a:t>
            </a:r>
            <a:r>
              <a:rPr lang="zh-TW" altLang="zh-TW" sz="2000" dirty="0"/>
              <a:t>與前臂保持</a:t>
            </a:r>
            <a:r>
              <a:rPr lang="zh-TW" altLang="en-US" sz="2000" dirty="0"/>
              <a:t>一</a:t>
            </a:r>
            <a:r>
              <a:rPr lang="zh-TW" altLang="zh-TW" sz="2000" dirty="0"/>
              <a:t>直線</a:t>
            </a:r>
            <a:endParaRPr lang="en-US" altLang="en-US" sz="2000" dirty="0"/>
          </a:p>
        </p:txBody>
      </p:sp>
      <p:sp>
        <p:nvSpPr>
          <p:cNvPr id="500740" name="Rectangle 3"/>
          <p:cNvSpPr>
            <a:spLocks noGrp="1" noChangeArrowheads="1"/>
          </p:cNvSpPr>
          <p:nvPr>
            <p:ph type="title"/>
          </p:nvPr>
        </p:nvSpPr>
        <p:spPr>
          <a:xfrm>
            <a:off x="2071688" y="331788"/>
            <a:ext cx="7489825" cy="1008062"/>
          </a:xfrm>
        </p:spPr>
        <p:txBody>
          <a:bodyPr/>
          <a:lstStyle/>
          <a:p>
            <a:pPr eaLnBrk="1" hangingPunct="1"/>
            <a:r>
              <a:rPr lang="en-US" altLang="en-US" dirty="0"/>
              <a:t>BOXING STANCE</a:t>
            </a:r>
            <a:r>
              <a:rPr lang="zh-TW" altLang="en-US" b="1" dirty="0"/>
              <a:t>拳擊姿勢</a:t>
            </a:r>
            <a:endParaRPr lang="en-US" altLang="en-US" b="1" dirty="0"/>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3896586-BDC7-45C0-852A-19555E6521EF}" type="slidenum">
              <a:rPr lang="en-US" altLang="en-US" sz="1200" smtClean="0">
                <a:solidFill>
                  <a:srgbClr val="FFFFFF"/>
                </a:solidFill>
                <a:latin typeface="Arial Black" panose="020B0A04020102090204" pitchFamily="34" charset="0"/>
                <a:sym typeface="Arial Black" panose="020B0A04020102090204" pitchFamily="34" charset="0"/>
              </a:rPr>
              <a:pPr/>
              <a:t>369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1763" name="Rectangle 2"/>
          <p:cNvSpPr>
            <a:spLocks noGrp="1" noChangeArrowheads="1"/>
          </p:cNvSpPr>
          <p:nvPr>
            <p:ph type="body" idx="1"/>
          </p:nvPr>
        </p:nvSpPr>
        <p:spPr>
          <a:xfrm>
            <a:off x="2071688" y="763588"/>
            <a:ext cx="6553200" cy="635000"/>
          </a:xfrm>
        </p:spPr>
        <p:txBody>
          <a:bodyPr/>
          <a:lstStyle/>
          <a:p>
            <a:pPr marL="304800" indent="-304800" eaLnBrk="1" hangingPunct="1">
              <a:spcBef>
                <a:spcPct val="0"/>
              </a:spcBef>
            </a:pPr>
            <a:r>
              <a:rPr lang="en-US" altLang="en-US" dirty="0"/>
              <a:t>Boxing Stance View from Different Angle</a:t>
            </a:r>
            <a:r>
              <a:rPr lang="zh-TW" altLang="zh-TW" dirty="0"/>
              <a:t>從不同角度</a:t>
            </a:r>
            <a:r>
              <a:rPr lang="zh-TW" altLang="en-US" dirty="0"/>
              <a:t>觀察</a:t>
            </a:r>
            <a:r>
              <a:rPr lang="zh-TW" altLang="zh-TW" dirty="0"/>
              <a:t>拳擊姿</a:t>
            </a:r>
            <a:r>
              <a:rPr lang="zh-TW" altLang="en-US" dirty="0"/>
              <a:t>勢</a:t>
            </a:r>
            <a:endParaRPr lang="en-US" altLang="en-US" dirty="0"/>
          </a:p>
          <a:p>
            <a:pPr marL="304800" indent="-304800" eaLnBrk="1" hangingPunct="1">
              <a:spcBef>
                <a:spcPct val="0"/>
              </a:spcBef>
            </a:pPr>
            <a:endParaRPr lang="en-US" altLang="en-US" dirty="0"/>
          </a:p>
        </p:txBody>
      </p:sp>
      <p:sp>
        <p:nvSpPr>
          <p:cNvPr id="501764" name="Rectangle 3"/>
          <p:cNvSpPr>
            <a:spLocks noGrp="1" noChangeArrowheads="1"/>
          </p:cNvSpPr>
          <p:nvPr>
            <p:ph type="title"/>
          </p:nvPr>
        </p:nvSpPr>
        <p:spPr>
          <a:xfrm>
            <a:off x="2071688" y="260350"/>
            <a:ext cx="7489825" cy="503238"/>
          </a:xfrm>
        </p:spPr>
        <p:txBody>
          <a:bodyPr/>
          <a:lstStyle/>
          <a:p>
            <a:pPr eaLnBrk="1" hangingPunct="1"/>
            <a:r>
              <a:rPr lang="en-US" altLang="en-US" dirty="0"/>
              <a:t>BOXING STANCE</a:t>
            </a:r>
            <a:r>
              <a:rPr lang="zh-TW" altLang="en-US" b="1" dirty="0"/>
              <a:t>拳擊姿勢</a:t>
            </a:r>
            <a:endParaRPr lang="en-US" altLang="en-US" dirty="0"/>
          </a:p>
        </p:txBody>
      </p:sp>
      <p:pic>
        <p:nvPicPr>
          <p:cNvPr id="50176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288" t="23374" r="61069" b="30266"/>
          <a:stretch/>
        </p:blipFill>
        <p:spPr bwMode="auto">
          <a:xfrm>
            <a:off x="1208088" y="2037143"/>
            <a:ext cx="7056437" cy="399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xmlns="" id="{8112557F-D24A-4AD5-A800-0DDE00C1C0F0}"/>
              </a:ext>
            </a:extLst>
          </p:cNvPr>
          <p:cNvSpPr/>
          <p:nvPr/>
        </p:nvSpPr>
        <p:spPr>
          <a:xfrm>
            <a:off x="2163771" y="1703043"/>
            <a:ext cx="1393971" cy="307777"/>
          </a:xfrm>
          <a:prstGeom prst="rect">
            <a:avLst/>
          </a:prstGeom>
        </p:spPr>
        <p:txBody>
          <a:bodyPr wrap="none">
            <a:spAutoFit/>
          </a:bodyPr>
          <a:lstStyle/>
          <a:p>
            <a:pPr algn="ctr"/>
            <a:r>
              <a:rPr lang="en-US" altLang="zh-TW" sz="1400" dirty="0"/>
              <a:t>ORTHODOX</a:t>
            </a:r>
            <a:r>
              <a:rPr lang="zh-TW" altLang="en-US" sz="1400" dirty="0"/>
              <a:t>正統</a:t>
            </a:r>
          </a:p>
        </p:txBody>
      </p:sp>
      <p:sp>
        <p:nvSpPr>
          <p:cNvPr id="7" name="矩形 6">
            <a:extLst>
              <a:ext uri="{FF2B5EF4-FFF2-40B4-BE49-F238E27FC236}">
                <a16:creationId xmlns:a16="http://schemas.microsoft.com/office/drawing/2014/main" xmlns="" id="{2B95C99D-79D6-4C18-9A27-27E5C5F93D5A}"/>
              </a:ext>
            </a:extLst>
          </p:cNvPr>
          <p:cNvSpPr/>
          <p:nvPr/>
        </p:nvSpPr>
        <p:spPr>
          <a:xfrm>
            <a:off x="5721255" y="1697701"/>
            <a:ext cx="1576714" cy="307777"/>
          </a:xfrm>
          <a:prstGeom prst="rect">
            <a:avLst/>
          </a:prstGeom>
        </p:spPr>
        <p:txBody>
          <a:bodyPr wrap="none">
            <a:spAutoFit/>
          </a:bodyPr>
          <a:lstStyle/>
          <a:p>
            <a:pPr algn="ctr"/>
            <a:r>
              <a:rPr lang="en-US" altLang="zh-TW" sz="1400" dirty="0"/>
              <a:t>SOUTHPAW</a:t>
            </a:r>
            <a:r>
              <a:rPr lang="zh-TW" altLang="en-US" sz="1400" dirty="0"/>
              <a:t>左撇子</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15950" y="2713038"/>
            <a:ext cx="8953500" cy="1968500"/>
          </a:xfrm>
        </p:spPr>
        <p:txBody>
          <a:bodyPr/>
          <a:lstStyle/>
          <a:p>
            <a:pPr eaLnBrk="1" hangingPunct="1"/>
            <a:r>
              <a:rPr lang="en-US" altLang="pl-PL" dirty="0"/>
              <a:t>AIBA </a:t>
            </a:r>
            <a:r>
              <a:rPr lang="pl-PL" altLang="pl-PL" dirty="0"/>
              <a:t>COACHES MANAGEMENT SYSTEM</a:t>
            </a:r>
            <a:r>
              <a:rPr lang="zh-TW" altLang="en-US" dirty="0"/>
              <a:t> </a:t>
            </a:r>
            <a:r>
              <a:rPr lang="en-US" altLang="zh-TW" dirty="0"/>
              <a:t>AIBA</a:t>
            </a:r>
            <a:r>
              <a:rPr lang="zh-TW" altLang="en-US" b="1" dirty="0"/>
              <a:t>教練管理系統</a:t>
            </a:r>
            <a:endParaRPr lang="en-US" altLang="en-US" b="1" dirty="0"/>
          </a:p>
        </p:txBody>
      </p:sp>
      <p:sp>
        <p:nvSpPr>
          <p:cNvPr id="14029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FC7A7C9-6858-4915-B3DD-6E3A69CD6C40}" type="slidenum">
              <a:rPr lang="en-US" altLang="en-US" sz="1400" smtClean="0">
                <a:solidFill>
                  <a:srgbClr val="FFFFFF"/>
                </a:solidFill>
                <a:latin typeface="Arial Black" panose="020B0A04020102090204" pitchFamily="34" charset="0"/>
                <a:sym typeface="Arial Black" panose="020B0A04020102090204" pitchFamily="34" charset="0"/>
              </a:rPr>
              <a:pPr/>
              <a:t>37</a:t>
            </a:fld>
            <a:endParaRPr lang="en-US" altLang="en-US" sz="14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813FC40-3235-424D-9004-03D515BBF86C}" type="slidenum">
              <a:rPr lang="en-US" altLang="en-US" sz="1200" smtClean="0">
                <a:solidFill>
                  <a:srgbClr val="FFFFFF"/>
                </a:solidFill>
                <a:latin typeface="Arial Black" panose="020B0A04020102090204" pitchFamily="34" charset="0"/>
                <a:sym typeface="Arial Black" panose="020B0A04020102090204" pitchFamily="34" charset="0"/>
              </a:rPr>
              <a:pPr/>
              <a:t>370</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2787" name="Rectangle 2"/>
          <p:cNvSpPr>
            <a:spLocks noGrp="1" noChangeArrowheads="1"/>
          </p:cNvSpPr>
          <p:nvPr>
            <p:ph type="body" idx="1"/>
          </p:nvPr>
        </p:nvSpPr>
        <p:spPr>
          <a:xfrm>
            <a:off x="630238" y="1339850"/>
            <a:ext cx="8788400" cy="4622800"/>
          </a:xfrm>
        </p:spPr>
        <p:txBody>
          <a:bodyPr/>
          <a:lstStyle/>
          <a:p>
            <a:pPr marL="304800" indent="-304800" eaLnBrk="1" hangingPunct="1">
              <a:spcBef>
                <a:spcPct val="0"/>
              </a:spcBef>
            </a:pPr>
            <a:r>
              <a:rPr lang="en-US" altLang="en-US" dirty="0"/>
              <a:t>Common Mistakes in Boxing Stance</a:t>
            </a:r>
            <a:r>
              <a:rPr lang="zh-TW" altLang="en-US" dirty="0"/>
              <a:t>拳擊姿勢中</a:t>
            </a:r>
            <a:r>
              <a:rPr lang="zh-TW" altLang="zh-TW" dirty="0"/>
              <a:t>常見</a:t>
            </a:r>
            <a:r>
              <a:rPr lang="zh-TW" altLang="en-US" dirty="0"/>
              <a:t>的</a:t>
            </a:r>
            <a:r>
              <a:rPr lang="zh-TW" altLang="zh-TW" dirty="0"/>
              <a:t>錯誤</a:t>
            </a:r>
            <a:endParaRPr lang="en-US" altLang="en-US" dirty="0"/>
          </a:p>
          <a:p>
            <a:pPr lvl="1" eaLnBrk="1" hangingPunct="1">
              <a:spcBef>
                <a:spcPts val="500"/>
              </a:spcBef>
            </a:pPr>
            <a:r>
              <a:rPr lang="en-US" altLang="en-US" sz="2400" dirty="0"/>
              <a:t>Feet too wide – hindering rapid movement</a:t>
            </a:r>
            <a:r>
              <a:rPr lang="zh-TW" altLang="zh-TW" sz="2400" dirty="0"/>
              <a:t>腳</a:t>
            </a:r>
            <a:r>
              <a:rPr lang="zh-TW" altLang="en-US" sz="2400" dirty="0"/>
              <a:t>的距離</a:t>
            </a:r>
            <a:r>
              <a:rPr lang="zh-TW" altLang="zh-TW" sz="2400" dirty="0"/>
              <a:t>太寬 - 阻礙快速運動</a:t>
            </a:r>
            <a:endParaRPr lang="en-US" altLang="en-US" sz="2400" dirty="0"/>
          </a:p>
          <a:p>
            <a:pPr lvl="1" eaLnBrk="1" hangingPunct="1">
              <a:spcBef>
                <a:spcPts val="500"/>
              </a:spcBef>
            </a:pPr>
            <a:r>
              <a:rPr lang="en-US" altLang="en-US" sz="2400" dirty="0"/>
              <a:t>Feet too narrow – disturbing the balance</a:t>
            </a:r>
            <a:r>
              <a:rPr lang="zh-TW" altLang="zh-TW" sz="2400" dirty="0"/>
              <a:t>腳</a:t>
            </a:r>
            <a:r>
              <a:rPr lang="zh-TW" altLang="en-US" sz="2400" dirty="0"/>
              <a:t>的距離</a:t>
            </a:r>
            <a:r>
              <a:rPr lang="zh-TW" altLang="zh-TW" sz="2400" dirty="0"/>
              <a:t>太窄 - </a:t>
            </a:r>
            <a:r>
              <a:rPr lang="zh-TW" altLang="en-US" sz="2400" dirty="0"/>
              <a:t>打亂</a:t>
            </a:r>
            <a:r>
              <a:rPr lang="zh-TW" altLang="zh-TW" sz="2400" dirty="0"/>
              <a:t>平衡</a:t>
            </a:r>
            <a:endParaRPr lang="en-US" altLang="en-US" sz="2400" dirty="0"/>
          </a:p>
          <a:p>
            <a:pPr lvl="1" eaLnBrk="1" hangingPunct="1">
              <a:spcBef>
                <a:spcPts val="500"/>
              </a:spcBef>
            </a:pPr>
            <a:r>
              <a:rPr lang="en-US" altLang="en-US" sz="2400" dirty="0"/>
              <a:t>Both heels flat – hindering fluent movement</a:t>
            </a:r>
            <a:r>
              <a:rPr lang="zh-TW" altLang="zh-TW" sz="2400" dirty="0"/>
              <a:t>兩個</a:t>
            </a:r>
            <a:r>
              <a:rPr lang="zh-TW" altLang="en-US" sz="2400" dirty="0"/>
              <a:t>腳</a:t>
            </a:r>
            <a:r>
              <a:rPr lang="zh-TW" altLang="zh-TW" sz="2400" dirty="0"/>
              <a:t>跟</a:t>
            </a:r>
            <a:r>
              <a:rPr lang="zh-TW" altLang="en-US" sz="2400" dirty="0"/>
              <a:t>攤</a:t>
            </a:r>
            <a:r>
              <a:rPr lang="zh-TW" altLang="zh-TW" sz="2400" dirty="0"/>
              <a:t>平 - 阻礙流暢的運動</a:t>
            </a:r>
            <a:endParaRPr lang="en-US" altLang="en-US" sz="2400" dirty="0"/>
          </a:p>
          <a:p>
            <a:pPr lvl="1" eaLnBrk="1" hangingPunct="1">
              <a:spcBef>
                <a:spcPts val="500"/>
              </a:spcBef>
            </a:pPr>
            <a:r>
              <a:rPr lang="en-US" altLang="en-US" sz="2400" dirty="0"/>
              <a:t>Standing straight up – creating a bigger target for the opponent</a:t>
            </a:r>
            <a:r>
              <a:rPr lang="zh-TW" altLang="zh-TW" sz="2400" dirty="0"/>
              <a:t>直立站立- 為對手創造更大的目標</a:t>
            </a:r>
            <a:endParaRPr lang="en-US" altLang="en-US" sz="2400" dirty="0"/>
          </a:p>
          <a:p>
            <a:pPr lvl="1" eaLnBrk="1" hangingPunct="1">
              <a:spcBef>
                <a:spcPts val="500"/>
              </a:spcBef>
            </a:pPr>
            <a:r>
              <a:rPr lang="en-US" altLang="en-US" sz="2400" dirty="0"/>
              <a:t>Lifting chin upward – bigger chance of getting hit on the chin, which is a knock-out point</a:t>
            </a:r>
            <a:r>
              <a:rPr lang="zh-TW" altLang="zh-TW" sz="2400" dirty="0"/>
              <a:t>抬起下巴向上 - 更大</a:t>
            </a:r>
            <a:r>
              <a:rPr lang="zh-TW" altLang="en-US" sz="2400" dirty="0"/>
              <a:t>打</a:t>
            </a:r>
            <a:r>
              <a:rPr lang="zh-TW" altLang="zh-TW" sz="2400" dirty="0"/>
              <a:t>中下巴的機會，這是一個</a:t>
            </a:r>
            <a:r>
              <a:rPr lang="zh-TW" altLang="en-US" sz="2400" dirty="0"/>
              <a:t>打擊點</a:t>
            </a:r>
            <a:endParaRPr lang="en-US" altLang="en-US" sz="2400" dirty="0"/>
          </a:p>
        </p:txBody>
      </p:sp>
      <p:sp>
        <p:nvSpPr>
          <p:cNvPr id="502788" name="Rectangle 3"/>
          <p:cNvSpPr>
            <a:spLocks noGrp="1" noChangeArrowheads="1"/>
          </p:cNvSpPr>
          <p:nvPr>
            <p:ph type="title"/>
          </p:nvPr>
        </p:nvSpPr>
        <p:spPr>
          <a:xfrm>
            <a:off x="2071688" y="260350"/>
            <a:ext cx="7489825" cy="1079500"/>
          </a:xfrm>
        </p:spPr>
        <p:txBody>
          <a:bodyPr/>
          <a:lstStyle/>
          <a:p>
            <a:pPr eaLnBrk="1" hangingPunct="1"/>
            <a:r>
              <a:rPr lang="en-US" altLang="en-US" dirty="0"/>
              <a:t>BOXING STANCE</a:t>
            </a:r>
            <a:r>
              <a:rPr lang="zh-TW" altLang="en-US" b="1" dirty="0"/>
              <a:t>拳擊姿勢</a:t>
            </a:r>
            <a:endParaRPr lang="en-US" altLang="en-US" dirty="0"/>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22BE839-FE93-48F5-AAF8-584CE9C91C9B}" type="slidenum">
              <a:rPr lang="en-US" altLang="en-US" sz="1200" smtClean="0">
                <a:solidFill>
                  <a:srgbClr val="FFFFFF"/>
                </a:solidFill>
                <a:latin typeface="Arial Black" panose="020B0A04020102090204" pitchFamily="34" charset="0"/>
                <a:sym typeface="Arial Black" panose="020B0A04020102090204" pitchFamily="34" charset="0"/>
              </a:rPr>
              <a:pPr/>
              <a:t>371</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3811" name="Rectangle 2"/>
          <p:cNvSpPr>
            <a:spLocks noGrp="1" noChangeArrowheads="1"/>
          </p:cNvSpPr>
          <p:nvPr>
            <p:ph type="body" idx="1"/>
          </p:nvPr>
        </p:nvSpPr>
        <p:spPr>
          <a:xfrm>
            <a:off x="630238" y="1333500"/>
            <a:ext cx="8788400" cy="5257800"/>
          </a:xfrm>
        </p:spPr>
        <p:txBody>
          <a:bodyPr/>
          <a:lstStyle/>
          <a:p>
            <a:pPr marL="304800" indent="-304800" eaLnBrk="1" hangingPunct="1">
              <a:spcBef>
                <a:spcPct val="0"/>
              </a:spcBef>
            </a:pPr>
            <a:r>
              <a:rPr lang="en-US" altLang="en-US" dirty="0"/>
              <a:t>Boxing steps are the way in which boxers move in the ring</a:t>
            </a:r>
            <a:r>
              <a:rPr lang="zh-TW" altLang="zh-TW" dirty="0"/>
              <a:t>拳擊手段是拳擊手在環中移動的方式</a:t>
            </a:r>
            <a:r>
              <a:rPr lang="en-US" altLang="en-US" dirty="0"/>
              <a:t> </a:t>
            </a:r>
          </a:p>
          <a:p>
            <a:pPr marL="304800" indent="-304800" eaLnBrk="1" hangingPunct="1">
              <a:spcBef>
                <a:spcPts val="600"/>
              </a:spcBef>
            </a:pPr>
            <a:r>
              <a:rPr lang="en-US" altLang="en-US" dirty="0"/>
              <a:t>The foot which stands closest to the direction of the movement starts moving first</a:t>
            </a:r>
            <a:r>
              <a:rPr lang="zh-TW" altLang="zh-TW" dirty="0"/>
              <a:t>最靠近運動方向的腳開始移動</a:t>
            </a:r>
            <a:endParaRPr lang="en-US" altLang="en-US" dirty="0"/>
          </a:p>
          <a:p>
            <a:pPr marL="304800" indent="-304800" algn="just" eaLnBrk="1" hangingPunct="1">
              <a:spcBef>
                <a:spcPts val="600"/>
              </a:spcBef>
            </a:pPr>
            <a:endParaRPr lang="en-US" altLang="en-US" dirty="0"/>
          </a:p>
          <a:p>
            <a:pPr marL="304800" indent="-304800" algn="just" eaLnBrk="1" hangingPunct="1">
              <a:spcBef>
                <a:spcPts val="600"/>
              </a:spcBef>
            </a:pPr>
            <a:r>
              <a:rPr lang="en-US" altLang="en-US" dirty="0"/>
              <a:t>Common Mistakes in Boxing Steps</a:t>
            </a:r>
            <a:r>
              <a:rPr lang="zh-TW" altLang="zh-TW" dirty="0"/>
              <a:t>拳擊步</a:t>
            </a:r>
            <a:r>
              <a:rPr lang="zh-TW" altLang="en-US" dirty="0"/>
              <a:t>伐</a:t>
            </a:r>
            <a:r>
              <a:rPr lang="zh-TW" altLang="zh-TW" dirty="0"/>
              <a:t>中的常見錯誤</a:t>
            </a:r>
            <a:endParaRPr lang="en-US" altLang="en-US" dirty="0"/>
          </a:p>
          <a:p>
            <a:pPr lvl="1" eaLnBrk="1" hangingPunct="1">
              <a:spcBef>
                <a:spcPts val="500"/>
              </a:spcBef>
            </a:pPr>
            <a:r>
              <a:rPr lang="en-US" altLang="en-US" sz="2400" dirty="0"/>
              <a:t>Boxing stance with feet too narrow or too wide</a:t>
            </a:r>
            <a:r>
              <a:rPr lang="zh-TW" altLang="zh-TW" sz="2400" dirty="0"/>
              <a:t>拳</a:t>
            </a:r>
            <a:r>
              <a:rPr lang="zh-TW" altLang="en-US" sz="2400" dirty="0"/>
              <a:t>擊</a:t>
            </a:r>
            <a:r>
              <a:rPr lang="zh-TW" altLang="zh-TW" sz="2400" dirty="0"/>
              <a:t>姿勢與</a:t>
            </a:r>
            <a:r>
              <a:rPr lang="zh-TW" altLang="en-US" sz="2400" dirty="0"/>
              <a:t>雙</a:t>
            </a:r>
            <a:r>
              <a:rPr lang="zh-TW" altLang="zh-TW" sz="2400" dirty="0"/>
              <a:t>腳太窄或太寬</a:t>
            </a:r>
            <a:endParaRPr lang="en-US" altLang="en-US" sz="2400" dirty="0"/>
          </a:p>
          <a:p>
            <a:pPr lvl="1" eaLnBrk="1" hangingPunct="1">
              <a:spcBef>
                <a:spcPts val="500"/>
              </a:spcBef>
            </a:pPr>
            <a:r>
              <a:rPr lang="en-US" altLang="en-US" sz="2400" dirty="0"/>
              <a:t>Flat footed movement</a:t>
            </a:r>
            <a:r>
              <a:rPr lang="zh-TW" altLang="zh-TW" sz="2400" dirty="0"/>
              <a:t>平</a:t>
            </a:r>
            <a:r>
              <a:rPr lang="zh-TW" altLang="en-US" sz="2400" dirty="0"/>
              <a:t>坦的</a:t>
            </a:r>
            <a:r>
              <a:rPr lang="zh-TW" altLang="zh-TW" sz="2400" dirty="0"/>
              <a:t>腳</a:t>
            </a:r>
            <a:r>
              <a:rPr lang="zh-TW" altLang="en-US" sz="2400" dirty="0"/>
              <a:t>步移</a:t>
            </a:r>
            <a:r>
              <a:rPr lang="zh-TW" altLang="zh-TW" sz="2400" dirty="0"/>
              <a:t>動</a:t>
            </a:r>
            <a:endParaRPr lang="en-US" altLang="en-US" sz="2400" dirty="0"/>
          </a:p>
          <a:p>
            <a:pPr lvl="1" algn="just" eaLnBrk="1" hangingPunct="1">
              <a:spcBef>
                <a:spcPts val="500"/>
              </a:spcBef>
            </a:pPr>
            <a:r>
              <a:rPr lang="en-US" altLang="en-US" sz="2400" dirty="0"/>
              <a:t>Movement on heels</a:t>
            </a:r>
            <a:r>
              <a:rPr lang="zh-TW" altLang="en-US" sz="2400" dirty="0"/>
              <a:t>以腳跟移動</a:t>
            </a:r>
            <a:endParaRPr lang="en-US" altLang="en-US" sz="2400" dirty="0"/>
          </a:p>
          <a:p>
            <a:pPr lvl="1" algn="just" eaLnBrk="1" hangingPunct="1">
              <a:spcBef>
                <a:spcPts val="500"/>
              </a:spcBef>
            </a:pPr>
            <a:r>
              <a:rPr lang="en-US" altLang="en-US" sz="2400" dirty="0"/>
              <a:t>Bodyweight not evenly distributed to both legs</a:t>
            </a:r>
            <a:r>
              <a:rPr lang="zh-TW" altLang="en-US" sz="2400" dirty="0"/>
              <a:t>未將體重平</a:t>
            </a:r>
            <a:r>
              <a:rPr lang="zh-TW" altLang="zh-TW" sz="2400" dirty="0"/>
              <a:t>均勻分佈於雙腿</a:t>
            </a:r>
            <a:endParaRPr lang="en-US" altLang="en-US" sz="2400" dirty="0"/>
          </a:p>
        </p:txBody>
      </p:sp>
      <p:sp>
        <p:nvSpPr>
          <p:cNvPr id="503812" name="Rectangle 3"/>
          <p:cNvSpPr>
            <a:spLocks noGrp="1" noChangeArrowheads="1"/>
          </p:cNvSpPr>
          <p:nvPr>
            <p:ph type="title"/>
          </p:nvPr>
        </p:nvSpPr>
        <p:spPr>
          <a:xfrm>
            <a:off x="2143125" y="331788"/>
            <a:ext cx="7489825" cy="1008062"/>
          </a:xfrm>
        </p:spPr>
        <p:txBody>
          <a:bodyPr/>
          <a:lstStyle/>
          <a:p>
            <a:pPr eaLnBrk="1" hangingPunct="1"/>
            <a:r>
              <a:rPr lang="en-US" altLang="en-US" dirty="0"/>
              <a:t>BOXING STEPS</a:t>
            </a:r>
            <a:r>
              <a:rPr lang="zh-TW" altLang="en-US" b="1" dirty="0"/>
              <a:t>拳擊步伐</a:t>
            </a:r>
            <a:endParaRPr lang="en-US" altLang="en-US" dirty="0"/>
          </a:p>
        </p:txBody>
      </p:sp>
    </p:spTree>
  </p:cSld>
  <p:clrMapOvr>
    <a:masterClrMapping/>
  </p:clrMapOv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B4875AB-3074-4E5D-9215-9C7A18D33D66}" type="slidenum">
              <a:rPr lang="en-US" altLang="en-US" sz="1200" smtClean="0">
                <a:solidFill>
                  <a:srgbClr val="FFFFFF"/>
                </a:solidFill>
                <a:latin typeface="Arial Black" panose="020B0A04020102090204" pitchFamily="34" charset="0"/>
                <a:sym typeface="Arial Black" panose="020B0A04020102090204" pitchFamily="34" charset="0"/>
              </a:rPr>
              <a:pPr/>
              <a:t>372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4835" name="Rectangle 2"/>
          <p:cNvSpPr>
            <a:spLocks noGrp="1" noChangeArrowheads="1"/>
          </p:cNvSpPr>
          <p:nvPr>
            <p:ph type="body" idx="1"/>
          </p:nvPr>
        </p:nvSpPr>
        <p:spPr>
          <a:xfrm>
            <a:off x="1475232" y="692696"/>
            <a:ext cx="5157216" cy="599656"/>
          </a:xfrm>
        </p:spPr>
        <p:txBody>
          <a:bodyPr/>
          <a:lstStyle/>
          <a:p>
            <a:pPr marL="304800" indent="-304800" eaLnBrk="1" hangingPunct="1">
              <a:spcBef>
                <a:spcPct val="0"/>
              </a:spcBef>
            </a:pPr>
            <a:r>
              <a:rPr lang="en-US" altLang="en-US" sz="2000" dirty="0"/>
              <a:t>Forward Steps</a:t>
            </a:r>
            <a:r>
              <a:rPr lang="zh-TW" altLang="en-US" sz="2000" dirty="0"/>
              <a:t>向前步伐</a:t>
            </a:r>
            <a:endParaRPr lang="en-US" altLang="zh-TW" sz="2000" dirty="0"/>
          </a:p>
        </p:txBody>
      </p:sp>
      <p:sp>
        <p:nvSpPr>
          <p:cNvPr id="504836" name="Rectangle 3"/>
          <p:cNvSpPr>
            <a:spLocks noGrp="1" noChangeArrowheads="1"/>
          </p:cNvSpPr>
          <p:nvPr>
            <p:ph type="title"/>
          </p:nvPr>
        </p:nvSpPr>
        <p:spPr>
          <a:xfrm>
            <a:off x="2000250" y="187325"/>
            <a:ext cx="7488238" cy="1152525"/>
          </a:xfrm>
        </p:spPr>
        <p:txBody>
          <a:bodyPr/>
          <a:lstStyle/>
          <a:p>
            <a:pPr eaLnBrk="1" hangingPunct="1"/>
            <a:r>
              <a:rPr lang="en-US" altLang="en-US" dirty="0"/>
              <a:t>BOXING STEPS</a:t>
            </a:r>
            <a:r>
              <a:rPr lang="zh-TW" altLang="en-US" b="1" dirty="0"/>
              <a:t>拳擊步伐</a:t>
            </a:r>
            <a:endParaRPr lang="en-US" altLang="en-US" dirty="0"/>
          </a:p>
        </p:txBody>
      </p:sp>
      <p:pic>
        <p:nvPicPr>
          <p:cNvPr id="504837" name="Picture 4"/>
          <p:cNvPicPr>
            <a:picLocks noChangeArrowheads="1"/>
          </p:cNvPicPr>
          <p:nvPr/>
        </p:nvPicPr>
        <p:blipFill rotWithShape="1">
          <a:blip r:embed="rId2">
            <a:extLst>
              <a:ext uri="{28A0092B-C50C-407E-A947-70E740481C1C}">
                <a14:useLocalDpi xmlns:a14="http://schemas.microsoft.com/office/drawing/2010/main" val="0"/>
              </a:ext>
            </a:extLst>
          </a:blip>
          <a:srcRect l="71417" t="13000" r="10939" b="38867"/>
          <a:stretch/>
        </p:blipFill>
        <p:spPr bwMode="auto">
          <a:xfrm>
            <a:off x="4468813" y="785813"/>
            <a:ext cx="3424237" cy="315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4838" name="Rectangle 5"/>
          <p:cNvSpPr>
            <a:spLocks/>
          </p:cNvSpPr>
          <p:nvPr/>
        </p:nvSpPr>
        <p:spPr bwMode="auto">
          <a:xfrm>
            <a:off x="487363" y="4365624"/>
            <a:ext cx="82169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1. Stand with boxing stance</a:t>
            </a:r>
            <a:r>
              <a:rPr lang="zh-TW" altLang="en-US" sz="2200" dirty="0"/>
              <a:t>以</a:t>
            </a:r>
            <a:r>
              <a:rPr lang="zh-TW" altLang="zh-TW" sz="2200" dirty="0"/>
              <a:t>拳擊</a:t>
            </a:r>
            <a:r>
              <a:rPr lang="zh-TW" altLang="en-US" sz="2200" dirty="0"/>
              <a:t>姿勢站</a:t>
            </a:r>
            <a:r>
              <a:rPr lang="zh-TW" altLang="zh-TW" sz="2200" dirty="0"/>
              <a:t>立</a:t>
            </a:r>
            <a:endParaRPr lang="en-US" altLang="en-US" sz="2200" dirty="0">
              <a:latin typeface="Lucida Grande" charset="0"/>
              <a:ea typeface="Lucida Grande" charset="0"/>
              <a:cs typeface="Lucida Grande" charset="0"/>
              <a:sym typeface="Lucida Grande"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2. Lift lead foot very slightly</a:t>
            </a:r>
            <a:r>
              <a:rPr lang="zh-TW" altLang="zh-TW" sz="2200" dirty="0"/>
              <a:t>非常輕微提起</a:t>
            </a:r>
            <a:r>
              <a:rPr lang="zh-TW" altLang="en-US" sz="2200" dirty="0"/>
              <a:t>前</a:t>
            </a:r>
            <a:r>
              <a:rPr lang="zh-TW" altLang="zh-TW" sz="2200" dirty="0"/>
              <a:t>腳</a:t>
            </a:r>
            <a:endParaRPr lang="en-US" altLang="en-US" sz="2200" dirty="0">
              <a:latin typeface="Lucida Grande" charset="0"/>
              <a:ea typeface="Lucida Grande" charset="0"/>
              <a:cs typeface="Lucida Grande" charset="0"/>
              <a:sym typeface="Lucida Grande"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3. Push body forward with rear foot</a:t>
            </a:r>
            <a:r>
              <a:rPr lang="zh-TW" altLang="en-US" sz="2200" dirty="0"/>
              <a:t>以</a:t>
            </a:r>
            <a:r>
              <a:rPr lang="zh-TW" altLang="zh-TW" sz="2200" dirty="0"/>
              <a:t>後腳將身體向前推</a:t>
            </a:r>
            <a:endParaRPr lang="en-US" altLang="en-US" sz="2200" dirty="0">
              <a:latin typeface="Lucida Grande" charset="0"/>
              <a:ea typeface="Lucida Grande" charset="0"/>
              <a:cs typeface="Lucida Grande" charset="0"/>
              <a:sym typeface="Lucida Grande"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4. After toes of the lead foot touches the floor, slide rear foot forward</a:t>
            </a:r>
            <a:r>
              <a:rPr lang="zh-TW" altLang="en-US" sz="2200" dirty="0">
                <a:latin typeface="Arial" panose="020B0604020202020204" pitchFamily="34" charset="0"/>
                <a:cs typeface="Arial" panose="020B0604020202020204" pitchFamily="34" charset="0"/>
                <a:sym typeface="Arial" panose="020B0604020202020204" pitchFamily="34" charset="0"/>
              </a:rPr>
              <a:t>在前</a:t>
            </a:r>
            <a:r>
              <a:rPr lang="zh-TW" altLang="zh-TW" sz="2200" dirty="0"/>
              <a:t>腳</a:t>
            </a:r>
            <a:r>
              <a:rPr lang="zh-TW" altLang="en-US" sz="2200" dirty="0"/>
              <a:t>趾觸地</a:t>
            </a:r>
            <a:r>
              <a:rPr lang="zh-TW" altLang="zh-TW" sz="2200" dirty="0"/>
              <a:t>後，向前滑動後腳</a:t>
            </a:r>
            <a:endParaRPr lang="en-US" altLang="en-US" sz="2200" dirty="0">
              <a:latin typeface="Lucida Grande" charset="0"/>
              <a:ea typeface="Lucida Grande" charset="0"/>
              <a:cs typeface="Lucida Grande" charset="0"/>
              <a:sym typeface="Lucida Grande"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5. Keep the feet shoulder width apart and keep weight distribution on both legs</a:t>
            </a:r>
            <a:r>
              <a:rPr lang="zh-TW" altLang="zh-TW" sz="2200" dirty="0"/>
              <a:t>保持</a:t>
            </a:r>
            <a:r>
              <a:rPr lang="zh-TW" altLang="en-US" sz="2200" dirty="0"/>
              <a:t>雙</a:t>
            </a:r>
            <a:r>
              <a:rPr lang="zh-TW" altLang="zh-TW" sz="2200" dirty="0"/>
              <a:t>腳</a:t>
            </a:r>
            <a:r>
              <a:rPr lang="zh-TW" altLang="en-US" sz="2200" dirty="0"/>
              <a:t>與</a:t>
            </a:r>
            <a:r>
              <a:rPr lang="zh-TW" altLang="zh-TW" sz="2200" dirty="0"/>
              <a:t>肩</a:t>
            </a:r>
            <a:r>
              <a:rPr lang="zh-TW" altLang="en-US" sz="2200" dirty="0"/>
              <a:t>同寬</a:t>
            </a:r>
            <a:r>
              <a:rPr lang="zh-TW" altLang="zh-TW" sz="2200" dirty="0"/>
              <a:t>，並</a:t>
            </a:r>
            <a:r>
              <a:rPr lang="zh-TW" altLang="en-US" sz="2200" dirty="0"/>
              <a:t>將</a:t>
            </a:r>
            <a:r>
              <a:rPr lang="zh-TW" altLang="zh-TW" sz="2200" dirty="0"/>
              <a:t>重量分</a:t>
            </a:r>
            <a:r>
              <a:rPr lang="zh-TW" altLang="en-US" sz="2200" dirty="0"/>
              <a:t>配在兩隻腿</a:t>
            </a:r>
            <a:endParaRPr lang="en-US"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7" name="矩形 6">
            <a:extLst>
              <a:ext uri="{FF2B5EF4-FFF2-40B4-BE49-F238E27FC236}">
                <a16:creationId xmlns:a16="http://schemas.microsoft.com/office/drawing/2014/main" xmlns="" id="{4C1C4E5C-3E88-4A56-AE2D-DDF5E179D36F}"/>
              </a:ext>
            </a:extLst>
          </p:cNvPr>
          <p:cNvSpPr/>
          <p:nvPr/>
        </p:nvSpPr>
        <p:spPr>
          <a:xfrm>
            <a:off x="4609471" y="3833557"/>
            <a:ext cx="1200970" cy="646331"/>
          </a:xfrm>
          <a:prstGeom prst="rect">
            <a:avLst/>
          </a:prstGeom>
        </p:spPr>
        <p:txBody>
          <a:bodyPr wrap="none">
            <a:spAutoFit/>
          </a:bodyPr>
          <a:lstStyle/>
          <a:p>
            <a:pPr algn="ctr"/>
            <a:r>
              <a:rPr lang="en-US" altLang="zh-TW" sz="1200" dirty="0"/>
              <a:t>FORWARD STEP</a:t>
            </a:r>
          </a:p>
          <a:p>
            <a:pPr algn="ctr"/>
            <a:r>
              <a:rPr lang="en-US" altLang="zh-TW" sz="1200" dirty="0"/>
              <a:t>(ORTHODOX)</a:t>
            </a:r>
          </a:p>
          <a:p>
            <a:pPr algn="ctr"/>
            <a:r>
              <a:rPr lang="zh-TW" altLang="en-US" sz="1200" dirty="0"/>
              <a:t>向前步伐</a:t>
            </a:r>
            <a:r>
              <a:rPr lang="en-US" altLang="zh-TW" sz="1200" dirty="0"/>
              <a:t>(</a:t>
            </a:r>
            <a:r>
              <a:rPr lang="zh-TW" altLang="en-US" sz="1200" dirty="0"/>
              <a:t>正統</a:t>
            </a:r>
            <a:r>
              <a:rPr lang="en-US" altLang="zh-TW" sz="1200" dirty="0"/>
              <a:t>)</a:t>
            </a:r>
            <a:endParaRPr lang="zh-TW" altLang="en-US" sz="1200" dirty="0"/>
          </a:p>
        </p:txBody>
      </p:sp>
      <p:sp>
        <p:nvSpPr>
          <p:cNvPr id="8" name="矩形 7">
            <a:extLst>
              <a:ext uri="{FF2B5EF4-FFF2-40B4-BE49-F238E27FC236}">
                <a16:creationId xmlns:a16="http://schemas.microsoft.com/office/drawing/2014/main" xmlns="" id="{E47ABB88-99CE-4281-B06B-08254DC67804}"/>
              </a:ext>
            </a:extLst>
          </p:cNvPr>
          <p:cNvSpPr/>
          <p:nvPr/>
        </p:nvSpPr>
        <p:spPr>
          <a:xfrm>
            <a:off x="6600745" y="3828832"/>
            <a:ext cx="1354858" cy="646331"/>
          </a:xfrm>
          <a:prstGeom prst="rect">
            <a:avLst/>
          </a:prstGeom>
        </p:spPr>
        <p:txBody>
          <a:bodyPr wrap="none">
            <a:spAutoFit/>
          </a:bodyPr>
          <a:lstStyle/>
          <a:p>
            <a:pPr algn="ctr"/>
            <a:r>
              <a:rPr lang="en-US" altLang="zh-TW" sz="1200" dirty="0"/>
              <a:t>FORWARD STEP</a:t>
            </a:r>
          </a:p>
          <a:p>
            <a:pPr algn="ctr"/>
            <a:r>
              <a:rPr lang="en-US" altLang="zh-TW" sz="1200" dirty="0"/>
              <a:t>(SOUTHPAW)</a:t>
            </a:r>
          </a:p>
          <a:p>
            <a:pPr algn="ctr"/>
            <a:r>
              <a:rPr lang="zh-TW" altLang="en-US" sz="1200" dirty="0"/>
              <a:t>向前步伐</a:t>
            </a:r>
            <a:r>
              <a:rPr lang="en-US" altLang="zh-TW" sz="1200" dirty="0"/>
              <a:t>(</a:t>
            </a:r>
            <a:r>
              <a:rPr lang="zh-TW" altLang="en-US" sz="1200" dirty="0"/>
              <a:t>左撇子</a:t>
            </a:r>
            <a:r>
              <a:rPr lang="en-US" altLang="zh-TW" sz="1200" dirty="0"/>
              <a:t>)</a:t>
            </a:r>
            <a:endParaRPr lang="zh-TW" altLang="en-US" sz="1200" dirty="0"/>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4187F5A-0FAC-49B5-8F11-B28CF4B68DD0}" type="slidenum">
              <a:rPr lang="en-US" altLang="en-US" sz="1200" smtClean="0">
                <a:solidFill>
                  <a:srgbClr val="FFFFFF"/>
                </a:solidFill>
                <a:latin typeface="Arial Black" panose="020B0A04020102090204" pitchFamily="34" charset="0"/>
                <a:sym typeface="Arial Black" panose="020B0A04020102090204" pitchFamily="34" charset="0"/>
              </a:rPr>
              <a:pPr/>
              <a:t>373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5859" name="Rectangle 2"/>
          <p:cNvSpPr>
            <a:spLocks noGrp="1" noChangeArrowheads="1"/>
          </p:cNvSpPr>
          <p:nvPr>
            <p:ph type="title"/>
          </p:nvPr>
        </p:nvSpPr>
        <p:spPr>
          <a:xfrm>
            <a:off x="2000250" y="187325"/>
            <a:ext cx="7488238" cy="1152525"/>
          </a:xfrm>
        </p:spPr>
        <p:txBody>
          <a:bodyPr/>
          <a:lstStyle/>
          <a:p>
            <a:pPr eaLnBrk="1" hangingPunct="1"/>
            <a:r>
              <a:rPr lang="en-US" altLang="en-US" sz="2400" b="1" dirty="0"/>
              <a:t>Basic </a:t>
            </a:r>
            <a:r>
              <a:rPr lang="en-US" altLang="en-US" sz="2400" b="1" dirty="0" smtClean="0"/>
              <a:t>Technique： </a:t>
            </a:r>
            <a:r>
              <a:rPr lang="en-US" altLang="en-US" sz="2400" b="1" dirty="0"/>
              <a:t>Boxing Steps</a:t>
            </a:r>
            <a:br>
              <a:rPr lang="en-US" altLang="en-US" sz="2400" b="1" dirty="0"/>
            </a:br>
            <a:r>
              <a:rPr lang="zh-TW" altLang="en-US" sz="2400" b="1" dirty="0"/>
              <a:t>基本</a:t>
            </a:r>
            <a:r>
              <a:rPr lang="zh-TW" altLang="en-US" sz="2400" b="1" dirty="0" smtClean="0"/>
              <a:t>技術：拳擊</a:t>
            </a:r>
            <a:r>
              <a:rPr lang="zh-TW" altLang="en-US" sz="2400" b="1" dirty="0"/>
              <a:t>步伐</a:t>
            </a:r>
            <a:endParaRPr lang="en-US" altLang="en-US" sz="2400" b="1" dirty="0"/>
          </a:p>
        </p:txBody>
      </p:sp>
      <p:pic>
        <p:nvPicPr>
          <p:cNvPr id="50586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2562"/>
          <a:stretch/>
        </p:blipFill>
        <p:spPr bwMode="auto">
          <a:xfrm>
            <a:off x="5311775" y="882651"/>
            <a:ext cx="3960813" cy="34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1" name="Rectangle 4"/>
          <p:cNvSpPr>
            <a:spLocks/>
          </p:cNvSpPr>
          <p:nvPr/>
        </p:nvSpPr>
        <p:spPr bwMode="auto">
          <a:xfrm>
            <a:off x="411163" y="4365103"/>
            <a:ext cx="9080500" cy="215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419100" indent="-4191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Stand with boxing stance</a:t>
            </a:r>
            <a:r>
              <a:rPr lang="zh-TW" altLang="en-US" sz="2000" dirty="0"/>
              <a:t>以</a:t>
            </a:r>
            <a:r>
              <a:rPr lang="zh-TW" altLang="zh-TW" sz="2000" dirty="0"/>
              <a:t>拳擊</a:t>
            </a:r>
            <a:r>
              <a:rPr lang="zh-TW" altLang="en-US" sz="2000" dirty="0"/>
              <a:t>姿勢站</a:t>
            </a:r>
            <a:r>
              <a:rPr lang="zh-TW" altLang="zh-TW" sz="2000" dirty="0"/>
              <a:t>立</a:t>
            </a:r>
            <a:endParaRPr lang="en-US" altLang="en-US" sz="2000" dirty="0">
              <a:latin typeface="Lucida Grande" charset="0"/>
              <a:ea typeface="Lucida Grande" charset="0"/>
              <a:cs typeface="Lucida Grande" charset="0"/>
              <a:sym typeface="Lucida Grande" charset="0"/>
            </a:endParaRPr>
          </a:p>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Lift rear foot very slightly</a:t>
            </a:r>
            <a:r>
              <a:rPr lang="zh-TW" altLang="zh-TW" sz="2000" dirty="0"/>
              <a:t>非常輕微提起</a:t>
            </a:r>
            <a:r>
              <a:rPr lang="zh-TW" altLang="en-US" sz="2000" dirty="0"/>
              <a:t>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Push body backward with lead foot</a:t>
            </a:r>
            <a:r>
              <a:rPr lang="zh-TW" altLang="en-US" sz="2000" dirty="0"/>
              <a:t>以前</a:t>
            </a:r>
            <a:r>
              <a:rPr lang="zh-TW" altLang="zh-TW" sz="2000" dirty="0"/>
              <a:t>腳將身體向</a:t>
            </a:r>
            <a:r>
              <a:rPr lang="zh-TW" altLang="en-US" sz="2000" dirty="0"/>
              <a:t>後</a:t>
            </a:r>
            <a:r>
              <a:rPr lang="zh-TW" altLang="zh-TW" sz="2000" dirty="0"/>
              <a:t>推</a:t>
            </a:r>
            <a:endParaRPr lang="en-US" altLang="en-US" sz="20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After forefoot of the rear foot touches the floor, slide lead foot backward</a:t>
            </a:r>
            <a:r>
              <a:rPr lang="zh-TW" altLang="en-US" sz="2000" dirty="0">
                <a:latin typeface="Arial" panose="020B0604020202020204" pitchFamily="34" charset="0"/>
                <a:cs typeface="Arial" panose="020B0604020202020204" pitchFamily="34" charset="0"/>
                <a:sym typeface="Arial" panose="020B0604020202020204" pitchFamily="34" charset="0"/>
              </a:rPr>
              <a:t>在後</a:t>
            </a:r>
            <a:r>
              <a:rPr lang="zh-TW" altLang="zh-TW" sz="2000" dirty="0"/>
              <a:t>腳</a:t>
            </a:r>
            <a:r>
              <a:rPr lang="zh-TW" altLang="en-US" sz="2000" dirty="0"/>
              <a:t>趾觸地</a:t>
            </a:r>
            <a:r>
              <a:rPr lang="zh-TW" altLang="zh-TW" sz="2000" dirty="0"/>
              <a:t>後，向</a:t>
            </a:r>
            <a:r>
              <a:rPr lang="zh-TW" altLang="en-US" sz="2000" dirty="0"/>
              <a:t>後</a:t>
            </a:r>
            <a:r>
              <a:rPr lang="zh-TW" altLang="zh-TW" sz="2000" dirty="0"/>
              <a:t>滑動</a:t>
            </a:r>
            <a:r>
              <a:rPr lang="zh-TW" altLang="en-US" sz="2000" dirty="0"/>
              <a:t>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Keep the feet shoulder width apart and weight distribution on both legs</a:t>
            </a:r>
            <a:r>
              <a:rPr lang="zh-TW" altLang="zh-TW" sz="2000" dirty="0"/>
              <a:t>保持</a:t>
            </a:r>
            <a:r>
              <a:rPr lang="zh-TW" altLang="en-US" sz="2000" dirty="0"/>
              <a:t>雙</a:t>
            </a:r>
            <a:r>
              <a:rPr lang="zh-TW" altLang="zh-TW" sz="2000" dirty="0"/>
              <a:t>腳</a:t>
            </a:r>
            <a:r>
              <a:rPr lang="zh-TW" altLang="en-US" sz="2000" dirty="0"/>
              <a:t>與</a:t>
            </a:r>
            <a:r>
              <a:rPr lang="zh-TW" altLang="zh-TW" sz="2000" dirty="0"/>
              <a:t>肩</a:t>
            </a:r>
            <a:r>
              <a:rPr lang="zh-TW" altLang="en-US" sz="2000" dirty="0"/>
              <a:t>同寬</a:t>
            </a:r>
            <a:r>
              <a:rPr lang="zh-TW" altLang="zh-TW" sz="2000" dirty="0"/>
              <a:t>，並</a:t>
            </a:r>
            <a:r>
              <a:rPr lang="zh-TW" altLang="en-US" sz="2000" dirty="0"/>
              <a:t>將</a:t>
            </a:r>
            <a:r>
              <a:rPr lang="zh-TW" altLang="zh-TW" sz="2000" dirty="0"/>
              <a:t>重量分</a:t>
            </a:r>
            <a:r>
              <a:rPr lang="zh-TW" altLang="en-US" sz="2000" dirty="0"/>
              <a:t>配在兩隻腿</a:t>
            </a:r>
            <a:endParaRPr lang="en-US" altLang="en-US" sz="2000" dirty="0">
              <a:latin typeface="Arial" panose="020B0604020202020204" pitchFamily="34" charset="0"/>
              <a:cs typeface="Arial" panose="020B0604020202020204" pitchFamily="34" charset="0"/>
              <a:sym typeface="Arial" panose="020B0604020202020204" pitchFamily="34" charset="0"/>
            </a:endParaRPr>
          </a:p>
        </p:txBody>
      </p:sp>
      <p:sp>
        <p:nvSpPr>
          <p:cNvPr id="505862" name="Rectangle 5"/>
          <p:cNvSpPr>
            <a:spLocks/>
          </p:cNvSpPr>
          <p:nvPr/>
        </p:nvSpPr>
        <p:spPr bwMode="auto">
          <a:xfrm>
            <a:off x="1000125" y="1022350"/>
            <a:ext cx="8801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304800" indent="-3048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ts val="575"/>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Backward Steps</a:t>
            </a:r>
            <a:r>
              <a:rPr lang="zh-TW" altLang="en-US" sz="2400" dirty="0">
                <a:latin typeface="Arial" panose="020B0604020202020204" pitchFamily="34" charset="0"/>
                <a:cs typeface="Arial" panose="020B0604020202020204" pitchFamily="34" charset="0"/>
                <a:sym typeface="Arial" panose="020B0604020202020204" pitchFamily="34" charset="0"/>
              </a:rPr>
              <a:t>向後步伐</a:t>
            </a:r>
            <a:endParaRPr lang="en-US" altLang="zh-TW" sz="2400" dirty="0">
              <a:latin typeface="Arial" panose="020B0604020202020204" pitchFamily="34" charset="0"/>
              <a:cs typeface="Arial" panose="020B0604020202020204" pitchFamily="34" charset="0"/>
              <a:sym typeface="Arial" panose="020B0604020202020204" pitchFamily="34" charset="0"/>
            </a:endParaRPr>
          </a:p>
        </p:txBody>
      </p:sp>
      <p:sp>
        <p:nvSpPr>
          <p:cNvPr id="7" name="矩形 6">
            <a:extLst>
              <a:ext uri="{FF2B5EF4-FFF2-40B4-BE49-F238E27FC236}">
                <a16:creationId xmlns:a16="http://schemas.microsoft.com/office/drawing/2014/main" xmlns="" id="{6944473D-4EFE-471E-805D-676BA5356B7B}"/>
              </a:ext>
            </a:extLst>
          </p:cNvPr>
          <p:cNvSpPr/>
          <p:nvPr/>
        </p:nvSpPr>
        <p:spPr>
          <a:xfrm>
            <a:off x="5610546" y="4284661"/>
            <a:ext cx="1247073" cy="646331"/>
          </a:xfrm>
          <a:prstGeom prst="rect">
            <a:avLst/>
          </a:prstGeom>
        </p:spPr>
        <p:txBody>
          <a:bodyPr wrap="none">
            <a:spAutoFit/>
          </a:bodyPr>
          <a:lstStyle/>
          <a:p>
            <a:pPr algn="ctr"/>
            <a:r>
              <a:rPr lang="en-US" altLang="zh-TW" sz="1200" dirty="0"/>
              <a:t>BACKWARD STEP</a:t>
            </a:r>
          </a:p>
          <a:p>
            <a:pPr algn="ctr"/>
            <a:r>
              <a:rPr lang="en-US" altLang="zh-TW" sz="1200" dirty="0"/>
              <a:t>(ORTHODOX)</a:t>
            </a:r>
          </a:p>
          <a:p>
            <a:pPr algn="ctr"/>
            <a:r>
              <a:rPr lang="zh-TW" altLang="en-US" sz="1200" dirty="0"/>
              <a:t>向後步伐</a:t>
            </a:r>
            <a:r>
              <a:rPr lang="en-US" altLang="zh-TW" sz="1200" dirty="0"/>
              <a:t>(</a:t>
            </a:r>
            <a:r>
              <a:rPr lang="zh-TW" altLang="en-US" sz="1200" dirty="0"/>
              <a:t>正統</a:t>
            </a:r>
            <a:r>
              <a:rPr lang="en-US" altLang="zh-TW" sz="1200" dirty="0"/>
              <a:t>)</a:t>
            </a:r>
            <a:endParaRPr lang="zh-TW" altLang="en-US" sz="1200" dirty="0"/>
          </a:p>
        </p:txBody>
      </p:sp>
      <p:sp>
        <p:nvSpPr>
          <p:cNvPr id="8" name="矩形 7">
            <a:extLst>
              <a:ext uri="{FF2B5EF4-FFF2-40B4-BE49-F238E27FC236}">
                <a16:creationId xmlns:a16="http://schemas.microsoft.com/office/drawing/2014/main" xmlns="" id="{17071EA8-C23F-401E-BB50-79BB82A02A46}"/>
              </a:ext>
            </a:extLst>
          </p:cNvPr>
          <p:cNvSpPr/>
          <p:nvPr/>
        </p:nvSpPr>
        <p:spPr>
          <a:xfrm>
            <a:off x="7746793" y="4328704"/>
            <a:ext cx="1354858" cy="646331"/>
          </a:xfrm>
          <a:prstGeom prst="rect">
            <a:avLst/>
          </a:prstGeom>
        </p:spPr>
        <p:txBody>
          <a:bodyPr wrap="none">
            <a:spAutoFit/>
          </a:bodyPr>
          <a:lstStyle/>
          <a:p>
            <a:pPr algn="ctr"/>
            <a:r>
              <a:rPr lang="en-US" altLang="zh-TW" sz="1200" dirty="0"/>
              <a:t>BACKWARD STEP</a:t>
            </a:r>
          </a:p>
          <a:p>
            <a:pPr algn="ctr"/>
            <a:r>
              <a:rPr lang="en-US" altLang="zh-TW" sz="1200" dirty="0"/>
              <a:t>(SOUTHPAW)</a:t>
            </a:r>
          </a:p>
          <a:p>
            <a:pPr algn="ctr"/>
            <a:r>
              <a:rPr lang="zh-TW" altLang="en-US" sz="1200" dirty="0"/>
              <a:t>向後步伐</a:t>
            </a:r>
            <a:r>
              <a:rPr lang="en-US" altLang="zh-TW" sz="1200" dirty="0"/>
              <a:t>(</a:t>
            </a:r>
            <a:r>
              <a:rPr lang="zh-TW" altLang="en-US" sz="1200" dirty="0"/>
              <a:t>左撇子</a:t>
            </a:r>
            <a:r>
              <a:rPr lang="en-US" altLang="zh-TW" sz="1200" dirty="0"/>
              <a:t>)</a:t>
            </a:r>
            <a:endParaRPr lang="zh-TW" altLang="en-US" sz="1200" dirty="0"/>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C87EE47-0E56-4804-994D-511C78C7B7DF}" type="slidenum">
              <a:rPr lang="en-US" altLang="en-US" sz="1200" smtClean="0">
                <a:solidFill>
                  <a:srgbClr val="FFFFFF"/>
                </a:solidFill>
                <a:latin typeface="Arial Black" panose="020B0A04020102090204" pitchFamily="34" charset="0"/>
                <a:sym typeface="Arial Black" panose="020B0A04020102090204" pitchFamily="34" charset="0"/>
              </a:rPr>
              <a:pPr/>
              <a:t>374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6883" name="Rectangle 2"/>
          <p:cNvSpPr>
            <a:spLocks/>
          </p:cNvSpPr>
          <p:nvPr/>
        </p:nvSpPr>
        <p:spPr bwMode="auto">
          <a:xfrm>
            <a:off x="631825" y="1339850"/>
            <a:ext cx="3378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304800" indent="-3048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ts val="575"/>
              </a:spcBef>
              <a:buClr>
                <a:srgbClr val="000000"/>
              </a:buClr>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sym typeface="Arial" panose="020B0604020202020204" pitchFamily="34" charset="0"/>
              </a:rPr>
              <a:t>Left Side Steps</a:t>
            </a:r>
            <a:r>
              <a:rPr lang="zh-TW" altLang="en-US" sz="1800" dirty="0">
                <a:latin typeface="Arial" panose="020B0604020202020204" pitchFamily="34" charset="0"/>
                <a:cs typeface="Arial" panose="020B0604020202020204" pitchFamily="34" charset="0"/>
                <a:sym typeface="Arial" panose="020B0604020202020204" pitchFamily="34" charset="0"/>
              </a:rPr>
              <a:t>左側步伐</a:t>
            </a:r>
            <a:endParaRPr lang="en-US" altLang="en-US" sz="1800" dirty="0">
              <a:latin typeface="Lucida Grande" charset="0"/>
              <a:ea typeface="Lucida Grande" charset="0"/>
              <a:cs typeface="Lucida Grande" charset="0"/>
              <a:sym typeface="Lucida Grande" charset="0"/>
            </a:endParaRPr>
          </a:p>
          <a:p>
            <a:pPr eaLnBrk="1" hangingPunct="1">
              <a:spcBef>
                <a:spcPts val="475"/>
              </a:spcBef>
            </a:pPr>
            <a:r>
              <a:rPr lang="en-US" altLang="en-US" sz="1800" dirty="0">
                <a:latin typeface="Arial" panose="020B0604020202020204" pitchFamily="34" charset="0"/>
                <a:cs typeface="Arial" panose="020B0604020202020204" pitchFamily="34" charset="0"/>
                <a:sym typeface="Arial" panose="020B0604020202020204" pitchFamily="34" charset="0"/>
              </a:rPr>
              <a:t>1. Stand in boxing </a:t>
            </a:r>
            <a:endParaRPr lang="en-US" altLang="en-US" sz="1800" dirty="0">
              <a:latin typeface="Lucida Grande" charset="0"/>
              <a:ea typeface="Lucida Grande" charset="0"/>
              <a:cs typeface="Lucida Grande" charset="0"/>
              <a:sym typeface="Lucida Grande" charset="0"/>
            </a:endParaRPr>
          </a:p>
          <a:p>
            <a:pPr eaLnBrk="1" hangingPunct="1">
              <a:spcBef>
                <a:spcPts val="475"/>
              </a:spcBef>
            </a:pPr>
            <a:r>
              <a:rPr lang="en-US" altLang="en-US" sz="1800" dirty="0">
                <a:latin typeface="Arial" panose="020B0604020202020204" pitchFamily="34" charset="0"/>
                <a:cs typeface="Arial" panose="020B0604020202020204" pitchFamily="34" charset="0"/>
                <a:sym typeface="Arial" panose="020B0604020202020204" pitchFamily="34" charset="0"/>
              </a:rPr>
              <a:t>Stance</a:t>
            </a:r>
            <a:r>
              <a:rPr lang="zh-TW" altLang="en-US" sz="1800" dirty="0"/>
              <a:t>以</a:t>
            </a:r>
            <a:r>
              <a:rPr lang="zh-TW" altLang="zh-TW" sz="1800" dirty="0"/>
              <a:t>拳擊</a:t>
            </a:r>
            <a:r>
              <a:rPr lang="zh-TW" altLang="en-US" sz="1800" dirty="0"/>
              <a:t>姿勢站</a:t>
            </a:r>
            <a:r>
              <a:rPr lang="zh-TW" altLang="zh-TW" sz="1800" dirty="0"/>
              <a:t>立</a:t>
            </a:r>
            <a:endParaRPr lang="en-US" altLang="en-US" sz="2400" dirty="0">
              <a:latin typeface="Arial" panose="020B0604020202020204" pitchFamily="34" charset="0"/>
              <a:cs typeface="Arial" panose="020B0604020202020204" pitchFamily="34" charset="0"/>
              <a:sym typeface="Arial" panose="020B0604020202020204" pitchFamily="34" charset="0"/>
            </a:endParaRPr>
          </a:p>
        </p:txBody>
      </p:sp>
      <p:pic>
        <p:nvPicPr>
          <p:cNvPr id="50688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2597"/>
          <a:stretch/>
        </p:blipFill>
        <p:spPr bwMode="auto">
          <a:xfrm>
            <a:off x="3478213" y="684531"/>
            <a:ext cx="6238875" cy="22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5" name="Rectangle 4"/>
          <p:cNvSpPr>
            <a:spLocks/>
          </p:cNvSpPr>
          <p:nvPr/>
        </p:nvSpPr>
        <p:spPr bwMode="auto">
          <a:xfrm>
            <a:off x="469900" y="3140968"/>
            <a:ext cx="9436100" cy="372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b="1" dirty="0">
                <a:latin typeface="Arial" panose="020B0604020202020204" pitchFamily="34" charset="0"/>
                <a:cs typeface="Arial" panose="020B0604020202020204" pitchFamily="34" charset="0"/>
                <a:sym typeface="Arial" panose="020B0604020202020204" pitchFamily="34" charset="0"/>
              </a:rPr>
              <a:t>Orthodox</a:t>
            </a:r>
            <a:r>
              <a:rPr lang="zh-TW" altLang="en-US" sz="2000" b="1" dirty="0">
                <a:latin typeface="Arial" panose="020B0604020202020204" pitchFamily="34" charset="0"/>
                <a:cs typeface="Arial" panose="020B0604020202020204" pitchFamily="34" charset="0"/>
                <a:sym typeface="Arial" panose="020B0604020202020204" pitchFamily="34" charset="0"/>
              </a:rPr>
              <a:t>正統</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2. Lift lead foot very slightly</a:t>
            </a:r>
            <a:r>
              <a:rPr lang="zh-TW" altLang="zh-TW" sz="2000" dirty="0"/>
              <a:t>非常輕微提起</a:t>
            </a:r>
            <a:r>
              <a:rPr lang="zh-TW" altLang="en-US" sz="2000" dirty="0"/>
              <a:t>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3. Push body to the left side with rear</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foot</a:t>
            </a:r>
            <a:r>
              <a:rPr lang="zh-TW" altLang="en-US" sz="2000" dirty="0"/>
              <a:t>以後</a:t>
            </a:r>
            <a:r>
              <a:rPr lang="zh-TW" altLang="zh-TW" sz="2000" dirty="0"/>
              <a:t>腳將身體向</a:t>
            </a:r>
            <a:r>
              <a:rPr lang="zh-TW" altLang="en-US" sz="2000" dirty="0"/>
              <a:t>左</a:t>
            </a:r>
            <a:r>
              <a:rPr lang="zh-TW" altLang="zh-TW" sz="2000" dirty="0"/>
              <a:t>推</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4. After toes of the lead foot touches</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the floor, rear foot follows</a:t>
            </a:r>
            <a:r>
              <a:rPr lang="zh-TW" altLang="en-US" sz="2000" dirty="0">
                <a:latin typeface="Arial" panose="020B0604020202020204" pitchFamily="34" charset="0"/>
                <a:cs typeface="Arial" panose="020B0604020202020204" pitchFamily="34" charset="0"/>
                <a:sym typeface="Arial" panose="020B0604020202020204" pitchFamily="34" charset="0"/>
              </a:rPr>
              <a:t>在前</a:t>
            </a:r>
            <a:r>
              <a:rPr lang="zh-TW" altLang="zh-TW" sz="2000" dirty="0"/>
              <a:t>腳</a:t>
            </a:r>
            <a:r>
              <a:rPr lang="zh-TW" altLang="en-US" sz="2000" dirty="0"/>
              <a:t>趾觸地</a:t>
            </a:r>
            <a:r>
              <a:rPr lang="zh-TW" altLang="zh-TW" sz="2000" dirty="0"/>
              <a:t>後，</a:t>
            </a:r>
            <a:r>
              <a:rPr lang="zh-TW" altLang="en-US" sz="2000" dirty="0"/>
              <a:t>接著是後</a:t>
            </a:r>
            <a:r>
              <a:rPr lang="zh-TW" altLang="zh-TW" sz="2000" dirty="0"/>
              <a:t>腳</a:t>
            </a:r>
            <a:r>
              <a:rPr lang="en-US" altLang="en-US" sz="2000" dirty="0">
                <a:latin typeface="Lucida Grande" charset="0"/>
                <a:ea typeface="Lucida Grande" charset="0"/>
                <a:cs typeface="Lucida Grande" charset="0"/>
                <a:sym typeface="Lucida Grande" charset="0"/>
              </a:rPr>
              <a:t> </a:t>
            </a:r>
          </a:p>
          <a:p>
            <a:pPr eaLnBrk="1" hangingPunct="1"/>
            <a:r>
              <a:rPr lang="en-US" altLang="en-US" sz="2000" b="1" dirty="0">
                <a:latin typeface="Arial" panose="020B0604020202020204" pitchFamily="34" charset="0"/>
                <a:cs typeface="Arial" panose="020B0604020202020204" pitchFamily="34" charset="0"/>
                <a:sym typeface="Arial" panose="020B0604020202020204" pitchFamily="34" charset="0"/>
              </a:rPr>
              <a:t>Southpaw</a:t>
            </a:r>
            <a:r>
              <a:rPr lang="zh-TW" altLang="en-US" sz="2000" b="1" dirty="0">
                <a:latin typeface="Arial" panose="020B0604020202020204" pitchFamily="34" charset="0"/>
                <a:cs typeface="Arial" panose="020B0604020202020204" pitchFamily="34" charset="0"/>
                <a:sym typeface="Arial" panose="020B0604020202020204" pitchFamily="34" charset="0"/>
              </a:rPr>
              <a:t>左撇子</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2. Lift rear foot slightly</a:t>
            </a:r>
            <a:r>
              <a:rPr lang="zh-TW" altLang="zh-TW" sz="2000" dirty="0"/>
              <a:t>輕微提起</a:t>
            </a:r>
            <a:r>
              <a:rPr lang="zh-TW" altLang="en-US" sz="2000" dirty="0"/>
              <a:t>後</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3. Push body to the left side with lead</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foot</a:t>
            </a:r>
            <a:r>
              <a:rPr lang="zh-TW" altLang="en-US" sz="2000" dirty="0"/>
              <a:t>以前</a:t>
            </a:r>
            <a:r>
              <a:rPr lang="zh-TW" altLang="zh-TW" sz="2000" dirty="0"/>
              <a:t>腳將身體向</a:t>
            </a:r>
            <a:r>
              <a:rPr lang="zh-TW" altLang="en-US" sz="2000" dirty="0"/>
              <a:t>左</a:t>
            </a:r>
            <a:r>
              <a:rPr lang="zh-TW" altLang="zh-TW" sz="2000" dirty="0"/>
              <a:t>推</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4. After toes of the rear foot touches the floor, lead foot follows</a:t>
            </a:r>
            <a:r>
              <a:rPr lang="zh-TW" altLang="en-US" sz="2000" dirty="0">
                <a:latin typeface="Arial" panose="020B0604020202020204" pitchFamily="34" charset="0"/>
                <a:cs typeface="Arial" panose="020B0604020202020204" pitchFamily="34" charset="0"/>
                <a:sym typeface="Arial" panose="020B0604020202020204" pitchFamily="34" charset="0"/>
              </a:rPr>
              <a:t>在後</a:t>
            </a:r>
            <a:r>
              <a:rPr lang="zh-TW" altLang="zh-TW" sz="2000" dirty="0"/>
              <a:t>腳</a:t>
            </a:r>
            <a:r>
              <a:rPr lang="zh-TW" altLang="en-US" sz="2000" dirty="0"/>
              <a:t>趾觸地</a:t>
            </a:r>
            <a:r>
              <a:rPr lang="zh-TW" altLang="zh-TW" sz="2000" dirty="0"/>
              <a:t>後，</a:t>
            </a:r>
            <a:r>
              <a:rPr lang="zh-TW" altLang="en-US" sz="2000" dirty="0"/>
              <a:t>接著是前</a:t>
            </a:r>
            <a:r>
              <a:rPr lang="zh-TW" altLang="zh-TW" sz="2000" dirty="0"/>
              <a:t>腳</a:t>
            </a: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5. Keep the feet shoulder width apart and weight distribution on both legs</a:t>
            </a:r>
            <a:r>
              <a:rPr lang="zh-TW" altLang="zh-TW" sz="2000" dirty="0"/>
              <a:t>保持</a:t>
            </a:r>
            <a:r>
              <a:rPr lang="zh-TW" altLang="en-US" sz="2000" dirty="0"/>
              <a:t>雙</a:t>
            </a:r>
            <a:r>
              <a:rPr lang="zh-TW" altLang="zh-TW" sz="2000" dirty="0"/>
              <a:t>腳</a:t>
            </a:r>
            <a:r>
              <a:rPr lang="zh-TW" altLang="en-US" sz="2000" dirty="0"/>
              <a:t>與</a:t>
            </a:r>
            <a:r>
              <a:rPr lang="zh-TW" altLang="zh-TW" sz="2000" dirty="0"/>
              <a:t>肩</a:t>
            </a:r>
            <a:r>
              <a:rPr lang="zh-TW" altLang="en-US" sz="2000" dirty="0"/>
              <a:t>同寬</a:t>
            </a:r>
            <a:r>
              <a:rPr lang="zh-TW" altLang="zh-TW" sz="2000" dirty="0"/>
              <a:t>，並</a:t>
            </a:r>
            <a:r>
              <a:rPr lang="zh-TW" altLang="en-US" sz="2000" dirty="0"/>
              <a:t>將</a:t>
            </a:r>
            <a:r>
              <a:rPr lang="zh-TW" altLang="zh-TW" sz="2000" dirty="0"/>
              <a:t>重量分</a:t>
            </a:r>
            <a:r>
              <a:rPr lang="zh-TW" altLang="en-US" sz="2000" dirty="0"/>
              <a:t>配在兩隻腿</a:t>
            </a: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eaLnBrk="1" hangingPunct="1"/>
            <a:endParaRPr lang="en-US" altLang="en-US" sz="2000" dirty="0">
              <a:latin typeface="Lucida Grande" charset="0"/>
              <a:ea typeface="Lucida Grande" charset="0"/>
              <a:cs typeface="Lucida Grande" charset="0"/>
              <a:sym typeface="Lucida Grande" charset="0"/>
            </a:endParaRPr>
          </a:p>
          <a:p>
            <a:pPr eaLnBrk="1" hangingPunct="1"/>
            <a:endParaRPr lang="en-US" altLang="en-US" sz="2000" dirty="0">
              <a:latin typeface="Lucida Grande" charset="0"/>
              <a:ea typeface="Lucida Grande" charset="0"/>
              <a:cs typeface="Lucida Grande" charset="0"/>
              <a:sym typeface="Lucida Grande" charset="0"/>
            </a:endParaRPr>
          </a:p>
        </p:txBody>
      </p:sp>
      <p:sp>
        <p:nvSpPr>
          <p:cNvPr id="506886" name="Rectangle 5"/>
          <p:cNvSpPr>
            <a:spLocks/>
          </p:cNvSpPr>
          <p:nvPr/>
        </p:nvSpPr>
        <p:spPr bwMode="auto">
          <a:xfrm>
            <a:off x="620713" y="6453188"/>
            <a:ext cx="89916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400">
              <a:latin typeface="Arial" panose="020B0604020202020204" pitchFamily="34" charset="0"/>
              <a:cs typeface="Arial" panose="020B0604020202020204" pitchFamily="34" charset="0"/>
              <a:sym typeface="Arial" panose="020B0604020202020204" pitchFamily="34" charset="0"/>
            </a:endParaRPr>
          </a:p>
        </p:txBody>
      </p:sp>
      <p:sp>
        <p:nvSpPr>
          <p:cNvPr id="506887" name="Rectangle 6"/>
          <p:cNvSpPr>
            <a:spLocks noGrp="1" noChangeArrowheads="1"/>
          </p:cNvSpPr>
          <p:nvPr>
            <p:ph type="title"/>
          </p:nvPr>
        </p:nvSpPr>
        <p:spPr>
          <a:xfrm>
            <a:off x="2416175" y="115888"/>
            <a:ext cx="7154545" cy="1223962"/>
          </a:xfrm>
        </p:spPr>
        <p:txBody>
          <a:bodyPr/>
          <a:lstStyle/>
          <a:p>
            <a:pPr eaLnBrk="1" hangingPunct="1"/>
            <a:r>
              <a:rPr lang="en-US" altLang="en-US" sz="2800" dirty="0"/>
              <a:t>Basic </a:t>
            </a:r>
            <a:r>
              <a:rPr lang="en-US" altLang="en-US" sz="2800" dirty="0" smtClean="0"/>
              <a:t>Technique： </a:t>
            </a:r>
            <a:r>
              <a:rPr lang="en-US" altLang="en-US" sz="2800" dirty="0"/>
              <a:t>Boxing Steps</a:t>
            </a:r>
            <a:br>
              <a:rPr lang="en-US" altLang="en-US" sz="2800" dirty="0"/>
            </a:br>
            <a:r>
              <a:rPr lang="zh-TW" altLang="en-US" sz="2800" b="1" dirty="0"/>
              <a:t>基本</a:t>
            </a:r>
            <a:r>
              <a:rPr lang="zh-TW" altLang="en-US" sz="2800" b="1" dirty="0" smtClean="0"/>
              <a:t>技術：拳擊</a:t>
            </a:r>
            <a:r>
              <a:rPr lang="zh-TW" altLang="en-US" sz="2800" b="1" dirty="0"/>
              <a:t>步伐</a:t>
            </a:r>
            <a:endParaRPr lang="en-US" altLang="en-US" sz="2800" dirty="0"/>
          </a:p>
        </p:txBody>
      </p:sp>
      <p:sp>
        <p:nvSpPr>
          <p:cNvPr id="8" name="矩形 7">
            <a:extLst>
              <a:ext uri="{FF2B5EF4-FFF2-40B4-BE49-F238E27FC236}">
                <a16:creationId xmlns:a16="http://schemas.microsoft.com/office/drawing/2014/main" xmlns="" id="{FEB44FE3-6B27-4D49-84CB-F8A347C01E71}"/>
              </a:ext>
            </a:extLst>
          </p:cNvPr>
          <p:cNvSpPr/>
          <p:nvPr/>
        </p:nvSpPr>
        <p:spPr>
          <a:xfrm>
            <a:off x="4487552" y="2882581"/>
            <a:ext cx="1200970" cy="646331"/>
          </a:xfrm>
          <a:prstGeom prst="rect">
            <a:avLst/>
          </a:prstGeom>
        </p:spPr>
        <p:txBody>
          <a:bodyPr wrap="none">
            <a:spAutoFit/>
          </a:bodyPr>
          <a:lstStyle/>
          <a:p>
            <a:pPr algn="ctr"/>
            <a:r>
              <a:rPr lang="en-US" altLang="zh-TW" sz="1200" dirty="0"/>
              <a:t>LEFT SIDE STEP</a:t>
            </a:r>
          </a:p>
          <a:p>
            <a:pPr algn="ctr"/>
            <a:r>
              <a:rPr lang="en-US" altLang="zh-TW" sz="1200" dirty="0"/>
              <a:t>(ORTHODOX)</a:t>
            </a:r>
          </a:p>
          <a:p>
            <a:pPr algn="ctr"/>
            <a:r>
              <a:rPr lang="zh-TW" altLang="en-US" sz="1200" dirty="0"/>
              <a:t>左側步伐</a:t>
            </a:r>
            <a:r>
              <a:rPr lang="en-US" altLang="zh-TW" sz="1200" dirty="0"/>
              <a:t>(</a:t>
            </a:r>
            <a:r>
              <a:rPr lang="zh-TW" altLang="en-US" sz="1200" dirty="0"/>
              <a:t>正統</a:t>
            </a:r>
            <a:r>
              <a:rPr lang="en-US" altLang="zh-TW" sz="1200" dirty="0"/>
              <a:t>)</a:t>
            </a:r>
            <a:endParaRPr lang="zh-TW" altLang="en-US" sz="1200" dirty="0"/>
          </a:p>
        </p:txBody>
      </p:sp>
      <p:sp>
        <p:nvSpPr>
          <p:cNvPr id="9" name="矩形 8">
            <a:extLst>
              <a:ext uri="{FF2B5EF4-FFF2-40B4-BE49-F238E27FC236}">
                <a16:creationId xmlns:a16="http://schemas.microsoft.com/office/drawing/2014/main" xmlns="" id="{CE233E67-E758-4A34-BC49-687239510F74}"/>
              </a:ext>
            </a:extLst>
          </p:cNvPr>
          <p:cNvSpPr/>
          <p:nvPr/>
        </p:nvSpPr>
        <p:spPr>
          <a:xfrm>
            <a:off x="7844330" y="2882581"/>
            <a:ext cx="1354858" cy="646331"/>
          </a:xfrm>
          <a:prstGeom prst="rect">
            <a:avLst/>
          </a:prstGeom>
        </p:spPr>
        <p:txBody>
          <a:bodyPr wrap="none">
            <a:spAutoFit/>
          </a:bodyPr>
          <a:lstStyle/>
          <a:p>
            <a:pPr algn="ctr"/>
            <a:r>
              <a:rPr lang="en-US" altLang="zh-TW" sz="1200" dirty="0"/>
              <a:t>LEFT SIDE STEP</a:t>
            </a:r>
          </a:p>
          <a:p>
            <a:pPr algn="ctr"/>
            <a:r>
              <a:rPr lang="en-US" altLang="zh-TW" sz="1200" dirty="0"/>
              <a:t>(SOUTHPAW)</a:t>
            </a:r>
          </a:p>
          <a:p>
            <a:pPr algn="ctr"/>
            <a:r>
              <a:rPr lang="zh-TW" altLang="en-US" sz="1200" dirty="0"/>
              <a:t>左側步伐</a:t>
            </a:r>
            <a:r>
              <a:rPr lang="en-US" altLang="zh-TW" sz="1200" dirty="0"/>
              <a:t>(</a:t>
            </a:r>
            <a:r>
              <a:rPr lang="zh-TW" altLang="en-US" sz="1200" dirty="0"/>
              <a:t>左撇子</a:t>
            </a:r>
            <a:r>
              <a:rPr lang="en-US" altLang="zh-TW" sz="1200" dirty="0"/>
              <a:t>)</a:t>
            </a:r>
            <a:endParaRPr lang="zh-TW" altLang="en-US" sz="1200" dirty="0"/>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BBC6D8F-862F-45F5-9EA2-E7F3E812AD1A}" type="slidenum">
              <a:rPr lang="en-US" altLang="en-US" sz="1200" smtClean="0">
                <a:solidFill>
                  <a:srgbClr val="FFFFFF"/>
                </a:solidFill>
                <a:latin typeface="Arial Black" panose="020B0A04020102090204" pitchFamily="34" charset="0"/>
                <a:sym typeface="Arial Black" panose="020B0A04020102090204" pitchFamily="34" charset="0"/>
              </a:rPr>
              <a:pPr/>
              <a:t>375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7908" name="Rectangle 3"/>
          <p:cNvSpPr>
            <a:spLocks/>
          </p:cNvSpPr>
          <p:nvPr/>
        </p:nvSpPr>
        <p:spPr bwMode="auto">
          <a:xfrm>
            <a:off x="631825" y="1339850"/>
            <a:ext cx="3009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304800" indent="-30480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ts val="575"/>
              </a:spcBef>
              <a:buClr>
                <a:srgbClr val="000000"/>
              </a:buClr>
              <a:buSzPct val="100000"/>
              <a:buFont typeface="Arial" panose="020B0604020202020204" pitchFamily="34" charset="0"/>
              <a:buChar char="•"/>
            </a:pPr>
            <a:r>
              <a:rPr lang="en-US" altLang="en-US" sz="1800" dirty="0">
                <a:latin typeface="Arial" panose="020B0604020202020204" pitchFamily="34" charset="0"/>
                <a:cs typeface="Arial" panose="020B0604020202020204" pitchFamily="34" charset="0"/>
                <a:sym typeface="Arial" panose="020B0604020202020204" pitchFamily="34" charset="0"/>
              </a:rPr>
              <a:t>Right Side Steps</a:t>
            </a:r>
            <a:endParaRPr lang="en-US" altLang="en-US" sz="1800" dirty="0">
              <a:latin typeface="Lucida Grande" charset="0"/>
              <a:ea typeface="Lucida Grande" charset="0"/>
              <a:cs typeface="Lucida Grande" charset="0"/>
              <a:sym typeface="Lucida Grande" charset="0"/>
            </a:endParaRPr>
          </a:p>
          <a:p>
            <a:pPr eaLnBrk="1" hangingPunct="1">
              <a:spcBef>
                <a:spcPts val="475"/>
              </a:spcBef>
            </a:pPr>
            <a:r>
              <a:rPr lang="en-US" altLang="en-US" sz="1800" dirty="0">
                <a:latin typeface="Arial" panose="020B0604020202020204" pitchFamily="34" charset="0"/>
                <a:cs typeface="Arial" panose="020B0604020202020204" pitchFamily="34" charset="0"/>
                <a:sym typeface="Arial" panose="020B0604020202020204" pitchFamily="34" charset="0"/>
              </a:rPr>
              <a:t>1. Stand with boxing </a:t>
            </a:r>
            <a:endParaRPr lang="en-US" altLang="en-US" sz="1800" dirty="0">
              <a:latin typeface="Lucida Grande" charset="0"/>
              <a:ea typeface="Lucida Grande" charset="0"/>
              <a:cs typeface="Lucida Grande" charset="0"/>
              <a:sym typeface="Lucida Grande" charset="0"/>
            </a:endParaRPr>
          </a:p>
          <a:p>
            <a:pPr eaLnBrk="1" hangingPunct="1">
              <a:spcBef>
                <a:spcPts val="475"/>
              </a:spcBef>
            </a:pPr>
            <a:r>
              <a:rPr lang="en-US" altLang="en-US" sz="1800" dirty="0">
                <a:latin typeface="Arial" panose="020B0604020202020204" pitchFamily="34" charset="0"/>
                <a:cs typeface="Arial" panose="020B0604020202020204" pitchFamily="34" charset="0"/>
                <a:sym typeface="Arial" panose="020B0604020202020204" pitchFamily="34" charset="0"/>
              </a:rPr>
              <a:t>Stance</a:t>
            </a:r>
            <a:r>
              <a:rPr lang="zh-TW" altLang="en-US" sz="1800" dirty="0"/>
              <a:t>以</a:t>
            </a:r>
            <a:r>
              <a:rPr lang="zh-TW" altLang="zh-TW" sz="1800" dirty="0"/>
              <a:t>拳擊</a:t>
            </a:r>
            <a:r>
              <a:rPr lang="zh-TW" altLang="en-US" sz="1800" dirty="0"/>
              <a:t>姿勢站</a:t>
            </a:r>
            <a:r>
              <a:rPr lang="zh-TW" altLang="zh-TW" sz="1800" dirty="0"/>
              <a:t>立</a:t>
            </a:r>
            <a:endParaRPr lang="en-US" altLang="en-US" sz="2400" dirty="0">
              <a:latin typeface="Arial" panose="020B0604020202020204" pitchFamily="34" charset="0"/>
              <a:cs typeface="Arial" panose="020B0604020202020204" pitchFamily="34" charset="0"/>
              <a:sym typeface="Arial" panose="020B0604020202020204" pitchFamily="34" charset="0"/>
            </a:endParaRPr>
          </a:p>
        </p:txBody>
      </p:sp>
      <p:pic>
        <p:nvPicPr>
          <p:cNvPr id="50791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2195"/>
          <a:stretch/>
        </p:blipFill>
        <p:spPr bwMode="auto">
          <a:xfrm>
            <a:off x="3757613" y="780733"/>
            <a:ext cx="6153150" cy="223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9" name="Rectangle 4"/>
          <p:cNvSpPr>
            <a:spLocks/>
          </p:cNvSpPr>
          <p:nvPr/>
        </p:nvSpPr>
        <p:spPr bwMode="auto">
          <a:xfrm>
            <a:off x="342295" y="3068960"/>
            <a:ext cx="9345713" cy="35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b="1" dirty="0">
                <a:latin typeface="Arial" panose="020B0604020202020204" pitchFamily="34" charset="0"/>
                <a:cs typeface="Arial" panose="020B0604020202020204" pitchFamily="34" charset="0"/>
                <a:sym typeface="Arial" panose="020B0604020202020204" pitchFamily="34" charset="0"/>
              </a:rPr>
              <a:t>Orthodox</a:t>
            </a:r>
            <a:r>
              <a:rPr lang="zh-TW" altLang="en-US" sz="2000" b="1" dirty="0">
                <a:latin typeface="Arial" panose="020B0604020202020204" pitchFamily="34" charset="0"/>
                <a:cs typeface="Arial" panose="020B0604020202020204" pitchFamily="34" charset="0"/>
                <a:sym typeface="Arial" panose="020B0604020202020204" pitchFamily="34" charset="0"/>
              </a:rPr>
              <a:t>正統</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2. Lift rear foot very slightly</a:t>
            </a:r>
            <a:r>
              <a:rPr lang="zh-TW" altLang="zh-TW" sz="2000" dirty="0"/>
              <a:t>非常輕微提起</a:t>
            </a:r>
            <a:r>
              <a:rPr lang="zh-TW" altLang="en-US" sz="2000" dirty="0"/>
              <a:t>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3. Push body to the right side with lead</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foot</a:t>
            </a:r>
            <a:r>
              <a:rPr lang="zh-TW" altLang="en-US" sz="2000" dirty="0"/>
              <a:t>以前</a:t>
            </a:r>
            <a:r>
              <a:rPr lang="zh-TW" altLang="zh-TW" sz="2000" dirty="0"/>
              <a:t>腳將身體向</a:t>
            </a:r>
            <a:r>
              <a:rPr lang="zh-TW" altLang="en-US" sz="2000" dirty="0"/>
              <a:t>右</a:t>
            </a:r>
            <a:r>
              <a:rPr lang="zh-TW" altLang="zh-TW" sz="2000" dirty="0"/>
              <a:t>推</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4. After toes of the rear foot touches</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the floor, lead foot follows</a:t>
            </a:r>
            <a:r>
              <a:rPr lang="zh-TW" altLang="en-US" sz="2000" dirty="0">
                <a:latin typeface="Arial" panose="020B0604020202020204" pitchFamily="34" charset="0"/>
                <a:cs typeface="Arial" panose="020B0604020202020204" pitchFamily="34" charset="0"/>
                <a:sym typeface="Arial" panose="020B0604020202020204" pitchFamily="34" charset="0"/>
              </a:rPr>
              <a:t>在後</a:t>
            </a:r>
            <a:r>
              <a:rPr lang="zh-TW" altLang="zh-TW" sz="2000" dirty="0"/>
              <a:t>腳</a:t>
            </a:r>
            <a:r>
              <a:rPr lang="zh-TW" altLang="en-US" sz="2000" dirty="0"/>
              <a:t>趾觸地</a:t>
            </a:r>
            <a:r>
              <a:rPr lang="zh-TW" altLang="zh-TW" sz="2000" dirty="0"/>
              <a:t>後，</a:t>
            </a:r>
            <a:r>
              <a:rPr lang="zh-TW" altLang="en-US" sz="2000" dirty="0"/>
              <a:t>接著是前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r>
              <a:rPr lang="en-US" altLang="en-US" sz="2000" b="1" dirty="0">
                <a:latin typeface="Arial" panose="020B0604020202020204" pitchFamily="34" charset="0"/>
                <a:cs typeface="Arial" panose="020B0604020202020204" pitchFamily="34" charset="0"/>
                <a:sym typeface="Arial" panose="020B0604020202020204" pitchFamily="34" charset="0"/>
              </a:rPr>
              <a:t>Southpaw</a:t>
            </a:r>
            <a:r>
              <a:rPr lang="zh-TW" altLang="en-US" sz="2000" b="1" dirty="0">
                <a:latin typeface="Arial" panose="020B0604020202020204" pitchFamily="34" charset="0"/>
                <a:cs typeface="Arial" panose="020B0604020202020204" pitchFamily="34" charset="0"/>
                <a:sym typeface="Arial" panose="020B0604020202020204" pitchFamily="34" charset="0"/>
              </a:rPr>
              <a:t>左撇子</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2. Lift lead foot slightly</a:t>
            </a:r>
            <a:r>
              <a:rPr lang="zh-TW" altLang="zh-TW" sz="2000" dirty="0"/>
              <a:t>輕微提起</a:t>
            </a:r>
            <a:r>
              <a:rPr lang="zh-TW" altLang="en-US" sz="2000" dirty="0"/>
              <a:t>前</a:t>
            </a:r>
            <a:r>
              <a:rPr lang="zh-TW" altLang="zh-TW" sz="2000" dirty="0"/>
              <a:t>腳</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3. Push body to the right side with rear</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foot</a:t>
            </a:r>
            <a:r>
              <a:rPr lang="zh-TW" altLang="en-US" sz="2000" dirty="0"/>
              <a:t>以後</a:t>
            </a:r>
            <a:r>
              <a:rPr lang="zh-TW" altLang="zh-TW" sz="2000" dirty="0"/>
              <a:t>腳將身體向</a:t>
            </a:r>
            <a:r>
              <a:rPr lang="zh-TW" altLang="en-US" sz="2000" dirty="0"/>
              <a:t>右</a:t>
            </a:r>
            <a:r>
              <a:rPr lang="zh-TW" altLang="zh-TW" sz="2000" dirty="0"/>
              <a:t>推</a:t>
            </a:r>
            <a:endParaRPr lang="en-US" altLang="en-US" sz="2000" dirty="0">
              <a:latin typeface="Lucida Grande" charset="0"/>
              <a:ea typeface="Lucida Grande" charset="0"/>
              <a:cs typeface="Lucida Grande" charset="0"/>
              <a:sym typeface="Lucida Grande" charset="0"/>
            </a:endParaRPr>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4. After toes of the lead foot touches</a:t>
            </a:r>
            <a:r>
              <a:rPr lang="en-US" altLang="en-US" sz="2000" dirty="0">
                <a:latin typeface="Lucida Grande" charset="0"/>
                <a:ea typeface="Lucida Grande" charset="0"/>
                <a:cs typeface="Lucida Grande" charset="0"/>
                <a:sym typeface="Lucida Grande"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the floor, rear foot follows</a:t>
            </a:r>
            <a:r>
              <a:rPr lang="zh-TW" altLang="en-US" sz="2000" dirty="0">
                <a:latin typeface="Arial" panose="020B0604020202020204" pitchFamily="34" charset="0"/>
                <a:cs typeface="Arial" panose="020B0604020202020204" pitchFamily="34" charset="0"/>
                <a:sym typeface="Arial" panose="020B0604020202020204" pitchFamily="34" charset="0"/>
              </a:rPr>
              <a:t>在前</a:t>
            </a:r>
            <a:r>
              <a:rPr lang="zh-TW" altLang="zh-TW" sz="2000" dirty="0"/>
              <a:t>腳</a:t>
            </a:r>
            <a:r>
              <a:rPr lang="zh-TW" altLang="en-US" sz="2000" dirty="0"/>
              <a:t>趾觸地</a:t>
            </a:r>
            <a:r>
              <a:rPr lang="zh-TW" altLang="zh-TW" sz="2000" dirty="0"/>
              <a:t>後，</a:t>
            </a:r>
            <a:r>
              <a:rPr lang="zh-TW" altLang="en-US" sz="2000" dirty="0"/>
              <a:t>接著是後</a:t>
            </a:r>
            <a:r>
              <a:rPr lang="zh-TW" altLang="zh-TW" sz="2000" dirty="0"/>
              <a:t>腳</a:t>
            </a:r>
            <a:endParaRPr lang="en-US" altLang="zh-TW" sz="2000" dirty="0"/>
          </a:p>
          <a:p>
            <a:pPr eaLnBrk="1" hangingPunct="1"/>
            <a:r>
              <a:rPr lang="en-US" altLang="en-US" sz="2000" dirty="0">
                <a:latin typeface="Arial" panose="020B0604020202020204" pitchFamily="34" charset="0"/>
                <a:cs typeface="Arial" panose="020B0604020202020204" pitchFamily="34" charset="0"/>
                <a:sym typeface="Arial" panose="020B0604020202020204" pitchFamily="34" charset="0"/>
              </a:rPr>
              <a:t>5. Keep the feet shoulder width apart and weight distribution on both legs</a:t>
            </a:r>
            <a:r>
              <a:rPr lang="zh-TW" altLang="zh-TW" sz="2000" dirty="0"/>
              <a:t>保持</a:t>
            </a:r>
            <a:r>
              <a:rPr lang="zh-TW" altLang="en-US" sz="2000" dirty="0"/>
              <a:t>雙</a:t>
            </a:r>
            <a:r>
              <a:rPr lang="zh-TW" altLang="zh-TW" sz="2000" dirty="0"/>
              <a:t>腳</a:t>
            </a:r>
            <a:r>
              <a:rPr lang="zh-TW" altLang="en-US" sz="2000" dirty="0"/>
              <a:t>與</a:t>
            </a:r>
            <a:r>
              <a:rPr lang="zh-TW" altLang="zh-TW" sz="2000" dirty="0"/>
              <a:t>肩</a:t>
            </a:r>
            <a:r>
              <a:rPr lang="zh-TW" altLang="en-US" sz="2000" dirty="0"/>
              <a:t>同寬</a:t>
            </a:r>
            <a:r>
              <a:rPr lang="zh-TW" altLang="zh-TW" sz="2000" dirty="0"/>
              <a:t>，並</a:t>
            </a:r>
            <a:r>
              <a:rPr lang="zh-TW" altLang="en-US" sz="2000" dirty="0"/>
              <a:t>將</a:t>
            </a:r>
            <a:r>
              <a:rPr lang="zh-TW" altLang="zh-TW" sz="2000" dirty="0"/>
              <a:t>重量分</a:t>
            </a:r>
            <a:r>
              <a:rPr lang="zh-TW" altLang="en-US" sz="2000" dirty="0"/>
              <a:t>配在兩隻腿</a:t>
            </a:r>
            <a:endParaRPr lang="en-US" altLang="en-US" sz="2000" dirty="0">
              <a:latin typeface="Arial" panose="020B0604020202020204" pitchFamily="34" charset="0"/>
              <a:cs typeface="Arial" panose="020B0604020202020204" pitchFamily="34" charset="0"/>
              <a:sym typeface="Arial" panose="020B0604020202020204" pitchFamily="34" charset="0"/>
            </a:endParaRPr>
          </a:p>
        </p:txBody>
      </p:sp>
      <p:sp>
        <p:nvSpPr>
          <p:cNvPr id="8" name="矩形 7">
            <a:extLst>
              <a:ext uri="{FF2B5EF4-FFF2-40B4-BE49-F238E27FC236}">
                <a16:creationId xmlns:a16="http://schemas.microsoft.com/office/drawing/2014/main" xmlns="" id="{944B80C8-AD3E-4B6E-A919-2C49336A578F}"/>
              </a:ext>
            </a:extLst>
          </p:cNvPr>
          <p:cNvSpPr/>
          <p:nvPr/>
        </p:nvSpPr>
        <p:spPr>
          <a:xfrm>
            <a:off x="4475241" y="2882581"/>
            <a:ext cx="1225592" cy="646331"/>
          </a:xfrm>
          <a:prstGeom prst="rect">
            <a:avLst/>
          </a:prstGeom>
        </p:spPr>
        <p:txBody>
          <a:bodyPr wrap="none">
            <a:spAutoFit/>
          </a:bodyPr>
          <a:lstStyle/>
          <a:p>
            <a:pPr algn="ctr"/>
            <a:r>
              <a:rPr lang="en-US" altLang="zh-TW" sz="1200" dirty="0"/>
              <a:t>RIGHT SIDE STEP</a:t>
            </a:r>
          </a:p>
          <a:p>
            <a:pPr algn="ctr"/>
            <a:r>
              <a:rPr lang="en-US" altLang="zh-TW" sz="1200" dirty="0"/>
              <a:t>(ORTHODOX)</a:t>
            </a:r>
          </a:p>
          <a:p>
            <a:pPr algn="ctr"/>
            <a:r>
              <a:rPr lang="zh-TW" altLang="en-US" sz="1200" dirty="0"/>
              <a:t>右側步伐</a:t>
            </a:r>
            <a:r>
              <a:rPr lang="en-US" altLang="zh-TW" sz="1200" dirty="0"/>
              <a:t>(</a:t>
            </a:r>
            <a:r>
              <a:rPr lang="zh-TW" altLang="en-US" sz="1200" dirty="0"/>
              <a:t>正統</a:t>
            </a:r>
            <a:r>
              <a:rPr lang="en-US" altLang="zh-TW" sz="1200" dirty="0"/>
              <a:t>)</a:t>
            </a:r>
            <a:endParaRPr lang="zh-TW" altLang="en-US" sz="1200" dirty="0"/>
          </a:p>
        </p:txBody>
      </p:sp>
      <p:sp>
        <p:nvSpPr>
          <p:cNvPr id="9" name="矩形 8">
            <a:extLst>
              <a:ext uri="{FF2B5EF4-FFF2-40B4-BE49-F238E27FC236}">
                <a16:creationId xmlns:a16="http://schemas.microsoft.com/office/drawing/2014/main" xmlns="" id="{09531ABA-153A-456D-B8E7-35A43D28C3CE}"/>
              </a:ext>
            </a:extLst>
          </p:cNvPr>
          <p:cNvSpPr/>
          <p:nvPr/>
        </p:nvSpPr>
        <p:spPr>
          <a:xfrm>
            <a:off x="7844330" y="2882581"/>
            <a:ext cx="1354858" cy="646331"/>
          </a:xfrm>
          <a:prstGeom prst="rect">
            <a:avLst/>
          </a:prstGeom>
        </p:spPr>
        <p:txBody>
          <a:bodyPr wrap="none">
            <a:spAutoFit/>
          </a:bodyPr>
          <a:lstStyle/>
          <a:p>
            <a:pPr algn="ctr"/>
            <a:r>
              <a:rPr lang="en-US" altLang="zh-TW" sz="1200" dirty="0"/>
              <a:t>RIGHT SIDE STEP</a:t>
            </a:r>
          </a:p>
          <a:p>
            <a:pPr algn="ctr"/>
            <a:r>
              <a:rPr lang="en-US" altLang="zh-TW" sz="1200" dirty="0"/>
              <a:t>(SOUTHPAW)</a:t>
            </a:r>
          </a:p>
          <a:p>
            <a:pPr algn="ctr"/>
            <a:r>
              <a:rPr lang="zh-TW" altLang="en-US" sz="1200" dirty="0"/>
              <a:t>右側步伐</a:t>
            </a:r>
            <a:r>
              <a:rPr lang="en-US" altLang="zh-TW" sz="1200" dirty="0"/>
              <a:t>(</a:t>
            </a:r>
            <a:r>
              <a:rPr lang="zh-TW" altLang="en-US" sz="1200" dirty="0"/>
              <a:t>左撇子</a:t>
            </a:r>
            <a:r>
              <a:rPr lang="en-US" altLang="zh-TW" sz="1200" dirty="0"/>
              <a:t>)</a:t>
            </a:r>
            <a:endParaRPr lang="zh-TW" altLang="en-US" sz="1200" dirty="0"/>
          </a:p>
        </p:txBody>
      </p:sp>
      <p:sp>
        <p:nvSpPr>
          <p:cNvPr id="507907" name="Rectangle 2"/>
          <p:cNvSpPr>
            <a:spLocks noGrp="1" noChangeArrowheads="1"/>
          </p:cNvSpPr>
          <p:nvPr>
            <p:ph type="title"/>
          </p:nvPr>
        </p:nvSpPr>
        <p:spPr>
          <a:xfrm>
            <a:off x="2416176" y="115888"/>
            <a:ext cx="7190812" cy="920432"/>
          </a:xfrm>
        </p:spPr>
        <p:txBody>
          <a:bodyPr/>
          <a:lstStyle/>
          <a:p>
            <a:pPr eaLnBrk="1" hangingPunct="1"/>
            <a:r>
              <a:rPr lang="en-US" altLang="en-US" sz="2400" dirty="0"/>
              <a:t>Basic </a:t>
            </a:r>
            <a:r>
              <a:rPr lang="en-US" altLang="en-US" sz="2400" dirty="0" smtClean="0"/>
              <a:t>Technique： </a:t>
            </a:r>
            <a:r>
              <a:rPr lang="en-US" altLang="en-US" sz="2400" dirty="0"/>
              <a:t>Boxing Steps</a:t>
            </a:r>
            <a:br>
              <a:rPr lang="en-US" altLang="en-US" sz="2400" dirty="0"/>
            </a:br>
            <a:r>
              <a:rPr lang="zh-TW" altLang="en-US" sz="2400" b="1" dirty="0"/>
              <a:t>基本</a:t>
            </a:r>
            <a:r>
              <a:rPr lang="zh-TW" altLang="en-US" sz="2400" b="1" dirty="0" smtClean="0"/>
              <a:t>技術：拳擊</a:t>
            </a:r>
            <a:r>
              <a:rPr lang="zh-TW" altLang="en-US" sz="2400" b="1" dirty="0"/>
              <a:t>步伐</a:t>
            </a:r>
            <a:endParaRPr lang="en-US" altLang="en-US" sz="2400" dirty="0"/>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5B629BB-6351-4F7E-BEF2-45AB34AD6726}" type="slidenum">
              <a:rPr lang="en-US" altLang="en-US" sz="1200" smtClean="0">
                <a:solidFill>
                  <a:srgbClr val="FFFFFF"/>
                </a:solidFill>
                <a:latin typeface="Arial Black" panose="020B0A04020102090204" pitchFamily="34" charset="0"/>
                <a:sym typeface="Arial Black" panose="020B0A04020102090204" pitchFamily="34" charset="0"/>
              </a:rPr>
              <a:pPr/>
              <a:t>376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8931" name="Rectangle 2"/>
          <p:cNvSpPr>
            <a:spLocks noGrp="1" noChangeArrowheads="1"/>
          </p:cNvSpPr>
          <p:nvPr>
            <p:ph type="body" idx="1"/>
          </p:nvPr>
        </p:nvSpPr>
        <p:spPr>
          <a:xfrm>
            <a:off x="830263" y="1409700"/>
            <a:ext cx="8661400" cy="5181600"/>
          </a:xfrm>
        </p:spPr>
        <p:txBody>
          <a:bodyPr/>
          <a:lstStyle/>
          <a:p>
            <a:pPr marL="0" indent="0" algn="just" eaLnBrk="1" hangingPunct="1">
              <a:spcBef>
                <a:spcPct val="0"/>
              </a:spcBef>
              <a:buNone/>
            </a:pPr>
            <a:r>
              <a:rPr lang="en-US" altLang="en-US" sz="2000" dirty="0"/>
              <a:t>In the early stages of learning techniques, all punches, </a:t>
            </a:r>
            <a:r>
              <a:rPr lang="en-US" altLang="en-US" sz="2000" b="1" dirty="0"/>
              <a:t>straight punches</a:t>
            </a:r>
            <a:r>
              <a:rPr lang="en-US" altLang="en-US" sz="2000" dirty="0"/>
              <a:t>, </a:t>
            </a:r>
            <a:r>
              <a:rPr lang="en-US" altLang="en-US" sz="2000" b="1" dirty="0"/>
              <a:t>hook</a:t>
            </a:r>
            <a:r>
              <a:rPr lang="en-US" altLang="en-US" sz="2000" dirty="0"/>
              <a:t>, and </a:t>
            </a:r>
            <a:r>
              <a:rPr lang="en-US" altLang="en-US" sz="2000" b="1" dirty="0"/>
              <a:t>uppercut </a:t>
            </a:r>
            <a:r>
              <a:rPr lang="en-US" altLang="en-US" sz="2000" dirty="0"/>
              <a:t>must be practiced and mastered in </a:t>
            </a:r>
            <a:r>
              <a:rPr lang="en-US" altLang="en-US" sz="2000" b="1" dirty="0"/>
              <a:t>standing position </a:t>
            </a:r>
            <a:r>
              <a:rPr lang="en-US" altLang="en-US" sz="2000" dirty="0"/>
              <a:t>before training with </a:t>
            </a:r>
            <a:r>
              <a:rPr lang="en-US" altLang="en-US" sz="2000" b="1" dirty="0"/>
              <a:t>boxing steps</a:t>
            </a:r>
            <a:r>
              <a:rPr lang="en-US" altLang="en-US" sz="2000" dirty="0"/>
              <a:t>.</a:t>
            </a:r>
            <a:r>
              <a:rPr lang="zh-TW" altLang="zh-TW" sz="2000" dirty="0"/>
              <a:t>在學習技巧的初期階段，必須練習</a:t>
            </a:r>
            <a:r>
              <a:rPr lang="zh-TW" altLang="en-US" sz="2000" dirty="0"/>
              <a:t>所有出拳包括</a:t>
            </a:r>
            <a:r>
              <a:rPr lang="zh-TW" altLang="zh-TW" sz="2000" b="1" dirty="0"/>
              <a:t>直</a:t>
            </a:r>
            <a:r>
              <a:rPr lang="zh-TW" altLang="en-US" sz="2000" b="1" dirty="0"/>
              <a:t>拳、</a:t>
            </a:r>
            <a:r>
              <a:rPr lang="zh-TW" altLang="zh-TW" sz="2000" b="1" dirty="0"/>
              <a:t>鉤</a:t>
            </a:r>
            <a:r>
              <a:rPr lang="zh-TW" altLang="en-US" sz="2000" b="1" dirty="0"/>
              <a:t>拳</a:t>
            </a:r>
            <a:r>
              <a:rPr lang="zh-TW" altLang="zh-TW" sz="2000" dirty="0"/>
              <a:t>和</a:t>
            </a:r>
            <a:r>
              <a:rPr lang="zh-TW" altLang="zh-TW" sz="2000" b="1" dirty="0"/>
              <a:t>上</a:t>
            </a:r>
            <a:r>
              <a:rPr lang="zh-TW" altLang="en-US" sz="2000" b="1" dirty="0"/>
              <a:t>鉤拳</a:t>
            </a:r>
            <a:r>
              <a:rPr lang="zh-TW" altLang="en-US" sz="2000" dirty="0"/>
              <a:t>，並在進行</a:t>
            </a:r>
            <a:r>
              <a:rPr lang="zh-TW" altLang="en-US" sz="2000" b="1" dirty="0"/>
              <a:t>拳擊步伐</a:t>
            </a:r>
            <a:r>
              <a:rPr lang="zh-TW" altLang="en-US" sz="2000" dirty="0"/>
              <a:t>訓練</a:t>
            </a:r>
            <a:r>
              <a:rPr lang="zh-TW" altLang="zh-TW" sz="2000" dirty="0"/>
              <a:t>之前掌握</a:t>
            </a:r>
            <a:r>
              <a:rPr lang="zh-TW" altLang="en-US" sz="2000" b="1" dirty="0"/>
              <a:t>站立姿勢</a:t>
            </a:r>
            <a:r>
              <a:rPr lang="zh-TW" altLang="zh-TW" sz="2000" dirty="0"/>
              <a:t>。</a:t>
            </a:r>
            <a:endParaRPr lang="en-US" altLang="en-US" sz="2000" dirty="0"/>
          </a:p>
          <a:p>
            <a:pPr marL="0" indent="0" eaLnBrk="1" hangingPunct="1">
              <a:spcBef>
                <a:spcPts val="500"/>
              </a:spcBef>
              <a:buNone/>
            </a:pPr>
            <a:r>
              <a:rPr lang="en-US" altLang="en-US" sz="2000" dirty="0"/>
              <a:t>Then practice the </a:t>
            </a:r>
            <a:r>
              <a:rPr lang="en-US" altLang="en-US" sz="2000" b="1" dirty="0"/>
              <a:t>punches together with boxing steps</a:t>
            </a:r>
            <a:r>
              <a:rPr lang="en-US" altLang="en-US" sz="2000" dirty="0"/>
              <a:t>. Teaching and training approach for punches must be in following </a:t>
            </a:r>
            <a:r>
              <a:rPr lang="en-US" altLang="en-US" sz="2000" dirty="0" smtClean="0"/>
              <a:t>sequence：</a:t>
            </a:r>
            <a:r>
              <a:rPr lang="zh-TW" altLang="en-US" sz="2000" dirty="0" smtClean="0"/>
              <a:t>接著</a:t>
            </a:r>
            <a:r>
              <a:rPr lang="zh-TW" altLang="zh-TW" sz="2000" dirty="0"/>
              <a:t>練習</a:t>
            </a:r>
            <a:r>
              <a:rPr lang="zh-TW" altLang="en-US" sz="2000" b="1" dirty="0"/>
              <a:t>出</a:t>
            </a:r>
            <a:r>
              <a:rPr lang="zh-TW" altLang="zh-TW" sz="2000" b="1" dirty="0"/>
              <a:t>拳</a:t>
            </a:r>
            <a:r>
              <a:rPr lang="zh-TW" altLang="en-US" sz="2000" b="1" dirty="0"/>
              <a:t>與拳擊步伐</a:t>
            </a:r>
            <a:r>
              <a:rPr lang="zh-TW" altLang="zh-TW" sz="2000" dirty="0"/>
              <a:t>。教</a:t>
            </a:r>
            <a:r>
              <a:rPr lang="zh-TW" altLang="en-US" sz="2000" dirty="0"/>
              <a:t>導</a:t>
            </a:r>
            <a:r>
              <a:rPr lang="zh-TW" altLang="zh-TW" sz="2000" dirty="0"/>
              <a:t>和訓練</a:t>
            </a:r>
            <a:r>
              <a:rPr lang="zh-TW" altLang="en-US" sz="2000" dirty="0"/>
              <a:t>出拳</a:t>
            </a:r>
            <a:r>
              <a:rPr lang="zh-TW" altLang="zh-TW" sz="2000" dirty="0"/>
              <a:t>方法必須按照以下</a:t>
            </a:r>
            <a:r>
              <a:rPr lang="zh-TW" altLang="zh-TW" sz="2000" dirty="0" smtClean="0"/>
              <a:t>順序</a:t>
            </a:r>
            <a:r>
              <a:rPr lang="zh-TW" altLang="en-US" sz="2000" dirty="0" smtClean="0"/>
              <a:t>：</a:t>
            </a:r>
            <a:endParaRPr lang="en-US" altLang="en-US" sz="2000" dirty="0"/>
          </a:p>
          <a:p>
            <a:pPr marL="0" indent="0" eaLnBrk="1" hangingPunct="1">
              <a:spcBef>
                <a:spcPts val="500"/>
              </a:spcBef>
            </a:pPr>
            <a:r>
              <a:rPr lang="en-US" altLang="en-US" sz="2000" dirty="0"/>
              <a:t>Punch in standing position</a:t>
            </a:r>
            <a:r>
              <a:rPr lang="zh-TW" altLang="en-US" sz="2000" dirty="0"/>
              <a:t>以</a:t>
            </a:r>
            <a:r>
              <a:rPr lang="zh-TW" altLang="zh-TW" sz="2000" dirty="0"/>
              <a:t>站立</a:t>
            </a:r>
            <a:r>
              <a:rPr lang="zh-TW" altLang="en-US" sz="2000" dirty="0"/>
              <a:t>姿勢出拳</a:t>
            </a:r>
            <a:endParaRPr lang="en-US" altLang="en-US" sz="2000" dirty="0"/>
          </a:p>
          <a:p>
            <a:pPr marL="0" indent="0" eaLnBrk="1" hangingPunct="1">
              <a:spcBef>
                <a:spcPts val="500"/>
              </a:spcBef>
            </a:pPr>
            <a:r>
              <a:rPr lang="en-US" altLang="en-US" sz="2000" dirty="0"/>
              <a:t>Punch with forward and backward step</a:t>
            </a:r>
            <a:r>
              <a:rPr lang="zh-TW" altLang="en-US" sz="2000" dirty="0"/>
              <a:t>以</a:t>
            </a:r>
            <a:r>
              <a:rPr lang="zh-TW" altLang="zh-TW" sz="2000" dirty="0"/>
              <a:t>前進和後退步</a:t>
            </a:r>
            <a:r>
              <a:rPr lang="zh-TW" altLang="en-US" sz="2000" dirty="0"/>
              <a:t>伐出拳</a:t>
            </a:r>
            <a:endParaRPr lang="en-US" altLang="en-US" sz="2000" dirty="0"/>
          </a:p>
          <a:p>
            <a:pPr marL="0" indent="0" eaLnBrk="1" hangingPunct="1">
              <a:spcBef>
                <a:spcPts val="500"/>
              </a:spcBef>
            </a:pPr>
            <a:r>
              <a:rPr lang="en-US" altLang="en-US" sz="2000" dirty="0"/>
              <a:t>Punch with side steps</a:t>
            </a:r>
            <a:r>
              <a:rPr lang="zh-TW" altLang="en-US" sz="2000" dirty="0"/>
              <a:t>以側面</a:t>
            </a:r>
            <a:r>
              <a:rPr lang="zh-TW" altLang="zh-TW" sz="2000" dirty="0"/>
              <a:t>步</a:t>
            </a:r>
            <a:r>
              <a:rPr lang="zh-TW" altLang="en-US" sz="2000" dirty="0"/>
              <a:t>伐出拳</a:t>
            </a:r>
            <a:endParaRPr lang="en-US" altLang="en-US" sz="2000" dirty="0"/>
          </a:p>
          <a:p>
            <a:pPr marL="0" indent="0" algn="just" eaLnBrk="1" hangingPunct="1">
              <a:spcBef>
                <a:spcPts val="500"/>
              </a:spcBef>
              <a:buNone/>
            </a:pPr>
            <a:r>
              <a:rPr lang="en-US" altLang="en-US" sz="2000" dirty="0"/>
              <a:t>Learn single punch with boxing stance then with movement, learn the next punch with boxing stance and movement. After mastering at least two punches with both standing and with movement, learn to use these two punches as a combination by standing, then with the movement.</a:t>
            </a:r>
            <a:r>
              <a:rPr lang="zh-TW" altLang="zh-TW" sz="2000" dirty="0"/>
              <a:t> </a:t>
            </a:r>
            <a:r>
              <a:rPr lang="zh-TW" altLang="en-US" sz="2000" dirty="0"/>
              <a:t>以</a:t>
            </a:r>
            <a:r>
              <a:rPr lang="zh-TW" altLang="zh-TW" sz="2000" dirty="0"/>
              <a:t>拳擊姿</a:t>
            </a:r>
            <a:r>
              <a:rPr lang="zh-TW" altLang="en-US" sz="2000" dirty="0"/>
              <a:t>勢</a:t>
            </a:r>
            <a:r>
              <a:rPr lang="zh-TW" altLang="zh-TW" sz="2000" dirty="0"/>
              <a:t>學習單拳，</a:t>
            </a:r>
            <a:r>
              <a:rPr lang="zh-TW" altLang="en-US" sz="2000" dirty="0"/>
              <a:t>接著包含移</a:t>
            </a:r>
            <a:r>
              <a:rPr lang="zh-TW" altLang="zh-TW" sz="2000" dirty="0"/>
              <a:t>動，學習下一個</a:t>
            </a:r>
            <a:r>
              <a:rPr lang="zh-TW" altLang="en-US" sz="2000" dirty="0"/>
              <a:t>包含</a:t>
            </a:r>
            <a:r>
              <a:rPr lang="zh-TW" altLang="zh-TW" sz="2000" dirty="0"/>
              <a:t>拳擊姿</a:t>
            </a:r>
            <a:r>
              <a:rPr lang="zh-TW" altLang="en-US" sz="2000" dirty="0"/>
              <a:t>勢</a:t>
            </a:r>
            <a:r>
              <a:rPr lang="zh-TW" altLang="zh-TW" sz="2000" dirty="0"/>
              <a:t>和</a:t>
            </a:r>
            <a:r>
              <a:rPr lang="zh-TW" altLang="en-US" sz="2000" dirty="0"/>
              <a:t>移</a:t>
            </a:r>
            <a:r>
              <a:rPr lang="zh-TW" altLang="zh-TW" sz="2000" dirty="0"/>
              <a:t>動</a:t>
            </a:r>
            <a:r>
              <a:rPr lang="zh-TW" altLang="en-US" sz="2000" dirty="0"/>
              <a:t>的出</a:t>
            </a:r>
            <a:r>
              <a:rPr lang="zh-TW" altLang="zh-TW" sz="2000" dirty="0"/>
              <a:t>拳。</a:t>
            </a:r>
            <a:r>
              <a:rPr lang="zh-TW" altLang="en-US" sz="2000" dirty="0"/>
              <a:t>在</a:t>
            </a:r>
            <a:r>
              <a:rPr lang="zh-TW" altLang="zh-TW" sz="2000" dirty="0"/>
              <a:t>掌握至少兩</a:t>
            </a:r>
            <a:r>
              <a:rPr lang="zh-TW" altLang="en-US" sz="2000" dirty="0"/>
              <a:t>種出拳包含兩種</a:t>
            </a:r>
            <a:r>
              <a:rPr lang="zh-TW" altLang="zh-TW" sz="2000" dirty="0"/>
              <a:t>站立和</a:t>
            </a:r>
            <a:r>
              <a:rPr lang="zh-TW" altLang="en-US" sz="2000" dirty="0"/>
              <a:t>移</a:t>
            </a:r>
            <a:r>
              <a:rPr lang="zh-TW" altLang="zh-TW" sz="2000" dirty="0"/>
              <a:t>動</a:t>
            </a:r>
            <a:r>
              <a:rPr lang="zh-TW" altLang="en-US" sz="2000" dirty="0"/>
              <a:t>之後</a:t>
            </a:r>
            <a:r>
              <a:rPr lang="zh-TW" altLang="zh-TW" sz="2000" dirty="0"/>
              <a:t>，</a:t>
            </a:r>
            <a:r>
              <a:rPr lang="zh-TW" altLang="en-US" sz="2000" dirty="0"/>
              <a:t>結合站立而</a:t>
            </a:r>
            <a:r>
              <a:rPr lang="zh-TW" altLang="zh-TW" sz="2000" dirty="0"/>
              <a:t>學習使用這兩</a:t>
            </a:r>
            <a:r>
              <a:rPr lang="zh-TW" altLang="en-US" sz="2000" dirty="0"/>
              <a:t>種出</a:t>
            </a:r>
            <a:r>
              <a:rPr lang="zh-TW" altLang="zh-TW" sz="2000" dirty="0"/>
              <a:t>拳，</a:t>
            </a:r>
            <a:r>
              <a:rPr lang="zh-TW" altLang="en-US" sz="2000" dirty="0"/>
              <a:t>接著再結合移</a:t>
            </a:r>
            <a:r>
              <a:rPr lang="zh-TW" altLang="zh-TW" sz="2000" dirty="0"/>
              <a:t>動。</a:t>
            </a:r>
            <a:endParaRPr lang="en-US" altLang="en-US" sz="2000" dirty="0"/>
          </a:p>
        </p:txBody>
      </p:sp>
      <p:sp>
        <p:nvSpPr>
          <p:cNvPr id="508932" name="Rectangle 3"/>
          <p:cNvSpPr>
            <a:spLocks noGrp="1" noChangeArrowheads="1"/>
          </p:cNvSpPr>
          <p:nvPr>
            <p:ph type="title"/>
          </p:nvPr>
        </p:nvSpPr>
        <p:spPr>
          <a:xfrm>
            <a:off x="2143125" y="331788"/>
            <a:ext cx="7489825" cy="863600"/>
          </a:xfrm>
        </p:spPr>
        <p:txBody>
          <a:bodyPr/>
          <a:lstStyle/>
          <a:p>
            <a:pPr eaLnBrk="1" hangingPunct="1"/>
            <a:r>
              <a:rPr lang="en-US" altLang="en-US" sz="2800" b="1" dirty="0"/>
              <a:t>BASIC BOXING PUNCHES</a:t>
            </a:r>
            <a:r>
              <a:rPr lang="zh-TW" altLang="zh-TW" sz="2800" b="1" dirty="0"/>
              <a:t>基本拳擊</a:t>
            </a:r>
            <a:r>
              <a:rPr lang="zh-TW" altLang="en-US" sz="2800" b="1" dirty="0"/>
              <a:t>出</a:t>
            </a:r>
            <a:r>
              <a:rPr lang="zh-TW" altLang="zh-TW" sz="2800" b="1" dirty="0"/>
              <a:t>拳</a:t>
            </a:r>
            <a:endParaRPr lang="en-US" altLang="en-US" sz="2800" b="1" dirty="0"/>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41894F3-E35A-4765-A3D2-BA507D4F085F}" type="slidenum">
              <a:rPr lang="en-US" altLang="en-US" sz="1200" smtClean="0">
                <a:solidFill>
                  <a:srgbClr val="FFFFFF"/>
                </a:solidFill>
                <a:latin typeface="Arial Black" panose="020B0A04020102090204" pitchFamily="34" charset="0"/>
                <a:sym typeface="Arial Black" panose="020B0A04020102090204" pitchFamily="34" charset="0"/>
              </a:rPr>
              <a:pPr/>
              <a:t>377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09955" name="Rectangle 2"/>
          <p:cNvSpPr>
            <a:spLocks noGrp="1" noChangeArrowheads="1"/>
          </p:cNvSpPr>
          <p:nvPr>
            <p:ph type="title"/>
          </p:nvPr>
        </p:nvSpPr>
        <p:spPr>
          <a:xfrm>
            <a:off x="2216150" y="250825"/>
            <a:ext cx="7488238" cy="801911"/>
          </a:xfrm>
        </p:spPr>
        <p:txBody>
          <a:bodyPr/>
          <a:lstStyle/>
          <a:p>
            <a:pPr eaLnBrk="1" hangingPunct="1"/>
            <a:r>
              <a:rPr lang="en-US" altLang="en-US" sz="2800" dirty="0"/>
              <a:t>BASIC BOXING PUNCHES</a:t>
            </a:r>
            <a:r>
              <a:rPr lang="zh-TW" altLang="zh-TW" sz="2800" b="1" dirty="0"/>
              <a:t>基本拳擊</a:t>
            </a:r>
            <a:r>
              <a:rPr lang="zh-TW" altLang="en-US" sz="2800" b="1" dirty="0"/>
              <a:t>出</a:t>
            </a:r>
            <a:r>
              <a:rPr lang="zh-TW" altLang="zh-TW" sz="2800" b="1" dirty="0"/>
              <a:t>拳</a:t>
            </a:r>
            <a:endParaRPr lang="en-US" altLang="en-US" sz="2800" dirty="0"/>
          </a:p>
        </p:txBody>
      </p:sp>
      <p:sp>
        <p:nvSpPr>
          <p:cNvPr id="509956" name="Rectangle 3"/>
          <p:cNvSpPr>
            <a:spLocks/>
          </p:cNvSpPr>
          <p:nvPr/>
        </p:nvSpPr>
        <p:spPr bwMode="auto">
          <a:xfrm>
            <a:off x="992188" y="1225550"/>
            <a:ext cx="89281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b="1" dirty="0">
                <a:latin typeface="Arial" panose="020B0604020202020204" pitchFamily="34" charset="0"/>
                <a:cs typeface="Arial" panose="020B0604020202020204" pitchFamily="34" charset="0"/>
                <a:sym typeface="Arial" panose="020B0604020202020204" pitchFamily="34" charset="0"/>
              </a:rPr>
              <a:t>Common Mistakes in Basic Boxing </a:t>
            </a:r>
            <a:r>
              <a:rPr lang="en-US" altLang="en-US" sz="2400" b="1" dirty="0" smtClean="0">
                <a:latin typeface="Arial" panose="020B0604020202020204" pitchFamily="34" charset="0"/>
                <a:cs typeface="Arial" panose="020B0604020202020204" pitchFamily="34" charset="0"/>
                <a:sym typeface="Arial" panose="020B0604020202020204" pitchFamily="34" charset="0"/>
              </a:rPr>
              <a:t>Punches：</a:t>
            </a:r>
            <a:r>
              <a:rPr lang="zh-TW" altLang="zh-TW" sz="2400" b="1" dirty="0" smtClean="0"/>
              <a:t>基本</a:t>
            </a:r>
            <a:r>
              <a:rPr lang="zh-TW" altLang="zh-TW" sz="2400" b="1" dirty="0"/>
              <a:t>拳擊</a:t>
            </a:r>
            <a:r>
              <a:rPr lang="zh-TW" altLang="en-US" sz="2400" b="1" dirty="0"/>
              <a:t>出</a:t>
            </a:r>
            <a:r>
              <a:rPr lang="zh-TW" altLang="zh-TW" sz="2400" b="1" dirty="0"/>
              <a:t>拳的常見</a:t>
            </a:r>
            <a:r>
              <a:rPr lang="zh-TW" altLang="zh-TW" sz="2400" b="1" dirty="0" smtClean="0"/>
              <a:t>錯誤</a:t>
            </a:r>
            <a:r>
              <a:rPr lang="zh-TW" altLang="en-US" sz="2400" b="1" dirty="0" smtClean="0"/>
              <a:t>：</a:t>
            </a:r>
            <a:endParaRPr lang="en-US" altLang="en-US" sz="2400" b="1" dirty="0">
              <a:latin typeface="Arial" panose="020B0604020202020204" pitchFamily="34" charset="0"/>
              <a:cs typeface="Arial" panose="020B0604020202020204" pitchFamily="34" charset="0"/>
              <a:sym typeface="Arial" panose="020B0604020202020204" pitchFamily="34"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Punching without rotating body</a:t>
            </a:r>
            <a:r>
              <a:rPr lang="zh-TW" altLang="en-US" sz="2400" dirty="0"/>
              <a:t>未</a:t>
            </a:r>
            <a:r>
              <a:rPr lang="zh-TW" altLang="zh-TW" sz="2400" dirty="0"/>
              <a:t>旋轉</a:t>
            </a:r>
            <a:r>
              <a:rPr lang="zh-TW" altLang="en-US" sz="2400" dirty="0"/>
              <a:t>身</a:t>
            </a:r>
            <a:r>
              <a:rPr lang="zh-TW" altLang="zh-TW" sz="2400" dirty="0"/>
              <a:t>體</a:t>
            </a:r>
            <a:r>
              <a:rPr lang="zh-TW" altLang="en-US" sz="2400" dirty="0"/>
              <a:t>出拳</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Bodyweight shifted to the wrong side</a:t>
            </a:r>
            <a:r>
              <a:rPr lang="zh-TW" altLang="zh-TW" sz="2400" dirty="0"/>
              <a:t>體重偏移到錯誤的</a:t>
            </a:r>
            <a:r>
              <a:rPr lang="zh-TW" altLang="en-US" sz="2400" dirty="0"/>
              <a:t>那邊</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Lifting chin upward</a:t>
            </a:r>
            <a:r>
              <a:rPr lang="zh-TW" altLang="en-US" sz="2400" dirty="0"/>
              <a:t>抬起</a:t>
            </a:r>
            <a:r>
              <a:rPr lang="zh-TW" altLang="zh-TW" sz="2400" dirty="0"/>
              <a:t>下巴</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Chin not protected</a:t>
            </a:r>
            <a:r>
              <a:rPr lang="zh-TW" altLang="en-US" sz="2400" dirty="0">
                <a:latin typeface="Arial" panose="020B0604020202020204" pitchFamily="34" charset="0"/>
                <a:cs typeface="Arial" panose="020B0604020202020204" pitchFamily="34" charset="0"/>
                <a:sym typeface="Arial" panose="020B0604020202020204" pitchFamily="34" charset="0"/>
              </a:rPr>
              <a:t>未保護</a:t>
            </a:r>
            <a:r>
              <a:rPr lang="zh-TW" altLang="zh-TW" sz="2400" dirty="0"/>
              <a:t>下巴</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Head leaned forward, backward, or sideways</a:t>
            </a:r>
            <a:r>
              <a:rPr lang="zh-TW" altLang="zh-TW" sz="2400" dirty="0"/>
              <a:t>頭向前</a:t>
            </a:r>
            <a:r>
              <a:rPr lang="zh-TW" altLang="en-US" sz="2400" dirty="0">
                <a:latin typeface="新細明體" panose="02020500000000000000" pitchFamily="18" charset="-120"/>
                <a:ea typeface="新細明體" panose="02020500000000000000" pitchFamily="18" charset="-120"/>
              </a:rPr>
              <a:t>、</a:t>
            </a:r>
            <a:r>
              <a:rPr lang="zh-TW" altLang="zh-TW" sz="2400" dirty="0"/>
              <a:t>向後或向側</a:t>
            </a:r>
            <a:r>
              <a:rPr lang="zh-TW" altLang="en-US" sz="2400" dirty="0"/>
              <a:t>邊</a:t>
            </a:r>
            <a:r>
              <a:rPr lang="zh-TW" altLang="zh-TW" sz="2400" dirty="0"/>
              <a:t>傾</a:t>
            </a:r>
            <a:r>
              <a:rPr lang="zh-TW" altLang="en-US" sz="2400" dirty="0"/>
              <a:t>斜</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Legs in wrong position before and after punching with steps</a:t>
            </a:r>
            <a:r>
              <a:rPr lang="zh-TW" altLang="en-US" sz="2400" dirty="0"/>
              <a:t>在包含了步伐的出拳</a:t>
            </a:r>
            <a:r>
              <a:rPr lang="zh-TW" altLang="zh-TW" sz="2400" dirty="0"/>
              <a:t>前後</a:t>
            </a:r>
            <a:r>
              <a:rPr lang="zh-TW" altLang="en-US" sz="2400" dirty="0"/>
              <a:t>，</a:t>
            </a:r>
            <a:r>
              <a:rPr lang="zh-TW" altLang="zh-TW" sz="2400" dirty="0"/>
              <a:t>腿部</a:t>
            </a:r>
            <a:r>
              <a:rPr lang="zh-TW" altLang="en-US" sz="2400" dirty="0"/>
              <a:t>姿勢</a:t>
            </a:r>
            <a:r>
              <a:rPr lang="zh-TW" altLang="zh-TW" sz="2400" dirty="0"/>
              <a:t>錯誤</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Fists not rotated correctly</a:t>
            </a:r>
            <a:r>
              <a:rPr lang="zh-TW" altLang="en-US" sz="2400" dirty="0"/>
              <a:t>未</a:t>
            </a:r>
            <a:r>
              <a:rPr lang="zh-TW" altLang="zh-TW" sz="2400" dirty="0"/>
              <a:t>正確旋轉拳頭</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Retract arm low or sideways after striking a blow</a:t>
            </a:r>
            <a:r>
              <a:rPr lang="zh-TW" altLang="en-US" sz="2400" dirty="0">
                <a:latin typeface="Arial" panose="020B0604020202020204" pitchFamily="34" charset="0"/>
                <a:cs typeface="Arial" panose="020B0604020202020204" pitchFamily="34" charset="0"/>
                <a:sym typeface="Arial" panose="020B0604020202020204" pitchFamily="34" charset="0"/>
              </a:rPr>
              <a:t>在出手攻</a:t>
            </a:r>
            <a:r>
              <a:rPr lang="zh-TW" altLang="zh-TW" sz="2400" dirty="0"/>
              <a:t>擊後將手臂</a:t>
            </a:r>
            <a:r>
              <a:rPr lang="zh-TW" altLang="en-US" sz="2400" dirty="0"/>
              <a:t>縮得過</a:t>
            </a:r>
            <a:r>
              <a:rPr lang="zh-TW" altLang="zh-TW" sz="2400" dirty="0"/>
              <a:t>低或</a:t>
            </a:r>
            <a:r>
              <a:rPr lang="zh-TW" altLang="en-US" sz="2400" dirty="0"/>
              <a:t>側向</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Slow retracting hand to base position</a:t>
            </a:r>
            <a:r>
              <a:rPr lang="zh-TW" altLang="zh-TW" sz="2400" dirty="0"/>
              <a:t>緩慢</a:t>
            </a:r>
            <a:r>
              <a:rPr lang="zh-TW" altLang="en-US" sz="2400" dirty="0"/>
              <a:t>將</a:t>
            </a:r>
            <a:r>
              <a:rPr lang="zh-TW" altLang="zh-TW" sz="2400" dirty="0"/>
              <a:t>手縮回基</a:t>
            </a:r>
            <a:r>
              <a:rPr lang="zh-TW" altLang="en-US" sz="2400" dirty="0"/>
              <a:t>本</a:t>
            </a:r>
            <a:r>
              <a:rPr lang="zh-TW" altLang="zh-TW" sz="2400" dirty="0"/>
              <a:t>位置</a:t>
            </a:r>
            <a:endParaRPr lang="en-US" altLang="en-US" sz="2400" dirty="0">
              <a:latin typeface="Arial" panose="020B0604020202020204" pitchFamily="34" charset="0"/>
              <a:cs typeface="Arial" panose="020B0604020202020204" pitchFamily="34" charset="0"/>
              <a:sym typeface="Arial" panose="020B0604020202020204" pitchFamily="34" charset="0"/>
            </a:endParaRPr>
          </a:p>
          <a:p>
            <a:pPr eaLnBrk="1" hangingPunct="1">
              <a:buClr>
                <a:srgbClr val="000000"/>
              </a:buClr>
              <a:buSzPct val="100000"/>
            </a:pPr>
            <a:r>
              <a:rPr lang="zh-TW" altLang="zh-TW" sz="2400" dirty="0"/>
              <a:t/>
            </a:r>
            <a:br>
              <a:rPr lang="zh-TW" altLang="zh-TW" sz="2400" dirty="0"/>
            </a:br>
            <a:r>
              <a:rPr lang="zh-TW" altLang="zh-TW" sz="2400" dirty="0"/>
              <a:t/>
            </a:r>
            <a:br>
              <a:rPr lang="zh-TW" altLang="zh-TW" sz="2400" dirty="0"/>
            </a:br>
            <a:endParaRPr lang="en-US" altLang="en-US" sz="24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B2AE642-1022-40F9-92B6-8028327E98D0}" type="slidenum">
              <a:rPr lang="en-US" altLang="en-US" sz="1200" smtClean="0">
                <a:solidFill>
                  <a:srgbClr val="FFFFFF"/>
                </a:solidFill>
                <a:latin typeface="Arial Black" panose="020B0A04020102090204" pitchFamily="34" charset="0"/>
                <a:sym typeface="Arial Black" panose="020B0A04020102090204" pitchFamily="34" charset="0"/>
              </a:rPr>
              <a:pPr/>
              <a:t>378</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0979" name="Rectangle 2"/>
          <p:cNvSpPr>
            <a:spLocks noGrp="1" noChangeArrowheads="1"/>
          </p:cNvSpPr>
          <p:nvPr>
            <p:ph type="title"/>
          </p:nvPr>
        </p:nvSpPr>
        <p:spPr>
          <a:xfrm>
            <a:off x="2216150" y="187325"/>
            <a:ext cx="7488238" cy="1152525"/>
          </a:xfrm>
        </p:spPr>
        <p:txBody>
          <a:bodyPr/>
          <a:lstStyle/>
          <a:p>
            <a:pPr eaLnBrk="1" hangingPunct="1"/>
            <a:r>
              <a:rPr lang="en-US" altLang="en-US" sz="2800" dirty="0"/>
              <a:t>BASIC BOXING </a:t>
            </a:r>
            <a:r>
              <a:rPr lang="en-US" altLang="en-US" sz="2800" dirty="0" smtClean="0"/>
              <a:t>PUNCHES：</a:t>
            </a:r>
            <a:r>
              <a:rPr lang="en-US" altLang="en-US" sz="2800" dirty="0"/>
              <a:t/>
            </a:r>
            <a:br>
              <a:rPr lang="en-US" altLang="en-US" sz="2800" dirty="0"/>
            </a:br>
            <a:r>
              <a:rPr lang="en-US" altLang="en-US" sz="2800" dirty="0"/>
              <a:t>STRAIGHT PUNCHES</a:t>
            </a:r>
            <a:r>
              <a:rPr lang="zh-TW" altLang="zh-TW" sz="2800" b="1" dirty="0"/>
              <a:t>基本拳擊</a:t>
            </a:r>
            <a:r>
              <a:rPr lang="zh-TW" altLang="en-US" sz="2800" b="1" dirty="0"/>
              <a:t>出</a:t>
            </a:r>
            <a:r>
              <a:rPr lang="zh-TW" altLang="zh-TW" sz="2800" b="1" dirty="0" smtClean="0"/>
              <a:t>拳</a:t>
            </a:r>
            <a:r>
              <a:rPr lang="zh-TW" altLang="en-US" sz="2800" b="1" dirty="0" smtClean="0"/>
              <a:t>：</a:t>
            </a:r>
            <a:r>
              <a:rPr lang="zh-TW" altLang="zh-TW" sz="2800" b="1" dirty="0" smtClean="0"/>
              <a:t>直</a:t>
            </a:r>
            <a:r>
              <a:rPr lang="zh-TW" altLang="zh-TW" sz="2800" b="1" dirty="0"/>
              <a:t>拳</a:t>
            </a:r>
            <a:endParaRPr lang="en-US" altLang="en-US" sz="2800" dirty="0"/>
          </a:p>
        </p:txBody>
      </p:sp>
      <p:sp>
        <p:nvSpPr>
          <p:cNvPr id="510980" name="Rectangle 3"/>
          <p:cNvSpPr>
            <a:spLocks/>
          </p:cNvSpPr>
          <p:nvPr/>
        </p:nvSpPr>
        <p:spPr bwMode="auto">
          <a:xfrm>
            <a:off x="703263" y="1433513"/>
            <a:ext cx="8724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just" eaLnBrk="1" hangingPunct="1"/>
            <a:r>
              <a:rPr lang="en-US" altLang="en-US" sz="2400" b="1" dirty="0">
                <a:latin typeface="Arial" panose="020B0604020202020204" pitchFamily="34" charset="0"/>
                <a:cs typeface="Arial" panose="020B0604020202020204" pitchFamily="34" charset="0"/>
                <a:sym typeface="Arial" panose="020B0604020202020204" pitchFamily="34" charset="0"/>
              </a:rPr>
              <a:t>TRAINING OBJECTIVES</a:t>
            </a:r>
            <a:r>
              <a:rPr lang="zh-TW" altLang="en-US" sz="2400" b="1" dirty="0">
                <a:latin typeface="Arial" panose="020B0604020202020204" pitchFamily="34" charset="0"/>
                <a:cs typeface="Arial" panose="020B0604020202020204" pitchFamily="34" charset="0"/>
                <a:sym typeface="Arial" panose="020B0604020202020204" pitchFamily="34" charset="0"/>
              </a:rPr>
              <a:t>訓練目標</a:t>
            </a:r>
            <a:endParaRPr lang="en-US" altLang="en-US" sz="1800" dirty="0">
              <a:latin typeface="Lucida Grande" charset="0"/>
              <a:ea typeface="Lucida Grande" charset="0"/>
              <a:cs typeface="Lucida Grande" charset="0"/>
              <a:sym typeface="Lucida Grande" charset="0"/>
            </a:endParaRPr>
          </a:p>
          <a:p>
            <a:pPr algn="just" eaLnBrk="1" hangingPunct="1"/>
            <a:r>
              <a:rPr lang="en-US" altLang="en-US" sz="2400" dirty="0">
                <a:latin typeface="Arial" panose="020B0604020202020204" pitchFamily="34" charset="0"/>
                <a:cs typeface="Arial" panose="020B0604020202020204" pitchFamily="34" charset="0"/>
                <a:sym typeface="Arial" panose="020B0604020202020204" pitchFamily="34" charset="0"/>
              </a:rPr>
              <a:t>Straight punches are very useful against an opponent standing at long distance. Long distance refers to the distance between two boxers being far enough that the boxer </a:t>
            </a:r>
            <a:r>
              <a:rPr lang="en-US" altLang="en-US" sz="2400" b="1" dirty="0">
                <a:latin typeface="Arial" panose="020B0604020202020204" pitchFamily="34" charset="0"/>
                <a:cs typeface="Arial" panose="020B0604020202020204" pitchFamily="34" charset="0"/>
                <a:sym typeface="Arial" panose="020B0604020202020204" pitchFamily="34" charset="0"/>
              </a:rPr>
              <a:t>cannot deliver the punch without stepping forward.</a:t>
            </a:r>
            <a:r>
              <a:rPr lang="zh-TW" altLang="zh-TW" sz="2400" dirty="0"/>
              <a:t>直拳對於遠距離</a:t>
            </a:r>
            <a:r>
              <a:rPr lang="zh-TW" altLang="en-US" sz="2400" dirty="0"/>
              <a:t>的</a:t>
            </a:r>
            <a:r>
              <a:rPr lang="zh-TW" altLang="zh-TW" sz="2400" dirty="0"/>
              <a:t>站立對手非常有</a:t>
            </a:r>
            <a:r>
              <a:rPr lang="zh-TW" altLang="en-US" sz="2400" dirty="0"/>
              <a:t>幫助</a:t>
            </a:r>
            <a:r>
              <a:rPr lang="zh-TW" altLang="zh-TW" sz="2400" dirty="0"/>
              <a:t>。長距離是指兩</a:t>
            </a:r>
            <a:r>
              <a:rPr lang="zh-TW" altLang="en-US" sz="2400" dirty="0"/>
              <a:t>名</a:t>
            </a:r>
            <a:r>
              <a:rPr lang="zh-TW" altLang="zh-TW" sz="2400" dirty="0"/>
              <a:t>拳擊手間足夠遠的距離，以至於拳擊手</a:t>
            </a:r>
            <a:r>
              <a:rPr lang="zh-TW" altLang="en-US" sz="2400" b="1" dirty="0"/>
              <a:t>不</a:t>
            </a:r>
            <a:r>
              <a:rPr lang="zh-TW" altLang="zh-TW" sz="2400" b="1" dirty="0"/>
              <a:t>向前推進</a:t>
            </a:r>
            <a:r>
              <a:rPr lang="zh-TW" altLang="en-US" sz="2400" b="1" dirty="0"/>
              <a:t>就</a:t>
            </a:r>
            <a:r>
              <a:rPr lang="zh-TW" altLang="zh-TW" sz="2400" b="1" dirty="0"/>
              <a:t>無法</a:t>
            </a:r>
            <a:r>
              <a:rPr lang="zh-TW" altLang="en-US" sz="2400" b="1" dirty="0"/>
              <a:t>出拳</a:t>
            </a:r>
            <a:r>
              <a:rPr lang="zh-TW" altLang="zh-TW" sz="2400" dirty="0"/>
              <a:t>。</a:t>
            </a:r>
            <a:endParaRPr lang="en-US" altLang="en-US" sz="2400" b="1" dirty="0">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sym typeface="Arial" panose="020B0604020202020204" pitchFamily="34" charset="0"/>
              </a:rPr>
              <a:t>The straight punch is an important punch as </a:t>
            </a:r>
            <a:r>
              <a:rPr lang="en-US" altLang="en-US" sz="2400" b="1" dirty="0">
                <a:latin typeface="Arial" panose="020B0604020202020204" pitchFamily="34" charset="0"/>
                <a:cs typeface="Arial" panose="020B0604020202020204" pitchFamily="34" charset="0"/>
                <a:sym typeface="Arial" panose="020B0604020202020204" pitchFamily="34" charset="0"/>
              </a:rPr>
              <a:t>it can be used to prepare </a:t>
            </a:r>
            <a:r>
              <a:rPr lang="en-US" altLang="en-US" sz="2400" dirty="0">
                <a:latin typeface="Arial" panose="020B0604020202020204" pitchFamily="34" charset="0"/>
                <a:cs typeface="Arial" panose="020B0604020202020204" pitchFamily="34" charset="0"/>
                <a:sym typeface="Arial" panose="020B0604020202020204" pitchFamily="34" charset="0"/>
              </a:rPr>
              <a:t>for the main attack in a bout.  It can also </a:t>
            </a:r>
            <a:r>
              <a:rPr lang="en-US" altLang="en-US" sz="2400" b="1" dirty="0">
                <a:latin typeface="Arial" panose="020B0604020202020204" pitchFamily="34" charset="0"/>
                <a:cs typeface="Arial" panose="020B0604020202020204" pitchFamily="34" charset="0"/>
                <a:sym typeface="Arial" panose="020B0604020202020204" pitchFamily="34" charset="0"/>
              </a:rPr>
              <a:t>be used to measure </a:t>
            </a:r>
            <a:r>
              <a:rPr lang="en-US" altLang="en-US" sz="2400" dirty="0">
                <a:latin typeface="Arial" panose="020B0604020202020204" pitchFamily="34" charset="0"/>
                <a:cs typeface="Arial" panose="020B0604020202020204" pitchFamily="34" charset="0"/>
                <a:sym typeface="Arial" panose="020B0604020202020204" pitchFamily="34" charset="0"/>
              </a:rPr>
              <a:t>the proper distance to the opponent, disturb the opponent’s actions and to score blows</a:t>
            </a:r>
            <a:r>
              <a:rPr lang="en-US" altLang="en-US" sz="2400" dirty="0">
                <a:latin typeface="Lucida Grande" charset="0"/>
                <a:ea typeface="Lucida Grande" charset="0"/>
                <a:cs typeface="Lucida Grande" charset="0"/>
                <a:sym typeface="Lucida Grande" charset="0"/>
              </a:rPr>
              <a:t>.</a:t>
            </a:r>
            <a:r>
              <a:rPr lang="zh-TW" altLang="zh-TW" sz="2400" dirty="0"/>
              <a:t>直</a:t>
            </a:r>
            <a:r>
              <a:rPr lang="zh-TW" altLang="en-US" sz="2400" dirty="0"/>
              <a:t>拳</a:t>
            </a:r>
            <a:r>
              <a:rPr lang="zh-TW" altLang="zh-TW" sz="2400" dirty="0"/>
              <a:t>是重要的</a:t>
            </a:r>
            <a:r>
              <a:rPr lang="zh-TW" altLang="en-US" sz="2400" dirty="0"/>
              <a:t>出拳</a:t>
            </a:r>
            <a:r>
              <a:rPr lang="zh-TW" altLang="zh-TW" sz="2400" dirty="0"/>
              <a:t>，因為可以用來準備</a:t>
            </a:r>
            <a:r>
              <a:rPr lang="zh-TW" altLang="en-US" sz="2400" dirty="0"/>
              <a:t>比賽中的</a:t>
            </a:r>
            <a:r>
              <a:rPr lang="zh-TW" altLang="zh-TW" sz="2400" dirty="0"/>
              <a:t>主</a:t>
            </a:r>
            <a:r>
              <a:rPr lang="zh-TW" altLang="en-US" sz="2400" dirty="0"/>
              <a:t>要</a:t>
            </a:r>
            <a:r>
              <a:rPr lang="zh-TW" altLang="zh-TW" sz="2400" dirty="0"/>
              <a:t>攻擊</a:t>
            </a:r>
            <a:r>
              <a:rPr lang="zh-TW" altLang="en-US" sz="2400" dirty="0"/>
              <a:t>，</a:t>
            </a:r>
            <a:r>
              <a:rPr lang="zh-TW" altLang="zh-TW" sz="2400" dirty="0"/>
              <a:t>也</a:t>
            </a:r>
            <a:r>
              <a:rPr lang="zh-TW" altLang="zh-TW" sz="2400" b="1" dirty="0"/>
              <a:t>可以用來測量</a:t>
            </a:r>
            <a:r>
              <a:rPr lang="zh-TW" altLang="zh-TW" sz="2400" dirty="0"/>
              <a:t>與對手的</a:t>
            </a:r>
            <a:r>
              <a:rPr lang="zh-TW" altLang="en-US" sz="2400" dirty="0"/>
              <a:t>適當</a:t>
            </a:r>
            <a:r>
              <a:rPr lang="zh-TW" altLang="zh-TW" sz="2400" dirty="0"/>
              <a:t>距離</a:t>
            </a:r>
            <a:r>
              <a:rPr lang="zh-TW" altLang="en-US" sz="2400" dirty="0"/>
              <a:t>、干</a:t>
            </a:r>
            <a:r>
              <a:rPr lang="zh-TW" altLang="zh-TW" sz="2400" dirty="0"/>
              <a:t>擾對手的行</a:t>
            </a:r>
            <a:r>
              <a:rPr lang="zh-TW" altLang="en-US" sz="2400" dirty="0"/>
              <a:t>動以及攻</a:t>
            </a:r>
            <a:r>
              <a:rPr lang="zh-TW" altLang="zh-TW" sz="2400" dirty="0"/>
              <a:t>擊</a:t>
            </a:r>
            <a:r>
              <a:rPr lang="zh-TW" altLang="en-US" sz="2400" dirty="0"/>
              <a:t>得分</a:t>
            </a:r>
            <a:r>
              <a:rPr lang="zh-TW" altLang="zh-TW" sz="2400" dirty="0"/>
              <a:t>。</a:t>
            </a:r>
            <a:endParaRPr lang="en-US" altLang="en-US" sz="2400" dirty="0">
              <a:latin typeface="Lucida Grande" charset="0"/>
              <a:ea typeface="Lucida Grande" charset="0"/>
              <a:cs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4E5EAF1-9565-4588-B0EC-843C06CE89CF}" type="slidenum">
              <a:rPr lang="en-US" altLang="en-US" sz="1200" smtClean="0">
                <a:solidFill>
                  <a:srgbClr val="FFFFFF"/>
                </a:solidFill>
                <a:latin typeface="Arial Black" panose="020B0A04020102090204" pitchFamily="34" charset="0"/>
                <a:sym typeface="Arial Black" panose="020B0A04020102090204" pitchFamily="34" charset="0"/>
              </a:rPr>
              <a:pPr/>
              <a:t>379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2003" name="Rectangle 2"/>
          <p:cNvSpPr>
            <a:spLocks noGrp="1" noChangeArrowheads="1"/>
          </p:cNvSpPr>
          <p:nvPr>
            <p:ph type="body" idx="1"/>
          </p:nvPr>
        </p:nvSpPr>
        <p:spPr>
          <a:xfrm>
            <a:off x="692150" y="1728788"/>
            <a:ext cx="8940800" cy="4787900"/>
          </a:xfrm>
        </p:spPr>
        <p:txBody>
          <a:bodyPr/>
          <a:lstStyle/>
          <a:p>
            <a:pPr marL="0" indent="0" eaLnBrk="1" hangingPunct="1">
              <a:spcBef>
                <a:spcPct val="0"/>
              </a:spcBef>
              <a:buNone/>
            </a:pPr>
            <a:r>
              <a:rPr lang="en-US" altLang="en-US" dirty="0"/>
              <a:t>There are </a:t>
            </a:r>
            <a:r>
              <a:rPr lang="en-US" altLang="en-US" b="1" dirty="0"/>
              <a:t>two types of straight </a:t>
            </a:r>
            <a:r>
              <a:rPr lang="en-US" altLang="en-US" b="1" dirty="0" smtClean="0"/>
              <a:t>punches</a:t>
            </a:r>
            <a:r>
              <a:rPr lang="en-US" altLang="en-US" dirty="0" smtClean="0"/>
              <a:t>：</a:t>
            </a:r>
            <a:r>
              <a:rPr lang="zh-TW" altLang="en-US" dirty="0" smtClean="0"/>
              <a:t>共</a:t>
            </a:r>
            <a:r>
              <a:rPr lang="zh-TW" altLang="zh-TW" dirty="0" smtClean="0"/>
              <a:t>有</a:t>
            </a:r>
            <a:r>
              <a:rPr lang="zh-TW" altLang="zh-TW" b="1" dirty="0"/>
              <a:t>兩種類型</a:t>
            </a:r>
            <a:r>
              <a:rPr lang="zh-TW" altLang="en-US" b="1" dirty="0"/>
              <a:t>的</a:t>
            </a:r>
            <a:r>
              <a:rPr lang="zh-TW" altLang="zh-TW" b="1" dirty="0"/>
              <a:t>直</a:t>
            </a:r>
            <a:r>
              <a:rPr lang="zh-TW" altLang="en-US" b="1" dirty="0" smtClean="0"/>
              <a:t>拳：</a:t>
            </a:r>
            <a:endParaRPr lang="en-US" altLang="en-US" b="1" dirty="0"/>
          </a:p>
          <a:p>
            <a:pPr marL="0" indent="0" eaLnBrk="1" hangingPunct="1">
              <a:spcBef>
                <a:spcPts val="600"/>
              </a:spcBef>
            </a:pPr>
            <a:r>
              <a:rPr lang="en-US" altLang="en-US" dirty="0"/>
              <a:t>straight punch to the head</a:t>
            </a:r>
            <a:r>
              <a:rPr lang="zh-TW" altLang="en-US" dirty="0"/>
              <a:t>對著</a:t>
            </a:r>
            <a:r>
              <a:rPr lang="zh-TW" altLang="zh-TW" dirty="0"/>
              <a:t>頭</a:t>
            </a:r>
            <a:r>
              <a:rPr lang="zh-TW" altLang="en-US" dirty="0"/>
              <a:t>的</a:t>
            </a:r>
            <a:r>
              <a:rPr lang="zh-TW" altLang="zh-TW" dirty="0"/>
              <a:t>直</a:t>
            </a:r>
            <a:r>
              <a:rPr lang="zh-TW" altLang="en-US" dirty="0"/>
              <a:t>拳</a:t>
            </a:r>
            <a:endParaRPr lang="en-US" altLang="en-US" dirty="0"/>
          </a:p>
          <a:p>
            <a:pPr marL="0" indent="0" eaLnBrk="1" hangingPunct="1">
              <a:spcBef>
                <a:spcPts val="600"/>
              </a:spcBef>
            </a:pPr>
            <a:r>
              <a:rPr lang="en-US" altLang="en-US" dirty="0"/>
              <a:t>straight punch to the body</a:t>
            </a:r>
            <a:r>
              <a:rPr lang="zh-TW" altLang="en-US" dirty="0"/>
              <a:t>對著</a:t>
            </a:r>
            <a:r>
              <a:rPr lang="zh-TW" altLang="zh-TW" dirty="0"/>
              <a:t>身體</a:t>
            </a:r>
            <a:r>
              <a:rPr lang="zh-TW" altLang="en-US" dirty="0"/>
              <a:t>的</a:t>
            </a:r>
            <a:r>
              <a:rPr lang="zh-TW" altLang="zh-TW" dirty="0"/>
              <a:t>直</a:t>
            </a:r>
            <a:r>
              <a:rPr lang="zh-TW" altLang="en-US" dirty="0"/>
              <a:t>拳</a:t>
            </a:r>
            <a:endParaRPr lang="en-US" altLang="en-US" dirty="0"/>
          </a:p>
          <a:p>
            <a:pPr marL="0" indent="0" eaLnBrk="1" hangingPunct="1">
              <a:spcBef>
                <a:spcPts val="600"/>
              </a:spcBef>
              <a:buFont typeface="Arial" panose="020B0604020202020204" pitchFamily="34" charset="0"/>
              <a:buNone/>
            </a:pPr>
            <a:endParaRPr lang="en-US" altLang="en-US" dirty="0"/>
          </a:p>
          <a:p>
            <a:pPr marL="0" indent="0" eaLnBrk="1" hangingPunct="1">
              <a:spcBef>
                <a:spcPts val="600"/>
              </a:spcBef>
              <a:buNone/>
            </a:pPr>
            <a:r>
              <a:rPr lang="en-US" altLang="en-US" dirty="0"/>
              <a:t>Also, these are divided </a:t>
            </a:r>
            <a:r>
              <a:rPr lang="en-US" altLang="en-US" dirty="0" smtClean="0"/>
              <a:t>into：</a:t>
            </a:r>
            <a:r>
              <a:rPr lang="zh-TW" altLang="zh-TW" dirty="0" smtClean="0"/>
              <a:t>另外</a:t>
            </a:r>
            <a:r>
              <a:rPr lang="zh-TW" altLang="zh-TW" dirty="0"/>
              <a:t>，這些</a:t>
            </a:r>
            <a:r>
              <a:rPr lang="zh-TW" altLang="en-US" dirty="0"/>
              <a:t>區</a:t>
            </a:r>
            <a:r>
              <a:rPr lang="zh-TW" altLang="zh-TW" dirty="0"/>
              <a:t>分</a:t>
            </a:r>
            <a:r>
              <a:rPr lang="zh-TW" altLang="zh-TW" dirty="0" smtClean="0"/>
              <a:t>為</a:t>
            </a:r>
            <a:r>
              <a:rPr lang="zh-TW" altLang="en-US" dirty="0" smtClean="0"/>
              <a:t>：</a:t>
            </a:r>
            <a:endParaRPr lang="en-US" altLang="en-US" dirty="0"/>
          </a:p>
          <a:p>
            <a:pPr marL="0" indent="0" eaLnBrk="1" hangingPunct="1">
              <a:spcBef>
                <a:spcPts val="600"/>
              </a:spcBef>
            </a:pPr>
            <a:r>
              <a:rPr lang="en-US" altLang="en-US" dirty="0"/>
              <a:t>straight punch to the head or body using lead arm</a:t>
            </a:r>
            <a:r>
              <a:rPr lang="zh-TW" altLang="zh-TW" dirty="0"/>
              <a:t>使用</a:t>
            </a:r>
            <a:r>
              <a:rPr lang="zh-TW" altLang="en-US" dirty="0"/>
              <a:t>前</a:t>
            </a:r>
            <a:r>
              <a:rPr lang="zh-TW" altLang="zh-TW" dirty="0"/>
              <a:t>臂</a:t>
            </a:r>
            <a:r>
              <a:rPr lang="zh-TW" altLang="en-US" dirty="0"/>
              <a:t>對著</a:t>
            </a:r>
            <a:r>
              <a:rPr lang="zh-TW" altLang="zh-TW" dirty="0"/>
              <a:t>頭或身體</a:t>
            </a:r>
            <a:r>
              <a:rPr lang="zh-TW" altLang="en-US" dirty="0"/>
              <a:t>的</a:t>
            </a:r>
            <a:r>
              <a:rPr lang="zh-TW" altLang="zh-TW" dirty="0"/>
              <a:t>直</a:t>
            </a:r>
            <a:r>
              <a:rPr lang="zh-TW" altLang="en-US" dirty="0"/>
              <a:t>拳</a:t>
            </a:r>
            <a:endParaRPr lang="en-US" altLang="en-US" dirty="0"/>
          </a:p>
          <a:p>
            <a:pPr marL="0" indent="0" eaLnBrk="1" hangingPunct="1">
              <a:spcBef>
                <a:spcPts val="600"/>
              </a:spcBef>
            </a:pPr>
            <a:r>
              <a:rPr lang="en-US" altLang="en-US" dirty="0"/>
              <a:t>straight punch to the head or body using rear arm</a:t>
            </a:r>
            <a:r>
              <a:rPr lang="zh-TW" altLang="zh-TW" dirty="0"/>
              <a:t>使用後臂</a:t>
            </a:r>
            <a:r>
              <a:rPr lang="zh-TW" altLang="en-US" dirty="0"/>
              <a:t>對著</a:t>
            </a:r>
            <a:r>
              <a:rPr lang="zh-TW" altLang="zh-TW" dirty="0"/>
              <a:t>頭或身體</a:t>
            </a:r>
            <a:r>
              <a:rPr lang="zh-TW" altLang="en-US" dirty="0"/>
              <a:t>的</a:t>
            </a:r>
            <a:r>
              <a:rPr lang="zh-TW" altLang="zh-TW" dirty="0"/>
              <a:t>直</a:t>
            </a:r>
            <a:r>
              <a:rPr lang="zh-TW" altLang="en-US" dirty="0"/>
              <a:t>拳</a:t>
            </a:r>
            <a:r>
              <a:rPr lang="zh-TW" altLang="zh-TW" dirty="0"/>
              <a:t/>
            </a:r>
            <a:br>
              <a:rPr lang="zh-TW" altLang="zh-TW" dirty="0"/>
            </a:br>
            <a:endParaRPr lang="en-US" altLang="en-US" dirty="0"/>
          </a:p>
        </p:txBody>
      </p:sp>
      <p:sp>
        <p:nvSpPr>
          <p:cNvPr id="512004" name="Rectangle 3"/>
          <p:cNvSpPr>
            <a:spLocks noGrp="1" noChangeArrowheads="1"/>
          </p:cNvSpPr>
          <p:nvPr>
            <p:ph type="title"/>
          </p:nvPr>
        </p:nvSpPr>
        <p:spPr>
          <a:xfrm>
            <a:off x="2143125" y="260350"/>
            <a:ext cx="7489825" cy="1584325"/>
          </a:xfrm>
        </p:spPr>
        <p:txBody>
          <a:bodyPr/>
          <a:lstStyle/>
          <a:p>
            <a:pPr eaLnBrk="1" hangingPunct="1"/>
            <a:r>
              <a:rPr lang="en-US" altLang="en-US" sz="2800" dirty="0"/>
              <a:t>BASIC BOXING </a:t>
            </a:r>
            <a:r>
              <a:rPr lang="en-US" altLang="en-US" sz="2800" dirty="0" smtClean="0"/>
              <a:t>PUNCHES：</a:t>
            </a:r>
            <a:r>
              <a:rPr lang="en-US" altLang="en-US" sz="2800" dirty="0"/>
              <a:t/>
            </a:r>
            <a:br>
              <a:rPr lang="en-US" altLang="en-US" sz="2800" dirty="0"/>
            </a:br>
            <a:r>
              <a:rPr lang="en-US" altLang="en-US" sz="2800" dirty="0"/>
              <a:t>STRAIGHT PUNCHES</a:t>
            </a:r>
            <a:r>
              <a:rPr lang="zh-TW" altLang="zh-TW" sz="2800" b="1" dirty="0"/>
              <a:t>基本拳擊</a:t>
            </a:r>
            <a:r>
              <a:rPr lang="zh-TW" altLang="en-US" sz="2800" b="1" dirty="0"/>
              <a:t>出</a:t>
            </a:r>
            <a:r>
              <a:rPr lang="zh-TW" altLang="zh-TW" sz="2800" b="1" dirty="0" smtClean="0"/>
              <a:t>拳</a:t>
            </a:r>
            <a:r>
              <a:rPr lang="zh-TW" altLang="en-US" sz="2800" b="1" dirty="0" smtClean="0"/>
              <a:t>：</a:t>
            </a:r>
            <a:r>
              <a:rPr lang="zh-TW" altLang="zh-TW" sz="2800" b="1" dirty="0" smtClean="0"/>
              <a:t>直</a:t>
            </a:r>
            <a:r>
              <a:rPr lang="zh-TW" altLang="zh-TW" sz="2800" b="1" dirty="0"/>
              <a:t>拳</a:t>
            </a:r>
            <a:endParaRPr lang="en-US" altLang="en-US" sz="28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3"/>
          <p:cNvSpPr>
            <a:spLocks noGrp="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500"/>
              </a:spcBef>
            </a:pPr>
            <a:r>
              <a:rPr lang="en-US" altLang="en-US" dirty="0"/>
              <a:t>A</a:t>
            </a:r>
            <a:r>
              <a:rPr lang="en-US" altLang="en-US" sz="2200" dirty="0"/>
              <a:t>ll AIBA Coaches must be members of National Federations</a:t>
            </a:r>
            <a:r>
              <a:rPr lang="zh-TW" altLang="zh-TW" sz="2000" dirty="0"/>
              <a:t>所有AIBA教練</a:t>
            </a:r>
            <a:r>
              <a:rPr lang="zh-TW" altLang="en-US" sz="2000" dirty="0"/>
              <a:t>都</a:t>
            </a:r>
            <a:r>
              <a:rPr lang="zh-TW" altLang="zh-TW" sz="2000" dirty="0"/>
              <a:t>必須是</a:t>
            </a:r>
            <a:r>
              <a:rPr lang="zh-TW" altLang="en-US" sz="2000" dirty="0"/>
              <a:t>國家協會</a:t>
            </a:r>
            <a:r>
              <a:rPr lang="zh-TW" altLang="zh-TW" sz="2000" dirty="0"/>
              <a:t>的成員</a:t>
            </a:r>
            <a:endParaRPr lang="pl-PL" altLang="en-US" sz="2200" dirty="0"/>
          </a:p>
          <a:p>
            <a:pPr>
              <a:spcBef>
                <a:spcPts val="500"/>
              </a:spcBef>
            </a:pPr>
            <a:r>
              <a:rPr lang="en-US" altLang="en-US" sz="2200" dirty="0"/>
              <a:t>AIBA only acknowledges Coaches affiliated with National Federations</a:t>
            </a:r>
            <a:r>
              <a:rPr lang="zh-TW" altLang="zh-TW" sz="2000" dirty="0"/>
              <a:t> AIBA只承認隸屬於</a:t>
            </a:r>
            <a:r>
              <a:rPr lang="zh-TW" altLang="en-US" sz="2000" dirty="0"/>
              <a:t>國家協會</a:t>
            </a:r>
            <a:r>
              <a:rPr lang="zh-TW" altLang="zh-TW" sz="2000" dirty="0"/>
              <a:t>的教練</a:t>
            </a:r>
            <a:endParaRPr lang="pl-PL" altLang="en-US" sz="2200" dirty="0"/>
          </a:p>
          <a:p>
            <a:pPr>
              <a:spcBef>
                <a:spcPts val="500"/>
              </a:spcBef>
            </a:pPr>
            <a:r>
              <a:rPr lang="en-US" altLang="en-US" sz="2200" dirty="0"/>
              <a:t>Only AIBA certified Coaches will receive all benefits from the IOC Solidarity fund and be allowed to coach in AIBA and Confederation competitions</a:t>
            </a:r>
            <a:r>
              <a:rPr lang="zh-TW" altLang="zh-TW" sz="2000" dirty="0"/>
              <a:t>只有AIBA認證的教練</a:t>
            </a:r>
            <a:r>
              <a:rPr lang="zh-TW" altLang="en-US" sz="2000" dirty="0"/>
              <a:t>才能接受</a:t>
            </a:r>
            <a:r>
              <a:rPr lang="zh-TW" altLang="zh-TW" sz="2000" dirty="0"/>
              <a:t>IOC團結基金的所有福利，並被允許在AIBA和聯邦比賽</a:t>
            </a:r>
            <a:r>
              <a:rPr lang="zh-TW" altLang="en-US" sz="2000" dirty="0"/>
              <a:t>進行指導</a:t>
            </a:r>
            <a:endParaRPr lang="pl-PL" altLang="en-US" sz="2200" dirty="0"/>
          </a:p>
          <a:p>
            <a:pPr>
              <a:spcBef>
                <a:spcPts val="500"/>
              </a:spcBef>
            </a:pPr>
            <a:r>
              <a:rPr lang="en-US" altLang="en-US" sz="2200" dirty="0"/>
              <a:t>There are three categories of AIBA </a:t>
            </a:r>
            <a:r>
              <a:rPr lang="en-US" altLang="en-US" sz="2200" dirty="0" smtClean="0"/>
              <a:t>Coaches： </a:t>
            </a:r>
            <a:r>
              <a:rPr lang="en-US" altLang="en-US" sz="2200" dirty="0"/>
              <a:t>AIBA 1-star Coach, AIBA 2-star Coach, AIBA 3-star/WSB coach</a:t>
            </a:r>
            <a:r>
              <a:rPr lang="zh-TW" altLang="en-US" sz="2000" dirty="0"/>
              <a:t>共</a:t>
            </a:r>
            <a:r>
              <a:rPr lang="zh-TW" altLang="zh-TW" sz="2000" dirty="0"/>
              <a:t>有三</a:t>
            </a:r>
            <a:r>
              <a:rPr lang="zh-TW" altLang="en-US" sz="2000" dirty="0"/>
              <a:t>種</a:t>
            </a:r>
            <a:r>
              <a:rPr lang="zh-TW" altLang="zh-TW" sz="2000" dirty="0"/>
              <a:t>類</a:t>
            </a:r>
            <a:r>
              <a:rPr lang="zh-TW" altLang="en-US" sz="2000" dirty="0"/>
              <a:t>別的</a:t>
            </a:r>
            <a:r>
              <a:rPr lang="zh-TW" altLang="zh-TW" sz="2000" dirty="0"/>
              <a:t>AIBA</a:t>
            </a:r>
            <a:r>
              <a:rPr lang="zh-TW" altLang="zh-TW" sz="2000" dirty="0" smtClean="0"/>
              <a:t>教練</a:t>
            </a:r>
            <a:r>
              <a:rPr lang="zh-TW" altLang="en-US" sz="2000" dirty="0" smtClean="0"/>
              <a:t>：</a:t>
            </a:r>
            <a:r>
              <a:rPr lang="zh-TW" altLang="zh-TW" sz="2000" dirty="0" smtClean="0"/>
              <a:t>A</a:t>
            </a:r>
            <a:r>
              <a:rPr lang="zh-TW" altLang="zh-TW" sz="2000" dirty="0"/>
              <a:t>IBA </a:t>
            </a:r>
            <a:r>
              <a:rPr lang="en-US" altLang="zh-TW" sz="2000" dirty="0"/>
              <a:t>1</a:t>
            </a:r>
            <a:r>
              <a:rPr lang="zh-TW" altLang="en-US" sz="2000" dirty="0"/>
              <a:t>星級</a:t>
            </a:r>
            <a:r>
              <a:rPr lang="zh-TW" altLang="zh-TW" sz="2000" dirty="0"/>
              <a:t>教練</a:t>
            </a:r>
            <a:r>
              <a:rPr lang="zh-TW" altLang="en-US" sz="2000" dirty="0">
                <a:latin typeface="新細明體" panose="02020500000000000000" pitchFamily="18" charset="-120"/>
                <a:ea typeface="新細明體" panose="02020500000000000000" pitchFamily="18" charset="-120"/>
              </a:rPr>
              <a:t>、</a:t>
            </a:r>
            <a:r>
              <a:rPr lang="zh-TW" altLang="zh-TW" sz="2000" dirty="0"/>
              <a:t>AIBA </a:t>
            </a:r>
            <a:r>
              <a:rPr lang="en-US" altLang="zh-TW" sz="2000" dirty="0"/>
              <a:t>2</a:t>
            </a:r>
            <a:r>
              <a:rPr lang="zh-TW" altLang="en-US" sz="2000" dirty="0"/>
              <a:t>星級</a:t>
            </a:r>
            <a:r>
              <a:rPr lang="zh-TW" altLang="zh-TW" sz="2000" dirty="0"/>
              <a:t>教練</a:t>
            </a:r>
            <a:r>
              <a:rPr lang="zh-TW" altLang="en-US" sz="2000" dirty="0">
                <a:latin typeface="新細明體" panose="02020500000000000000" pitchFamily="18" charset="-120"/>
                <a:ea typeface="新細明體" panose="02020500000000000000" pitchFamily="18" charset="-120"/>
              </a:rPr>
              <a:t>、</a:t>
            </a:r>
            <a:r>
              <a:rPr lang="zh-TW" altLang="zh-TW" sz="2000" dirty="0"/>
              <a:t>AIBA </a:t>
            </a:r>
            <a:r>
              <a:rPr lang="en-US" altLang="zh-TW" sz="2000" dirty="0"/>
              <a:t>3</a:t>
            </a:r>
            <a:r>
              <a:rPr lang="zh-TW" altLang="en-US" sz="2000" dirty="0"/>
              <a:t>星級</a:t>
            </a:r>
            <a:r>
              <a:rPr lang="zh-TW" altLang="zh-TW" sz="2000" dirty="0"/>
              <a:t>/ WSB教練</a:t>
            </a:r>
            <a:endParaRPr lang="pl-PL" altLang="en-US" sz="2200" dirty="0"/>
          </a:p>
          <a:p>
            <a:pPr>
              <a:spcBef>
                <a:spcPts val="500"/>
              </a:spcBef>
            </a:pPr>
            <a:r>
              <a:rPr lang="en-US" altLang="en-US" sz="2200" dirty="0"/>
              <a:t>The coaches with certifications received before 2013 should do the corresponded level courses in order to confirm the certification</a:t>
            </a:r>
            <a:r>
              <a:rPr lang="zh-TW" altLang="en-US" sz="2200" dirty="0"/>
              <a:t>於</a:t>
            </a:r>
            <a:r>
              <a:rPr lang="zh-TW" altLang="zh-TW" sz="2000" dirty="0"/>
              <a:t>2013年之前</a:t>
            </a:r>
            <a:r>
              <a:rPr lang="zh-TW" altLang="en-US" sz="2000" dirty="0"/>
              <a:t>取</a:t>
            </a:r>
            <a:r>
              <a:rPr lang="zh-TW" altLang="zh-TW" sz="2000" dirty="0"/>
              <a:t>得認證的教練應</a:t>
            </a:r>
            <a:r>
              <a:rPr lang="zh-TW" altLang="en-US" sz="2000" dirty="0"/>
              <a:t>參加</a:t>
            </a:r>
            <a:r>
              <a:rPr lang="zh-TW" altLang="zh-TW" sz="2000" dirty="0"/>
              <a:t>相應</a:t>
            </a:r>
            <a:r>
              <a:rPr lang="zh-TW" altLang="en-US" sz="2000" dirty="0"/>
              <a:t>程度</a:t>
            </a:r>
            <a:r>
              <a:rPr lang="zh-TW" altLang="zh-TW" sz="2000" dirty="0"/>
              <a:t>的課程，以確認認證</a:t>
            </a:r>
            <a:r>
              <a:rPr lang="zh-TW" altLang="en-US" sz="2000" dirty="0"/>
              <a:t>資格</a:t>
            </a:r>
            <a:endParaRPr lang="pl-PL" altLang="en-US" sz="2200" dirty="0"/>
          </a:p>
          <a:p>
            <a:pPr>
              <a:spcBef>
                <a:spcPts val="500"/>
              </a:spcBef>
            </a:pPr>
            <a:r>
              <a:rPr lang="en-US" altLang="en-US" sz="2200" dirty="0"/>
              <a:t>AIBA Coaches are also allowed to take positions in National Federations as elected member</a:t>
            </a:r>
            <a:r>
              <a:rPr lang="zh-TW" altLang="en-US" sz="2200" dirty="0"/>
              <a:t> </a:t>
            </a:r>
            <a:r>
              <a:rPr lang="zh-TW" altLang="zh-TW" sz="2000" dirty="0"/>
              <a:t>AIBA教練也被允許在</a:t>
            </a:r>
            <a:r>
              <a:rPr lang="zh-TW" altLang="en-US" sz="2000" dirty="0"/>
              <a:t>國家協會</a:t>
            </a:r>
            <a:r>
              <a:rPr lang="zh-TW" altLang="zh-TW" sz="2000" dirty="0"/>
              <a:t>中擔任</a:t>
            </a:r>
            <a:r>
              <a:rPr lang="zh-TW" altLang="en-US" sz="2000" dirty="0"/>
              <a:t>票</a:t>
            </a:r>
            <a:r>
              <a:rPr lang="zh-TW" altLang="zh-TW" sz="2000" dirty="0"/>
              <a:t>選</a:t>
            </a:r>
            <a:r>
              <a:rPr lang="zh-TW" altLang="en-US" sz="2000" dirty="0"/>
              <a:t>成</a:t>
            </a:r>
            <a:r>
              <a:rPr lang="zh-TW" altLang="zh-TW" sz="2000" dirty="0"/>
              <a:t>員</a:t>
            </a:r>
            <a:endParaRPr lang="pl-PL" altLang="en-US" sz="2200" dirty="0"/>
          </a:p>
          <a:p>
            <a:pPr>
              <a:spcBef>
                <a:spcPts val="500"/>
              </a:spcBef>
            </a:pPr>
            <a:endParaRPr lang="pl-PL" altLang="en-US" sz="2200" dirty="0"/>
          </a:p>
        </p:txBody>
      </p:sp>
      <p:sp>
        <p:nvSpPr>
          <p:cNvPr id="141315" name="Title 5"/>
          <p:cNvSpPr>
            <a:spLocks noGrp="1"/>
          </p:cNvSpPr>
          <p:nvPr>
            <p:ph type="title"/>
          </p:nvPr>
        </p:nvSpPr>
        <p:spPr>
          <a:xfrm>
            <a:off x="2417763" y="333375"/>
            <a:ext cx="7488237" cy="503238"/>
          </a:xfrm>
        </p:spPr>
        <p:txBody>
          <a:bodyPr/>
          <a:lstStyle/>
          <a:p>
            <a:r>
              <a:rPr lang="en-US" altLang="en-US" sz="2800" dirty="0"/>
              <a:t>Coaches Qualification Policy</a:t>
            </a:r>
            <a:r>
              <a:rPr lang="zh-TW" altLang="en-US" sz="2800" b="1" dirty="0"/>
              <a:t>教練資格政策</a:t>
            </a:r>
            <a:endParaRPr lang="en-US" altLang="en-US" sz="2800" b="1" dirty="0"/>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88625A8-7527-418E-8CDE-017FC773DB1D}" type="slidenum">
              <a:rPr lang="en-US" altLang="en-US" sz="1200" smtClean="0">
                <a:solidFill>
                  <a:srgbClr val="FFFFFF"/>
                </a:solidFill>
                <a:latin typeface="Arial Black" panose="020B0A04020102090204" pitchFamily="34" charset="0"/>
                <a:sym typeface="Arial Black" panose="020B0A04020102090204" pitchFamily="34" charset="0"/>
              </a:rPr>
              <a:pPr/>
              <a:t>380</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3027" name="Rectangle 2"/>
          <p:cNvSpPr>
            <a:spLocks noGrp="1" noChangeArrowheads="1"/>
          </p:cNvSpPr>
          <p:nvPr>
            <p:ph type="body" idx="1"/>
          </p:nvPr>
        </p:nvSpPr>
        <p:spPr>
          <a:xfrm>
            <a:off x="990600" y="1220788"/>
            <a:ext cx="8356600" cy="901700"/>
          </a:xfrm>
        </p:spPr>
        <p:txBody>
          <a:bodyPr/>
          <a:lstStyle/>
          <a:p>
            <a:pPr marL="0" indent="0" eaLnBrk="1" hangingPunct="1">
              <a:spcBef>
                <a:spcPct val="0"/>
              </a:spcBef>
              <a:buNone/>
            </a:pPr>
            <a:r>
              <a:rPr lang="en-US" altLang="en-US" sz="2000" dirty="0"/>
              <a:t>In order to effectively train the boxer, the following sequence of teaching and training is </a:t>
            </a:r>
            <a:r>
              <a:rPr lang="en-US" altLang="en-US" sz="2000" dirty="0" smtClean="0"/>
              <a:t>recommended：</a:t>
            </a:r>
            <a:r>
              <a:rPr lang="zh-TW" altLang="zh-TW" sz="2000" dirty="0" smtClean="0"/>
              <a:t>為了</a:t>
            </a:r>
            <a:r>
              <a:rPr lang="zh-TW" altLang="zh-TW" sz="2000" dirty="0"/>
              <a:t>有效訓練拳擊手，</a:t>
            </a:r>
            <a:r>
              <a:rPr lang="zh-TW" altLang="en-US" sz="2000" dirty="0"/>
              <a:t>建議</a:t>
            </a:r>
            <a:r>
              <a:rPr lang="zh-TW" altLang="zh-TW" sz="2000" dirty="0"/>
              <a:t>以下的教學和訓練順序：</a:t>
            </a:r>
            <a:endParaRPr lang="en-US" altLang="en-US" sz="2000" dirty="0"/>
          </a:p>
        </p:txBody>
      </p:sp>
      <p:sp>
        <p:nvSpPr>
          <p:cNvPr id="513028" name="Rectangle 3"/>
          <p:cNvSpPr>
            <a:spLocks noGrp="1" noChangeArrowheads="1"/>
          </p:cNvSpPr>
          <p:nvPr>
            <p:ph type="title"/>
          </p:nvPr>
        </p:nvSpPr>
        <p:spPr>
          <a:xfrm>
            <a:off x="1997075" y="115888"/>
            <a:ext cx="7493000" cy="1079500"/>
          </a:xfrm>
        </p:spPr>
        <p:txBody>
          <a:bodyPr/>
          <a:lstStyle/>
          <a:p>
            <a:pPr eaLnBrk="1" hangingPunct="1"/>
            <a:r>
              <a:rPr lang="en-US" altLang="en-US" sz="2800" dirty="0"/>
              <a:t>BASIC BOXING </a:t>
            </a:r>
            <a:r>
              <a:rPr lang="en-US" altLang="en-US" sz="2800" dirty="0" smtClean="0"/>
              <a:t>PUNCHES：</a:t>
            </a:r>
            <a:r>
              <a:rPr lang="en-US" altLang="en-US" sz="2800" dirty="0"/>
              <a:t/>
            </a:r>
            <a:br>
              <a:rPr lang="en-US" altLang="en-US" sz="2800" dirty="0"/>
            </a:br>
            <a:r>
              <a:rPr lang="en-US" altLang="en-US" sz="2800" dirty="0"/>
              <a:t>STRAIGHT PUNCHES</a:t>
            </a:r>
            <a:r>
              <a:rPr lang="zh-TW" altLang="zh-TW" sz="2800" b="1" dirty="0"/>
              <a:t>基本拳擊</a:t>
            </a:r>
            <a:r>
              <a:rPr lang="zh-TW" altLang="en-US" sz="2800" b="1" dirty="0"/>
              <a:t>出</a:t>
            </a:r>
            <a:r>
              <a:rPr lang="zh-TW" altLang="zh-TW" sz="2800" b="1" dirty="0" smtClean="0"/>
              <a:t>拳</a:t>
            </a:r>
            <a:r>
              <a:rPr lang="zh-TW" altLang="en-US" sz="2800" b="1" dirty="0" smtClean="0"/>
              <a:t>：</a:t>
            </a:r>
            <a:r>
              <a:rPr lang="zh-TW" altLang="zh-TW" sz="2800" b="1" dirty="0" smtClean="0"/>
              <a:t>直</a:t>
            </a:r>
            <a:r>
              <a:rPr lang="zh-TW" altLang="zh-TW" sz="2800" b="1" dirty="0"/>
              <a:t>拳</a:t>
            </a:r>
            <a:endParaRPr lang="en-US" altLang="en-US" sz="2800" b="1" dirty="0"/>
          </a:p>
        </p:txBody>
      </p:sp>
      <p:graphicFrame>
        <p:nvGraphicFramePr>
          <p:cNvPr id="2" name="Group 4"/>
          <p:cNvGraphicFramePr>
            <a:graphicFrameLocks noGrp="1"/>
          </p:cNvGraphicFramePr>
          <p:nvPr>
            <p:extLst>
              <p:ext uri="{D42A27DB-BD31-4B8C-83A1-F6EECF244321}">
                <p14:modId xmlns:p14="http://schemas.microsoft.com/office/powerpoint/2010/main" val="1631543740"/>
              </p:ext>
            </p:extLst>
          </p:nvPr>
        </p:nvGraphicFramePr>
        <p:xfrm>
          <a:off x="415925" y="2147888"/>
          <a:ext cx="8929688" cy="2133892"/>
        </p:xfrm>
        <a:graphic>
          <a:graphicData uri="http://schemas.openxmlformats.org/drawingml/2006/table">
            <a:tbl>
              <a:tblPr/>
              <a:tblGrid>
                <a:gridCol w="5184775">
                  <a:extLst>
                    <a:ext uri="{9D8B030D-6E8A-4147-A177-3AD203B41FA5}">
                      <a16:colId xmlns:a16="http://schemas.microsoft.com/office/drawing/2014/main" xmlns="" val="20000"/>
                    </a:ext>
                  </a:extLst>
                </a:gridCol>
                <a:gridCol w="3744913">
                  <a:extLst>
                    <a:ext uri="{9D8B030D-6E8A-4147-A177-3AD203B41FA5}">
                      <a16:colId xmlns:a16="http://schemas.microsoft.com/office/drawing/2014/main" xmlns="" val="20001"/>
                    </a:ext>
                  </a:extLst>
                </a:gridCol>
              </a:tblGrid>
              <a:tr h="417016">
                <a:tc>
                  <a:txBody>
                    <a:bodyPr/>
                    <a:lstStyle>
                      <a:lvl1pPr algn="l" eaLnBrk="0" hangingPunct="0">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eaLnBrk="0" hangingPunct="0">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eaLnBrk="0" hangingPunct="0">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Lead arm straight punch to the head</a:t>
                      </a:r>
                      <a:r>
                        <a:rPr lang="zh-TW" altLang="en-US" sz="1800" dirty="0"/>
                        <a:t>對著</a:t>
                      </a:r>
                      <a:r>
                        <a:rPr lang="zh-TW" altLang="zh-TW" sz="1800" dirty="0"/>
                        <a:t>頭</a:t>
                      </a:r>
                      <a:r>
                        <a:rPr lang="zh-TW" altLang="en-US" sz="1800" dirty="0"/>
                        <a:t>的前臂</a:t>
                      </a:r>
                      <a:r>
                        <a:rPr lang="zh-TW" altLang="zh-TW" sz="1800" dirty="0"/>
                        <a:t>直</a:t>
                      </a:r>
                      <a:r>
                        <a:rPr lang="zh-TW" altLang="en-US" sz="1800" dirty="0"/>
                        <a:t>拳</a:t>
                      </a:r>
                      <a:endPar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marL="180975" indent="-180975" algn="l" eaLnBrk="0" hangingPunct="0">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eaLnBrk="0" hangingPunct="0">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eaLnBrk="0" hangingPunct="0">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180975" marR="0" lvl="0" indent="-180975"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tab pos="9144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in standing position</a:t>
                      </a:r>
                      <a:r>
                        <a:rPr kumimoji="0" lang="zh-TW"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採站立姿勢</a:t>
                      </a:r>
                      <a:endParaRPr kumimoji="0" lang="en-US" altLang="en-US" sz="1800" b="1" i="0" u="none" strike="noStrike" cap="none" normalizeH="0" baseline="0" dirty="0">
                        <a:ln>
                          <a:noFill/>
                        </a:ln>
                        <a:solidFill>
                          <a:srgbClr val="FFFFFF"/>
                        </a:solidFill>
                        <a:effectLst/>
                        <a:latin typeface="Lucida Grande" charset="0"/>
                        <a:ea typeface="Lucida Grande" charset="0"/>
                        <a:cs typeface="Lucida Grande" charset="0"/>
                        <a:sym typeface="Lucida Grande" charset="0"/>
                      </a:endParaRPr>
                    </a:p>
                    <a:p>
                      <a:pPr marL="180975" marR="0" lvl="0" indent="-180975"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tab pos="9144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with forward step</a:t>
                      </a:r>
                      <a:r>
                        <a:rPr kumimoji="0" lang="zh-TW"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包含前進步伐</a:t>
                      </a:r>
                      <a:endParaRPr kumimoji="0" lang="en-US" altLang="en-US" sz="1800" b="1" i="0" u="none" strike="noStrike" cap="none" normalizeH="0" baseline="0" dirty="0">
                        <a:ln>
                          <a:noFill/>
                        </a:ln>
                        <a:solidFill>
                          <a:srgbClr val="FFFFFF"/>
                        </a:solidFill>
                        <a:effectLst/>
                        <a:latin typeface="Lucida Grande" charset="0"/>
                        <a:ea typeface="Lucida Grande" charset="0"/>
                        <a:cs typeface="Lucida Grande" charset="0"/>
                        <a:sym typeface="Lucida Grande" charset="0"/>
                      </a:endParaRPr>
                    </a:p>
                    <a:p>
                      <a:pPr marL="180975" marR="0" lvl="0" indent="-180975"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tab pos="9144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with backward step and side steps</a:t>
                      </a:r>
                      <a:r>
                        <a:rPr kumimoji="0" lang="zh-TW"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包含</a:t>
                      </a:r>
                      <a:r>
                        <a:rPr lang="zh-TW" altLang="zh-TW" sz="1800" dirty="0"/>
                        <a:t>後退步</a:t>
                      </a:r>
                      <a:r>
                        <a:rPr lang="zh-TW" altLang="en-US" sz="1800" dirty="0"/>
                        <a:t>伐</a:t>
                      </a:r>
                      <a:r>
                        <a:rPr lang="zh-TW" altLang="zh-TW" sz="1800" dirty="0"/>
                        <a:t>和</a:t>
                      </a:r>
                      <a:r>
                        <a:rPr lang="zh-TW" altLang="en-US" sz="1800" dirty="0"/>
                        <a:t>側向</a:t>
                      </a:r>
                      <a:r>
                        <a:rPr lang="zh-TW" altLang="zh-TW" sz="1800" dirty="0"/>
                        <a:t>步</a:t>
                      </a:r>
                      <a:r>
                        <a:rPr lang="zh-TW" altLang="en-US" sz="1800" dirty="0"/>
                        <a:t>伐</a:t>
                      </a:r>
                      <a:endPar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anchor="ctr" horzOverflow="overflow">
                    <a:lnL w="12700" cap="flat" cmpd="sng" algn="ctr">
                      <a:solidFill>
                        <a:srgbClr val="000000"/>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0040">
                <a:tc>
                  <a:txBody>
                    <a:bodyPr/>
                    <a:lstStyle>
                      <a:lvl1pPr algn="l" eaLnBrk="0" hangingPunct="0">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eaLnBrk="0" hangingPunct="0">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eaLnBrk="0" hangingPunct="0">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Rear arm straight punch to the head</a:t>
                      </a:r>
                      <a:r>
                        <a:rPr lang="zh-TW" altLang="en-US" sz="1800" dirty="0"/>
                        <a:t>對著</a:t>
                      </a:r>
                      <a:r>
                        <a:rPr lang="zh-TW" altLang="zh-TW" sz="1800" dirty="0"/>
                        <a:t>頭</a:t>
                      </a:r>
                      <a:r>
                        <a:rPr lang="zh-TW" altLang="en-US" sz="1800" dirty="0"/>
                        <a:t>的後臂</a:t>
                      </a:r>
                      <a:r>
                        <a:rPr lang="zh-TW" altLang="zh-TW" sz="1800" dirty="0"/>
                        <a:t>直</a:t>
                      </a:r>
                      <a:r>
                        <a:rPr lang="zh-TW" altLang="en-US" sz="1800" dirty="0"/>
                        <a:t>拳</a:t>
                      </a:r>
                      <a:endPar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extLst>
                  <a:ext uri="{0D108BD9-81ED-4DB2-BD59-A6C34878D82A}">
                    <a16:rowId xmlns:a16="http://schemas.microsoft.com/office/drawing/2014/main" xmlns="" val="10001"/>
                  </a:ext>
                </a:extLst>
              </a:tr>
              <a:tr h="678418">
                <a:tc>
                  <a:txBody>
                    <a:bodyPr/>
                    <a:lstStyle>
                      <a:lvl1pPr algn="l" eaLnBrk="0" hangingPunct="0">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eaLnBrk="0" hangingPunct="0">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eaLnBrk="0" hangingPunct="0">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Lead arm straight punch to the body</a:t>
                      </a:r>
                      <a:r>
                        <a:rPr lang="zh-TW" altLang="en-US" sz="1800" dirty="0"/>
                        <a:t>對著身體的前臂</a:t>
                      </a:r>
                      <a:r>
                        <a:rPr lang="zh-TW" altLang="zh-TW" sz="1800" dirty="0"/>
                        <a:t>直</a:t>
                      </a:r>
                      <a:r>
                        <a:rPr lang="zh-TW" altLang="en-US" sz="1800" dirty="0"/>
                        <a:t>拳</a:t>
                      </a:r>
                      <a:endPar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extLst>
                  <a:ext uri="{0D108BD9-81ED-4DB2-BD59-A6C34878D82A}">
                    <a16:rowId xmlns:a16="http://schemas.microsoft.com/office/drawing/2014/main" xmlns="" val="10002"/>
                  </a:ext>
                </a:extLst>
              </a:tr>
              <a:tr h="678418">
                <a:tc>
                  <a:txBody>
                    <a:bodyPr/>
                    <a:lstStyle>
                      <a:lvl1pPr algn="l" eaLnBrk="0" hangingPunct="0">
                        <a:spcBef>
                          <a:spcPts val="800"/>
                        </a:spcBef>
                        <a:buClr>
                          <a:srgbClr val="000000"/>
                        </a:buClr>
                        <a:buSzPct val="100000"/>
                        <a:buFont typeface="Arial" panose="020B0604020202020204" pitchFamily="34" charset="0"/>
                        <a:tabLst>
                          <a:tab pos="914400" algn="l"/>
                        </a:tabLst>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04850" indent="-285750" algn="l" eaLnBrk="0" hangingPunct="0">
                        <a:spcBef>
                          <a:spcPts val="700"/>
                        </a:spcBef>
                        <a:buClr>
                          <a:srgbClr val="000000"/>
                        </a:buClr>
                        <a:buSzPct val="100000"/>
                        <a:buFont typeface="Arial" panose="020B0604020202020204" pitchFamily="34" charset="0"/>
                        <a:tabLst>
                          <a:tab pos="914400" algn="l"/>
                        </a:tabLst>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lgn="l" eaLnBrk="0" hangingPunct="0">
                        <a:spcBef>
                          <a:spcPts val="600"/>
                        </a:spcBef>
                        <a:buClr>
                          <a:srgbClr val="000000"/>
                        </a:buClr>
                        <a:buSzPct val="100000"/>
                        <a:buFont typeface="Arial" panose="020B0604020202020204" pitchFamily="34" charset="0"/>
                        <a:tabLst>
                          <a:tab pos="914400" algn="l"/>
                        </a:tabLst>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5621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19300" indent="-228600" algn="l" eaLnBrk="0" hangingPunct="0">
                        <a:spcBef>
                          <a:spcPts val="500"/>
                        </a:spcBef>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4765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337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3909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48100" indent="-228600" eaLnBrk="0" fontAlgn="base" hangingPunct="0">
                        <a:spcBef>
                          <a:spcPts val="500"/>
                        </a:spcBef>
                        <a:spcAft>
                          <a:spcPct val="0"/>
                        </a:spcAft>
                        <a:buClr>
                          <a:srgbClr val="000000"/>
                        </a:buClr>
                        <a:buSzPct val="100000"/>
                        <a:buFont typeface="Arial" panose="020B0604020202020204" pitchFamily="34" charset="0"/>
                        <a:tabLst>
                          <a:tab pos="914400" algn="l"/>
                        </a:tabLst>
                        <a:defRPr>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9144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rPr>
                        <a:t>Rear arm straight punch to the body</a:t>
                      </a:r>
                      <a:r>
                        <a:rPr lang="zh-TW" altLang="en-US" sz="1800" dirty="0"/>
                        <a:t>對著身體的後臂</a:t>
                      </a:r>
                      <a:r>
                        <a:rPr lang="zh-TW" altLang="zh-TW" sz="1800" dirty="0"/>
                        <a:t>直</a:t>
                      </a:r>
                      <a:r>
                        <a:rPr lang="zh-TW" altLang="en-US" sz="1800" dirty="0"/>
                        <a:t>拳</a:t>
                      </a:r>
                      <a:endParaRPr kumimoji="0" lang="en-US" altLang="en-US" sz="1800" b="0" i="0" u="none" strike="noStrike" cap="none" normalizeH="0" baseline="0" dirty="0">
                        <a:ln>
                          <a:noFill/>
                        </a:ln>
                        <a:solidFill>
                          <a:schemeClr val="tx1"/>
                        </a:solidFill>
                        <a:effectLst/>
                        <a:latin typeface="Arial" panose="020B0604020202020204" pitchFamily="34" charset="0"/>
                        <a:ea typeface="ヒラギノ角ゴ ProN W3" charset="0"/>
                        <a:cs typeface="ヒラギノ角ゴ ProN W3" charset="0"/>
                        <a:sym typeface="Arial" panose="020B0604020202020204" pitchFamily="34"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pl-PL"/>
                    </a:p>
                  </a:txBody>
                  <a:tcPr/>
                </a:tc>
                <a:extLst>
                  <a:ext uri="{0D108BD9-81ED-4DB2-BD59-A6C34878D82A}">
                    <a16:rowId xmlns:a16="http://schemas.microsoft.com/office/drawing/2014/main" xmlns="" val="10003"/>
                  </a:ext>
                </a:extLst>
              </a:tr>
            </a:tbl>
          </a:graphicData>
        </a:graphic>
      </p:graphicFrame>
      <p:sp>
        <p:nvSpPr>
          <p:cNvPr id="513044" name="Rectangle 26"/>
          <p:cNvSpPr>
            <a:spLocks/>
          </p:cNvSpPr>
          <p:nvPr/>
        </p:nvSpPr>
        <p:spPr bwMode="auto">
          <a:xfrm>
            <a:off x="415925" y="4397375"/>
            <a:ext cx="9283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ts val="575"/>
              </a:spcBef>
            </a:pPr>
            <a:r>
              <a:rPr lang="en-US" altLang="en-US" sz="2000" dirty="0">
                <a:latin typeface="Arial" panose="020B0604020202020204" pitchFamily="34" charset="0"/>
                <a:cs typeface="Arial" panose="020B0604020202020204" pitchFamily="34" charset="0"/>
                <a:sym typeface="Arial" panose="020B0604020202020204" pitchFamily="34" charset="0"/>
              </a:rPr>
              <a:t>After a boxer masters the punches with movement, coach should start teach </a:t>
            </a:r>
            <a:r>
              <a:rPr lang="en-US" altLang="en-US" sz="2000" b="1" u="sng" dirty="0">
                <a:latin typeface="Arial" panose="020B0604020202020204" pitchFamily="34" charset="0"/>
                <a:cs typeface="Arial" panose="020B0604020202020204" pitchFamily="34" charset="0"/>
                <a:sym typeface="Arial" panose="020B0604020202020204" pitchFamily="34" charset="0"/>
              </a:rPr>
              <a:t>basic defense</a:t>
            </a:r>
            <a:r>
              <a:rPr lang="en-US" altLang="en-US" sz="2000" b="1" dirty="0">
                <a:latin typeface="Arial" panose="020B0604020202020204" pitchFamily="34" charset="0"/>
                <a:cs typeface="Arial" panose="020B0604020202020204" pitchFamily="34" charset="0"/>
                <a:sym typeface="Arial" panose="020B0604020202020204" pitchFamily="34"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against the punches that he/she learned.</a:t>
            </a:r>
            <a:r>
              <a:rPr lang="zh-TW" altLang="zh-TW" sz="2000" dirty="0"/>
              <a:t>在拳擊手掌握</a:t>
            </a:r>
            <a:r>
              <a:rPr lang="zh-TW" altLang="en-US" sz="2000" dirty="0"/>
              <a:t>出拳與移</a:t>
            </a:r>
            <a:r>
              <a:rPr lang="zh-TW" altLang="zh-TW" sz="2000" dirty="0"/>
              <a:t>動之後，教練應該開始教導他/她學</a:t>
            </a:r>
            <a:r>
              <a:rPr lang="zh-TW" altLang="en-US" sz="2000" dirty="0"/>
              <a:t>習</a:t>
            </a:r>
            <a:r>
              <a:rPr lang="zh-TW" altLang="zh-TW" sz="2000" dirty="0"/>
              <a:t>針對</a:t>
            </a:r>
            <a:r>
              <a:rPr lang="zh-TW" altLang="en-US" sz="2000" dirty="0"/>
              <a:t>出</a:t>
            </a:r>
            <a:r>
              <a:rPr lang="zh-TW" altLang="zh-TW" sz="2000" dirty="0"/>
              <a:t>拳</a:t>
            </a:r>
            <a:r>
              <a:rPr lang="zh-TW" altLang="en-US" sz="2000" dirty="0"/>
              <a:t>的</a:t>
            </a:r>
            <a:r>
              <a:rPr lang="zh-TW" altLang="zh-TW" sz="2000" b="1" u="sng" dirty="0"/>
              <a:t>基本防守</a:t>
            </a:r>
            <a:r>
              <a:rPr lang="zh-TW" altLang="zh-TW" sz="2000" dirty="0"/>
              <a:t>。</a:t>
            </a:r>
            <a:endParaRPr lang="en-US" altLang="en-US" sz="2000" dirty="0">
              <a:latin typeface="Lucida Grande" charset="0"/>
              <a:ea typeface="Lucida Grande" charset="0"/>
              <a:cs typeface="Lucida Grande" charset="0"/>
              <a:sym typeface="Lucida Grande" charset="0"/>
            </a:endParaRPr>
          </a:p>
          <a:p>
            <a:pPr eaLnBrk="1" hangingPunct="1">
              <a:spcBef>
                <a:spcPts val="575"/>
              </a:spcBef>
            </a:pPr>
            <a:r>
              <a:rPr lang="en-US" altLang="en-US" sz="2000" dirty="0">
                <a:latin typeface="Arial" panose="020B0604020202020204" pitchFamily="34" charset="0"/>
                <a:cs typeface="Arial" panose="020B0604020202020204" pitchFamily="34" charset="0"/>
                <a:sym typeface="Arial" panose="020B0604020202020204" pitchFamily="34" charset="0"/>
              </a:rPr>
              <a:t>After mastering basic defense, coach should start teaching and training the </a:t>
            </a:r>
            <a:r>
              <a:rPr lang="en-US" altLang="en-US" sz="2000" b="1" u="sng" dirty="0">
                <a:latin typeface="Arial" panose="020B0604020202020204" pitchFamily="34" charset="0"/>
                <a:cs typeface="Arial" panose="020B0604020202020204" pitchFamily="34" charset="0"/>
                <a:sym typeface="Arial" panose="020B0604020202020204" pitchFamily="34" charset="0"/>
              </a:rPr>
              <a:t>counter attack</a:t>
            </a:r>
            <a:r>
              <a:rPr lang="en-US" altLang="en-US" sz="2000" dirty="0">
                <a:latin typeface="Arial" panose="020B0604020202020204" pitchFamily="34" charset="0"/>
                <a:cs typeface="Arial" panose="020B0604020202020204" pitchFamily="34" charset="0"/>
                <a:sym typeface="Arial" panose="020B0604020202020204" pitchFamily="34" charset="0"/>
              </a:rPr>
              <a:t>.</a:t>
            </a:r>
            <a:r>
              <a:rPr lang="zh-TW" altLang="zh-TW" sz="2000" dirty="0"/>
              <a:t> </a:t>
            </a:r>
            <a:r>
              <a:rPr lang="zh-TW" altLang="en-US" sz="2000" dirty="0"/>
              <a:t>在</a:t>
            </a:r>
            <a:r>
              <a:rPr lang="zh-TW" altLang="zh-TW" sz="2000" dirty="0"/>
              <a:t>掌握基本防守後，教練應開始</a:t>
            </a:r>
            <a:r>
              <a:rPr lang="zh-TW" altLang="en-US" sz="2000" dirty="0"/>
              <a:t>交導和訓練</a:t>
            </a:r>
            <a:r>
              <a:rPr lang="zh-TW" altLang="zh-TW" sz="2000" b="1" u="sng" dirty="0"/>
              <a:t>反</a:t>
            </a:r>
            <a:r>
              <a:rPr lang="zh-TW" altLang="en-US" sz="2000" b="1" u="sng" dirty="0"/>
              <a:t>擊</a:t>
            </a:r>
            <a:r>
              <a:rPr lang="zh-TW" altLang="zh-TW" sz="2000" b="1" u="sng" dirty="0"/>
              <a:t>。</a:t>
            </a:r>
            <a:endParaRPr lang="en-US" altLang="en-US" sz="2000" b="1" u="sng"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0D8A598-ED89-4D86-80AC-740F97FE8267}" type="slidenum">
              <a:rPr lang="en-US" altLang="en-US" sz="1200" smtClean="0">
                <a:solidFill>
                  <a:srgbClr val="FFFFFF"/>
                </a:solidFill>
                <a:latin typeface="Arial Black" panose="020B0A04020102090204" pitchFamily="34" charset="0"/>
                <a:sym typeface="Arial Black" panose="020B0A04020102090204" pitchFamily="34" charset="0"/>
              </a:rPr>
              <a:pPr/>
              <a:t>381</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4051" name="Rectangle 2"/>
          <p:cNvSpPr>
            <a:spLocks noGrp="1" noChangeArrowheads="1"/>
          </p:cNvSpPr>
          <p:nvPr>
            <p:ph type="title"/>
          </p:nvPr>
        </p:nvSpPr>
        <p:spPr>
          <a:xfrm>
            <a:off x="3224214" y="187325"/>
            <a:ext cx="6301752" cy="1152525"/>
          </a:xfrm>
        </p:spPr>
        <p:txBody>
          <a:bodyPr/>
          <a:lstStyle/>
          <a:p>
            <a:pPr eaLnBrk="1" hangingPunct="1"/>
            <a:r>
              <a:rPr lang="en-US" altLang="en-US" sz="2400" dirty="0"/>
              <a:t>BASIC BOXING PUNCHES</a:t>
            </a:r>
            <a:r>
              <a:rPr lang="zh-TW" altLang="zh-TW" sz="2400" b="1" dirty="0"/>
              <a:t>基本拳擊</a:t>
            </a:r>
            <a:r>
              <a:rPr lang="zh-TW" altLang="en-US" sz="2400" b="1" dirty="0"/>
              <a:t>出</a:t>
            </a:r>
            <a:r>
              <a:rPr lang="zh-TW" altLang="zh-TW" sz="2400" b="1" dirty="0"/>
              <a:t>拳</a:t>
            </a:r>
            <a:endParaRPr lang="en-US" altLang="en-US" sz="2400" dirty="0"/>
          </a:p>
        </p:txBody>
      </p:sp>
      <p:sp>
        <p:nvSpPr>
          <p:cNvPr id="514052" name="Rectangle 3"/>
          <p:cNvSpPr>
            <a:spLocks/>
          </p:cNvSpPr>
          <p:nvPr/>
        </p:nvSpPr>
        <p:spPr bwMode="auto">
          <a:xfrm>
            <a:off x="1135063" y="1428750"/>
            <a:ext cx="2679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b="1" dirty="0">
                <a:latin typeface="Arial" panose="020B0604020202020204" pitchFamily="34" charset="0"/>
                <a:cs typeface="Arial" panose="020B0604020202020204" pitchFamily="34" charset="0"/>
                <a:sym typeface="Arial" panose="020B0604020202020204" pitchFamily="34" charset="0"/>
              </a:rPr>
              <a:t>Lead arm straight punch to the head</a:t>
            </a:r>
            <a:r>
              <a:rPr lang="zh-TW" altLang="en-US" sz="2400" b="1" dirty="0"/>
              <a:t>對著</a:t>
            </a:r>
            <a:r>
              <a:rPr lang="zh-TW" altLang="zh-TW" sz="2400" b="1" dirty="0"/>
              <a:t>頭</a:t>
            </a:r>
            <a:r>
              <a:rPr lang="zh-TW" altLang="en-US" sz="2400" b="1" dirty="0"/>
              <a:t>的前臂</a:t>
            </a:r>
            <a:r>
              <a:rPr lang="zh-TW" altLang="zh-TW" sz="2400" b="1" dirty="0"/>
              <a:t>直</a:t>
            </a:r>
            <a:r>
              <a:rPr lang="zh-TW" altLang="en-US" sz="2400" b="1" dirty="0"/>
              <a:t>拳</a:t>
            </a:r>
            <a:endParaRPr lang="en-US" altLang="en-US" sz="2400" b="1" dirty="0">
              <a:solidFill>
                <a:schemeClr val="tx1"/>
              </a:solidFill>
              <a:latin typeface="Arial" panose="020B0604020202020204" pitchFamily="34" charset="0"/>
              <a:sym typeface="Arial" panose="020B0604020202020204" pitchFamily="34" charset="0"/>
            </a:endParaRPr>
          </a:p>
          <a:p>
            <a:pPr eaLnBrk="1" hangingPunct="1"/>
            <a:endParaRPr lang="en-US" altLang="en-US" sz="2400" b="1" dirty="0">
              <a:latin typeface="Arial" panose="020B0604020202020204" pitchFamily="34" charset="0"/>
              <a:cs typeface="Arial" panose="020B0604020202020204" pitchFamily="34" charset="0"/>
              <a:sym typeface="Arial" panose="020B0604020202020204" pitchFamily="34" charset="0"/>
            </a:endParaRPr>
          </a:p>
        </p:txBody>
      </p:sp>
      <p:pic>
        <p:nvPicPr>
          <p:cNvPr id="5140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763" y="619125"/>
            <a:ext cx="51816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4" name="Rectangle 5"/>
          <p:cNvSpPr>
            <a:spLocks/>
          </p:cNvSpPr>
          <p:nvPr/>
        </p:nvSpPr>
        <p:spPr bwMode="auto">
          <a:xfrm>
            <a:off x="619125" y="3695700"/>
            <a:ext cx="9232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323850" indent="-32385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From the boxing stance</a:t>
            </a:r>
            <a:r>
              <a:rPr lang="zh-TW" altLang="zh-TW" sz="1800" dirty="0"/>
              <a:t>從</a:t>
            </a:r>
            <a:r>
              <a:rPr lang="zh-TW" altLang="en-US" sz="1800" dirty="0"/>
              <a:t>拳擊姿勢開始</a:t>
            </a:r>
            <a:endParaRPr lang="en-US" altLang="en-US" sz="1800" dirty="0">
              <a:latin typeface="Lucida Grande" charset="0"/>
              <a:ea typeface="Lucida Grande" charset="0"/>
              <a:cs typeface="Lucida Grande" charset="0"/>
              <a:sym typeface="Lucida Grande" charset="0"/>
            </a:endParaRPr>
          </a:p>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Aim at the opponent’s chin with knuckles of the lead hand</a:t>
            </a:r>
            <a:r>
              <a:rPr lang="zh-TW" altLang="en-US" sz="1800" dirty="0"/>
              <a:t>以前方</a:t>
            </a:r>
            <a:r>
              <a:rPr lang="zh-TW" altLang="zh-TW" sz="1800" dirty="0"/>
              <a:t>手</a:t>
            </a:r>
            <a:r>
              <a:rPr lang="zh-TW" altLang="en-US" sz="1800" dirty="0"/>
              <a:t>部</a:t>
            </a:r>
            <a:r>
              <a:rPr lang="zh-TW" altLang="zh-TW" sz="1800" dirty="0"/>
              <a:t>的指關節瞄準對手的下巴</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Shift the body weight from rear leg to the lead leg</a:t>
            </a:r>
            <a:r>
              <a:rPr lang="zh-TW" altLang="zh-TW" sz="1800" dirty="0"/>
              <a:t>將體重從後腿轉移到</a:t>
            </a:r>
            <a:r>
              <a:rPr lang="zh-TW" altLang="en-US" sz="1800" dirty="0"/>
              <a:t>前</a:t>
            </a:r>
            <a:r>
              <a:rPr lang="zh-TW" altLang="zh-TW" sz="1800" dirty="0"/>
              <a:t>腿</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Rotate the body toward the rear side</a:t>
            </a:r>
            <a:r>
              <a:rPr lang="zh-TW" altLang="zh-TW" sz="1800" dirty="0"/>
              <a:t>將身體朝向後方轉動</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Keep the chin down</a:t>
            </a:r>
            <a:r>
              <a:rPr lang="zh-TW" altLang="en-US" sz="2000" dirty="0">
                <a:latin typeface="Arial" panose="020B0604020202020204" pitchFamily="34" charset="0"/>
                <a:cs typeface="Arial" panose="020B0604020202020204" pitchFamily="34" charset="0"/>
                <a:sym typeface="Arial" panose="020B0604020202020204" pitchFamily="34" charset="0"/>
              </a:rPr>
              <a:t>收起</a:t>
            </a:r>
            <a:r>
              <a:rPr lang="zh-TW" altLang="zh-TW" sz="1800" dirty="0"/>
              <a:t>下巴</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Extend your lead arm straight out to the </a:t>
            </a:r>
            <a:r>
              <a:rPr lang="en-US" altLang="en-US" sz="2000" dirty="0" smtClean="0">
                <a:latin typeface="Arial" panose="020B0604020202020204" pitchFamily="34" charset="0"/>
                <a:cs typeface="Arial" panose="020B0604020202020204" pitchFamily="34" charset="0"/>
                <a:sym typeface="Arial" panose="020B0604020202020204" pitchFamily="34" charset="0"/>
              </a:rPr>
              <a:t>target： </a:t>
            </a:r>
            <a:r>
              <a:rPr lang="en-US" altLang="en-US" sz="2000" dirty="0">
                <a:latin typeface="Arial" panose="020B0604020202020204" pitchFamily="34" charset="0"/>
                <a:cs typeface="Arial" panose="020B0604020202020204" pitchFamily="34" charset="0"/>
                <a:sym typeface="Arial" panose="020B0604020202020204" pitchFamily="34" charset="0"/>
              </a:rPr>
              <a:t>knuckles up and palm down</a:t>
            </a:r>
            <a:r>
              <a:rPr lang="zh-TW" altLang="zh-TW" sz="1800" dirty="0"/>
              <a:t>伸直</a:t>
            </a:r>
            <a:r>
              <a:rPr lang="zh-TW" altLang="en-US" sz="1800" dirty="0"/>
              <a:t>前臂朝向</a:t>
            </a:r>
            <a:r>
              <a:rPr lang="zh-TW" altLang="zh-TW" sz="1800" dirty="0" smtClean="0"/>
              <a:t>目標</a:t>
            </a:r>
            <a:r>
              <a:rPr lang="zh-TW" altLang="en-US" sz="1800" dirty="0" smtClean="0"/>
              <a:t>：</a:t>
            </a:r>
            <a:r>
              <a:rPr lang="zh-TW" altLang="zh-TW" sz="1800" dirty="0" smtClean="0"/>
              <a:t>指</a:t>
            </a:r>
            <a:r>
              <a:rPr lang="zh-TW" altLang="zh-TW" sz="1800" dirty="0"/>
              <a:t>關節</a:t>
            </a:r>
            <a:r>
              <a:rPr lang="zh-TW" altLang="en-US" sz="1800" dirty="0"/>
              <a:t>朝上</a:t>
            </a:r>
            <a:r>
              <a:rPr lang="zh-TW" altLang="zh-TW" sz="1800" dirty="0"/>
              <a:t>和掌心</a:t>
            </a:r>
            <a:r>
              <a:rPr lang="zh-TW" altLang="en-US" sz="1800" dirty="0"/>
              <a:t>朝下</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After hitting the target, retract the arm quickly along the same path as delivered</a:t>
            </a:r>
            <a:r>
              <a:rPr lang="zh-TW" altLang="zh-TW" sz="1800" dirty="0"/>
              <a:t>擊中目標後，沿著</a:t>
            </a:r>
            <a:r>
              <a:rPr lang="zh-TW" altLang="en-US" sz="1800" dirty="0"/>
              <a:t>進攻</a:t>
            </a:r>
            <a:r>
              <a:rPr lang="zh-TW" altLang="zh-TW" sz="1800" dirty="0"/>
              <a:t>的同一路徑迅速縮回手臂</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1800" dirty="0">
                <a:latin typeface="Arial" panose="020B0604020202020204" pitchFamily="34" charset="0"/>
                <a:cs typeface="Arial" panose="020B0604020202020204" pitchFamily="34" charset="0"/>
                <a:sym typeface="Arial" panose="020B0604020202020204" pitchFamily="34" charset="0"/>
              </a:rPr>
              <a:t>Return to the boxing stance</a:t>
            </a:r>
            <a:r>
              <a:rPr lang="zh-TW" altLang="zh-TW" sz="1800" dirty="0"/>
              <a:t>回到拳擊</a:t>
            </a:r>
            <a:r>
              <a:rPr lang="zh-TW" altLang="en-US" sz="1800" dirty="0"/>
              <a:t>姿勢</a:t>
            </a:r>
            <a:endParaRPr lang="en-US" altLang="en-US" sz="18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492ED27-A78E-45C8-8288-2B4A4CA916DB}" type="slidenum">
              <a:rPr lang="en-US" altLang="en-US" sz="1200" smtClean="0">
                <a:solidFill>
                  <a:srgbClr val="FFFFFF"/>
                </a:solidFill>
                <a:latin typeface="Arial Black" panose="020B0A04020102090204" pitchFamily="34" charset="0"/>
                <a:sym typeface="Arial Black" panose="020B0A04020102090204" pitchFamily="34" charset="0"/>
              </a:rPr>
              <a:pPr/>
              <a:t>382</a:t>
            </a:fld>
            <a:endParaRPr lang="en-US" altLang="en-US" sz="1200">
              <a:solidFill>
                <a:srgbClr val="FFFFFF"/>
              </a:solidFill>
              <a:latin typeface="Arial Black" panose="020B0A04020102090204" pitchFamily="34" charset="0"/>
              <a:sym typeface="Arial Black" panose="020B0A04020102090204" pitchFamily="34" charset="0"/>
            </a:endParaRPr>
          </a:p>
        </p:txBody>
      </p:sp>
      <p:pic>
        <p:nvPicPr>
          <p:cNvPr id="515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692150"/>
            <a:ext cx="490061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6" name="Rectangle 3"/>
          <p:cNvSpPr>
            <a:spLocks noGrp="1" noChangeArrowheads="1"/>
          </p:cNvSpPr>
          <p:nvPr>
            <p:ph type="title"/>
          </p:nvPr>
        </p:nvSpPr>
        <p:spPr>
          <a:xfrm>
            <a:off x="3224214" y="187325"/>
            <a:ext cx="6417498" cy="1152525"/>
          </a:xfrm>
        </p:spPr>
        <p:txBody>
          <a:bodyPr/>
          <a:lstStyle/>
          <a:p>
            <a:pPr eaLnBrk="1" hangingPunct="1"/>
            <a:r>
              <a:rPr lang="en-US" altLang="en-US" sz="2400" dirty="0"/>
              <a:t>BASIC BOXING PUNCHES</a:t>
            </a:r>
            <a:br>
              <a:rPr lang="en-US" altLang="en-US" sz="2400" dirty="0"/>
            </a:br>
            <a:r>
              <a:rPr lang="zh-TW" altLang="zh-TW" sz="2400" b="1" dirty="0"/>
              <a:t>基本拳擊</a:t>
            </a:r>
            <a:r>
              <a:rPr lang="zh-TW" altLang="en-US" sz="2400" b="1" dirty="0"/>
              <a:t>出</a:t>
            </a:r>
            <a:r>
              <a:rPr lang="zh-TW" altLang="zh-TW" sz="2400" b="1" dirty="0"/>
              <a:t>拳</a:t>
            </a:r>
            <a:endParaRPr lang="en-US" altLang="en-US" sz="2400" dirty="0"/>
          </a:p>
        </p:txBody>
      </p:sp>
      <p:sp>
        <p:nvSpPr>
          <p:cNvPr id="515077" name="Rectangle 4"/>
          <p:cNvSpPr>
            <a:spLocks/>
          </p:cNvSpPr>
          <p:nvPr/>
        </p:nvSpPr>
        <p:spPr bwMode="auto">
          <a:xfrm>
            <a:off x="1135063" y="1352550"/>
            <a:ext cx="2679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b="1" dirty="0">
                <a:latin typeface="Arial" panose="020B0604020202020204" pitchFamily="34" charset="0"/>
                <a:cs typeface="Arial" panose="020B0604020202020204" pitchFamily="34" charset="0"/>
                <a:sym typeface="Arial" panose="020B0604020202020204" pitchFamily="34" charset="0"/>
              </a:rPr>
              <a:t>Rear arm straight punch to the head</a:t>
            </a:r>
            <a:r>
              <a:rPr lang="zh-TW" altLang="en-US" sz="2400" b="1" dirty="0"/>
              <a:t>對著</a:t>
            </a:r>
            <a:r>
              <a:rPr lang="zh-TW" altLang="zh-TW" sz="2400" b="1" dirty="0"/>
              <a:t>頭</a:t>
            </a:r>
            <a:r>
              <a:rPr lang="zh-TW" altLang="en-US" sz="2400" b="1" dirty="0"/>
              <a:t>的後臂</a:t>
            </a:r>
            <a:r>
              <a:rPr lang="zh-TW" altLang="zh-TW" sz="2400" b="1" dirty="0"/>
              <a:t>直</a:t>
            </a:r>
            <a:r>
              <a:rPr lang="zh-TW" altLang="en-US" sz="2400" b="1" dirty="0"/>
              <a:t>拳</a:t>
            </a:r>
            <a:endParaRPr lang="en-US" altLang="en-US" sz="2400" b="1" dirty="0">
              <a:solidFill>
                <a:schemeClr val="tx1"/>
              </a:solidFill>
              <a:latin typeface="Arial" panose="020B0604020202020204" pitchFamily="34" charset="0"/>
              <a:sym typeface="Arial" panose="020B0604020202020204" pitchFamily="34" charset="0"/>
            </a:endParaRPr>
          </a:p>
          <a:p>
            <a:pPr eaLnBrk="1" hangingPunct="1"/>
            <a:endParaRPr lang="en-US" altLang="en-US" sz="2400" b="1" dirty="0">
              <a:latin typeface="Arial" panose="020B0604020202020204" pitchFamily="34" charset="0"/>
              <a:cs typeface="Arial" panose="020B0604020202020204" pitchFamily="34" charset="0"/>
              <a:sym typeface="Arial" panose="020B0604020202020204" pitchFamily="34" charset="0"/>
            </a:endParaRPr>
          </a:p>
        </p:txBody>
      </p:sp>
      <p:sp>
        <p:nvSpPr>
          <p:cNvPr id="515078" name="Rectangle 5"/>
          <p:cNvSpPr>
            <a:spLocks/>
          </p:cNvSpPr>
          <p:nvPr/>
        </p:nvSpPr>
        <p:spPr bwMode="auto">
          <a:xfrm>
            <a:off x="415925" y="3429000"/>
            <a:ext cx="9232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323850" indent="-32385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From the boxing stance</a:t>
            </a:r>
            <a:r>
              <a:rPr lang="zh-TW" altLang="zh-TW" sz="1800" dirty="0"/>
              <a:t>從</a:t>
            </a:r>
            <a:r>
              <a:rPr lang="zh-TW" altLang="en-US" sz="1800" dirty="0"/>
              <a:t>拳擊姿勢開始</a:t>
            </a:r>
            <a:endParaRPr lang="en-US" altLang="en-US" sz="1800" dirty="0">
              <a:latin typeface="Lucida Grande" charset="0"/>
              <a:ea typeface="Lucida Grande" charset="0"/>
              <a:cs typeface="Lucida Grande" charset="0"/>
              <a:sym typeface="Lucida Grande" charset="0"/>
            </a:endParaRPr>
          </a:p>
          <a:p>
            <a:pPr eaLnBrk="1" hangingPunct="1">
              <a:buFontTx/>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Aim at the opponent’s chin with knuckles of the lead hand</a:t>
            </a:r>
            <a:r>
              <a:rPr lang="zh-TW" altLang="en-US" sz="1800" dirty="0"/>
              <a:t>以前方</a:t>
            </a:r>
            <a:r>
              <a:rPr lang="zh-TW" altLang="zh-TW" sz="1800" dirty="0"/>
              <a:t>手</a:t>
            </a:r>
            <a:r>
              <a:rPr lang="zh-TW" altLang="en-US" sz="1800" dirty="0"/>
              <a:t>部</a:t>
            </a:r>
            <a:r>
              <a:rPr lang="zh-TW" altLang="zh-TW" sz="1800" dirty="0"/>
              <a:t>的指關節瞄準對手的下巴</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Body weight shift to the lead leg</a:t>
            </a:r>
            <a:r>
              <a:rPr lang="zh-TW" altLang="en-US" sz="2000" dirty="0">
                <a:latin typeface="Arial" panose="020B0604020202020204" pitchFamily="34" charset="0"/>
                <a:cs typeface="Arial" panose="020B0604020202020204" pitchFamily="34" charset="0"/>
                <a:sym typeface="Arial" panose="020B0604020202020204" pitchFamily="34" charset="0"/>
              </a:rPr>
              <a:t>將</a:t>
            </a:r>
            <a:r>
              <a:rPr lang="zh-TW" altLang="zh-TW" sz="1800" dirty="0"/>
              <a:t>體重轉移到</a:t>
            </a:r>
            <a:r>
              <a:rPr lang="zh-TW" altLang="en-US" sz="1800" dirty="0"/>
              <a:t>前</a:t>
            </a:r>
            <a:r>
              <a:rPr lang="zh-TW" altLang="zh-TW" sz="1800" dirty="0"/>
              <a:t>腿</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Rotate the body toward the lead side</a:t>
            </a:r>
            <a:r>
              <a:rPr lang="zh-TW" altLang="zh-TW" sz="1800" dirty="0"/>
              <a:t>將身體朝向</a:t>
            </a:r>
            <a:r>
              <a:rPr lang="zh-TW" altLang="en-US" sz="1800" dirty="0"/>
              <a:t>前</a:t>
            </a:r>
            <a:r>
              <a:rPr lang="zh-TW" altLang="zh-TW" sz="1800" dirty="0"/>
              <a:t>方轉動</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Keep the lead hand up to protect the head and elbow to protect the body</a:t>
            </a:r>
            <a:r>
              <a:rPr lang="zh-TW" altLang="zh-TW" sz="1800" dirty="0"/>
              <a:t>保持</a:t>
            </a:r>
            <a:r>
              <a:rPr lang="zh-TW" altLang="en-US" sz="1800" dirty="0"/>
              <a:t>前方手部朝上以</a:t>
            </a:r>
            <a:r>
              <a:rPr lang="zh-TW" altLang="zh-TW" sz="1800" dirty="0"/>
              <a:t>保護頭部和</a:t>
            </a:r>
            <a:r>
              <a:rPr lang="zh-TW" altLang="en-US" sz="1800" dirty="0"/>
              <a:t>手</a:t>
            </a:r>
            <a:r>
              <a:rPr lang="zh-TW" altLang="zh-TW" sz="1800" dirty="0"/>
              <a:t>肘部</a:t>
            </a:r>
            <a:r>
              <a:rPr lang="zh-TW" altLang="en-US" sz="1800" dirty="0"/>
              <a:t>進而</a:t>
            </a:r>
            <a:r>
              <a:rPr lang="zh-TW" altLang="zh-TW" sz="1800" dirty="0"/>
              <a:t>保護身體</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Extend the rear arm straight to the </a:t>
            </a:r>
            <a:r>
              <a:rPr lang="en-US" altLang="en-US" sz="2000" dirty="0" smtClean="0">
                <a:latin typeface="Arial" panose="020B0604020202020204" pitchFamily="34" charset="0"/>
                <a:cs typeface="Arial" panose="020B0604020202020204" pitchFamily="34" charset="0"/>
                <a:sym typeface="Arial" panose="020B0604020202020204" pitchFamily="34" charset="0"/>
              </a:rPr>
              <a:t>target： </a:t>
            </a:r>
            <a:r>
              <a:rPr lang="en-US" altLang="en-US" sz="2000" dirty="0">
                <a:latin typeface="Arial" panose="020B0604020202020204" pitchFamily="34" charset="0"/>
                <a:cs typeface="Arial" panose="020B0604020202020204" pitchFamily="34" charset="0"/>
                <a:sym typeface="Arial" panose="020B0604020202020204" pitchFamily="34" charset="0"/>
              </a:rPr>
              <a:t>Knuckles up and palm down</a:t>
            </a:r>
            <a:r>
              <a:rPr lang="zh-TW" altLang="zh-TW" sz="1800" dirty="0"/>
              <a:t>伸直</a:t>
            </a:r>
            <a:r>
              <a:rPr lang="zh-TW" altLang="en-US" sz="1800" dirty="0"/>
              <a:t>後臂朝向</a:t>
            </a:r>
            <a:r>
              <a:rPr lang="zh-TW" altLang="zh-TW" sz="1800" dirty="0" smtClean="0"/>
              <a:t>目標</a:t>
            </a:r>
            <a:r>
              <a:rPr lang="zh-TW" altLang="en-US" sz="1800" dirty="0" smtClean="0"/>
              <a:t>：</a:t>
            </a:r>
            <a:r>
              <a:rPr lang="zh-TW" altLang="zh-TW" sz="1800" dirty="0" smtClean="0"/>
              <a:t>指</a:t>
            </a:r>
            <a:r>
              <a:rPr lang="zh-TW" altLang="zh-TW" sz="1800" dirty="0"/>
              <a:t>關節</a:t>
            </a:r>
            <a:r>
              <a:rPr lang="zh-TW" altLang="en-US" sz="1800" dirty="0"/>
              <a:t>朝上</a:t>
            </a:r>
            <a:r>
              <a:rPr lang="zh-TW" altLang="zh-TW" sz="1800" dirty="0"/>
              <a:t>和掌心</a:t>
            </a:r>
            <a:r>
              <a:rPr lang="zh-TW" altLang="en-US" sz="1800" dirty="0"/>
              <a:t>朝下</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2000" dirty="0">
                <a:latin typeface="Arial" panose="020B0604020202020204" pitchFamily="34" charset="0"/>
                <a:cs typeface="Arial" panose="020B0604020202020204" pitchFamily="34" charset="0"/>
                <a:sym typeface="Arial" panose="020B0604020202020204" pitchFamily="34" charset="0"/>
              </a:rPr>
              <a:t>After hitting the target, retract the arm quickly along the same path as delivered</a:t>
            </a:r>
            <a:r>
              <a:rPr lang="zh-TW" altLang="zh-TW" sz="1800" dirty="0"/>
              <a:t>擊中目標後，沿著</a:t>
            </a:r>
            <a:r>
              <a:rPr lang="zh-TW" altLang="en-US" sz="1800" dirty="0"/>
              <a:t>進攻</a:t>
            </a:r>
            <a:r>
              <a:rPr lang="zh-TW" altLang="zh-TW" sz="1800" dirty="0"/>
              <a:t>的同一路徑迅速縮回手臂</a:t>
            </a:r>
            <a:endParaRPr lang="en-US" altLang="en-US" sz="1800" dirty="0">
              <a:latin typeface="Lucida Grande" charset="0"/>
              <a:ea typeface="Lucida Grande" charset="0"/>
              <a:cs typeface="Lucida Grande" charset="0"/>
              <a:sym typeface="Lucida Grande" charset="0"/>
            </a:endParaRPr>
          </a:p>
          <a:p>
            <a:pPr eaLnBrk="1" hangingPunct="1">
              <a:buFontTx/>
              <a:buChar char="•"/>
            </a:pPr>
            <a:r>
              <a:rPr lang="en-US" altLang="en-US" sz="1800" dirty="0">
                <a:latin typeface="Arial" panose="020B0604020202020204" pitchFamily="34" charset="0"/>
                <a:cs typeface="Arial" panose="020B0604020202020204" pitchFamily="34" charset="0"/>
                <a:sym typeface="Arial" panose="020B0604020202020204" pitchFamily="34" charset="0"/>
              </a:rPr>
              <a:t>Return to the boxing stance</a:t>
            </a:r>
            <a:r>
              <a:rPr lang="zh-TW" altLang="zh-TW" sz="1800" dirty="0"/>
              <a:t>回到拳擊</a:t>
            </a:r>
            <a:r>
              <a:rPr lang="zh-TW" altLang="en-US" sz="1800" dirty="0"/>
              <a:t>姿勢</a:t>
            </a:r>
            <a:endParaRPr lang="en-US" altLang="en-US" sz="1800" dirty="0">
              <a:latin typeface="Arial" panose="020B0604020202020204" pitchFamily="34" charset="0"/>
              <a:cs typeface="Arial" panose="020B0604020202020204" pitchFamily="34" charset="0"/>
              <a:sym typeface="Arial" panose="020B0604020202020204" pitchFamily="34" charset="0"/>
            </a:endParaRPr>
          </a:p>
          <a:p>
            <a:pPr marL="0" indent="0" eaLnBrk="1" hangingPunct="1"/>
            <a:r>
              <a:rPr lang="zh-TW" altLang="zh-TW" sz="2000" dirty="0"/>
              <a:t/>
            </a:r>
            <a:br>
              <a:rPr lang="zh-TW" altLang="zh-TW" sz="2000" dirty="0"/>
            </a:br>
            <a:endParaRPr lang="en-US" altLang="en-US" sz="20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DB258B3-470B-4B1E-BD88-32E404086B08}" type="slidenum">
              <a:rPr lang="en-US" altLang="en-US" sz="1200" smtClean="0">
                <a:solidFill>
                  <a:srgbClr val="FFFFFF"/>
                </a:solidFill>
                <a:latin typeface="Arial Black" panose="020B0A04020102090204" pitchFamily="34" charset="0"/>
                <a:sym typeface="Arial Black" panose="020B0A04020102090204" pitchFamily="34" charset="0"/>
              </a:rPr>
              <a:pPr/>
              <a:t>383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6099" name="Rectangle 2"/>
          <p:cNvSpPr>
            <a:spLocks noGrp="1" noChangeArrowheads="1"/>
          </p:cNvSpPr>
          <p:nvPr>
            <p:ph type="body" idx="1"/>
          </p:nvPr>
        </p:nvSpPr>
        <p:spPr>
          <a:xfrm>
            <a:off x="846138" y="1263650"/>
            <a:ext cx="8788400" cy="5067300"/>
          </a:xfrm>
        </p:spPr>
        <p:txBody>
          <a:bodyPr/>
          <a:lstStyle/>
          <a:p>
            <a:pPr marL="0" indent="323850" eaLnBrk="1" hangingPunct="1">
              <a:spcBef>
                <a:spcPct val="0"/>
              </a:spcBef>
              <a:buNone/>
            </a:pPr>
            <a:r>
              <a:rPr lang="en-US" altLang="en-US" dirty="0"/>
              <a:t>Other </a:t>
            </a:r>
            <a:r>
              <a:rPr lang="en-US" altLang="en-US" dirty="0" smtClean="0"/>
              <a:t>punches：</a:t>
            </a:r>
            <a:r>
              <a:rPr lang="zh-TW" altLang="zh-TW" dirty="0" smtClean="0"/>
              <a:t>其他</a:t>
            </a:r>
            <a:r>
              <a:rPr lang="zh-TW" altLang="en-US" dirty="0"/>
              <a:t>出</a:t>
            </a:r>
            <a:r>
              <a:rPr lang="zh-TW" altLang="en-US" dirty="0" smtClean="0"/>
              <a:t>拳：</a:t>
            </a:r>
            <a:endParaRPr lang="en-US" altLang="en-US" dirty="0"/>
          </a:p>
          <a:p>
            <a:pPr marL="0" indent="323850" eaLnBrk="1" hangingPunct="1">
              <a:spcBef>
                <a:spcPct val="0"/>
              </a:spcBef>
            </a:pPr>
            <a:r>
              <a:rPr lang="en-US" altLang="en-US" dirty="0"/>
              <a:t>Rear arm straight punch to the body</a:t>
            </a:r>
            <a:r>
              <a:rPr lang="zh-TW" altLang="en-US" dirty="0"/>
              <a:t>對著</a:t>
            </a:r>
            <a:r>
              <a:rPr lang="zh-TW" altLang="zh-TW" dirty="0"/>
              <a:t>身體</a:t>
            </a:r>
            <a:r>
              <a:rPr lang="zh-TW" altLang="en-US" dirty="0"/>
              <a:t>的</a:t>
            </a:r>
            <a:r>
              <a:rPr lang="zh-TW" altLang="zh-TW" dirty="0"/>
              <a:t>後臂直</a:t>
            </a:r>
            <a:r>
              <a:rPr lang="zh-TW" altLang="en-US" dirty="0"/>
              <a:t>拳</a:t>
            </a:r>
            <a:endParaRPr lang="en-US" altLang="en-US" dirty="0"/>
          </a:p>
          <a:p>
            <a:pPr marL="0" indent="323850" eaLnBrk="1" hangingPunct="1">
              <a:spcBef>
                <a:spcPct val="0"/>
              </a:spcBef>
            </a:pPr>
            <a:r>
              <a:rPr lang="en-US" altLang="en-US" dirty="0"/>
              <a:t>Lead arm hook to the head</a:t>
            </a:r>
            <a:r>
              <a:rPr lang="zh-TW" altLang="en-US" dirty="0"/>
              <a:t>對著</a:t>
            </a:r>
            <a:r>
              <a:rPr lang="zh-TW" altLang="zh-TW" dirty="0"/>
              <a:t>頭部</a:t>
            </a:r>
            <a:r>
              <a:rPr lang="zh-TW" altLang="en-US" dirty="0"/>
              <a:t>的前臂鉤拳</a:t>
            </a:r>
            <a:endParaRPr lang="en-US" altLang="en-US" dirty="0"/>
          </a:p>
          <a:p>
            <a:pPr marL="0" indent="323850" eaLnBrk="1" hangingPunct="1">
              <a:spcBef>
                <a:spcPct val="0"/>
              </a:spcBef>
            </a:pPr>
            <a:r>
              <a:rPr lang="en-US" altLang="en-US" dirty="0"/>
              <a:t>Rear arm hook to the head</a:t>
            </a:r>
            <a:r>
              <a:rPr lang="zh-TW" altLang="en-US" dirty="0"/>
              <a:t>對著</a:t>
            </a:r>
            <a:r>
              <a:rPr lang="zh-TW" altLang="zh-TW" dirty="0"/>
              <a:t>頭部</a:t>
            </a:r>
            <a:r>
              <a:rPr lang="zh-TW" altLang="en-US" dirty="0"/>
              <a:t>的</a:t>
            </a:r>
            <a:r>
              <a:rPr lang="zh-TW" altLang="zh-TW" dirty="0"/>
              <a:t>後臂</a:t>
            </a:r>
            <a:r>
              <a:rPr lang="zh-TW" altLang="en-US" dirty="0"/>
              <a:t>鉤拳</a:t>
            </a:r>
            <a:endParaRPr lang="en-US" altLang="en-US" dirty="0"/>
          </a:p>
          <a:p>
            <a:pPr marL="0" indent="323850" eaLnBrk="1" hangingPunct="1">
              <a:spcBef>
                <a:spcPct val="0"/>
              </a:spcBef>
            </a:pPr>
            <a:r>
              <a:rPr lang="en-US" altLang="en-US" dirty="0"/>
              <a:t>Lead arm hook to the body</a:t>
            </a:r>
            <a:r>
              <a:rPr lang="zh-TW" altLang="en-US" dirty="0"/>
              <a:t>對著</a:t>
            </a:r>
            <a:r>
              <a:rPr lang="zh-TW" altLang="zh-TW" dirty="0"/>
              <a:t>身體</a:t>
            </a:r>
            <a:r>
              <a:rPr lang="zh-TW" altLang="en-US" dirty="0"/>
              <a:t>的前臂鉤拳</a:t>
            </a:r>
            <a:endParaRPr lang="en-US" altLang="en-US" dirty="0"/>
          </a:p>
          <a:p>
            <a:pPr marL="0" indent="323850" eaLnBrk="1" hangingPunct="1">
              <a:spcBef>
                <a:spcPct val="0"/>
              </a:spcBef>
            </a:pPr>
            <a:r>
              <a:rPr lang="en-US" altLang="en-US" dirty="0"/>
              <a:t>Rear arm hook to the body</a:t>
            </a:r>
            <a:r>
              <a:rPr lang="zh-TW" altLang="en-US" dirty="0"/>
              <a:t>對著</a:t>
            </a:r>
            <a:r>
              <a:rPr lang="zh-TW" altLang="zh-TW" dirty="0"/>
              <a:t>身體</a:t>
            </a:r>
            <a:r>
              <a:rPr lang="zh-TW" altLang="en-US" dirty="0"/>
              <a:t>的後臂鉤拳</a:t>
            </a:r>
            <a:endParaRPr lang="en-US" altLang="en-US" dirty="0"/>
          </a:p>
          <a:p>
            <a:pPr marL="0" indent="323850" eaLnBrk="1" hangingPunct="1">
              <a:spcBef>
                <a:spcPct val="0"/>
              </a:spcBef>
            </a:pPr>
            <a:r>
              <a:rPr lang="en-US" altLang="en-US" dirty="0"/>
              <a:t>Lead arm uppercut to the head</a:t>
            </a:r>
            <a:r>
              <a:rPr lang="zh-TW" altLang="en-US" dirty="0"/>
              <a:t>對著</a:t>
            </a:r>
            <a:r>
              <a:rPr lang="zh-TW" altLang="zh-TW" dirty="0"/>
              <a:t>頭部</a:t>
            </a:r>
            <a:r>
              <a:rPr lang="zh-TW" altLang="en-US" dirty="0"/>
              <a:t>的前臂</a:t>
            </a:r>
            <a:r>
              <a:rPr lang="zh-TW" altLang="zh-TW" dirty="0"/>
              <a:t>上</a:t>
            </a:r>
            <a:r>
              <a:rPr lang="zh-TW" altLang="en-US" dirty="0"/>
              <a:t>鉤拳</a:t>
            </a:r>
            <a:endParaRPr lang="en-US" altLang="en-US" dirty="0"/>
          </a:p>
          <a:p>
            <a:pPr marL="0" indent="323850" eaLnBrk="1" hangingPunct="1">
              <a:spcBef>
                <a:spcPct val="0"/>
              </a:spcBef>
            </a:pPr>
            <a:r>
              <a:rPr lang="en-US" altLang="en-US" dirty="0"/>
              <a:t>Rear arm uppercut to the head</a:t>
            </a:r>
            <a:r>
              <a:rPr lang="zh-TW" altLang="en-US" dirty="0"/>
              <a:t>對著</a:t>
            </a:r>
            <a:r>
              <a:rPr lang="zh-TW" altLang="zh-TW" dirty="0"/>
              <a:t>頭部</a:t>
            </a:r>
            <a:r>
              <a:rPr lang="zh-TW" altLang="en-US" dirty="0"/>
              <a:t>的</a:t>
            </a:r>
            <a:r>
              <a:rPr lang="zh-TW" altLang="zh-TW" dirty="0"/>
              <a:t>後臂上</a:t>
            </a:r>
            <a:r>
              <a:rPr lang="zh-TW" altLang="en-US" dirty="0"/>
              <a:t>鉤拳</a:t>
            </a:r>
            <a:endParaRPr lang="en-US" altLang="en-US" dirty="0"/>
          </a:p>
          <a:p>
            <a:pPr marL="0" indent="323850" eaLnBrk="1" hangingPunct="1">
              <a:spcBef>
                <a:spcPct val="0"/>
              </a:spcBef>
            </a:pPr>
            <a:r>
              <a:rPr lang="en-US" altLang="en-US" dirty="0"/>
              <a:t>Lead arm uppercut to the body</a:t>
            </a:r>
            <a:r>
              <a:rPr lang="zh-TW" altLang="en-US" dirty="0"/>
              <a:t>對著</a:t>
            </a:r>
            <a:r>
              <a:rPr lang="zh-TW" altLang="zh-TW" dirty="0"/>
              <a:t>身體</a:t>
            </a:r>
            <a:r>
              <a:rPr lang="zh-TW" altLang="en-US" dirty="0"/>
              <a:t>的前臂</a:t>
            </a:r>
            <a:r>
              <a:rPr lang="zh-TW" altLang="zh-TW" dirty="0"/>
              <a:t>上</a:t>
            </a:r>
            <a:r>
              <a:rPr lang="zh-TW" altLang="en-US" dirty="0"/>
              <a:t>鉤拳</a:t>
            </a:r>
            <a:endParaRPr lang="en-US" altLang="en-US" dirty="0"/>
          </a:p>
          <a:p>
            <a:pPr marL="0" indent="323850" eaLnBrk="1" hangingPunct="1">
              <a:spcBef>
                <a:spcPct val="0"/>
              </a:spcBef>
            </a:pPr>
            <a:r>
              <a:rPr lang="en-US" altLang="en-US" dirty="0"/>
              <a:t>Rear arm uppercut to the body</a:t>
            </a:r>
            <a:r>
              <a:rPr lang="zh-TW" altLang="en-US" dirty="0"/>
              <a:t>對著</a:t>
            </a:r>
            <a:r>
              <a:rPr lang="zh-TW" altLang="zh-TW" dirty="0"/>
              <a:t>身體</a:t>
            </a:r>
            <a:r>
              <a:rPr lang="zh-TW" altLang="en-US" dirty="0"/>
              <a:t>的後臂</a:t>
            </a:r>
            <a:r>
              <a:rPr lang="zh-TW" altLang="zh-TW" dirty="0"/>
              <a:t>上</a:t>
            </a:r>
            <a:r>
              <a:rPr lang="zh-TW" altLang="en-US" dirty="0"/>
              <a:t>鉤拳</a:t>
            </a:r>
            <a:endParaRPr lang="en-US" altLang="en-US" dirty="0"/>
          </a:p>
          <a:p>
            <a:pPr marL="0" indent="323850" eaLnBrk="1" hangingPunct="1">
              <a:spcBef>
                <a:spcPct val="0"/>
              </a:spcBef>
            </a:pPr>
            <a:r>
              <a:rPr lang="en-US" altLang="en-US" dirty="0"/>
              <a:t>Lead arm straight punch to the body</a:t>
            </a:r>
            <a:r>
              <a:rPr lang="zh-TW" altLang="en-US" dirty="0"/>
              <a:t>對著</a:t>
            </a:r>
            <a:r>
              <a:rPr lang="zh-TW" altLang="zh-TW" dirty="0"/>
              <a:t>身體</a:t>
            </a:r>
            <a:r>
              <a:rPr lang="zh-TW" altLang="en-US" dirty="0"/>
              <a:t>的前臂</a:t>
            </a:r>
            <a:r>
              <a:rPr lang="zh-TW" altLang="zh-TW" dirty="0"/>
              <a:t>直</a:t>
            </a:r>
            <a:r>
              <a:rPr lang="zh-TW" altLang="en-US" dirty="0"/>
              <a:t>拳</a:t>
            </a:r>
            <a:endParaRPr lang="en-US" altLang="en-US" dirty="0"/>
          </a:p>
        </p:txBody>
      </p:sp>
      <p:sp>
        <p:nvSpPr>
          <p:cNvPr id="516100" name="Rectangle 3"/>
          <p:cNvSpPr>
            <a:spLocks noGrp="1" noChangeArrowheads="1"/>
          </p:cNvSpPr>
          <p:nvPr>
            <p:ph type="title"/>
          </p:nvPr>
        </p:nvSpPr>
        <p:spPr>
          <a:xfrm>
            <a:off x="2287588" y="260350"/>
            <a:ext cx="7489825" cy="719138"/>
          </a:xfrm>
        </p:spPr>
        <p:txBody>
          <a:bodyPr/>
          <a:lstStyle/>
          <a:p>
            <a:pPr eaLnBrk="1" hangingPunct="1"/>
            <a:r>
              <a:rPr lang="en-US" altLang="en-US" sz="2800" dirty="0"/>
              <a:t>BASIC BOXING PUNCHES</a:t>
            </a:r>
            <a:r>
              <a:rPr lang="zh-TW" altLang="zh-TW" sz="2800" b="1" dirty="0"/>
              <a:t>基本拳擊</a:t>
            </a:r>
            <a:r>
              <a:rPr lang="zh-TW" altLang="en-US" sz="2800" b="1" dirty="0"/>
              <a:t>出</a:t>
            </a:r>
            <a:r>
              <a:rPr lang="zh-TW" altLang="zh-TW" sz="2800" b="1" dirty="0"/>
              <a:t>拳</a:t>
            </a:r>
            <a:endParaRPr lang="en-US" altLang="en-US" sz="2800" dirty="0"/>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58AB2BF-49C6-479A-8771-2B77559A679A}" type="slidenum">
              <a:rPr lang="en-US" altLang="en-US" sz="1200" smtClean="0">
                <a:solidFill>
                  <a:srgbClr val="FFFFFF"/>
                </a:solidFill>
                <a:latin typeface="Arial Black" panose="020B0A04020102090204" pitchFamily="34" charset="0"/>
                <a:sym typeface="Arial Black" panose="020B0A04020102090204" pitchFamily="34" charset="0"/>
              </a:rPr>
              <a:pPr/>
              <a:t>384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7123" name="Rectangle 2"/>
          <p:cNvSpPr>
            <a:spLocks noGrp="1" noChangeArrowheads="1"/>
          </p:cNvSpPr>
          <p:nvPr>
            <p:ph type="body" idx="1"/>
          </p:nvPr>
        </p:nvSpPr>
        <p:spPr>
          <a:xfrm>
            <a:off x="630238" y="1663700"/>
            <a:ext cx="9004300" cy="4813300"/>
          </a:xfrm>
        </p:spPr>
        <p:txBody>
          <a:bodyPr/>
          <a:lstStyle/>
          <a:p>
            <a:pPr marL="0" indent="0" eaLnBrk="1" hangingPunct="1">
              <a:spcBef>
                <a:spcPct val="0"/>
              </a:spcBef>
              <a:buNone/>
            </a:pPr>
            <a:r>
              <a:rPr lang="en-US" altLang="en-US" sz="2200" dirty="0"/>
              <a:t>In the early stages of learning techniques, </a:t>
            </a:r>
            <a:r>
              <a:rPr lang="en-US" altLang="en-US" sz="2200" u="sng" dirty="0"/>
              <a:t>all defenses must be taught and trained after mastering particular punches</a:t>
            </a:r>
            <a:r>
              <a:rPr lang="en-US" altLang="en-US" sz="2200" dirty="0"/>
              <a:t>. Each basic defense is designed toward to defend against specific punches.</a:t>
            </a:r>
            <a:r>
              <a:rPr lang="zh-TW" altLang="zh-TW" sz="2200" dirty="0"/>
              <a:t>在學習技巧的早期階段，</a:t>
            </a:r>
            <a:r>
              <a:rPr lang="zh-TW" altLang="zh-TW" sz="2200" u="sng" dirty="0"/>
              <a:t>經過掌握特定的</a:t>
            </a:r>
            <a:r>
              <a:rPr lang="zh-TW" altLang="en-US" sz="2200" u="sng" dirty="0"/>
              <a:t>出</a:t>
            </a:r>
            <a:r>
              <a:rPr lang="zh-TW" altLang="zh-TW" sz="2200" u="sng" dirty="0"/>
              <a:t>拳後才能教導和訓練所有的防守</a:t>
            </a:r>
            <a:r>
              <a:rPr lang="zh-TW" altLang="zh-TW" sz="2200" dirty="0"/>
              <a:t>。每</a:t>
            </a:r>
            <a:r>
              <a:rPr lang="zh-TW" altLang="en-US" sz="2200" dirty="0"/>
              <a:t>種</a:t>
            </a:r>
            <a:r>
              <a:rPr lang="zh-TW" altLang="zh-TW" sz="2200" dirty="0"/>
              <a:t>基本防守</a:t>
            </a:r>
            <a:r>
              <a:rPr lang="zh-TW" altLang="en-US" sz="2200" dirty="0"/>
              <a:t>的目的</a:t>
            </a:r>
            <a:r>
              <a:rPr lang="zh-TW" altLang="zh-TW" sz="2200" dirty="0"/>
              <a:t>都是為了防禦</a:t>
            </a:r>
            <a:r>
              <a:rPr lang="zh-TW" altLang="en-US" sz="2200" dirty="0"/>
              <a:t>特定</a:t>
            </a:r>
            <a:r>
              <a:rPr lang="zh-TW" altLang="zh-TW" sz="2200" dirty="0"/>
              <a:t>的</a:t>
            </a:r>
            <a:r>
              <a:rPr lang="zh-TW" altLang="en-US" sz="2200" dirty="0"/>
              <a:t>出拳</a:t>
            </a:r>
            <a:r>
              <a:rPr lang="zh-TW" altLang="zh-TW" sz="2200" dirty="0"/>
              <a:t>。</a:t>
            </a:r>
            <a:endParaRPr lang="en-US" altLang="en-US" sz="2200" dirty="0"/>
          </a:p>
          <a:p>
            <a:pPr marL="0" indent="0" eaLnBrk="1" hangingPunct="1">
              <a:spcBef>
                <a:spcPts val="600"/>
              </a:spcBef>
              <a:buNone/>
            </a:pPr>
            <a:r>
              <a:rPr lang="en-US" altLang="en-US" sz="2200" dirty="0"/>
              <a:t>In order to teach and train basic defenses effectively, </a:t>
            </a:r>
            <a:r>
              <a:rPr lang="en-US" altLang="en-US" sz="2200" u="sng" dirty="0"/>
              <a:t>start the teaching defense in standing position</a:t>
            </a:r>
            <a:r>
              <a:rPr lang="en-US" altLang="en-US" sz="2200" dirty="0"/>
              <a:t>, </a:t>
            </a:r>
            <a:r>
              <a:rPr lang="en-US" altLang="en-US" sz="2200" u="sng" dirty="0"/>
              <a:t>then with a partner</a:t>
            </a:r>
            <a:r>
              <a:rPr lang="en-US" altLang="en-US" sz="2200" dirty="0"/>
              <a:t>. The partner can perform basic punches while the boxer defends him/herself using basic defense.</a:t>
            </a:r>
            <a:r>
              <a:rPr lang="zh-TW" altLang="zh-TW" sz="2200" dirty="0"/>
              <a:t>為了有效地教導和訓練基本防</a:t>
            </a:r>
            <a:r>
              <a:rPr lang="zh-TW" altLang="en-US" sz="2200" dirty="0"/>
              <a:t>守</a:t>
            </a:r>
            <a:r>
              <a:rPr lang="zh-TW" altLang="zh-TW" sz="2200" dirty="0"/>
              <a:t>，</a:t>
            </a:r>
            <a:r>
              <a:rPr lang="zh-TW" altLang="en-US" sz="2200" u="sng" dirty="0"/>
              <a:t>以</a:t>
            </a:r>
            <a:r>
              <a:rPr lang="zh-TW" altLang="zh-TW" sz="2200" u="sng" dirty="0"/>
              <a:t>站立</a:t>
            </a:r>
            <a:r>
              <a:rPr lang="zh-TW" altLang="en-US" sz="2200" u="sng" dirty="0"/>
              <a:t>姿勢</a:t>
            </a:r>
            <a:r>
              <a:rPr lang="zh-TW" altLang="zh-TW" sz="2200" u="sng" dirty="0"/>
              <a:t>開始教</a:t>
            </a:r>
            <a:r>
              <a:rPr lang="zh-TW" altLang="en-US" sz="2200" u="sng" dirty="0"/>
              <a:t>導</a:t>
            </a:r>
            <a:r>
              <a:rPr lang="zh-TW" altLang="zh-TW" sz="2200" u="sng" dirty="0"/>
              <a:t>防</a:t>
            </a:r>
            <a:r>
              <a:rPr lang="zh-TW" altLang="en-US" sz="2200" u="sng" dirty="0"/>
              <a:t>守</a:t>
            </a:r>
            <a:r>
              <a:rPr lang="zh-TW" altLang="zh-TW" sz="2200" u="sng" dirty="0"/>
              <a:t>，然後與夥伴</a:t>
            </a:r>
            <a:r>
              <a:rPr lang="zh-TW" altLang="en-US" sz="2200" u="sng" dirty="0"/>
              <a:t>練習</a:t>
            </a:r>
            <a:r>
              <a:rPr lang="zh-TW" altLang="zh-TW" sz="2200" dirty="0"/>
              <a:t>。</a:t>
            </a:r>
            <a:r>
              <a:rPr lang="zh-TW" altLang="en-US" sz="2200" dirty="0"/>
              <a:t>在</a:t>
            </a:r>
            <a:r>
              <a:rPr lang="zh-TW" altLang="zh-TW" sz="2200" dirty="0"/>
              <a:t>拳擊手使用基本防守</a:t>
            </a:r>
            <a:r>
              <a:rPr lang="zh-TW" altLang="en-US" sz="2200" dirty="0"/>
              <a:t>防禦</a:t>
            </a:r>
            <a:r>
              <a:rPr lang="zh-TW" altLang="zh-TW" sz="2200" dirty="0"/>
              <a:t>自己</a:t>
            </a:r>
            <a:r>
              <a:rPr lang="zh-TW" altLang="en-US" sz="2200" dirty="0"/>
              <a:t>時，</a:t>
            </a:r>
            <a:r>
              <a:rPr lang="zh-TW" altLang="zh-TW" sz="2200" dirty="0"/>
              <a:t>夥伴可進行基本</a:t>
            </a:r>
            <a:r>
              <a:rPr lang="zh-TW" altLang="en-US" sz="2200" dirty="0"/>
              <a:t>攻</a:t>
            </a:r>
            <a:r>
              <a:rPr lang="zh-TW" altLang="zh-TW" sz="2200" dirty="0"/>
              <a:t>擊 。</a:t>
            </a:r>
            <a:endParaRPr lang="en-US" altLang="en-US" sz="2200" dirty="0"/>
          </a:p>
          <a:p>
            <a:pPr marL="0" indent="0" eaLnBrk="1" hangingPunct="1">
              <a:spcBef>
                <a:spcPts val="600"/>
              </a:spcBef>
              <a:buNone/>
            </a:pPr>
            <a:r>
              <a:rPr lang="en-US" altLang="en-US" sz="2200" dirty="0"/>
              <a:t>After mastering basic defense, the coach shall teach </a:t>
            </a:r>
            <a:r>
              <a:rPr lang="en-US" altLang="en-US" sz="2200" u="sng" dirty="0"/>
              <a:t>counter attack movement </a:t>
            </a:r>
            <a:r>
              <a:rPr lang="en-US" altLang="en-US" sz="2200" dirty="0"/>
              <a:t>where the boxer defend against the partner’s punch then uses a </a:t>
            </a:r>
            <a:r>
              <a:rPr lang="en-US" altLang="en-US" sz="2200" u="sng" dirty="0"/>
              <a:t>basic punch to counter attack</a:t>
            </a:r>
            <a:r>
              <a:rPr lang="en-US" altLang="en-US" sz="2200" dirty="0"/>
              <a:t>.</a:t>
            </a:r>
            <a:r>
              <a:rPr lang="zh-TW" altLang="en-US" sz="2200" dirty="0"/>
              <a:t>在</a:t>
            </a:r>
            <a:r>
              <a:rPr lang="zh-TW" altLang="zh-TW" sz="2200" dirty="0"/>
              <a:t>掌握基本防守後，教練將教導拳擊手</a:t>
            </a:r>
            <a:r>
              <a:rPr lang="zh-TW" altLang="en-US" sz="2200" dirty="0"/>
              <a:t>防禦夥伴出</a:t>
            </a:r>
            <a:r>
              <a:rPr lang="zh-TW" altLang="zh-TW" sz="2200" dirty="0"/>
              <a:t>拳</a:t>
            </a:r>
            <a:r>
              <a:rPr lang="zh-TW" altLang="en-US" sz="2200" dirty="0"/>
              <a:t>時的</a:t>
            </a:r>
            <a:r>
              <a:rPr lang="zh-TW" altLang="zh-TW" sz="2200" dirty="0"/>
              <a:t>反擊</a:t>
            </a:r>
            <a:r>
              <a:rPr lang="zh-TW" altLang="en-US" sz="2200" dirty="0"/>
              <a:t>移</a:t>
            </a:r>
            <a:r>
              <a:rPr lang="zh-TW" altLang="zh-TW" sz="2200" dirty="0"/>
              <a:t>動， 然後採取</a:t>
            </a:r>
            <a:r>
              <a:rPr lang="zh-TW" altLang="en-US" sz="2200" dirty="0"/>
              <a:t>反擊的</a:t>
            </a:r>
            <a:r>
              <a:rPr lang="zh-TW" altLang="zh-TW" sz="2200" dirty="0"/>
              <a:t>基本</a:t>
            </a:r>
            <a:r>
              <a:rPr lang="zh-TW" altLang="en-US" sz="2200" dirty="0"/>
              <a:t>出拳</a:t>
            </a:r>
            <a:r>
              <a:rPr lang="zh-TW" altLang="zh-TW" sz="2200" dirty="0"/>
              <a:t>。</a:t>
            </a:r>
            <a:endParaRPr lang="en-US" altLang="en-US" sz="2200" dirty="0"/>
          </a:p>
        </p:txBody>
      </p:sp>
      <p:sp>
        <p:nvSpPr>
          <p:cNvPr id="517124" name="Rectangle 3"/>
          <p:cNvSpPr>
            <a:spLocks noGrp="1" noChangeArrowheads="1"/>
          </p:cNvSpPr>
          <p:nvPr>
            <p:ph type="title"/>
          </p:nvPr>
        </p:nvSpPr>
        <p:spPr>
          <a:xfrm>
            <a:off x="1711325" y="260350"/>
            <a:ext cx="7489825" cy="1223963"/>
          </a:xfrm>
        </p:spPr>
        <p:txBody>
          <a:bodyPr/>
          <a:lstStyle/>
          <a:p>
            <a:pPr eaLnBrk="1" hangingPunct="1"/>
            <a:r>
              <a:rPr lang="en-US" altLang="en-US" dirty="0"/>
              <a:t>BASIC DEFENSE</a:t>
            </a:r>
            <a:r>
              <a:rPr lang="zh-TW" altLang="zh-TW" b="1" dirty="0"/>
              <a:t>基本防守</a:t>
            </a:r>
            <a:endParaRPr lang="en-US" altLang="en-US" dirty="0"/>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F4A035F-0A68-4078-8CF2-55699E3224B1}" type="slidenum">
              <a:rPr lang="en-US" altLang="en-US" sz="1200" smtClean="0">
                <a:solidFill>
                  <a:srgbClr val="FFFFFF"/>
                </a:solidFill>
                <a:latin typeface="Arial Black" panose="020B0A04020102090204" pitchFamily="34" charset="0"/>
                <a:sym typeface="Arial Black" panose="020B0A04020102090204" pitchFamily="34" charset="0"/>
              </a:rPr>
              <a:pPr/>
              <a:t>385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8147" name="Rectangle 2"/>
          <p:cNvSpPr>
            <a:spLocks noGrp="1" noChangeArrowheads="1"/>
          </p:cNvSpPr>
          <p:nvPr>
            <p:ph type="body" idx="1"/>
          </p:nvPr>
        </p:nvSpPr>
        <p:spPr>
          <a:xfrm>
            <a:off x="993775" y="1308100"/>
            <a:ext cx="8610600" cy="4927600"/>
          </a:xfrm>
        </p:spPr>
        <p:txBody>
          <a:bodyPr/>
          <a:lstStyle/>
          <a:p>
            <a:pPr marL="0" indent="323850" eaLnBrk="1" hangingPunct="1">
              <a:spcBef>
                <a:spcPct val="0"/>
              </a:spcBef>
              <a:buNone/>
            </a:pPr>
            <a:r>
              <a:rPr lang="en-US" altLang="en-US" b="1" dirty="0"/>
              <a:t>Common Mistakes in Basic Boxing Defense</a:t>
            </a:r>
            <a:r>
              <a:rPr lang="zh-TW" altLang="zh-TW" b="1" dirty="0"/>
              <a:t>基本拳擊防守</a:t>
            </a:r>
            <a:r>
              <a:rPr lang="zh-TW" altLang="en-US" b="1" dirty="0"/>
              <a:t>的</a:t>
            </a:r>
            <a:r>
              <a:rPr lang="zh-TW" altLang="zh-TW" b="1" dirty="0"/>
              <a:t>常見錯誤</a:t>
            </a:r>
            <a:endParaRPr lang="en-US" altLang="en-US" b="1" dirty="0"/>
          </a:p>
          <a:p>
            <a:pPr marL="0" indent="323850" eaLnBrk="1" hangingPunct="1">
              <a:spcBef>
                <a:spcPts val="600"/>
              </a:spcBef>
            </a:pPr>
            <a:r>
              <a:rPr lang="en-US" altLang="en-US" dirty="0"/>
              <a:t>No eye contact with the opponent</a:t>
            </a:r>
            <a:r>
              <a:rPr lang="zh-TW" altLang="en-US" dirty="0"/>
              <a:t>與</a:t>
            </a:r>
            <a:r>
              <a:rPr lang="zh-TW" altLang="zh-TW" dirty="0"/>
              <a:t>對手沒有眼睛接觸</a:t>
            </a:r>
            <a:endParaRPr lang="en-US" altLang="en-US" dirty="0"/>
          </a:p>
          <a:p>
            <a:pPr marL="0" indent="323850" eaLnBrk="1" hangingPunct="1">
              <a:spcBef>
                <a:spcPts val="600"/>
              </a:spcBef>
            </a:pPr>
            <a:r>
              <a:rPr lang="en-US" altLang="en-US" dirty="0"/>
              <a:t>Eyes closed and/or mouth opened</a:t>
            </a:r>
            <a:r>
              <a:rPr lang="zh-TW" altLang="zh-TW" dirty="0"/>
              <a:t>眼睛閉</a:t>
            </a:r>
            <a:r>
              <a:rPr lang="zh-TW" altLang="en-US" dirty="0"/>
              <a:t>上</a:t>
            </a:r>
            <a:r>
              <a:rPr lang="zh-TW" altLang="zh-TW" dirty="0"/>
              <a:t>和/或</a:t>
            </a:r>
            <a:r>
              <a:rPr lang="zh-TW" altLang="en-US" dirty="0"/>
              <a:t>張</a:t>
            </a:r>
            <a:r>
              <a:rPr lang="zh-TW" altLang="zh-TW" dirty="0"/>
              <a:t>開</a:t>
            </a:r>
            <a:r>
              <a:rPr lang="zh-TW" altLang="en-US" dirty="0"/>
              <a:t>嘴巴</a:t>
            </a:r>
            <a:endParaRPr lang="en-US" altLang="en-US" dirty="0"/>
          </a:p>
          <a:p>
            <a:pPr marL="0" indent="323850" eaLnBrk="1" hangingPunct="1">
              <a:spcBef>
                <a:spcPts val="600"/>
              </a:spcBef>
            </a:pPr>
            <a:r>
              <a:rPr lang="en-US" altLang="en-US" dirty="0"/>
              <a:t>Defenses performed too early/too late</a:t>
            </a:r>
            <a:r>
              <a:rPr lang="zh-TW" altLang="zh-TW" dirty="0"/>
              <a:t>太早/太</a:t>
            </a:r>
            <a:r>
              <a:rPr lang="zh-TW" altLang="en-US" dirty="0"/>
              <a:t>晚執行</a:t>
            </a:r>
            <a:r>
              <a:rPr lang="zh-TW" altLang="zh-TW" dirty="0"/>
              <a:t>防禦</a:t>
            </a:r>
            <a:endParaRPr lang="en-US" altLang="en-US" dirty="0"/>
          </a:p>
          <a:p>
            <a:pPr marL="0" indent="323850" eaLnBrk="1" hangingPunct="1">
              <a:spcBef>
                <a:spcPts val="600"/>
              </a:spcBef>
            </a:pPr>
            <a:r>
              <a:rPr lang="en-US" altLang="en-US" dirty="0"/>
              <a:t>Incorrect defense performed</a:t>
            </a:r>
            <a:r>
              <a:rPr lang="zh-TW" altLang="zh-TW" dirty="0"/>
              <a:t>執行不正確的防禦</a:t>
            </a:r>
            <a:endParaRPr lang="en-US" altLang="en-US" dirty="0"/>
          </a:p>
          <a:p>
            <a:pPr marL="0" indent="323850" eaLnBrk="1" hangingPunct="1">
              <a:spcBef>
                <a:spcPts val="600"/>
              </a:spcBef>
            </a:pPr>
            <a:r>
              <a:rPr lang="en-US" altLang="en-US" dirty="0"/>
              <a:t>No protection against next punch by the opponent</a:t>
            </a:r>
            <a:r>
              <a:rPr lang="zh-TW" altLang="zh-TW" dirty="0"/>
              <a:t>沒有保護對手</a:t>
            </a:r>
            <a:r>
              <a:rPr lang="zh-TW" altLang="en-US" dirty="0"/>
              <a:t>的</a:t>
            </a:r>
            <a:r>
              <a:rPr lang="zh-TW" altLang="zh-TW" dirty="0"/>
              <a:t>下一次</a:t>
            </a:r>
            <a:r>
              <a:rPr lang="zh-TW" altLang="en-US" dirty="0"/>
              <a:t>出拳</a:t>
            </a:r>
            <a:endParaRPr lang="en-US" altLang="en-US" dirty="0"/>
          </a:p>
          <a:p>
            <a:pPr marL="0" indent="323850" eaLnBrk="1" hangingPunct="1">
              <a:spcBef>
                <a:spcPts val="600"/>
              </a:spcBef>
            </a:pPr>
            <a:r>
              <a:rPr lang="en-US" altLang="en-US" dirty="0"/>
              <a:t>Defending movements are too wide or too low or too far</a:t>
            </a:r>
            <a:r>
              <a:rPr lang="zh-TW" altLang="zh-TW" dirty="0"/>
              <a:t>防守</a:t>
            </a:r>
            <a:r>
              <a:rPr lang="zh-TW" altLang="en-US" dirty="0"/>
              <a:t>移</a:t>
            </a:r>
            <a:r>
              <a:rPr lang="zh-TW" altLang="zh-TW" dirty="0"/>
              <a:t>動太寬或太低或太遠</a:t>
            </a:r>
            <a:endParaRPr lang="en-US" altLang="en-US" dirty="0"/>
          </a:p>
          <a:p>
            <a:pPr marL="0" indent="323850" eaLnBrk="1" hangingPunct="1">
              <a:spcBef>
                <a:spcPts val="600"/>
              </a:spcBef>
            </a:pPr>
            <a:r>
              <a:rPr lang="en-US" altLang="en-US" dirty="0"/>
              <a:t>Stiff movement</a:t>
            </a:r>
            <a:r>
              <a:rPr lang="zh-TW" altLang="zh-TW" dirty="0"/>
              <a:t>僵硬的</a:t>
            </a:r>
            <a:r>
              <a:rPr lang="zh-TW" altLang="en-US" dirty="0"/>
              <a:t>移</a:t>
            </a:r>
            <a:r>
              <a:rPr lang="zh-TW" altLang="zh-TW" dirty="0"/>
              <a:t>動</a:t>
            </a:r>
            <a:endParaRPr lang="en-US" altLang="en-US" dirty="0"/>
          </a:p>
          <a:p>
            <a:pPr marL="0" indent="323850" eaLnBrk="1" hangingPunct="1">
              <a:spcBef>
                <a:spcPts val="600"/>
              </a:spcBef>
            </a:pPr>
            <a:r>
              <a:rPr lang="en-US" altLang="en-US" dirty="0"/>
              <a:t>Does not return to boxing stance after defense performed</a:t>
            </a:r>
            <a:r>
              <a:rPr lang="zh-TW" altLang="zh-TW" dirty="0"/>
              <a:t>防</a:t>
            </a:r>
            <a:r>
              <a:rPr lang="zh-TW" altLang="en-US" dirty="0"/>
              <a:t>守</a:t>
            </a:r>
            <a:r>
              <a:rPr lang="zh-TW" altLang="zh-TW" dirty="0"/>
              <a:t>後</a:t>
            </a:r>
            <a:r>
              <a:rPr lang="zh-TW" altLang="en-US" dirty="0"/>
              <a:t>未</a:t>
            </a:r>
            <a:r>
              <a:rPr lang="zh-TW" altLang="zh-TW" dirty="0"/>
              <a:t>回</a:t>
            </a:r>
            <a:r>
              <a:rPr lang="zh-TW" altLang="en-US" dirty="0"/>
              <a:t>到</a:t>
            </a:r>
            <a:r>
              <a:rPr lang="zh-TW" altLang="zh-TW" dirty="0"/>
              <a:t>拳擊</a:t>
            </a:r>
            <a:r>
              <a:rPr lang="zh-TW" altLang="en-US" dirty="0"/>
              <a:t>姿勢</a:t>
            </a:r>
            <a:endParaRPr lang="en-US" altLang="en-US" dirty="0"/>
          </a:p>
          <a:p>
            <a:pPr marL="0" indent="0" eaLnBrk="1" hangingPunct="1">
              <a:spcBef>
                <a:spcPts val="600"/>
              </a:spcBef>
              <a:buNone/>
            </a:pPr>
            <a:r>
              <a:rPr lang="zh-TW" altLang="zh-TW" dirty="0"/>
              <a:t/>
            </a:r>
            <a:br>
              <a:rPr lang="zh-TW" altLang="zh-TW" dirty="0"/>
            </a:br>
            <a:endParaRPr lang="en-US" altLang="en-US" dirty="0"/>
          </a:p>
        </p:txBody>
      </p:sp>
      <p:sp>
        <p:nvSpPr>
          <p:cNvPr id="518148" name="Rectangle 3"/>
          <p:cNvSpPr>
            <a:spLocks noGrp="1" noChangeArrowheads="1"/>
          </p:cNvSpPr>
          <p:nvPr>
            <p:ph type="title"/>
          </p:nvPr>
        </p:nvSpPr>
        <p:spPr>
          <a:xfrm>
            <a:off x="1495425" y="115888"/>
            <a:ext cx="7489825" cy="936625"/>
          </a:xfrm>
        </p:spPr>
        <p:txBody>
          <a:bodyPr/>
          <a:lstStyle/>
          <a:p>
            <a:pPr eaLnBrk="1" hangingPunct="1"/>
            <a:r>
              <a:rPr lang="en-US" altLang="en-US" dirty="0"/>
              <a:t>BASIC DEFENSE</a:t>
            </a:r>
            <a:r>
              <a:rPr lang="zh-TW" altLang="zh-TW" b="1" dirty="0"/>
              <a:t>基本防守</a:t>
            </a:r>
            <a:endParaRPr lang="en-US" altLang="en-US" b="1" dirty="0"/>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247FE7C-E8E6-41C4-86F5-460FA11264B7}" type="slidenum">
              <a:rPr lang="en-US" altLang="en-US" sz="1200" smtClean="0">
                <a:solidFill>
                  <a:srgbClr val="FFFFFF"/>
                </a:solidFill>
                <a:latin typeface="Arial Black" panose="020B0A04020102090204" pitchFamily="34" charset="0"/>
                <a:sym typeface="Arial Black" panose="020B0A04020102090204" pitchFamily="34" charset="0"/>
              </a:rPr>
              <a:pPr/>
              <a:t>386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19171" name="Rectangle 2"/>
          <p:cNvSpPr>
            <a:spLocks noGrp="1" noChangeArrowheads="1"/>
          </p:cNvSpPr>
          <p:nvPr>
            <p:ph type="title"/>
          </p:nvPr>
        </p:nvSpPr>
        <p:spPr>
          <a:xfrm>
            <a:off x="2216150" y="187325"/>
            <a:ext cx="7488238" cy="1152525"/>
          </a:xfrm>
        </p:spPr>
        <p:txBody>
          <a:bodyPr/>
          <a:lstStyle/>
          <a:p>
            <a:pPr eaLnBrk="1" hangingPunct="1"/>
            <a:r>
              <a:rPr lang="en-US" altLang="en-US" dirty="0"/>
              <a:t>BASIC DEFENSE</a:t>
            </a:r>
            <a:r>
              <a:rPr lang="zh-TW" altLang="zh-TW" b="1" dirty="0"/>
              <a:t>基本防守</a:t>
            </a:r>
            <a:endParaRPr lang="en-US" altLang="en-US" dirty="0"/>
          </a:p>
        </p:txBody>
      </p:sp>
      <p:sp>
        <p:nvSpPr>
          <p:cNvPr id="519172" name="Rectangle 3"/>
          <p:cNvSpPr>
            <a:spLocks/>
          </p:cNvSpPr>
          <p:nvPr/>
        </p:nvSpPr>
        <p:spPr bwMode="auto">
          <a:xfrm>
            <a:off x="1127125" y="1068388"/>
            <a:ext cx="72136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247650" indent="-247650">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dirty="0">
                <a:latin typeface="Arial" panose="020B0604020202020204" pitchFamily="34" charset="0"/>
                <a:cs typeface="Arial" panose="020B0604020202020204" pitchFamily="34" charset="0"/>
                <a:sym typeface="Arial" panose="020B0604020202020204" pitchFamily="34" charset="0"/>
              </a:rPr>
              <a:t>Types of defenses</a:t>
            </a:r>
            <a:r>
              <a:rPr lang="zh-TW" altLang="zh-TW" sz="2400" dirty="0"/>
              <a:t>防</a:t>
            </a:r>
            <a:r>
              <a:rPr lang="zh-TW" altLang="en-US" sz="2400" dirty="0"/>
              <a:t>守</a:t>
            </a:r>
            <a:r>
              <a:rPr lang="zh-TW" altLang="zh-TW" sz="2400" dirty="0"/>
              <a:t>類型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Double arm cover</a:t>
            </a:r>
            <a:r>
              <a:rPr lang="zh-TW" altLang="zh-TW" sz="2400" dirty="0"/>
              <a:t>雙臂</a:t>
            </a:r>
            <a:r>
              <a:rPr lang="zh-TW" altLang="en-US" sz="2400" dirty="0"/>
              <a:t>覆</a:t>
            </a:r>
            <a:r>
              <a:rPr lang="zh-TW" altLang="zh-TW" sz="2400" dirty="0"/>
              <a:t>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Catch / block</a:t>
            </a:r>
            <a:r>
              <a:rPr lang="zh-TW" altLang="zh-TW" sz="2400" dirty="0"/>
              <a:t>抓住/阻</a:t>
            </a:r>
            <a:r>
              <a:rPr lang="zh-TW" altLang="en-US" sz="2400" dirty="0"/>
              <a:t>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Rear arm block</a:t>
            </a:r>
            <a:r>
              <a:rPr lang="zh-TW" altLang="zh-TW" sz="2400" dirty="0"/>
              <a:t>後臂阻</a:t>
            </a:r>
            <a:r>
              <a:rPr lang="zh-TW" altLang="en-US" sz="2400" dirty="0"/>
              <a:t>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Elbow block</a:t>
            </a:r>
            <a:r>
              <a:rPr lang="zh-TW" altLang="en-US" sz="2400" dirty="0">
                <a:latin typeface="Arial" panose="020B0604020202020204" pitchFamily="34" charset="0"/>
                <a:cs typeface="Arial" panose="020B0604020202020204" pitchFamily="34" charset="0"/>
                <a:sym typeface="Arial" panose="020B0604020202020204" pitchFamily="34" charset="0"/>
              </a:rPr>
              <a:t>手肘</a:t>
            </a:r>
            <a:r>
              <a:rPr lang="zh-TW" altLang="zh-TW" sz="2400" dirty="0"/>
              <a:t>阻</a:t>
            </a:r>
            <a:r>
              <a:rPr lang="zh-TW" altLang="en-US" sz="2400" dirty="0"/>
              <a:t>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Shoulder block</a:t>
            </a:r>
            <a:r>
              <a:rPr lang="zh-TW" altLang="zh-TW" sz="2400" dirty="0"/>
              <a:t>肩膀阻</a:t>
            </a:r>
            <a:r>
              <a:rPr lang="zh-TW" altLang="en-US" sz="2400" dirty="0"/>
              <a:t>擋</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Parry with rear arm</a:t>
            </a:r>
            <a:r>
              <a:rPr lang="zh-TW" altLang="en-US" sz="2400" dirty="0"/>
              <a:t>以</a:t>
            </a:r>
            <a:r>
              <a:rPr lang="zh-TW" altLang="zh-TW" sz="2400" dirty="0"/>
              <a:t>後臂</a:t>
            </a:r>
            <a:r>
              <a:rPr lang="zh-TW" altLang="en-US" sz="2400" dirty="0"/>
              <a:t>迴避</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Ducking</a:t>
            </a:r>
            <a:r>
              <a:rPr lang="zh-TW" altLang="zh-TW" sz="2400" dirty="0"/>
              <a:t>閃避</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Ducking to the lead side</a:t>
            </a:r>
            <a:r>
              <a:rPr lang="zh-TW" altLang="en-US" sz="2400" dirty="0">
                <a:latin typeface="Arial" panose="020B0604020202020204" pitchFamily="34" charset="0"/>
                <a:cs typeface="Arial" panose="020B0604020202020204" pitchFamily="34" charset="0"/>
                <a:sym typeface="Arial" panose="020B0604020202020204" pitchFamily="34" charset="0"/>
              </a:rPr>
              <a:t>向前閃躲</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Ducking to the rear side</a:t>
            </a:r>
            <a:r>
              <a:rPr lang="zh-TW" altLang="zh-TW" sz="2400" dirty="0"/>
              <a:t>向後</a:t>
            </a:r>
            <a:r>
              <a:rPr lang="zh-TW" altLang="en-US" sz="2400" dirty="0"/>
              <a:t>閃躲</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Swaying back</a:t>
            </a:r>
            <a:r>
              <a:rPr lang="zh-TW" altLang="en-US" sz="2400" dirty="0">
                <a:latin typeface="Arial" panose="020B0604020202020204" pitchFamily="34" charset="0"/>
                <a:cs typeface="Arial" panose="020B0604020202020204" pitchFamily="34" charset="0"/>
                <a:sym typeface="Arial" panose="020B0604020202020204" pitchFamily="34" charset="0"/>
              </a:rPr>
              <a:t>後仰</a:t>
            </a:r>
            <a:r>
              <a:rPr lang="zh-TW" altLang="zh-TW" sz="2400" dirty="0"/>
              <a:t>搖擺</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Rotation</a:t>
            </a:r>
            <a:r>
              <a:rPr lang="zh-TW" altLang="en-US" sz="2400" dirty="0"/>
              <a:t>旋</a:t>
            </a:r>
            <a:r>
              <a:rPr lang="zh-TW" altLang="zh-TW" sz="2400" dirty="0"/>
              <a:t>轉</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Stepping back</a:t>
            </a:r>
            <a:r>
              <a:rPr lang="zh-TW" altLang="en-US" sz="2400" dirty="0">
                <a:latin typeface="Arial" panose="020B0604020202020204" pitchFamily="34" charset="0"/>
                <a:cs typeface="Arial" panose="020B0604020202020204" pitchFamily="34" charset="0"/>
                <a:sym typeface="Arial" panose="020B0604020202020204" pitchFamily="34" charset="0"/>
              </a:rPr>
              <a:t>向後</a:t>
            </a:r>
            <a:r>
              <a:rPr lang="zh-TW" altLang="zh-TW" sz="2400" dirty="0"/>
              <a:t>退</a:t>
            </a:r>
            <a:endParaRPr lang="en-US" altLang="en-US" sz="2400" dirty="0">
              <a:latin typeface="Lucida Grande" charset="0"/>
              <a:ea typeface="Lucida Grande" charset="0"/>
              <a:cs typeface="Lucida Grande" charset="0"/>
              <a:sym typeface="Lucida Grande" charset="0"/>
            </a:endParaRPr>
          </a:p>
          <a:p>
            <a:pPr eaLnBrk="1" hangingPunct="1">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Jumping back</a:t>
            </a:r>
            <a:r>
              <a:rPr lang="zh-TW" altLang="zh-TW" sz="2400" dirty="0"/>
              <a:t>跳回來</a:t>
            </a:r>
            <a:endParaRPr lang="en-US" altLang="en-US" sz="24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052CF07-E6B9-4F7E-A1D2-D3029B9F0F44}" type="slidenum">
              <a:rPr lang="en-US" altLang="en-US" sz="1200" smtClean="0">
                <a:solidFill>
                  <a:srgbClr val="FFFFFF"/>
                </a:solidFill>
                <a:latin typeface="Arial Black" panose="020B0A04020102090204" pitchFamily="34" charset="0"/>
                <a:sym typeface="Arial Black" panose="020B0A04020102090204" pitchFamily="34" charset="0"/>
              </a:rPr>
              <a:pPr/>
              <a:t>387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20195" name="Rectangle 2"/>
          <p:cNvSpPr>
            <a:spLocks noGrp="1" noChangeArrowheads="1"/>
          </p:cNvSpPr>
          <p:nvPr>
            <p:ph type="title"/>
          </p:nvPr>
        </p:nvSpPr>
        <p:spPr>
          <a:xfrm>
            <a:off x="2073275" y="333375"/>
            <a:ext cx="7632700" cy="647700"/>
          </a:xfrm>
        </p:spPr>
        <p:txBody>
          <a:bodyPr/>
          <a:lstStyle/>
          <a:p>
            <a:pPr algn="ctr" eaLnBrk="1" hangingPunct="1"/>
            <a:r>
              <a:rPr lang="en-US" altLang="en-US" dirty="0"/>
              <a:t>Boxing at Various Distances</a:t>
            </a:r>
            <a:br>
              <a:rPr lang="en-US" altLang="en-US" dirty="0"/>
            </a:br>
            <a:r>
              <a:rPr lang="zh-TW" altLang="en-US" b="1" dirty="0"/>
              <a:t>不同</a:t>
            </a:r>
            <a:r>
              <a:rPr lang="zh-TW" altLang="zh-TW" b="1" dirty="0"/>
              <a:t>距離</a:t>
            </a:r>
            <a:r>
              <a:rPr lang="zh-TW" altLang="en-US" b="1" dirty="0"/>
              <a:t>的拳擊</a:t>
            </a:r>
            <a:endParaRPr lang="en-US" altLang="en-US" b="1" dirty="0"/>
          </a:p>
        </p:txBody>
      </p:sp>
      <p:sp>
        <p:nvSpPr>
          <p:cNvPr id="520196" name="Rectangle 3"/>
          <p:cNvSpPr>
            <a:spLocks noGrp="1" noChangeArrowheads="1"/>
          </p:cNvSpPr>
          <p:nvPr>
            <p:ph type="body" idx="1"/>
          </p:nvPr>
        </p:nvSpPr>
        <p:spPr>
          <a:xfrm>
            <a:off x="631825" y="1339850"/>
            <a:ext cx="8785225" cy="4321175"/>
          </a:xfrm>
        </p:spPr>
        <p:txBody>
          <a:bodyPr/>
          <a:lstStyle/>
          <a:p>
            <a:pPr eaLnBrk="1" hangingPunct="1"/>
            <a:r>
              <a:rPr lang="en-US" altLang="en-US" dirty="0"/>
              <a:t>Long Distance</a:t>
            </a:r>
            <a:r>
              <a:rPr lang="zh-TW" altLang="zh-TW" dirty="0"/>
              <a:t>遠距離</a:t>
            </a:r>
            <a:endParaRPr lang="en-US" altLang="en-US" dirty="0"/>
          </a:p>
          <a:p>
            <a:pPr eaLnBrk="1" hangingPunct="1"/>
            <a:r>
              <a:rPr lang="en-US" altLang="en-US" dirty="0"/>
              <a:t>Medium Distance</a:t>
            </a:r>
            <a:r>
              <a:rPr lang="zh-TW" altLang="zh-TW" dirty="0"/>
              <a:t>中距離</a:t>
            </a:r>
            <a:endParaRPr lang="en-US" altLang="en-US" dirty="0"/>
          </a:p>
          <a:p>
            <a:pPr eaLnBrk="1" hangingPunct="1"/>
            <a:r>
              <a:rPr lang="en-US" altLang="en-US" dirty="0"/>
              <a:t>Short Distance</a:t>
            </a:r>
            <a:r>
              <a:rPr lang="zh-TW" altLang="zh-TW" dirty="0"/>
              <a:t>短距離</a:t>
            </a:r>
            <a:endParaRPr lang="en-US" altLang="en-US" dirty="0"/>
          </a:p>
          <a:p>
            <a:pPr marL="0" indent="0" eaLnBrk="1" hangingPunct="1">
              <a:buNone/>
            </a:pPr>
            <a:r>
              <a:rPr lang="zh-TW" altLang="zh-TW" dirty="0"/>
              <a:t/>
            </a:r>
            <a:br>
              <a:rPr lang="zh-TW" altLang="zh-TW" dirty="0"/>
            </a:br>
            <a:r>
              <a:rPr lang="zh-TW" altLang="zh-TW" dirty="0"/>
              <a:t/>
            </a:r>
            <a:br>
              <a:rPr lang="zh-TW" altLang="zh-TW" dirty="0"/>
            </a:br>
            <a:endParaRPr lang="en-US" altLang="en-US" dirty="0"/>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8" y="1212850"/>
            <a:ext cx="8963025" cy="823913"/>
          </a:xfrm>
        </p:spPr>
        <p:txBody>
          <a:bodyPr>
            <a:normAutofit/>
          </a:bodyPr>
          <a:lstStyle/>
          <a:p>
            <a:pPr eaLnBrk="1" fontAlgn="auto" hangingPunct="1">
              <a:spcAft>
                <a:spcPts val="0"/>
              </a:spcAft>
              <a:defRPr/>
            </a:pPr>
            <a:r>
              <a:rPr lang="pl-PL" sz="4875" b="1" u="sng" dirty="0">
                <a:latin typeface="Agency FB" panose="020B0503020202020204" pitchFamily="34" charset="0"/>
                <a:sym typeface="Arial Black" panose="020B0A04020102020204" pitchFamily="34" charset="0"/>
              </a:rPr>
              <a:t>Video </a:t>
            </a:r>
            <a:r>
              <a:rPr lang="pl-PL" sz="4875" b="1" u="sng" dirty="0" smtClean="0">
                <a:latin typeface="Agency FB" panose="020B0503020202020204" pitchFamily="34" charset="0"/>
                <a:sym typeface="Arial Black" panose="020B0A04020102020204" pitchFamily="34" charset="0"/>
              </a:rPr>
              <a:t>presentation</a:t>
            </a:r>
            <a:r>
              <a:rPr lang="zh-TW" altLang="en-US" sz="4875" b="1" u="sng" dirty="0" smtClean="0">
                <a:latin typeface="Agency FB" panose="020B0503020202020204" pitchFamily="34" charset="0"/>
                <a:sym typeface="Arial Black" panose="020B0A04020102020204" pitchFamily="34" charset="0"/>
              </a:rPr>
              <a:t>影片報告</a:t>
            </a:r>
            <a:endParaRPr lang="pl-PL" sz="2275" b="1" dirty="0">
              <a:latin typeface="Agency FB" panose="020B0503020202020204" pitchFamily="34" charset="0"/>
              <a:sym typeface="Arial Black" panose="020B0A04020102020204" pitchFamily="34" charset="0"/>
            </a:endParaRPr>
          </a:p>
        </p:txBody>
      </p:sp>
      <p:sp>
        <p:nvSpPr>
          <p:cNvPr id="521219" name="Symbol zastępczy zawartości 2"/>
          <p:cNvSpPr>
            <a:spLocks noGrp="1"/>
          </p:cNvSpPr>
          <p:nvPr>
            <p:ph idx="1"/>
          </p:nvPr>
        </p:nvSpPr>
        <p:spPr>
          <a:xfrm>
            <a:off x="471488" y="2414588"/>
            <a:ext cx="8585200" cy="2989262"/>
          </a:xfrm>
        </p:spPr>
        <p:txBody>
          <a:bodyPr/>
          <a:lstStyle/>
          <a:p>
            <a:pPr marL="0" indent="0" algn="ctr" eaLnBrk="1" hangingPunct="1">
              <a:buFont typeface="Wingdings 2" panose="05020102010507070707" pitchFamily="18" charset="2"/>
              <a:buNone/>
            </a:pPr>
            <a:r>
              <a:rPr lang="en-US" altLang="pl-PL" sz="4800" b="1" dirty="0"/>
              <a:t>Technique teaching and improvement</a:t>
            </a:r>
            <a:r>
              <a:rPr lang="zh-TW" altLang="zh-TW" sz="4800" b="1" dirty="0"/>
              <a:t>技術教學與改進</a:t>
            </a:r>
            <a:endParaRPr lang="pl-PL" altLang="pl-PL" sz="4800" b="1" dirty="0"/>
          </a:p>
        </p:txBody>
      </p:sp>
      <p:sp>
        <p:nvSpPr>
          <p:cNvPr id="521220" name="Symbol zastępczy numeru slajdu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3F1175FB-546F-4792-953B-F68D168A22D2}" type="slidenum">
              <a:rPr lang="en-US" altLang="pl-PL" sz="1200" smtClean="0">
                <a:solidFill>
                  <a:srgbClr val="FFFFFF"/>
                </a:solidFill>
                <a:latin typeface="Arial Black" panose="020B0A04020102090204" pitchFamily="34" charset="0"/>
                <a:sym typeface="Arial Black" panose="020B0A04020102090204" pitchFamily="34" charset="0"/>
              </a:rPr>
              <a:pPr/>
              <a:t>388</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5D571EB-7A0A-48B5-9EDE-878A62ACEDF8}" type="slidenum">
              <a:rPr lang="en-US" altLang="en-US" sz="1200" smtClean="0">
                <a:solidFill>
                  <a:srgbClr val="FFFFFF"/>
                </a:solidFill>
                <a:latin typeface="Arial Black" panose="020B0A04020102090204" pitchFamily="34" charset="0"/>
                <a:sym typeface="Arial Black" panose="020B0A04020102090204" pitchFamily="34" charset="0"/>
              </a:rPr>
              <a:pPr/>
              <a:t>389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22243" name="Rectangle 2"/>
          <p:cNvSpPr>
            <a:spLocks noGrp="1" noChangeArrowheads="1"/>
          </p:cNvSpPr>
          <p:nvPr>
            <p:ph type="body" idx="1"/>
          </p:nvPr>
        </p:nvSpPr>
        <p:spPr>
          <a:xfrm>
            <a:off x="560512" y="1902316"/>
            <a:ext cx="8783637" cy="2722562"/>
          </a:xfrm>
        </p:spPr>
        <p:txBody>
          <a:bodyPr/>
          <a:lstStyle/>
          <a:p>
            <a:pPr marL="0" indent="0" algn="ctr" eaLnBrk="1" hangingPunct="1">
              <a:spcBef>
                <a:spcPct val="0"/>
              </a:spcBef>
              <a:buNone/>
            </a:pPr>
            <a:r>
              <a:rPr lang="pl-PL" altLang="en-US" sz="4400" dirty="0">
                <a:latin typeface="Arial Black" panose="020B0A04020102090204" pitchFamily="34" charset="0"/>
                <a:sym typeface="Arial Black" panose="020B0A04020102090204" pitchFamily="34" charset="0"/>
              </a:rPr>
              <a:t>TECHNICAL PREPARATION AND TRAINING FOR BEGINNERS BOXERS –METHODS AND FORMS</a:t>
            </a:r>
            <a:endParaRPr lang="en-US" altLang="en-US" sz="4400" dirty="0">
              <a:latin typeface="Arial Black" panose="020B0A04020102090204" pitchFamily="34" charset="0"/>
              <a:sym typeface="Arial Black" panose="020B0A04020102090204" pitchFamily="34" charset="0"/>
            </a:endParaRPr>
          </a:p>
          <a:p>
            <a:pPr marL="0" indent="0" algn="ctr" eaLnBrk="1" hangingPunct="1">
              <a:spcBef>
                <a:spcPct val="0"/>
              </a:spcBef>
              <a:buNone/>
            </a:pPr>
            <a:r>
              <a:rPr lang="zh-TW" altLang="zh-TW" sz="4400" b="1" dirty="0"/>
              <a:t>開發</a:t>
            </a:r>
            <a:r>
              <a:rPr lang="zh-TW" altLang="en-US" sz="4400" b="1" dirty="0"/>
              <a:t>新進拳擊手</a:t>
            </a:r>
            <a:r>
              <a:rPr lang="zh-TW" altLang="zh-TW" sz="4400" b="1" dirty="0"/>
              <a:t>的技術準備和訓</a:t>
            </a:r>
            <a:r>
              <a:rPr lang="zh-TW" altLang="en-US" sz="4400" b="1" dirty="0"/>
              <a:t>練</a:t>
            </a:r>
            <a:r>
              <a:rPr lang="zh-TW" altLang="zh-TW" sz="4400" b="1" dirty="0"/>
              <a:t> - 方法和形式</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
        <p:nvSpPr>
          <p:cNvPr id="522244" name="Prostokąt 1"/>
          <p:cNvSpPr>
            <a:spLocks noChangeArrowheads="1"/>
          </p:cNvSpPr>
          <p:nvPr/>
        </p:nvSpPr>
        <p:spPr bwMode="auto">
          <a:xfrm>
            <a:off x="2360611" y="332656"/>
            <a:ext cx="58327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r>
              <a:rPr lang="pl-PL" altLang="pl-PL" sz="4800" dirty="0">
                <a:latin typeface="Arial Black" panose="020B0A04020102090204" pitchFamily="34" charset="0"/>
                <a:sym typeface="Arial Black" panose="020B0A04020102090204" pitchFamily="34" charset="0"/>
              </a:rPr>
              <a:t>PRACTICE SESSION</a:t>
            </a:r>
            <a:r>
              <a:rPr lang="zh-TW" altLang="en-US" sz="4800" b="1" dirty="0">
                <a:latin typeface="Arial Black" panose="020B0A04020102090204" pitchFamily="34" charset="0"/>
                <a:sym typeface="Arial Black" panose="020B0A04020102090204" pitchFamily="34" charset="0"/>
              </a:rPr>
              <a:t>練習課程</a:t>
            </a:r>
            <a:endParaRPr lang="en-US" altLang="en-US" sz="48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ymbol zastępczy zawartości 1"/>
          <p:cNvSpPr>
            <a:spLocks noGrp="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a:t>In order to become an AIBA Certified Coach, candidates MUST complete the corresponding level of AIBA Certification and successfully pass </a:t>
            </a:r>
            <a:r>
              <a:rPr lang="en-US" altLang="en-US" sz="2200" dirty="0" smtClean="0"/>
              <a:t>examination：</a:t>
            </a:r>
            <a:r>
              <a:rPr lang="zh-TW" altLang="zh-TW" sz="2000" dirty="0" smtClean="0"/>
              <a:t>為了</a:t>
            </a:r>
            <a:r>
              <a:rPr lang="zh-TW" altLang="zh-TW" sz="2000" dirty="0"/>
              <a:t>成為AIBA認證教練，考生必須完成相應</a:t>
            </a:r>
            <a:r>
              <a:rPr lang="zh-TW" altLang="en-US" sz="2000" dirty="0"/>
              <a:t>程度</a:t>
            </a:r>
            <a:r>
              <a:rPr lang="zh-TW" altLang="zh-TW" sz="2000" dirty="0"/>
              <a:t>的AIBA認證，並順利通過</a:t>
            </a:r>
            <a:r>
              <a:rPr lang="zh-TW" altLang="en-US" sz="2000" dirty="0" smtClean="0"/>
              <a:t>測驗：</a:t>
            </a:r>
            <a:endParaRPr lang="pl-PL" altLang="en-US" sz="2200" dirty="0"/>
          </a:p>
          <a:p>
            <a:pPr lvl="1"/>
            <a:r>
              <a:rPr lang="en-US" altLang="en-US" dirty="0"/>
              <a:t>National to AIBA 1-star</a:t>
            </a:r>
            <a:r>
              <a:rPr lang="zh-TW" altLang="zh-TW" dirty="0"/>
              <a:t>國家</a:t>
            </a:r>
            <a:r>
              <a:rPr lang="zh-TW" altLang="en-US" dirty="0"/>
              <a:t>至</a:t>
            </a:r>
            <a:r>
              <a:rPr lang="zh-TW" altLang="zh-TW" dirty="0"/>
              <a:t>AIBA </a:t>
            </a:r>
            <a:r>
              <a:rPr lang="en-US" altLang="zh-TW" dirty="0"/>
              <a:t>1</a:t>
            </a:r>
            <a:r>
              <a:rPr lang="zh-TW" altLang="en-US" dirty="0"/>
              <a:t>星級</a:t>
            </a:r>
            <a:endParaRPr lang="pl-PL" altLang="en-US" dirty="0"/>
          </a:p>
          <a:p>
            <a:pPr lvl="1"/>
            <a:r>
              <a:rPr lang="en-US" altLang="en-US" dirty="0"/>
              <a:t>AIBA 1-star to AIBA 2-star</a:t>
            </a:r>
            <a:r>
              <a:rPr lang="zh-TW" altLang="zh-TW" dirty="0"/>
              <a:t/>
            </a:r>
            <a:br>
              <a:rPr lang="zh-TW" altLang="zh-TW" dirty="0"/>
            </a:br>
            <a:r>
              <a:rPr lang="zh-TW" altLang="zh-TW" dirty="0"/>
              <a:t>AIBA </a:t>
            </a:r>
            <a:r>
              <a:rPr lang="en-US" altLang="zh-TW" dirty="0"/>
              <a:t>1</a:t>
            </a:r>
            <a:r>
              <a:rPr lang="zh-TW" altLang="en-US" dirty="0"/>
              <a:t>星級至</a:t>
            </a:r>
            <a:r>
              <a:rPr lang="zh-TW" altLang="zh-TW" dirty="0"/>
              <a:t>AIBA </a:t>
            </a:r>
            <a:r>
              <a:rPr lang="en-US" altLang="zh-TW" dirty="0"/>
              <a:t>2</a:t>
            </a:r>
            <a:r>
              <a:rPr lang="zh-TW" altLang="en-US" dirty="0"/>
              <a:t>星級</a:t>
            </a:r>
            <a:endParaRPr lang="pl-PL" altLang="en-US" dirty="0"/>
          </a:p>
          <a:p>
            <a:pPr lvl="1"/>
            <a:r>
              <a:rPr lang="en-US" altLang="en-US" dirty="0"/>
              <a:t>AIBA 2-star to AIBA 3-star</a:t>
            </a:r>
            <a:r>
              <a:rPr lang="zh-TW" altLang="zh-TW" sz="2400" dirty="0"/>
              <a:t>AIBA </a:t>
            </a:r>
            <a:r>
              <a:rPr lang="en-US" altLang="zh-TW" sz="2400" dirty="0"/>
              <a:t>2</a:t>
            </a:r>
            <a:r>
              <a:rPr lang="zh-TW" altLang="en-US" sz="2400" dirty="0"/>
              <a:t>星級至</a:t>
            </a:r>
            <a:r>
              <a:rPr lang="zh-TW" altLang="zh-TW" sz="2400" dirty="0"/>
              <a:t>AIBA </a:t>
            </a:r>
            <a:r>
              <a:rPr lang="en-US" altLang="zh-TW" sz="2400" dirty="0"/>
              <a:t>3</a:t>
            </a:r>
            <a:r>
              <a:rPr lang="zh-TW" altLang="en-US" sz="2400" dirty="0"/>
              <a:t>星級</a:t>
            </a:r>
            <a:endParaRPr lang="en-US" altLang="en-US" sz="2200" dirty="0"/>
          </a:p>
          <a:p>
            <a:r>
              <a:rPr lang="en-US" altLang="pl-PL" sz="2000" dirty="0"/>
              <a:t>Any Coach active in professional boxing shall be allowed to be a Coach and/or Second in AIBA</a:t>
            </a:r>
            <a:r>
              <a:rPr lang="zh-TW" altLang="zh-TW" sz="2000" dirty="0"/>
              <a:t>任何職業拳擊的</a:t>
            </a:r>
            <a:r>
              <a:rPr lang="zh-TW" altLang="en-US" sz="2000" dirty="0"/>
              <a:t>合格</a:t>
            </a:r>
            <a:r>
              <a:rPr lang="zh-TW" altLang="zh-TW" sz="2000" dirty="0"/>
              <a:t>教練，均可獲准成為AIBA比賽</a:t>
            </a:r>
            <a:r>
              <a:rPr lang="zh-TW" altLang="en-US" sz="2000" dirty="0"/>
              <a:t>的</a:t>
            </a:r>
            <a:r>
              <a:rPr lang="zh-TW" altLang="zh-TW" sz="2000" dirty="0"/>
              <a:t>教練和/或</a:t>
            </a:r>
            <a:r>
              <a:rPr lang="zh-TW" altLang="en-US" sz="2000" dirty="0"/>
              <a:t>助手</a:t>
            </a:r>
            <a:r>
              <a:rPr lang="en-US" altLang="pl-PL" sz="2000" dirty="0"/>
              <a:t/>
            </a:r>
            <a:br>
              <a:rPr lang="en-US" altLang="pl-PL" sz="2000" dirty="0"/>
            </a:br>
            <a:endParaRPr lang="pl-PL" altLang="en-US" sz="2200" dirty="0"/>
          </a:p>
        </p:txBody>
      </p:sp>
      <p:sp>
        <p:nvSpPr>
          <p:cNvPr id="142339" name="Tytuł 2"/>
          <p:cNvSpPr>
            <a:spLocks noGrp="1"/>
          </p:cNvSpPr>
          <p:nvPr>
            <p:ph type="title"/>
          </p:nvPr>
        </p:nvSpPr>
        <p:spPr>
          <a:xfrm>
            <a:off x="1928813" y="188913"/>
            <a:ext cx="7632700" cy="935037"/>
          </a:xfrm>
        </p:spPr>
        <p:txBody>
          <a:bodyPr/>
          <a:lstStyle/>
          <a:p>
            <a:r>
              <a:rPr lang="pl-PL" altLang="en-US" sz="3200" dirty="0"/>
              <a:t>Coaches </a:t>
            </a:r>
            <a:r>
              <a:rPr lang="en-US" altLang="en-US" sz="3200" dirty="0"/>
              <a:t>Certification Course</a:t>
            </a:r>
            <a:r>
              <a:rPr lang="zh-TW" altLang="en-US" sz="3200" b="1" dirty="0"/>
              <a:t>教練認證課程</a:t>
            </a:r>
            <a:endParaRPr lang="pl-PL" altLang="en-US" sz="3200" b="1" dirty="0"/>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B47B3FD-78A4-437F-8B4A-A5CDEDDC2E19}" type="slidenum">
              <a:rPr lang="en-US" altLang="en-US" sz="1200" smtClean="0">
                <a:solidFill>
                  <a:srgbClr val="FFFFFF"/>
                </a:solidFill>
                <a:latin typeface="Arial Black" panose="020B0A04020102090204" pitchFamily="34" charset="0"/>
                <a:sym typeface="Arial Black" panose="020B0A04020102090204" pitchFamily="34" charset="0"/>
              </a:rPr>
              <a:pPr/>
              <a:t>390</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23267"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Font typeface="Arial" panose="020B0604020202020204" pitchFamily="34" charset="0"/>
              <a:buNone/>
            </a:pPr>
            <a:r>
              <a:rPr lang="pl-PL" altLang="en-US" sz="4400" dirty="0">
                <a:latin typeface="Arial Black" panose="020B0A04020102090204" pitchFamily="34" charset="0"/>
                <a:sym typeface="Arial Black" panose="020B0A04020102090204" pitchFamily="34" charset="0"/>
              </a:rPr>
              <a:t>DAY 5</a:t>
            </a:r>
            <a:r>
              <a:rPr lang="zh-TW" altLang="en-US" sz="4400" b="1" dirty="0">
                <a:latin typeface="Arial Black" panose="020B0A04020102090204" pitchFamily="34" charset="0"/>
                <a:sym typeface="Arial Black" panose="020B0A04020102090204" pitchFamily="34" charset="0"/>
              </a:rPr>
              <a:t>第</a:t>
            </a:r>
            <a:r>
              <a:rPr lang="en-US" altLang="zh-TW" sz="4400" dirty="0">
                <a:latin typeface="Arial Black" panose="020B0A04020102090204" pitchFamily="34" charset="0"/>
                <a:sym typeface="Arial Black" panose="020B0A04020102090204" pitchFamily="34" charset="0"/>
              </a:rPr>
              <a:t>5</a:t>
            </a:r>
            <a:r>
              <a:rPr lang="zh-TW" altLang="en-US" sz="4400" b="1" dirty="0">
                <a:latin typeface="Arial Black" panose="020B0A04020102090204" pitchFamily="34" charset="0"/>
                <a:sym typeface="Arial Black" panose="020B0A04020102090204" pitchFamily="34" charset="0"/>
              </a:rPr>
              <a:t>天</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1B2D822-0D6C-4DFB-B205-C2D31A1123E1}" type="slidenum">
              <a:rPr lang="en-US" altLang="pl-PL" sz="1200" smtClean="0">
                <a:solidFill>
                  <a:srgbClr val="FFFFFF"/>
                </a:solidFill>
                <a:latin typeface="Arial Black" panose="020B0A04020102090204" pitchFamily="34" charset="0"/>
                <a:sym typeface="Arial Black" panose="020B0A04020102090204" pitchFamily="34" charset="0"/>
              </a:rPr>
              <a:pPr/>
              <a:t>391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524291" name="Rectangle 2"/>
          <p:cNvSpPr>
            <a:spLocks noGrp="1" noChangeArrowheads="1"/>
          </p:cNvSpPr>
          <p:nvPr>
            <p:ph type="title"/>
          </p:nvPr>
        </p:nvSpPr>
        <p:spPr>
          <a:xfrm>
            <a:off x="1208584" y="1412776"/>
            <a:ext cx="7493000" cy="1244600"/>
          </a:xfrm>
        </p:spPr>
        <p:txBody>
          <a:bodyPr/>
          <a:lstStyle/>
          <a:p>
            <a:pPr algn="ctr" eaLnBrk="1" hangingPunct="1"/>
            <a:r>
              <a:rPr lang="pl-PL" altLang="pl-PL" sz="4800" dirty="0"/>
              <a:t>PRACTICE </a:t>
            </a:r>
            <a:r>
              <a:rPr lang="pl-PL" altLang="pl-PL" sz="4800" dirty="0" smtClean="0"/>
              <a:t>EXAMINATION</a:t>
            </a:r>
            <a:r>
              <a:rPr lang="en-US" altLang="pl-PL" sz="4800" dirty="0" smtClean="0"/>
              <a:t>：</a:t>
            </a:r>
            <a:r>
              <a:rPr lang="en-US" altLang="pl-PL" sz="4800" dirty="0"/>
              <a:t/>
            </a:r>
            <a:br>
              <a:rPr lang="en-US" altLang="pl-PL" sz="4800" dirty="0"/>
            </a:br>
            <a:r>
              <a:rPr lang="zh-TW" altLang="en-US" sz="4800" b="1" dirty="0"/>
              <a:t>實務</a:t>
            </a:r>
            <a:r>
              <a:rPr lang="zh-TW" altLang="en-US" sz="4800" b="1" dirty="0" smtClean="0"/>
              <a:t>測試：</a:t>
            </a:r>
            <a:r>
              <a:rPr lang="en-US" altLang="pl-PL" sz="4800" b="1" dirty="0" smtClean="0"/>
              <a:t> </a:t>
            </a:r>
            <a:r>
              <a:rPr lang="pl-PL" altLang="pl-PL" sz="5600" dirty="0"/>
              <a:t/>
            </a:r>
            <a:br>
              <a:rPr lang="pl-PL" altLang="pl-PL" sz="5600" dirty="0"/>
            </a:br>
            <a:r>
              <a:rPr lang="en-US" altLang="pl-PL" sz="3200" dirty="0"/>
              <a:t>Athlete's general preparation and training - training elements presentation</a:t>
            </a:r>
            <a:r>
              <a:rPr lang="zh-TW" altLang="en-US" sz="3200" b="1" dirty="0"/>
              <a:t>運動員</a:t>
            </a:r>
            <a:r>
              <a:rPr lang="zh-TW" altLang="zh-TW" sz="3200" b="1" dirty="0"/>
              <a:t>的一般準備和訓練 - 訓練</a:t>
            </a:r>
            <a:r>
              <a:rPr lang="zh-TW" altLang="en-US" sz="3200" b="1" dirty="0"/>
              <a:t>要</a:t>
            </a:r>
            <a:r>
              <a:rPr lang="zh-TW" altLang="zh-TW" sz="3200" b="1" dirty="0"/>
              <a:t>素</a:t>
            </a:r>
            <a:r>
              <a:rPr lang="zh-TW" altLang="en-US" sz="3200" b="1" dirty="0"/>
              <a:t>報告</a:t>
            </a:r>
            <a:endParaRPr lang="en-US" altLang="pl-PL" sz="3200" b="1" dirty="0"/>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D34C880-E46C-4DFF-93A7-1C1633320A4A}" type="slidenum">
              <a:rPr lang="en-US" altLang="en-US" sz="1200" smtClean="0">
                <a:solidFill>
                  <a:srgbClr val="FFFFFF"/>
                </a:solidFill>
                <a:latin typeface="Arial Black" panose="020B0A04020102090204" pitchFamily="34" charset="0"/>
                <a:sym typeface="Arial Black" panose="020B0A04020102090204" pitchFamily="34" charset="0"/>
              </a:rPr>
              <a:pPr/>
              <a:t>392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25315"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Font typeface="Arial" panose="020B0604020202020204" pitchFamily="34" charset="0"/>
              <a:buNone/>
            </a:pPr>
            <a:r>
              <a:rPr lang="pl-PL" altLang="en-US" sz="4400" dirty="0">
                <a:latin typeface="Arial Black" panose="020B0A04020102090204" pitchFamily="34" charset="0"/>
                <a:sym typeface="Arial Black" panose="020B0A04020102090204" pitchFamily="34" charset="0"/>
              </a:rPr>
              <a:t>DAY 6</a:t>
            </a:r>
            <a:r>
              <a:rPr lang="zh-TW" altLang="en-US" sz="4400" b="1" dirty="0">
                <a:latin typeface="Arial Black" panose="020B0A04020102090204" pitchFamily="34" charset="0"/>
                <a:sym typeface="Arial Black" panose="020B0A04020102090204" pitchFamily="34" charset="0"/>
              </a:rPr>
              <a:t>第</a:t>
            </a:r>
            <a:r>
              <a:rPr lang="en-US" altLang="zh-TW" sz="4400" dirty="0">
                <a:latin typeface="Arial Black" panose="020B0A04020102090204" pitchFamily="34" charset="0"/>
                <a:sym typeface="Arial Black" panose="020B0A04020102090204" pitchFamily="34" charset="0"/>
              </a:rPr>
              <a:t>6</a:t>
            </a:r>
            <a:r>
              <a:rPr lang="zh-TW" altLang="en-US" sz="4400" b="1" dirty="0">
                <a:latin typeface="Arial Black" panose="020B0A04020102090204" pitchFamily="34" charset="0"/>
                <a:sym typeface="Arial Black" panose="020B0A04020102090204" pitchFamily="34" charset="0"/>
              </a:rPr>
              <a:t>天</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D186F27-AFA9-42F7-934D-0292A98A2B79}" type="slidenum">
              <a:rPr lang="en-US" altLang="pl-PL" sz="1200" smtClean="0">
                <a:solidFill>
                  <a:srgbClr val="FFFFFF"/>
                </a:solidFill>
                <a:latin typeface="Arial Black" panose="020B0A04020102090204" pitchFamily="34" charset="0"/>
                <a:sym typeface="Arial Black" panose="020B0A04020102090204" pitchFamily="34" charset="0"/>
              </a:rPr>
              <a:pPr/>
              <a:t>393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526339" name="Rectangle 2"/>
          <p:cNvSpPr>
            <a:spLocks noGrp="1" noChangeArrowheads="1"/>
          </p:cNvSpPr>
          <p:nvPr>
            <p:ph type="title"/>
          </p:nvPr>
        </p:nvSpPr>
        <p:spPr>
          <a:xfrm>
            <a:off x="1208584" y="836712"/>
            <a:ext cx="7493000" cy="1244600"/>
          </a:xfrm>
        </p:spPr>
        <p:txBody>
          <a:bodyPr/>
          <a:lstStyle/>
          <a:p>
            <a:pPr algn="ctr" eaLnBrk="1" hangingPunct="1"/>
            <a:r>
              <a:rPr lang="pl-PL" altLang="pl-PL" sz="5600" dirty="0"/>
              <a:t>PRACTICE </a:t>
            </a:r>
            <a:r>
              <a:rPr lang="pl-PL" altLang="pl-PL" sz="5600" dirty="0" smtClean="0"/>
              <a:t>EXAMINATION</a:t>
            </a:r>
            <a:r>
              <a:rPr lang="en-US" altLang="pl-PL" sz="5600" dirty="0" smtClean="0"/>
              <a:t>：</a:t>
            </a:r>
            <a:r>
              <a:rPr lang="zh-TW" altLang="en-US" sz="6000" b="1" dirty="0" smtClean="0"/>
              <a:t>實務測試：</a:t>
            </a:r>
            <a:r>
              <a:rPr lang="en-US" altLang="pl-PL" sz="5600" dirty="0" smtClean="0"/>
              <a:t> </a:t>
            </a:r>
            <a:r>
              <a:rPr lang="pl-PL" altLang="pl-PL" sz="5600" dirty="0"/>
              <a:t/>
            </a:r>
            <a:br>
              <a:rPr lang="pl-PL" altLang="pl-PL" sz="5600" dirty="0"/>
            </a:br>
            <a:r>
              <a:rPr lang="en-US" altLang="pl-PL" sz="3200" dirty="0"/>
              <a:t>Athlete's technical preparation and training - training elements presentation</a:t>
            </a:r>
            <a:r>
              <a:rPr lang="zh-TW" altLang="en-US" sz="3200" b="1" dirty="0"/>
              <a:t>運動員</a:t>
            </a:r>
            <a:r>
              <a:rPr lang="zh-TW" altLang="zh-TW" sz="3200" b="1" dirty="0"/>
              <a:t>的一般準備和訓練 - 訓練</a:t>
            </a:r>
            <a:r>
              <a:rPr lang="zh-TW" altLang="en-US" sz="3200" b="1" dirty="0"/>
              <a:t>要</a:t>
            </a:r>
            <a:r>
              <a:rPr lang="zh-TW" altLang="zh-TW" sz="3200" b="1" dirty="0"/>
              <a:t>素</a:t>
            </a:r>
            <a:r>
              <a:rPr lang="zh-TW" altLang="en-US" sz="3200" b="1" dirty="0"/>
              <a:t>報告</a:t>
            </a:r>
            <a:endParaRPr lang="en-US" altLang="pl-PL" sz="3200" dirty="0"/>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B22CA51-CFC7-4BB6-B1DD-4C5E2B7A4D64}" type="slidenum">
              <a:rPr lang="en-US" altLang="en-US" sz="1200" smtClean="0">
                <a:solidFill>
                  <a:srgbClr val="FFFFFF"/>
                </a:solidFill>
                <a:latin typeface="Arial Black" panose="020B0A04020102090204" pitchFamily="34" charset="0"/>
                <a:sym typeface="Arial Black" panose="020B0A04020102090204" pitchFamily="34" charset="0"/>
              </a:rPr>
              <a:pPr/>
              <a:t>394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527363" name="Rectangle 2"/>
          <p:cNvSpPr>
            <a:spLocks noGrp="1" noChangeArrowheads="1"/>
          </p:cNvSpPr>
          <p:nvPr>
            <p:ph type="body" idx="1"/>
          </p:nvPr>
        </p:nvSpPr>
        <p:spPr>
          <a:xfrm>
            <a:off x="560388" y="2852738"/>
            <a:ext cx="8783637" cy="2722562"/>
          </a:xfrm>
        </p:spPr>
        <p:txBody>
          <a:bodyPr/>
          <a:lstStyle/>
          <a:p>
            <a:pPr marL="0" indent="0" algn="ctr" eaLnBrk="1" hangingPunct="1">
              <a:spcBef>
                <a:spcPct val="0"/>
              </a:spcBef>
              <a:buFont typeface="Arial" panose="020B0604020202020204" pitchFamily="34" charset="0"/>
              <a:buNone/>
            </a:pPr>
            <a:r>
              <a:rPr lang="pl-PL" altLang="en-US" sz="4400" dirty="0">
                <a:latin typeface="Arial Black" panose="020B0A04020102090204" pitchFamily="34" charset="0"/>
                <a:sym typeface="Arial Black" panose="020B0A04020102090204" pitchFamily="34" charset="0"/>
              </a:rPr>
              <a:t>DAY 7</a:t>
            </a:r>
            <a:r>
              <a:rPr lang="zh-TW" altLang="en-US" sz="4400" b="1" dirty="0">
                <a:latin typeface="Arial Black" panose="020B0A04020102090204" pitchFamily="34" charset="0"/>
                <a:sym typeface="Arial Black" panose="020B0A04020102090204" pitchFamily="34" charset="0"/>
              </a:rPr>
              <a:t>第</a:t>
            </a:r>
            <a:r>
              <a:rPr lang="en-US" altLang="zh-TW" sz="4400" dirty="0">
                <a:latin typeface="Arial Black" panose="020B0A04020102090204" pitchFamily="34" charset="0"/>
                <a:sym typeface="Arial Black" panose="020B0A04020102090204" pitchFamily="34" charset="0"/>
              </a:rPr>
              <a:t>7</a:t>
            </a:r>
            <a:r>
              <a:rPr lang="zh-TW" altLang="en-US" sz="4400" b="1" dirty="0">
                <a:latin typeface="Arial Black" panose="020B0A04020102090204" pitchFamily="34" charset="0"/>
                <a:sym typeface="Arial Black" panose="020B0A04020102090204" pitchFamily="34" charset="0"/>
              </a:rPr>
              <a:t>天</a:t>
            </a:r>
            <a:endParaRPr lang="en-US" altLang="en-US"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12B4EA9-3CF8-4052-B9FF-8DDFA7C75337}" type="slidenum">
              <a:rPr lang="en-US" altLang="pl-PL" sz="1200" smtClean="0">
                <a:solidFill>
                  <a:srgbClr val="FFFFFF"/>
                </a:solidFill>
                <a:latin typeface="Arial Black" panose="020B0A04020102090204" pitchFamily="34" charset="0"/>
                <a:sym typeface="Arial Black" panose="020B0A04020102090204" pitchFamily="34" charset="0"/>
              </a:rPr>
              <a:pPr/>
              <a:t>395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528387" name="Rectangle 2"/>
          <p:cNvSpPr>
            <a:spLocks noGrp="1" noChangeArrowheads="1"/>
          </p:cNvSpPr>
          <p:nvPr>
            <p:ph type="title"/>
          </p:nvPr>
        </p:nvSpPr>
        <p:spPr>
          <a:xfrm>
            <a:off x="1201738" y="2359025"/>
            <a:ext cx="7493000" cy="1244600"/>
          </a:xfrm>
        </p:spPr>
        <p:txBody>
          <a:bodyPr/>
          <a:lstStyle/>
          <a:p>
            <a:pPr algn="ctr" eaLnBrk="1" hangingPunct="1"/>
            <a:r>
              <a:rPr lang="pl-PL" altLang="pl-PL" sz="5600" dirty="0"/>
              <a:t>WRITTEN EXAMINATION</a:t>
            </a:r>
            <a:r>
              <a:rPr lang="zh-TW" altLang="en-US" sz="5600" b="1" dirty="0"/>
              <a:t>書面測驗</a:t>
            </a:r>
            <a:endParaRPr lang="en-US" altLang="pl-PL" sz="56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eaLnBrk="1" hangingPunct="1"/>
            <a:r>
              <a:rPr lang="en-US" altLang="en-US" dirty="0"/>
              <a:t>Course Introduction</a:t>
            </a:r>
            <a:r>
              <a:rPr lang="zh-TW" altLang="en-US" b="1" dirty="0"/>
              <a:t>課程介紹</a:t>
            </a:r>
            <a:endParaRPr lang="en-US" altLang="en-US" b="1" dirty="0"/>
          </a:p>
        </p:txBody>
      </p:sp>
      <p:sp>
        <p:nvSpPr>
          <p:cNvPr id="108547" name="Subtitle 1"/>
          <p:cNvSpPr>
            <a:spLocks noGrp="1"/>
          </p:cNvSpPr>
          <p:nvPr>
            <p:ph type="subTitle" idx="4294967295"/>
          </p:nvPr>
        </p:nvSpPr>
        <p:spPr bwMode="auto">
          <a:xfrm>
            <a:off x="1485900" y="3886200"/>
            <a:ext cx="69342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p:txBody>
      </p:sp>
      <p:sp>
        <p:nvSpPr>
          <p:cNvPr id="108548"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4521D3C-21C1-4A9A-864B-C3E5578592B6}" type="slidenum">
              <a:rPr lang="en-US" altLang="en-US" sz="1200" smtClean="0">
                <a:solidFill>
                  <a:srgbClr val="FFFFFF"/>
                </a:solidFill>
                <a:latin typeface="Arial Black" panose="020B0A04020102090204" pitchFamily="34" charset="0"/>
                <a:sym typeface="Arial Black" panose="020B0A04020102090204" pitchFamily="34" charset="0"/>
              </a:rPr>
              <a:pPr/>
              <a:t>4</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ymbol zastępczy zawartości 1"/>
          <p:cNvSpPr>
            <a:spLocks noGrp="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200" b="1" dirty="0"/>
              <a:t>AOB</a:t>
            </a:r>
          </a:p>
          <a:p>
            <a:pPr marL="0" indent="0"/>
            <a:r>
              <a:rPr lang="en-US" altLang="en-US" sz="2200" dirty="0"/>
              <a:t>For AOB AIBA Controlled Competitions, each delegation must have at least one (1) 3-Star certified coach. It is mandatory for each Delegation to have one (1) 3-Star certified Coach along with other level certified coaches to work in the corner as Seconds.</a:t>
            </a:r>
            <a:r>
              <a:rPr lang="zh-TW" altLang="en-US" sz="2000" dirty="0"/>
              <a:t>關</a:t>
            </a:r>
            <a:r>
              <a:rPr lang="zh-TW" altLang="zh-TW" sz="2000" dirty="0"/>
              <a:t>於AOB AIBA</a:t>
            </a:r>
            <a:r>
              <a:rPr lang="zh-TW" altLang="en-US" sz="2000" dirty="0"/>
              <a:t>主辦的</a:t>
            </a:r>
            <a:r>
              <a:rPr lang="zh-TW" altLang="zh-TW" sz="2000" dirty="0"/>
              <a:t>比賽，個</a:t>
            </a:r>
            <a:r>
              <a:rPr lang="zh-TW" altLang="en-US" sz="2000" dirty="0"/>
              <a:t>別</a:t>
            </a:r>
            <a:r>
              <a:rPr lang="zh-TW" altLang="zh-TW" sz="2000" dirty="0"/>
              <a:t>代表團必須至少有一（1）</a:t>
            </a:r>
            <a:r>
              <a:rPr lang="zh-TW" altLang="en-US" sz="2000" dirty="0"/>
              <a:t>位</a:t>
            </a:r>
            <a:r>
              <a:rPr lang="en-US" altLang="zh-TW" sz="2000" dirty="0"/>
              <a:t>3</a:t>
            </a:r>
            <a:r>
              <a:rPr lang="zh-TW" altLang="en-US" sz="2000" dirty="0"/>
              <a:t>星級</a:t>
            </a:r>
            <a:r>
              <a:rPr lang="zh-TW" altLang="zh-TW" sz="2000" dirty="0"/>
              <a:t>認證教練。個</a:t>
            </a:r>
            <a:r>
              <a:rPr lang="zh-TW" altLang="en-US" sz="2000" dirty="0"/>
              <a:t>別</a:t>
            </a:r>
            <a:r>
              <a:rPr lang="zh-TW" altLang="zh-TW" sz="2000" dirty="0"/>
              <a:t>代表團必須有一（1）</a:t>
            </a:r>
            <a:r>
              <a:rPr lang="zh-TW" altLang="en-US" sz="2000" dirty="0"/>
              <a:t>位</a:t>
            </a:r>
            <a:r>
              <a:rPr lang="zh-TW" altLang="zh-TW" sz="2000" dirty="0"/>
              <a:t>三星</a:t>
            </a:r>
            <a:r>
              <a:rPr lang="zh-TW" altLang="en-US" sz="2000" dirty="0"/>
              <a:t>級</a:t>
            </a:r>
            <a:r>
              <a:rPr lang="zh-TW" altLang="zh-TW" sz="2000" dirty="0"/>
              <a:t>認證教練以及其他級別的認證教練</a:t>
            </a:r>
            <a:r>
              <a:rPr lang="zh-TW" altLang="en-US" sz="2000" dirty="0"/>
              <a:t>擔任助手</a:t>
            </a:r>
            <a:r>
              <a:rPr lang="zh-TW" altLang="zh-TW" sz="2000" dirty="0"/>
              <a:t>在</a:t>
            </a:r>
            <a:r>
              <a:rPr lang="zh-TW" altLang="en-US" sz="2000" dirty="0"/>
              <a:t>角落</a:t>
            </a:r>
            <a:r>
              <a:rPr lang="zh-TW" altLang="zh-TW" sz="2000" dirty="0"/>
              <a:t>工作。</a:t>
            </a:r>
            <a:r>
              <a:rPr lang="en-US" altLang="en-US" sz="2200" dirty="0"/>
              <a:t> </a:t>
            </a:r>
          </a:p>
          <a:p>
            <a:pPr marL="0" indent="0"/>
            <a:endParaRPr lang="en-US" altLang="en-US" sz="2200" dirty="0"/>
          </a:p>
          <a:p>
            <a:pPr marL="0" indent="0">
              <a:buFont typeface="Arial" panose="020B0604020202020204" pitchFamily="34" charset="0"/>
              <a:buNone/>
            </a:pPr>
            <a:r>
              <a:rPr lang="en-US" altLang="en-US" sz="2200" dirty="0"/>
              <a:t>.</a:t>
            </a:r>
          </a:p>
          <a:p>
            <a:pPr marL="0" indent="0"/>
            <a:endParaRPr lang="pl-PL" altLang="en-US" sz="2200" dirty="0"/>
          </a:p>
        </p:txBody>
      </p:sp>
      <p:sp>
        <p:nvSpPr>
          <p:cNvPr id="143363" name="Tytuł 2"/>
          <p:cNvSpPr>
            <a:spLocks noGrp="1"/>
          </p:cNvSpPr>
          <p:nvPr>
            <p:ph type="title"/>
          </p:nvPr>
        </p:nvSpPr>
        <p:spPr>
          <a:xfrm>
            <a:off x="1928813" y="260350"/>
            <a:ext cx="7632700" cy="935038"/>
          </a:xfrm>
        </p:spPr>
        <p:txBody>
          <a:bodyPr/>
          <a:lstStyle/>
          <a:p>
            <a:r>
              <a:rPr lang="en-US" altLang="en-US" sz="3200" dirty="0"/>
              <a:t>In-</a:t>
            </a:r>
            <a:r>
              <a:rPr lang="pl-PL" altLang="en-US" sz="3200" dirty="0"/>
              <a:t>Competition </a:t>
            </a:r>
            <a:r>
              <a:rPr lang="en-US" altLang="en-US" sz="3200" dirty="0"/>
              <a:t>M</a:t>
            </a:r>
            <a:r>
              <a:rPr lang="pl-PL" altLang="en-US" sz="3200" dirty="0"/>
              <a:t>anagement</a:t>
            </a:r>
            <a:r>
              <a:rPr lang="zh-TW" altLang="en-US" sz="3200" b="1" dirty="0"/>
              <a:t>比賽中的管理</a:t>
            </a:r>
            <a:endParaRPr lang="pl-PL" altLang="en-US" sz="32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15950" y="2713038"/>
            <a:ext cx="8953500" cy="1968500"/>
          </a:xfrm>
        </p:spPr>
        <p:txBody>
          <a:bodyPr/>
          <a:lstStyle/>
          <a:p>
            <a:pPr eaLnBrk="1" hangingPunct="1"/>
            <a:r>
              <a:rPr lang="pl-PL" altLang="en-US" dirty="0"/>
              <a:t>SPORTS TRAINING STAGES</a:t>
            </a:r>
            <a:r>
              <a:rPr lang="zh-TW" altLang="en-US" b="1" dirty="0"/>
              <a:t>運動訓練階段</a:t>
            </a:r>
            <a:endParaRPr lang="en-US" altLang="en-US" b="1" dirty="0"/>
          </a:p>
        </p:txBody>
      </p:sp>
      <p:sp>
        <p:nvSpPr>
          <p:cNvPr id="14438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C226FC5-5F8B-472C-A3E1-982B56A8B218}" type="slidenum">
              <a:rPr lang="en-US" altLang="en-US" sz="1400" smtClean="0">
                <a:solidFill>
                  <a:srgbClr val="FFFFFF"/>
                </a:solidFill>
                <a:latin typeface="Arial Black" panose="020B0A04020102090204" pitchFamily="34" charset="0"/>
                <a:sym typeface="Arial Black" panose="020B0A04020102090204" pitchFamily="34" charset="0"/>
              </a:rPr>
              <a:pPr/>
              <a:t>41</a:t>
            </a:fld>
            <a:endParaRPr lang="en-US" altLang="en-US" sz="14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E4FBE35-E9AC-4186-830B-EA7DF891D0EF}" type="slidenum">
              <a:rPr lang="en-US" altLang="pl-PL" sz="1200" smtClean="0">
                <a:solidFill>
                  <a:srgbClr val="FFFFFF"/>
                </a:solidFill>
                <a:latin typeface="Arial Black" panose="020B0A04020102090204" pitchFamily="34" charset="0"/>
                <a:sym typeface="Arial Black" panose="020B0A04020102090204" pitchFamily="34" charset="0"/>
              </a:rPr>
              <a:pPr/>
              <a:t>42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45412" name="Rectangle 3"/>
          <p:cNvSpPr>
            <a:spLocks noGrp="1" noChangeArrowheads="1"/>
          </p:cNvSpPr>
          <p:nvPr>
            <p:ph type="title"/>
          </p:nvPr>
        </p:nvSpPr>
        <p:spPr>
          <a:xfrm>
            <a:off x="1925638" y="327025"/>
            <a:ext cx="7493000" cy="571500"/>
          </a:xfrm>
        </p:spPr>
        <p:txBody>
          <a:bodyPr/>
          <a:lstStyle/>
          <a:p>
            <a:pPr eaLnBrk="1" hangingPunct="1"/>
            <a:r>
              <a:rPr lang="en-US" altLang="pl-PL" dirty="0"/>
              <a:t>Training Stages</a:t>
            </a:r>
            <a:r>
              <a:rPr lang="zh-TW" altLang="en-US" b="1" dirty="0"/>
              <a:t>訓練階段</a:t>
            </a:r>
            <a:endParaRPr lang="en-US" altLang="pl-PL" b="1" dirty="0"/>
          </a:p>
        </p:txBody>
      </p:sp>
      <p:sp>
        <p:nvSpPr>
          <p:cNvPr id="145413" name="Text Box 4"/>
          <p:cNvSpPr txBox="1">
            <a:spLocks noChangeArrowheads="1"/>
          </p:cNvSpPr>
          <p:nvPr/>
        </p:nvSpPr>
        <p:spPr bwMode="auto">
          <a:xfrm>
            <a:off x="9196388" y="65198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D0BF97B2-D8F8-4D93-AB44-165110480060}" type="slidenum">
              <a:rPr lang="en-US" altLang="pl-PL" sz="1200">
                <a:solidFill>
                  <a:srgbClr val="FFFFFF"/>
                </a:solidFill>
                <a:latin typeface="Arial Black" panose="020B0A04020102090204" pitchFamily="34" charset="0"/>
                <a:sym typeface="Arial Black" panose="020B0A04020102090204" pitchFamily="34" charset="0"/>
              </a:rPr>
              <a:pPr algn="r" eaLnBrk="1" hangingPunct="1"/>
              <a:t>42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 name="矩形 1">
            <a:extLst>
              <a:ext uri="{FF2B5EF4-FFF2-40B4-BE49-F238E27FC236}">
                <a16:creationId xmlns:a16="http://schemas.microsoft.com/office/drawing/2014/main" xmlns="" id="{47B015C8-159D-46EB-9136-CC8B2F9FED4D}"/>
              </a:ext>
            </a:extLst>
          </p:cNvPr>
          <p:cNvSpPr/>
          <p:nvPr/>
        </p:nvSpPr>
        <p:spPr>
          <a:xfrm>
            <a:off x="3136740" y="1240772"/>
            <a:ext cx="6769260" cy="1077218"/>
          </a:xfrm>
          <a:prstGeom prst="rect">
            <a:avLst/>
          </a:prstGeom>
        </p:spPr>
        <p:txBody>
          <a:bodyPr wrap="square">
            <a:spAutoFit/>
          </a:bodyPr>
          <a:lstStyle/>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藉由多重體能和技術訓練，而讓新進拳擊手接觸各種運動和技術技能</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smtClean="0">
                <a:latin typeface="+mn-ea"/>
                <a:ea typeface="+mn-ea"/>
                <a:cs typeface="Times New Roman" panose="02020603050405020304" pitchFamily="18" charset="0"/>
              </a:rPr>
              <a:t>發展</a:t>
            </a:r>
            <a:r>
              <a:rPr lang="zh-TW" altLang="en-US" sz="1600" dirty="0" smtClean="0">
                <a:solidFill>
                  <a:schemeClr val="tx1"/>
                </a:solidFill>
                <a:latin typeface="+mn-ea"/>
                <a:ea typeface="+mn-ea"/>
                <a:cs typeface="Times New Roman" panose="02020603050405020304" pitchFamily="18" charset="0"/>
              </a:rPr>
              <a:t>和諧</a:t>
            </a:r>
            <a:r>
              <a:rPr lang="zh-TW" altLang="zh-TW" sz="1600" dirty="0" smtClean="0">
                <a:latin typeface="+mn-ea"/>
                <a:ea typeface="+mn-ea"/>
                <a:cs typeface="Times New Roman" panose="02020603050405020304" pitchFamily="18" charset="0"/>
              </a:rPr>
              <a:t>的</a:t>
            </a:r>
            <a:r>
              <a:rPr lang="zh-TW" altLang="zh-TW" sz="1600" dirty="0">
                <a:latin typeface="+mn-ea"/>
                <a:ea typeface="+mn-ea"/>
                <a:cs typeface="Times New Roman" panose="02020603050405020304" pitchFamily="18" charset="0"/>
              </a:rPr>
              <a:t>身體結構，並糾正身體姿勢</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發展基本的有氧耐力，但不會使初學者感到有壓力的訓練負荷</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透過自然的運動來發展速度、協調性、靈活性、平衡和感受</a:t>
            </a:r>
            <a:endParaRPr lang="zh-TW" altLang="zh-TW" sz="1600" kern="100" dirty="0">
              <a:latin typeface="+mn-ea"/>
              <a:ea typeface="+mn-ea"/>
              <a:cs typeface="Times New Roman" panose="02020603050405020304" pitchFamily="18" charset="0"/>
            </a:endParaRPr>
          </a:p>
        </p:txBody>
      </p:sp>
      <p:sp>
        <p:nvSpPr>
          <p:cNvPr id="3" name="矩形 2">
            <a:extLst>
              <a:ext uri="{FF2B5EF4-FFF2-40B4-BE49-F238E27FC236}">
                <a16:creationId xmlns:a16="http://schemas.microsoft.com/office/drawing/2014/main" xmlns="" id="{28334076-6176-458A-9CC5-E52533499193}"/>
              </a:ext>
            </a:extLst>
          </p:cNvPr>
          <p:cNvSpPr/>
          <p:nvPr/>
        </p:nvSpPr>
        <p:spPr>
          <a:xfrm>
            <a:off x="715757" y="1225461"/>
            <a:ext cx="2376000" cy="1080000"/>
          </a:xfrm>
          <a:prstGeom prst="rect">
            <a:avLst/>
          </a:prstGeom>
          <a:solidFill>
            <a:srgbClr val="CCECFF"/>
          </a:solidFill>
        </p:spPr>
        <p:txBody>
          <a:bodyPr wrap="none" anchor="ctr" anchorCtr="0">
            <a:spAutoFit/>
          </a:bodyPr>
          <a:lstStyle/>
          <a:p>
            <a:pPr algn="ctr">
              <a:spcAft>
                <a:spcPts val="0"/>
              </a:spcAft>
            </a:pPr>
            <a:r>
              <a:rPr lang="zh-TW" altLang="zh-TW" sz="2400" b="1" kern="100" dirty="0">
                <a:latin typeface="Calibri" panose="020F0502020204030204" pitchFamily="34" charset="0"/>
                <a:ea typeface="新細明體" panose="02020500000000000000" pitchFamily="18" charset="-120"/>
                <a:cs typeface="Times New Roman" panose="02020603050405020304" pitchFamily="18" charset="0"/>
              </a:rPr>
              <a:t>啟動階段</a:t>
            </a:r>
          </a:p>
        </p:txBody>
      </p:sp>
      <p:sp>
        <p:nvSpPr>
          <p:cNvPr id="4" name="矩形 3">
            <a:extLst>
              <a:ext uri="{FF2B5EF4-FFF2-40B4-BE49-F238E27FC236}">
                <a16:creationId xmlns:a16="http://schemas.microsoft.com/office/drawing/2014/main" xmlns="" id="{68AC19B9-CA73-499E-B10A-3D2D9DC2B1D3}"/>
              </a:ext>
            </a:extLst>
          </p:cNvPr>
          <p:cNvSpPr/>
          <p:nvPr/>
        </p:nvSpPr>
        <p:spPr>
          <a:xfrm>
            <a:off x="1512428" y="2591274"/>
            <a:ext cx="2376000" cy="1080000"/>
          </a:xfrm>
          <a:prstGeom prst="rect">
            <a:avLst/>
          </a:prstGeom>
          <a:solidFill>
            <a:srgbClr val="CCECFF"/>
          </a:solidFill>
        </p:spPr>
        <p:txBody>
          <a:bodyPr wrap="none" anchor="ctr" anchorCtr="0">
            <a:spAutoFit/>
          </a:bodyPr>
          <a:lstStyle/>
          <a:p>
            <a:pPr algn="ctr">
              <a:spcAft>
                <a:spcPts val="0"/>
              </a:spcAft>
            </a:pPr>
            <a:r>
              <a:rPr lang="zh-TW" altLang="zh-TW" sz="2400" b="1" kern="100" dirty="0">
                <a:latin typeface="Calibri" panose="020F0502020204030204" pitchFamily="34" charset="0"/>
                <a:ea typeface="新細明體" panose="02020500000000000000" pitchFamily="18" charset="-120"/>
                <a:cs typeface="Times New Roman" panose="02020603050405020304" pitchFamily="18" charset="0"/>
              </a:rPr>
              <a:t>基本階段</a:t>
            </a:r>
          </a:p>
        </p:txBody>
      </p:sp>
      <p:sp>
        <p:nvSpPr>
          <p:cNvPr id="5" name="矩形 4">
            <a:extLst>
              <a:ext uri="{FF2B5EF4-FFF2-40B4-BE49-F238E27FC236}">
                <a16:creationId xmlns:a16="http://schemas.microsoft.com/office/drawing/2014/main" xmlns="" id="{ACB0CB86-EAC2-4DAF-90FF-ED38077E56DA}"/>
              </a:ext>
            </a:extLst>
          </p:cNvPr>
          <p:cNvSpPr/>
          <p:nvPr/>
        </p:nvSpPr>
        <p:spPr>
          <a:xfrm>
            <a:off x="2252887" y="3992052"/>
            <a:ext cx="2376000" cy="1080000"/>
          </a:xfrm>
          <a:prstGeom prst="rect">
            <a:avLst/>
          </a:prstGeom>
          <a:solidFill>
            <a:srgbClr val="CCECFF"/>
          </a:solidFill>
        </p:spPr>
        <p:txBody>
          <a:bodyPr wrap="none" anchor="ctr" anchorCtr="0">
            <a:spAutoFit/>
          </a:bodyPr>
          <a:lstStyle/>
          <a:p>
            <a:pPr algn="ctr">
              <a:spcAft>
                <a:spcPts val="0"/>
              </a:spcAft>
            </a:pPr>
            <a:r>
              <a:rPr lang="zh-TW" altLang="zh-TW" sz="2400" b="1" kern="100" dirty="0">
                <a:latin typeface="Calibri" panose="020F0502020204030204" pitchFamily="34" charset="0"/>
                <a:ea typeface="新細明體" panose="02020500000000000000" pitchFamily="18" charset="-120"/>
                <a:cs typeface="Times New Roman" panose="02020603050405020304" pitchFamily="18" charset="0"/>
              </a:rPr>
              <a:t>專業階段</a:t>
            </a:r>
          </a:p>
        </p:txBody>
      </p:sp>
      <p:sp>
        <p:nvSpPr>
          <p:cNvPr id="6" name="矩形 5">
            <a:extLst>
              <a:ext uri="{FF2B5EF4-FFF2-40B4-BE49-F238E27FC236}">
                <a16:creationId xmlns:a16="http://schemas.microsoft.com/office/drawing/2014/main" xmlns="" id="{2EF9EF63-3611-4969-BC15-5AB650307224}"/>
              </a:ext>
            </a:extLst>
          </p:cNvPr>
          <p:cNvSpPr/>
          <p:nvPr/>
        </p:nvSpPr>
        <p:spPr>
          <a:xfrm>
            <a:off x="2999181" y="5381175"/>
            <a:ext cx="2376000" cy="1080000"/>
          </a:xfrm>
          <a:prstGeom prst="rect">
            <a:avLst/>
          </a:prstGeom>
          <a:solidFill>
            <a:srgbClr val="CCECFF"/>
          </a:solidFill>
        </p:spPr>
        <p:txBody>
          <a:bodyPr wrap="none" anchor="ctr" anchorCtr="0">
            <a:spAutoFit/>
          </a:bodyPr>
          <a:lstStyle/>
          <a:p>
            <a:pPr algn="ctr">
              <a:spcAft>
                <a:spcPts val="0"/>
              </a:spcAft>
            </a:pPr>
            <a:r>
              <a:rPr lang="zh-TW" altLang="zh-TW" sz="2400" b="1" kern="100" dirty="0">
                <a:latin typeface="Calibri" panose="020F0502020204030204" pitchFamily="34" charset="0"/>
                <a:ea typeface="新細明體" panose="02020500000000000000" pitchFamily="18" charset="-120"/>
                <a:cs typeface="Times New Roman" panose="02020603050405020304" pitchFamily="18" charset="0"/>
              </a:rPr>
              <a:t>高績效階段</a:t>
            </a:r>
          </a:p>
        </p:txBody>
      </p:sp>
      <p:sp>
        <p:nvSpPr>
          <p:cNvPr id="11" name="矩形 10">
            <a:extLst>
              <a:ext uri="{FF2B5EF4-FFF2-40B4-BE49-F238E27FC236}">
                <a16:creationId xmlns:a16="http://schemas.microsoft.com/office/drawing/2014/main" xmlns="" id="{FE7157E5-D04C-48C3-8D43-D7705A7FF8B9}"/>
              </a:ext>
            </a:extLst>
          </p:cNvPr>
          <p:cNvSpPr/>
          <p:nvPr/>
        </p:nvSpPr>
        <p:spPr>
          <a:xfrm>
            <a:off x="3935394" y="2467687"/>
            <a:ext cx="5613720" cy="1323439"/>
          </a:xfrm>
          <a:prstGeom prst="rect">
            <a:avLst/>
          </a:prstGeom>
        </p:spPr>
        <p:txBody>
          <a:bodyPr wrap="square">
            <a:spAutoFit/>
          </a:bodyPr>
          <a:lstStyle/>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運用一般和特定體能運動而發展工作能力</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發展並改善協調性、靈活性和有氧耐力</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培養正確的技術執行</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提升專注力、決心和動機</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發展個人戰術，同時也強調防守</a:t>
            </a:r>
            <a:endParaRPr lang="zh-TW" altLang="zh-TW" sz="1600" kern="100" dirty="0">
              <a:effectLst/>
              <a:latin typeface="+mn-ea"/>
              <a:ea typeface="+mn-ea"/>
              <a:cs typeface="Times New Roman" panose="02020603050405020304" pitchFamily="18" charset="0"/>
            </a:endParaRPr>
          </a:p>
        </p:txBody>
      </p:sp>
      <p:sp>
        <p:nvSpPr>
          <p:cNvPr id="12" name="矩形 11">
            <a:extLst>
              <a:ext uri="{FF2B5EF4-FFF2-40B4-BE49-F238E27FC236}">
                <a16:creationId xmlns:a16="http://schemas.microsoft.com/office/drawing/2014/main" xmlns="" id="{D56224E8-555C-427B-AD30-B84EAF493A71}"/>
              </a:ext>
            </a:extLst>
          </p:cNvPr>
          <p:cNvSpPr/>
          <p:nvPr/>
        </p:nvSpPr>
        <p:spPr>
          <a:xfrm>
            <a:off x="5405378" y="5534977"/>
            <a:ext cx="3912244" cy="830997"/>
          </a:xfrm>
          <a:prstGeom prst="rect">
            <a:avLst/>
          </a:prstGeom>
        </p:spPr>
        <p:txBody>
          <a:bodyPr wrap="square">
            <a:spAutoFit/>
          </a:bodyPr>
          <a:lstStyle/>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達成更高的績效水準</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提升心理素質</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提升拳擊手的拳擊相關知識</a:t>
            </a:r>
            <a:endParaRPr lang="zh-TW" altLang="zh-TW" sz="1600" kern="100" dirty="0">
              <a:effectLst/>
              <a:latin typeface="+mn-ea"/>
              <a:ea typeface="+mn-ea"/>
              <a:cs typeface="Times New Roman" panose="02020603050405020304" pitchFamily="18" charset="0"/>
            </a:endParaRPr>
          </a:p>
        </p:txBody>
      </p:sp>
      <p:sp>
        <p:nvSpPr>
          <p:cNvPr id="13" name="矩形 12">
            <a:extLst>
              <a:ext uri="{FF2B5EF4-FFF2-40B4-BE49-F238E27FC236}">
                <a16:creationId xmlns:a16="http://schemas.microsoft.com/office/drawing/2014/main" xmlns="" id="{074AA491-CC55-493C-9508-AC64982537BA}"/>
              </a:ext>
            </a:extLst>
          </p:cNvPr>
          <p:cNvSpPr/>
          <p:nvPr/>
        </p:nvSpPr>
        <p:spPr>
          <a:xfrm>
            <a:off x="4710895" y="3868226"/>
            <a:ext cx="3773348" cy="1323439"/>
          </a:xfrm>
          <a:prstGeom prst="rect">
            <a:avLst/>
          </a:prstGeom>
        </p:spPr>
        <p:txBody>
          <a:bodyPr wrap="square">
            <a:spAutoFit/>
          </a:bodyPr>
          <a:lstStyle/>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改善協調性、速度、耐力</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技術發展</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戰術技能提升</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發展心理能力</a:t>
            </a:r>
            <a:endParaRPr lang="zh-TW" altLang="zh-TW" sz="1600" kern="100" dirty="0">
              <a:latin typeface="+mn-ea"/>
              <a:ea typeface="+mn-ea"/>
              <a:cs typeface="Times New Roman" panose="02020603050405020304" pitchFamily="18" charset="0"/>
            </a:endParaRPr>
          </a:p>
          <a:p>
            <a:pPr marL="342900" indent="-342900">
              <a:spcAft>
                <a:spcPts val="0"/>
              </a:spcAft>
              <a:buFont typeface="Arial" panose="020B0604020202020204" pitchFamily="34" charset="0"/>
              <a:buChar char="•"/>
            </a:pPr>
            <a:r>
              <a:rPr lang="zh-TW" altLang="zh-TW" sz="1600" dirty="0">
                <a:latin typeface="+mn-ea"/>
                <a:ea typeface="+mn-ea"/>
                <a:cs typeface="Times New Roman" panose="02020603050405020304" pitchFamily="18" charset="0"/>
              </a:rPr>
              <a:t>制定競爭策略和戰術</a:t>
            </a:r>
            <a:endParaRPr lang="zh-TW" altLang="zh-TW" sz="1600" kern="100" dirty="0">
              <a:latin typeface="+mn-ea"/>
              <a:ea typeface="+mn-ea"/>
              <a:cs typeface="Times New Roman" panose="02020603050405020304" pitchFamily="18" charset="0"/>
            </a:endParaRPr>
          </a:p>
        </p:txBody>
      </p:sp>
      <p:pic>
        <p:nvPicPr>
          <p:cNvPr id="10" name="圖片 9">
            <a:extLst>
              <a:ext uri="{FF2B5EF4-FFF2-40B4-BE49-F238E27FC236}">
                <a16:creationId xmlns:a16="http://schemas.microsoft.com/office/drawing/2014/main" xmlns="" id="{5239AA5C-FE1D-4F66-9AD8-ACB0F515BD0B}"/>
              </a:ext>
            </a:extLst>
          </p:cNvPr>
          <p:cNvPicPr>
            <a:picLocks noChangeAspect="1"/>
          </p:cNvPicPr>
          <p:nvPr/>
        </p:nvPicPr>
        <p:blipFill>
          <a:blip r:embed="rId2"/>
          <a:stretch>
            <a:fillRect/>
          </a:stretch>
        </p:blipFill>
        <p:spPr>
          <a:xfrm>
            <a:off x="517950" y="2533112"/>
            <a:ext cx="837270" cy="597600"/>
          </a:xfrm>
          <a:prstGeom prst="rect">
            <a:avLst/>
          </a:prstGeom>
        </p:spPr>
      </p:pic>
      <p:pic>
        <p:nvPicPr>
          <p:cNvPr id="18" name="圖片 17">
            <a:extLst>
              <a:ext uri="{FF2B5EF4-FFF2-40B4-BE49-F238E27FC236}">
                <a16:creationId xmlns:a16="http://schemas.microsoft.com/office/drawing/2014/main" xmlns="" id="{69FAB793-B398-4A16-BB45-4CB3ED566222}"/>
              </a:ext>
            </a:extLst>
          </p:cNvPr>
          <p:cNvPicPr>
            <a:picLocks noChangeAspect="1"/>
          </p:cNvPicPr>
          <p:nvPr/>
        </p:nvPicPr>
        <p:blipFill>
          <a:blip r:embed="rId2"/>
          <a:stretch>
            <a:fillRect/>
          </a:stretch>
        </p:blipFill>
        <p:spPr>
          <a:xfrm>
            <a:off x="1328178" y="3875775"/>
            <a:ext cx="837270" cy="597600"/>
          </a:xfrm>
          <a:prstGeom prst="rect">
            <a:avLst/>
          </a:prstGeom>
        </p:spPr>
      </p:pic>
      <p:pic>
        <p:nvPicPr>
          <p:cNvPr id="19" name="圖片 18">
            <a:extLst>
              <a:ext uri="{FF2B5EF4-FFF2-40B4-BE49-F238E27FC236}">
                <a16:creationId xmlns:a16="http://schemas.microsoft.com/office/drawing/2014/main" xmlns="" id="{3427E3B9-4032-4903-92A5-FE0958D74190}"/>
              </a:ext>
            </a:extLst>
          </p:cNvPr>
          <p:cNvPicPr>
            <a:picLocks noChangeAspect="1"/>
          </p:cNvPicPr>
          <p:nvPr/>
        </p:nvPicPr>
        <p:blipFill>
          <a:blip r:embed="rId2"/>
          <a:stretch>
            <a:fillRect/>
          </a:stretch>
        </p:blipFill>
        <p:spPr>
          <a:xfrm>
            <a:off x="2068958" y="5253163"/>
            <a:ext cx="837270" cy="5976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15A535C-DF5F-4893-97E9-0954DC89E151}" type="slidenum">
              <a:rPr lang="en-US" altLang="pl-PL" sz="1200" smtClean="0">
                <a:solidFill>
                  <a:srgbClr val="FFFFFF"/>
                </a:solidFill>
                <a:latin typeface="Arial Black" panose="020B0A04020102090204" pitchFamily="34" charset="0"/>
                <a:sym typeface="Arial Black" panose="020B0A04020102090204" pitchFamily="34" charset="0"/>
              </a:rPr>
              <a:pPr/>
              <a:t>43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46435" name="Rectangle 2"/>
          <p:cNvSpPr>
            <a:spLocks noGrp="1" noChangeArrowheads="1"/>
          </p:cNvSpPr>
          <p:nvPr>
            <p:ph type="title"/>
          </p:nvPr>
        </p:nvSpPr>
        <p:spPr>
          <a:xfrm>
            <a:off x="1925638" y="619125"/>
            <a:ext cx="7493000" cy="596900"/>
          </a:xfrm>
        </p:spPr>
        <p:txBody>
          <a:bodyPr/>
          <a:lstStyle/>
          <a:p>
            <a:pPr eaLnBrk="1" hangingPunct="1"/>
            <a:r>
              <a:rPr lang="en-US" altLang="pl-PL" dirty="0"/>
              <a:t>Initiation Stage</a:t>
            </a:r>
            <a:r>
              <a:rPr lang="zh-TW" altLang="en-US" b="1" dirty="0"/>
              <a:t>啟動階段</a:t>
            </a:r>
            <a:endParaRPr lang="en-US" altLang="pl-PL" b="1" dirty="0"/>
          </a:p>
        </p:txBody>
      </p:sp>
      <p:sp>
        <p:nvSpPr>
          <p:cNvPr id="146436" name="Rectangle 3"/>
          <p:cNvSpPr>
            <a:spLocks noGrp="1" noChangeArrowheads="1"/>
          </p:cNvSpPr>
          <p:nvPr>
            <p:ph type="body" idx="1"/>
          </p:nvPr>
        </p:nvSpPr>
        <p:spPr>
          <a:xfrm>
            <a:off x="631825" y="1339850"/>
            <a:ext cx="8785225" cy="4897438"/>
          </a:xfrm>
        </p:spPr>
        <p:txBody>
          <a:bodyPr/>
          <a:lstStyle/>
          <a:p>
            <a:pPr marL="0" lvl="1" indent="0">
              <a:spcBef>
                <a:spcPts val="800"/>
              </a:spcBef>
              <a:buFont typeface="Arial" panose="020B0604020202020204" pitchFamily="34" charset="0"/>
              <a:buNone/>
              <a:tabLst>
                <a:tab pos="139700" algn="l"/>
                <a:tab pos="457200" algn="l"/>
              </a:tabLst>
            </a:pPr>
            <a:r>
              <a:rPr lang="en-US" altLang="pl-PL" sz="2200" dirty="0">
                <a:sym typeface="Times" panose="02020603050405020304" pitchFamily="18" charset="0"/>
              </a:rPr>
              <a:t>TRAINING OBJECTIVES</a:t>
            </a:r>
            <a:r>
              <a:rPr lang="zh-TW" altLang="en-US" sz="2200" dirty="0">
                <a:sym typeface="Times" panose="02020603050405020304" pitchFamily="18" charset="0"/>
              </a:rPr>
              <a:t>訓練目標</a:t>
            </a:r>
            <a:endParaRPr lang="en-US" altLang="pl-PL" sz="2200" dirty="0">
              <a:sym typeface="Times" panose="02020603050405020304" pitchFamily="18" charset="0"/>
            </a:endParaRPr>
          </a:p>
          <a:p>
            <a:pPr>
              <a:tabLst>
                <a:tab pos="139700" algn="l"/>
                <a:tab pos="457200" algn="l"/>
              </a:tabLst>
            </a:pPr>
            <a:r>
              <a:rPr lang="en-US" altLang="pl-PL" sz="2200" dirty="0">
                <a:sym typeface="Times" panose="02020603050405020304" pitchFamily="18" charset="0"/>
              </a:rPr>
              <a:t>Overall, multilateral physical and technical training, by exposing the beginner boxer to various movements and technical skills</a:t>
            </a:r>
            <a:r>
              <a:rPr lang="zh-TW" altLang="en-US" sz="2000" dirty="0"/>
              <a:t>整體而言</a:t>
            </a:r>
            <a:r>
              <a:rPr lang="zh-TW" altLang="zh-TW" sz="2000" dirty="0"/>
              <a:t>，</a:t>
            </a:r>
            <a:r>
              <a:rPr lang="zh-TW" altLang="en-US" sz="2000" dirty="0"/>
              <a:t>藉由</a:t>
            </a:r>
            <a:r>
              <a:rPr lang="zh-TW" altLang="zh-TW" sz="2000" dirty="0"/>
              <a:t>多</a:t>
            </a:r>
            <a:r>
              <a:rPr lang="zh-TW" altLang="en-US" sz="2000" dirty="0"/>
              <a:t>重</a:t>
            </a:r>
            <a:r>
              <a:rPr lang="zh-TW" altLang="zh-TW" sz="2000" dirty="0"/>
              <a:t>體</a:t>
            </a:r>
            <a:r>
              <a:rPr lang="zh-TW" altLang="en-US" sz="2000" dirty="0"/>
              <a:t>能</a:t>
            </a:r>
            <a:r>
              <a:rPr lang="zh-TW" altLang="zh-TW" sz="2000" dirty="0"/>
              <a:t>和技術訓練，</a:t>
            </a:r>
            <a:r>
              <a:rPr lang="zh-TW" altLang="en-US" sz="2000" dirty="0"/>
              <a:t>而讓新進</a:t>
            </a:r>
            <a:r>
              <a:rPr lang="zh-TW" altLang="zh-TW" sz="2000" dirty="0"/>
              <a:t>拳擊手</a:t>
            </a:r>
            <a:r>
              <a:rPr lang="zh-TW" altLang="en-US" sz="2000" dirty="0"/>
              <a:t>接觸</a:t>
            </a:r>
            <a:r>
              <a:rPr lang="zh-TW" altLang="zh-TW" sz="2000" dirty="0"/>
              <a:t>各種運動和技術技能</a:t>
            </a:r>
            <a:r>
              <a:rPr lang="en-US" altLang="pl-PL" sz="2200" dirty="0">
                <a:sym typeface="Times" panose="02020603050405020304" pitchFamily="18" charset="0"/>
              </a:rPr>
              <a:t> </a:t>
            </a:r>
          </a:p>
          <a:p>
            <a:pPr>
              <a:tabLst>
                <a:tab pos="139700" algn="l"/>
                <a:tab pos="457200" algn="l"/>
              </a:tabLst>
            </a:pPr>
            <a:r>
              <a:rPr lang="en-US" altLang="pl-PL" sz="2200" dirty="0">
                <a:sym typeface="Times" panose="02020603050405020304" pitchFamily="18" charset="0"/>
              </a:rPr>
              <a:t>Develop a harmonious body structure and correct body posture</a:t>
            </a:r>
            <a:r>
              <a:rPr lang="zh-TW" altLang="zh-TW" sz="2000" dirty="0" smtClean="0"/>
              <a:t>發展</a:t>
            </a:r>
            <a:r>
              <a:rPr lang="zh-TW" altLang="en-US" sz="2000" dirty="0" smtClean="0"/>
              <a:t>協調</a:t>
            </a:r>
            <a:r>
              <a:rPr lang="zh-TW" altLang="zh-TW" sz="2000" dirty="0"/>
              <a:t>的身體結構，</a:t>
            </a:r>
            <a:r>
              <a:rPr lang="zh-TW" altLang="en-US" sz="2000" dirty="0"/>
              <a:t>並</a:t>
            </a:r>
            <a:r>
              <a:rPr lang="zh-TW" altLang="zh-TW" sz="2000" dirty="0"/>
              <a:t>糾正身體姿勢</a:t>
            </a:r>
            <a:endParaRPr lang="en-US" altLang="pl-PL" sz="2200" dirty="0">
              <a:sym typeface="Times" panose="02020603050405020304" pitchFamily="18" charset="0"/>
            </a:endParaRPr>
          </a:p>
          <a:p>
            <a:pPr>
              <a:tabLst>
                <a:tab pos="139700" algn="l"/>
                <a:tab pos="457200" algn="l"/>
              </a:tabLst>
            </a:pPr>
            <a:r>
              <a:rPr lang="en-US" altLang="pl-PL" sz="2200" dirty="0">
                <a:sym typeface="Times" panose="02020603050405020304" pitchFamily="18" charset="0"/>
              </a:rPr>
              <a:t>Develop basic aerobic endurance without exposing the beginner to stressful training loads</a:t>
            </a:r>
            <a:r>
              <a:rPr lang="zh-TW" altLang="zh-TW" sz="2000" dirty="0"/>
              <a:t>發展基本的有氧耐力，</a:t>
            </a:r>
            <a:r>
              <a:rPr lang="zh-TW" altLang="en-US" sz="2000" dirty="0"/>
              <a:t>但</a:t>
            </a:r>
            <a:r>
              <a:rPr lang="zh-TW" altLang="zh-TW" sz="2000" dirty="0"/>
              <a:t>不會使初學者感到</a:t>
            </a:r>
            <a:r>
              <a:rPr lang="zh-TW" altLang="en-US" sz="2000" dirty="0"/>
              <a:t>有</a:t>
            </a:r>
            <a:r>
              <a:rPr lang="zh-TW" altLang="zh-TW" sz="2000" dirty="0"/>
              <a:t>壓力的訓練負荷</a:t>
            </a:r>
            <a:r>
              <a:rPr lang="en-US" altLang="pl-PL" sz="2200" dirty="0">
                <a:sym typeface="Times" panose="02020603050405020304" pitchFamily="18" charset="0"/>
              </a:rPr>
              <a:t> </a:t>
            </a:r>
          </a:p>
          <a:p>
            <a:pPr>
              <a:tabLst>
                <a:tab pos="139700" algn="l"/>
                <a:tab pos="457200" algn="l"/>
              </a:tabLst>
            </a:pPr>
            <a:r>
              <a:rPr lang="en-US" altLang="pl-PL" sz="2200" dirty="0">
                <a:sym typeface="Times" panose="02020603050405020304" pitchFamily="18" charset="0"/>
              </a:rPr>
              <a:t>Develop speed, coordination, flexibility, balance and perception through the natural movements</a:t>
            </a:r>
            <a:r>
              <a:rPr lang="zh-TW" altLang="en-US" sz="2000" dirty="0"/>
              <a:t>透</a:t>
            </a:r>
            <a:r>
              <a:rPr lang="zh-TW" altLang="zh-TW" sz="2000" dirty="0"/>
              <a:t>過自然的運動來發展速度</a:t>
            </a:r>
            <a:r>
              <a:rPr lang="zh-TW" altLang="en-US" sz="2000" dirty="0">
                <a:latin typeface="新細明體" panose="02020500000000000000" pitchFamily="18" charset="-120"/>
                <a:ea typeface="新細明體" panose="02020500000000000000" pitchFamily="18" charset="-120"/>
              </a:rPr>
              <a:t>、</a:t>
            </a:r>
            <a:r>
              <a:rPr lang="zh-TW" altLang="zh-TW" sz="2000" dirty="0"/>
              <a:t>協調</a:t>
            </a:r>
            <a:r>
              <a:rPr lang="zh-TW" altLang="en-US" sz="2000" dirty="0"/>
              <a:t>性</a:t>
            </a:r>
            <a:r>
              <a:rPr lang="zh-TW" altLang="en-US" sz="2000" dirty="0">
                <a:latin typeface="新細明體" panose="02020500000000000000" pitchFamily="18" charset="-120"/>
                <a:ea typeface="新細明體" panose="02020500000000000000" pitchFamily="18" charset="-120"/>
              </a:rPr>
              <a:t>、</a:t>
            </a:r>
            <a:r>
              <a:rPr lang="zh-TW" altLang="zh-TW" sz="2000" dirty="0"/>
              <a:t>靈活性</a:t>
            </a:r>
            <a:r>
              <a:rPr lang="zh-TW" altLang="en-US" sz="2000" dirty="0">
                <a:latin typeface="新細明體" panose="02020500000000000000" pitchFamily="18" charset="-120"/>
                <a:ea typeface="新細明體" panose="02020500000000000000" pitchFamily="18" charset="-120"/>
              </a:rPr>
              <a:t>、</a:t>
            </a:r>
            <a:r>
              <a:rPr lang="zh-TW" altLang="zh-TW" sz="2000" dirty="0"/>
              <a:t>平衡和感</a:t>
            </a:r>
            <a:r>
              <a:rPr lang="zh-TW" altLang="en-US" sz="2000" dirty="0"/>
              <a:t>受</a:t>
            </a:r>
            <a:endParaRPr lang="en-US" altLang="pl-PL" sz="2200" dirty="0">
              <a:sym typeface="Times" panose="02020603050405020304" pitchFamily="18" charset="0"/>
            </a:endParaRPr>
          </a:p>
          <a:p>
            <a:pPr marL="0" indent="0">
              <a:buNone/>
              <a:tabLst>
                <a:tab pos="139700" algn="l"/>
                <a:tab pos="457200" algn="l"/>
              </a:tabLst>
            </a:pPr>
            <a:r>
              <a:rPr lang="zh-TW" altLang="zh-TW" sz="2400" dirty="0"/>
              <a:t/>
            </a:r>
            <a:br>
              <a:rPr lang="zh-TW" altLang="zh-TW" sz="2400" dirty="0"/>
            </a:br>
            <a:endParaRPr lang="en-US" altLang="pl-PL" sz="2200" dirty="0">
              <a:sym typeface="Times" panose="02020603050405020304"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A862271-0C28-4ACA-BB6B-415F7BD08FEA}" type="slidenum">
              <a:rPr lang="en-US" altLang="pl-PL" sz="1200" smtClean="0">
                <a:solidFill>
                  <a:srgbClr val="FFFFFF"/>
                </a:solidFill>
                <a:latin typeface="Arial Black" panose="020B0A04020102090204" pitchFamily="34" charset="0"/>
                <a:sym typeface="Arial Black" panose="020B0A04020102090204" pitchFamily="34" charset="0"/>
              </a:rPr>
              <a:pPr/>
              <a:t>44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47459" name="Rectangle 2"/>
          <p:cNvSpPr>
            <a:spLocks noGrp="1" noChangeArrowheads="1"/>
          </p:cNvSpPr>
          <p:nvPr>
            <p:ph type="title"/>
          </p:nvPr>
        </p:nvSpPr>
        <p:spPr>
          <a:xfrm>
            <a:off x="1925638" y="619125"/>
            <a:ext cx="7493000" cy="596900"/>
          </a:xfrm>
        </p:spPr>
        <p:txBody>
          <a:bodyPr/>
          <a:lstStyle/>
          <a:p>
            <a:pPr eaLnBrk="1" hangingPunct="1"/>
            <a:r>
              <a:rPr lang="en-US" altLang="pl-PL" dirty="0"/>
              <a:t>Initiation Stage</a:t>
            </a:r>
            <a:r>
              <a:rPr lang="zh-TW" altLang="en-US" b="1" dirty="0"/>
              <a:t>啟動階段</a:t>
            </a:r>
            <a:endParaRPr lang="en-US" altLang="pl-PL" dirty="0"/>
          </a:p>
        </p:txBody>
      </p:sp>
      <p:sp>
        <p:nvSpPr>
          <p:cNvPr id="186373" name="Rectangle 3"/>
          <p:cNvSpPr>
            <a:spLocks noGrp="1" noChangeArrowheads="1"/>
          </p:cNvSpPr>
          <p:nvPr>
            <p:ph type="body" idx="1"/>
          </p:nvPr>
        </p:nvSpPr>
        <p:spPr>
          <a:xfrm>
            <a:off x="631825" y="1004888"/>
            <a:ext cx="8788400" cy="5448300"/>
          </a:xfrm>
        </p:spPr>
        <p:txBody>
          <a:bodyPr/>
          <a:lstStyle/>
          <a:p>
            <a:pPr marL="0" indent="0">
              <a:buFont typeface="Arial" panose="020B0604020202020204" pitchFamily="34" charset="0"/>
              <a:buNone/>
              <a:tabLst>
                <a:tab pos="139700" algn="l"/>
                <a:tab pos="457200" algn="l"/>
              </a:tabLst>
              <a:defRPr/>
            </a:pPr>
            <a:r>
              <a:rPr lang="en-US" altLang="pl-PL" sz="2200" dirty="0">
                <a:sym typeface="Times" charset="0"/>
              </a:rPr>
              <a:t>IMPLEMENTATION </a:t>
            </a:r>
            <a:r>
              <a:rPr lang="zh-TW" altLang="en-US" sz="2200" dirty="0">
                <a:sym typeface="Times" charset="0"/>
              </a:rPr>
              <a:t>實踐</a:t>
            </a:r>
            <a:endParaRPr lang="en-US" altLang="pl-PL" sz="2200" dirty="0">
              <a:sym typeface="Times" charset="0"/>
            </a:endParaRPr>
          </a:p>
          <a:p>
            <a:pPr>
              <a:tabLst>
                <a:tab pos="139700" algn="l"/>
                <a:tab pos="457200" algn="l"/>
              </a:tabLst>
              <a:defRPr/>
            </a:pPr>
            <a:r>
              <a:rPr lang="en-US" altLang="pl-PL" sz="2000" dirty="0">
                <a:sym typeface="Times" charset="0"/>
              </a:rPr>
              <a:t>Introduction to the basic elements of boxing technique</a:t>
            </a:r>
            <a:r>
              <a:rPr lang="zh-TW" altLang="en-US" sz="2000" dirty="0"/>
              <a:t>介紹</a:t>
            </a:r>
            <a:r>
              <a:rPr lang="zh-TW" altLang="zh-TW" sz="2000" dirty="0"/>
              <a:t>拳擊技術</a:t>
            </a:r>
            <a:r>
              <a:rPr lang="zh-TW" altLang="en-US" sz="2000" dirty="0"/>
              <a:t>的</a:t>
            </a:r>
            <a:r>
              <a:rPr lang="zh-TW" altLang="zh-TW" sz="2000" dirty="0"/>
              <a:t>基本要素</a:t>
            </a:r>
            <a:r>
              <a:rPr lang="en-US" altLang="pl-PL" sz="2000" dirty="0">
                <a:sym typeface="Times" charset="0"/>
              </a:rPr>
              <a:t> </a:t>
            </a:r>
          </a:p>
          <a:p>
            <a:pPr>
              <a:tabLst>
                <a:tab pos="139700" algn="l"/>
                <a:tab pos="457200" algn="l"/>
              </a:tabLst>
              <a:defRPr/>
            </a:pPr>
            <a:r>
              <a:rPr lang="en-US" altLang="pl-PL" sz="2000" dirty="0">
                <a:sym typeface="Times" charset="0"/>
              </a:rPr>
              <a:t>Implement the exercises of running, jumping, and throwing</a:t>
            </a:r>
            <a:r>
              <a:rPr lang="zh-TW" altLang="zh-TW" sz="2000" dirty="0"/>
              <a:t>實施</a:t>
            </a:r>
            <a:r>
              <a:rPr lang="zh-TW" altLang="en-US" sz="2000" dirty="0"/>
              <a:t>跑步</a:t>
            </a:r>
            <a:r>
              <a:rPr lang="zh-TW" altLang="en-US" sz="2000" dirty="0">
                <a:latin typeface="新細明體" panose="02020500000000000000" pitchFamily="18" charset="-120"/>
                <a:ea typeface="新細明體" panose="02020500000000000000" pitchFamily="18" charset="-120"/>
              </a:rPr>
              <a:t>、</a:t>
            </a:r>
            <a:r>
              <a:rPr lang="zh-TW" altLang="zh-TW" sz="2000" dirty="0"/>
              <a:t>跳躍和投擲的練習</a:t>
            </a:r>
            <a:endParaRPr lang="en-US" altLang="pl-PL" sz="2000" dirty="0">
              <a:sym typeface="Times" charset="0"/>
            </a:endParaRPr>
          </a:p>
          <a:p>
            <a:pPr>
              <a:tabLst>
                <a:tab pos="139700" algn="l"/>
                <a:tab pos="457200" algn="l"/>
              </a:tabLst>
              <a:defRPr/>
            </a:pPr>
            <a:r>
              <a:rPr lang="en-US" altLang="pl-PL" sz="2000" dirty="0">
                <a:solidFill>
                  <a:srgbClr val="FF0000"/>
                </a:solidFill>
                <a:sym typeface="Times" charset="0"/>
              </a:rPr>
              <a:t>Strength training exercises with own bodyweight or partner, not with weight equipment</a:t>
            </a:r>
            <a:r>
              <a:rPr lang="zh-TW" altLang="en-US" sz="2000" dirty="0">
                <a:solidFill>
                  <a:srgbClr val="FF0000"/>
                </a:solidFill>
              </a:rPr>
              <a:t>藉由</a:t>
            </a:r>
            <a:r>
              <a:rPr lang="zh-TW" altLang="en-US" sz="2000" dirty="0" smtClean="0">
                <a:solidFill>
                  <a:srgbClr val="FF0000"/>
                </a:solidFill>
              </a:rPr>
              <a:t>本身或夥</a:t>
            </a:r>
            <a:r>
              <a:rPr lang="zh-TW" altLang="zh-TW" sz="2000" dirty="0" smtClean="0">
                <a:solidFill>
                  <a:srgbClr val="FF0000"/>
                </a:solidFill>
              </a:rPr>
              <a:t>伴體重</a:t>
            </a:r>
            <a:r>
              <a:rPr lang="zh-TW" altLang="en-US" sz="2000" dirty="0" smtClean="0">
                <a:solidFill>
                  <a:srgbClr val="FF0000"/>
                </a:solidFill>
              </a:rPr>
              <a:t>的</a:t>
            </a:r>
            <a:r>
              <a:rPr lang="zh-TW" altLang="en-US" sz="2000" dirty="0">
                <a:solidFill>
                  <a:srgbClr val="FF0000"/>
                </a:solidFill>
              </a:rPr>
              <a:t>體力</a:t>
            </a:r>
            <a:r>
              <a:rPr lang="zh-TW" altLang="en-US" sz="2000" dirty="0" smtClean="0">
                <a:solidFill>
                  <a:srgbClr val="FF0000"/>
                </a:solidFill>
              </a:rPr>
              <a:t>訓練練習</a:t>
            </a:r>
            <a:r>
              <a:rPr lang="zh-TW" altLang="zh-TW" sz="2000" dirty="0" smtClean="0">
                <a:solidFill>
                  <a:srgbClr val="FF0000"/>
                </a:solidFill>
              </a:rPr>
              <a:t>，</a:t>
            </a:r>
            <a:r>
              <a:rPr lang="zh-TW" altLang="en-US" sz="2000" dirty="0">
                <a:solidFill>
                  <a:srgbClr val="FF0000"/>
                </a:solidFill>
              </a:rPr>
              <a:t>而</a:t>
            </a:r>
            <a:r>
              <a:rPr lang="zh-TW" altLang="zh-TW" sz="2000" dirty="0">
                <a:solidFill>
                  <a:srgbClr val="FF0000"/>
                </a:solidFill>
              </a:rPr>
              <a:t>不</a:t>
            </a:r>
            <a:r>
              <a:rPr lang="zh-TW" altLang="en-US" sz="2000" dirty="0">
                <a:solidFill>
                  <a:srgbClr val="FF0000"/>
                </a:solidFill>
              </a:rPr>
              <a:t>使用</a:t>
            </a:r>
            <a:r>
              <a:rPr lang="zh-TW" altLang="zh-TW" sz="2000" dirty="0" smtClean="0">
                <a:solidFill>
                  <a:srgbClr val="FF0000"/>
                </a:solidFill>
              </a:rPr>
              <a:t>重量</a:t>
            </a:r>
            <a:r>
              <a:rPr lang="zh-TW" altLang="en-US" sz="2000" dirty="0" smtClean="0">
                <a:solidFill>
                  <a:srgbClr val="FF0000"/>
                </a:solidFill>
              </a:rPr>
              <a:t>器材</a:t>
            </a:r>
            <a:endParaRPr lang="en-US" altLang="pl-PL" sz="2000" dirty="0">
              <a:solidFill>
                <a:srgbClr val="FF0000"/>
              </a:solidFill>
              <a:sym typeface="Times" charset="0"/>
            </a:endParaRPr>
          </a:p>
          <a:p>
            <a:pPr>
              <a:tabLst>
                <a:tab pos="139700" algn="l"/>
                <a:tab pos="457200" algn="l"/>
              </a:tabLst>
              <a:defRPr/>
            </a:pPr>
            <a:r>
              <a:rPr lang="en-US" altLang="pl-PL" sz="2000" dirty="0">
                <a:sym typeface="Times" charset="0"/>
              </a:rPr>
              <a:t>Participate in technical sparring with different punches； emphasis on straight punches</a:t>
            </a:r>
            <a:r>
              <a:rPr lang="zh-TW" altLang="zh-TW" sz="2000" dirty="0"/>
              <a:t>參</a:t>
            </a:r>
            <a:r>
              <a:rPr lang="zh-TW" altLang="en-US" sz="2000" dirty="0"/>
              <a:t>與</a:t>
            </a:r>
            <a:r>
              <a:rPr lang="zh-TW" altLang="zh-TW" sz="2000" dirty="0"/>
              <a:t>不同</a:t>
            </a:r>
            <a:r>
              <a:rPr lang="zh-TW" altLang="en-US" sz="2000" dirty="0"/>
              <a:t>拳擊</a:t>
            </a:r>
            <a:r>
              <a:rPr lang="zh-TW" altLang="zh-TW" sz="2000" dirty="0"/>
              <a:t>的技術</a:t>
            </a:r>
            <a:r>
              <a:rPr lang="zh-TW" altLang="en-US" sz="2000" dirty="0"/>
              <a:t>出拳；</a:t>
            </a:r>
            <a:r>
              <a:rPr lang="zh-TW" altLang="zh-TW" sz="2000" dirty="0"/>
              <a:t>強調直拳</a:t>
            </a:r>
            <a:endParaRPr lang="en-US" altLang="pl-PL" sz="2000" dirty="0">
              <a:sym typeface="Times" charset="0"/>
            </a:endParaRPr>
          </a:p>
          <a:p>
            <a:pPr>
              <a:tabLst>
                <a:tab pos="139700" algn="l"/>
                <a:tab pos="457200" algn="l"/>
              </a:tabLst>
              <a:defRPr/>
            </a:pPr>
            <a:r>
              <a:rPr lang="en-US" altLang="pl-PL" sz="2000" dirty="0">
                <a:sym typeface="Times" charset="0"/>
              </a:rPr>
              <a:t>Participate in various boxing events； Emphasis on gaining experience, having fun and motivate to win, but do not put stress on winning</a:t>
            </a:r>
            <a:r>
              <a:rPr lang="zh-TW" altLang="zh-TW" sz="2000" dirty="0"/>
              <a:t>參</a:t>
            </a:r>
            <a:r>
              <a:rPr lang="zh-TW" altLang="en-US" sz="2000" dirty="0"/>
              <a:t>與</a:t>
            </a:r>
            <a:r>
              <a:rPr lang="zh-TW" altLang="zh-TW" sz="2000" dirty="0"/>
              <a:t>各種拳擊活動</a:t>
            </a:r>
            <a:r>
              <a:rPr lang="zh-TW" altLang="en-US" sz="2000" dirty="0"/>
              <a:t>；</a:t>
            </a:r>
            <a:r>
              <a:rPr lang="zh-TW" altLang="zh-TW" sz="2000" dirty="0"/>
              <a:t>強調</a:t>
            </a:r>
            <a:r>
              <a:rPr lang="zh-TW" altLang="en-US" sz="2000" dirty="0"/>
              <a:t>吸收</a:t>
            </a:r>
            <a:r>
              <a:rPr lang="zh-TW" altLang="zh-TW" sz="2000" dirty="0"/>
              <a:t>經驗</a:t>
            </a:r>
            <a:r>
              <a:rPr lang="zh-TW" altLang="en-US" sz="2000" dirty="0">
                <a:latin typeface="新細明體" panose="02020500000000000000" pitchFamily="18" charset="-120"/>
                <a:ea typeface="新細明體" panose="02020500000000000000" pitchFamily="18" charset="-120"/>
              </a:rPr>
              <a:t>、享受</a:t>
            </a:r>
            <a:r>
              <a:rPr lang="zh-TW" altLang="zh-TW" sz="2000" dirty="0"/>
              <a:t>樂</a:t>
            </a:r>
            <a:r>
              <a:rPr lang="zh-TW" altLang="en-US" sz="2000" dirty="0"/>
              <a:t>趣和</a:t>
            </a:r>
            <a:r>
              <a:rPr lang="zh-TW" altLang="zh-TW" sz="2000" dirty="0"/>
              <a:t>贏</a:t>
            </a:r>
            <a:r>
              <a:rPr lang="zh-TW" altLang="en-US" sz="2000" dirty="0"/>
              <a:t>的動機</a:t>
            </a:r>
            <a:r>
              <a:rPr lang="zh-TW" altLang="zh-TW" sz="2000" dirty="0"/>
              <a:t>，但不要強調勝利</a:t>
            </a:r>
            <a:endParaRPr lang="en-US" altLang="pl-PL" sz="2000" dirty="0">
              <a:sym typeface="Times" charset="0"/>
            </a:endParaRPr>
          </a:p>
          <a:p>
            <a:pPr>
              <a:tabLst>
                <a:tab pos="139700" algn="l"/>
                <a:tab pos="457200" algn="l"/>
              </a:tabLst>
              <a:defRPr/>
            </a:pPr>
            <a:r>
              <a:rPr lang="en-US" altLang="pl-PL" sz="2000" dirty="0">
                <a:sym typeface="Times" charset="0"/>
              </a:rPr>
              <a:t>Participation in various sports, sport games with simplified rules, such as basketball, football and other team sports</a:t>
            </a:r>
            <a:r>
              <a:rPr lang="zh-TW" altLang="zh-TW" sz="2000" dirty="0"/>
              <a:t>參</a:t>
            </a:r>
            <a:r>
              <a:rPr lang="zh-TW" altLang="en-US" sz="2000" dirty="0"/>
              <a:t>與</a:t>
            </a:r>
            <a:r>
              <a:rPr lang="zh-TW" altLang="zh-TW" sz="2000" dirty="0"/>
              <a:t>各種運動</a:t>
            </a:r>
            <a:r>
              <a:rPr lang="zh-TW" altLang="en-US" sz="2000" dirty="0">
                <a:latin typeface="新細明體" panose="02020500000000000000" pitchFamily="18" charset="-120"/>
                <a:ea typeface="新細明體" panose="02020500000000000000" pitchFamily="18" charset="-120"/>
              </a:rPr>
              <a:t>、</a:t>
            </a:r>
            <a:r>
              <a:rPr lang="zh-TW" altLang="zh-TW" sz="2000" dirty="0"/>
              <a:t>簡化規則</a:t>
            </a:r>
            <a:r>
              <a:rPr lang="zh-TW" altLang="en-US" sz="2000" dirty="0"/>
              <a:t>的運動競賽</a:t>
            </a:r>
            <a:r>
              <a:rPr lang="zh-TW" altLang="zh-TW" sz="2000" dirty="0"/>
              <a:t>，</a:t>
            </a:r>
            <a:r>
              <a:rPr lang="zh-TW" altLang="zh-TW" sz="2000" dirty="0" smtClean="0"/>
              <a:t>如</a:t>
            </a:r>
            <a:r>
              <a:rPr lang="zh-TW" altLang="en-US" sz="2000" dirty="0" smtClean="0"/>
              <a:t>：</a:t>
            </a:r>
            <a:r>
              <a:rPr lang="zh-TW" altLang="zh-TW" sz="2000" dirty="0" smtClean="0"/>
              <a:t>籃球</a:t>
            </a:r>
            <a:r>
              <a:rPr lang="zh-TW" altLang="en-US" sz="2000" dirty="0">
                <a:latin typeface="新細明體" panose="02020500000000000000" pitchFamily="18" charset="-120"/>
                <a:ea typeface="新細明體" panose="02020500000000000000" pitchFamily="18" charset="-120"/>
              </a:rPr>
              <a:t>、</a:t>
            </a:r>
            <a:r>
              <a:rPr lang="zh-TW" altLang="zh-TW" sz="2000" dirty="0"/>
              <a:t>足球等團隊運動</a:t>
            </a:r>
            <a:endParaRPr lang="en-US" altLang="pl-PL" sz="2000" dirty="0">
              <a:sym typeface="Times" charset="0"/>
            </a:endParaRPr>
          </a:p>
          <a:p>
            <a:pPr>
              <a:tabLst>
                <a:tab pos="139700" algn="l"/>
                <a:tab pos="457200" algn="l"/>
              </a:tabLst>
              <a:defRPr/>
            </a:pPr>
            <a:r>
              <a:rPr lang="en-US" altLang="pl-PL" sz="2000" dirty="0">
                <a:sym typeface="Times" charset="0"/>
              </a:rPr>
              <a:t>Various exercises to generate interest of the boxer</a:t>
            </a:r>
            <a:r>
              <a:rPr lang="zh-TW" altLang="zh-TW" sz="2000" dirty="0"/>
              <a:t>各種</a:t>
            </a:r>
            <a:r>
              <a:rPr lang="zh-TW" altLang="en-US" sz="2000" dirty="0"/>
              <a:t>運動引起</a:t>
            </a:r>
            <a:r>
              <a:rPr lang="zh-TW" altLang="zh-TW" sz="2000" dirty="0"/>
              <a:t>拳擊手的興趣</a:t>
            </a: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7C44FFD-B4C3-41ED-99EE-C29C70F2337B}" type="slidenum">
              <a:rPr lang="en-US" altLang="pl-PL" sz="1200" smtClean="0">
                <a:solidFill>
                  <a:srgbClr val="FFFFFF"/>
                </a:solidFill>
                <a:latin typeface="Arial Black" panose="020B0A04020102090204" pitchFamily="34" charset="0"/>
                <a:sym typeface="Arial Black" panose="020B0A04020102090204" pitchFamily="34" charset="0"/>
              </a:rPr>
              <a:pPr/>
              <a:t>45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48483" name="Rectangle 2"/>
          <p:cNvSpPr>
            <a:spLocks noGrp="1" noChangeArrowheads="1"/>
          </p:cNvSpPr>
          <p:nvPr>
            <p:ph type="title"/>
          </p:nvPr>
        </p:nvSpPr>
        <p:spPr>
          <a:xfrm>
            <a:off x="1925638" y="619125"/>
            <a:ext cx="7493000" cy="596900"/>
          </a:xfrm>
        </p:spPr>
        <p:txBody>
          <a:bodyPr/>
          <a:lstStyle/>
          <a:p>
            <a:pPr eaLnBrk="1" hangingPunct="1"/>
            <a:r>
              <a:rPr lang="en-US" altLang="pl-PL" dirty="0"/>
              <a:t>Basic Stage</a:t>
            </a:r>
            <a:r>
              <a:rPr lang="zh-TW" altLang="en-US" b="1" dirty="0"/>
              <a:t>基本階段</a:t>
            </a:r>
            <a:endParaRPr lang="en-US" altLang="pl-PL" b="1" dirty="0"/>
          </a:p>
        </p:txBody>
      </p:sp>
      <p:sp>
        <p:nvSpPr>
          <p:cNvPr id="187397" name="Rectangle 3"/>
          <p:cNvSpPr>
            <a:spLocks noGrp="1" noChangeArrowheads="1"/>
          </p:cNvSpPr>
          <p:nvPr>
            <p:ph type="body" idx="1"/>
          </p:nvPr>
        </p:nvSpPr>
        <p:spPr>
          <a:xfrm>
            <a:off x="631825" y="1339850"/>
            <a:ext cx="8785225" cy="4826000"/>
          </a:xfrm>
        </p:spPr>
        <p:txBody>
          <a:bodyPr/>
          <a:lstStyle/>
          <a:p>
            <a:pPr marL="0" indent="0">
              <a:buFont typeface="Arial" panose="020B0604020202020204" pitchFamily="34" charset="0"/>
              <a:buNone/>
              <a:tabLst>
                <a:tab pos="139700" algn="l"/>
                <a:tab pos="457200" algn="l"/>
              </a:tabLst>
              <a:defRPr/>
            </a:pPr>
            <a:r>
              <a:rPr lang="en-US" altLang="pl-PL" sz="2000" dirty="0">
                <a:sym typeface="Times" charset="0"/>
              </a:rPr>
              <a:t>TRAINING OBJECTIVES</a:t>
            </a:r>
            <a:r>
              <a:rPr lang="zh-TW" altLang="en-US" sz="2000" dirty="0">
                <a:sym typeface="Times" charset="0"/>
              </a:rPr>
              <a:t>訓練目標</a:t>
            </a:r>
            <a:r>
              <a:rPr lang="en-US" altLang="pl-PL" sz="2000" dirty="0">
                <a:sym typeface="Times" charset="0"/>
              </a:rPr>
              <a:t> </a:t>
            </a:r>
          </a:p>
          <a:p>
            <a:pPr>
              <a:tabLst>
                <a:tab pos="139700" algn="l"/>
                <a:tab pos="457200" algn="l"/>
              </a:tabLst>
              <a:defRPr/>
            </a:pPr>
            <a:r>
              <a:rPr lang="en-US" altLang="pl-PL" sz="2000" dirty="0">
                <a:sym typeface="Times" charset="0"/>
              </a:rPr>
              <a:t>Develop working capacities applying general and specific physical exercises</a:t>
            </a:r>
            <a:r>
              <a:rPr lang="zh-TW" altLang="en-US" sz="2000" dirty="0"/>
              <a:t>運</a:t>
            </a:r>
            <a:r>
              <a:rPr lang="zh-TW" altLang="zh-TW" sz="2000" dirty="0"/>
              <a:t>用一般和</a:t>
            </a:r>
            <a:r>
              <a:rPr lang="zh-TW" altLang="en-US" sz="2000" dirty="0"/>
              <a:t>特定體能運動而</a:t>
            </a:r>
            <a:r>
              <a:rPr lang="zh-TW" altLang="zh-TW" sz="2000" dirty="0"/>
              <a:t>發展工作能力</a:t>
            </a:r>
            <a:endParaRPr lang="en-US" altLang="pl-PL" sz="2000" dirty="0">
              <a:sym typeface="Times" charset="0"/>
            </a:endParaRPr>
          </a:p>
          <a:p>
            <a:pPr>
              <a:tabLst>
                <a:tab pos="139700" algn="l"/>
                <a:tab pos="457200" algn="l"/>
              </a:tabLst>
              <a:defRPr/>
            </a:pPr>
            <a:r>
              <a:rPr lang="en-US" altLang="pl-PL" sz="2000" dirty="0">
                <a:sym typeface="Times" charset="0"/>
              </a:rPr>
              <a:t>Develop and improve coordination, flexibility, and aerobic endurance</a:t>
            </a:r>
            <a:r>
              <a:rPr lang="zh-TW" altLang="zh-TW" sz="2000" dirty="0"/>
              <a:t>發展</a:t>
            </a:r>
            <a:r>
              <a:rPr lang="zh-TW" altLang="en-US" sz="2000" dirty="0"/>
              <a:t>並</a:t>
            </a:r>
            <a:r>
              <a:rPr lang="zh-TW" altLang="zh-TW" sz="2000" dirty="0"/>
              <a:t>改善協調</a:t>
            </a:r>
            <a:r>
              <a:rPr lang="zh-TW" altLang="en-US" sz="2000" dirty="0"/>
              <a:t>性</a:t>
            </a:r>
            <a:r>
              <a:rPr lang="zh-TW" altLang="en-US" sz="2000" dirty="0">
                <a:latin typeface="新細明體" panose="02020500000000000000" pitchFamily="18" charset="-120"/>
                <a:ea typeface="新細明體" panose="02020500000000000000" pitchFamily="18" charset="-120"/>
              </a:rPr>
              <a:t>、</a:t>
            </a:r>
            <a:r>
              <a:rPr lang="zh-TW" altLang="zh-TW" sz="2000" dirty="0"/>
              <a:t>靈活性和有氧耐力</a:t>
            </a:r>
            <a:r>
              <a:rPr lang="en-US" altLang="pl-PL" sz="2000" dirty="0">
                <a:sym typeface="Times" charset="0"/>
              </a:rPr>
              <a:t> </a:t>
            </a:r>
          </a:p>
          <a:p>
            <a:pPr>
              <a:tabLst>
                <a:tab pos="139700" algn="l"/>
                <a:tab pos="457200" algn="l"/>
              </a:tabLst>
              <a:defRPr/>
            </a:pPr>
            <a:r>
              <a:rPr lang="en-US" altLang="pl-PL" sz="2000" dirty="0">
                <a:sym typeface="Times" charset="0"/>
              </a:rPr>
              <a:t>Develop the correct technique execution</a:t>
            </a:r>
            <a:r>
              <a:rPr lang="zh-TW" altLang="en-US" sz="2000" dirty="0"/>
              <a:t>培養</a:t>
            </a:r>
            <a:r>
              <a:rPr lang="zh-TW" altLang="zh-TW" sz="2000" dirty="0"/>
              <a:t>正確的技術執行</a:t>
            </a:r>
            <a:endParaRPr lang="en-US" altLang="pl-PL" sz="2000" dirty="0">
              <a:sym typeface="Times" charset="0"/>
            </a:endParaRPr>
          </a:p>
          <a:p>
            <a:pPr>
              <a:tabLst>
                <a:tab pos="139700" algn="l"/>
                <a:tab pos="457200" algn="l"/>
              </a:tabLst>
              <a:defRPr/>
            </a:pPr>
            <a:r>
              <a:rPr lang="en-US" altLang="pl-PL" sz="2000" dirty="0">
                <a:sym typeface="Times" charset="0"/>
              </a:rPr>
              <a:t>Improve concentration, determination, and motivation</a:t>
            </a:r>
            <a:r>
              <a:rPr lang="zh-TW" altLang="zh-TW" sz="2000" dirty="0"/>
              <a:t>提</a:t>
            </a:r>
            <a:r>
              <a:rPr lang="zh-TW" altLang="en-US" sz="2000" dirty="0"/>
              <a:t>升專注</a:t>
            </a:r>
            <a:r>
              <a:rPr lang="zh-TW" altLang="zh-TW" sz="2000" dirty="0"/>
              <a:t>力</a:t>
            </a:r>
            <a:r>
              <a:rPr lang="zh-TW" altLang="en-US" sz="2000" dirty="0">
                <a:latin typeface="新細明體" panose="02020500000000000000" pitchFamily="18" charset="-120"/>
                <a:ea typeface="新細明體" panose="02020500000000000000" pitchFamily="18" charset="-120"/>
              </a:rPr>
              <a:t>、</a:t>
            </a:r>
            <a:r>
              <a:rPr lang="zh-TW" altLang="zh-TW" sz="2000" dirty="0"/>
              <a:t>決心和動</a:t>
            </a:r>
            <a:r>
              <a:rPr lang="zh-TW" altLang="en-US" sz="2000" dirty="0"/>
              <a:t>機</a:t>
            </a:r>
            <a:endParaRPr lang="en-US" altLang="pl-PL" sz="2000" dirty="0">
              <a:sym typeface="Times" charset="0"/>
            </a:endParaRPr>
          </a:p>
          <a:p>
            <a:pPr>
              <a:tabLst>
                <a:tab pos="139700" algn="l"/>
                <a:tab pos="457200" algn="l"/>
              </a:tabLst>
              <a:defRPr/>
            </a:pPr>
            <a:r>
              <a:rPr lang="en-US" altLang="pl-PL" sz="2000" dirty="0">
                <a:sym typeface="Times" charset="0"/>
              </a:rPr>
              <a:t>Develop individual tactics with emphasis on defenses</a:t>
            </a:r>
            <a:r>
              <a:rPr lang="zh-TW" altLang="zh-TW" sz="2000" dirty="0"/>
              <a:t>發展個人戰術，</a:t>
            </a:r>
            <a:r>
              <a:rPr lang="zh-TW" altLang="en-US" sz="2000" dirty="0"/>
              <a:t>同時也</a:t>
            </a:r>
            <a:r>
              <a:rPr lang="zh-TW" altLang="zh-TW" sz="2000" dirty="0"/>
              <a:t>強調防</a:t>
            </a:r>
            <a:r>
              <a:rPr lang="zh-TW" altLang="en-US" sz="2000" dirty="0"/>
              <a:t>守</a:t>
            </a:r>
            <a:endParaRPr lang="en-US" altLang="pl-PL" sz="2000" dirty="0">
              <a:sym typeface="Times" charset="0"/>
            </a:endParaRPr>
          </a:p>
          <a:p>
            <a:pPr marL="0" indent="0">
              <a:buNone/>
              <a:tabLst>
                <a:tab pos="139700" algn="l"/>
                <a:tab pos="457200" algn="l"/>
              </a:tabLst>
              <a:defRPr/>
            </a:pPr>
            <a:r>
              <a:rPr lang="zh-TW" altLang="zh-TW" sz="2000" dirty="0"/>
              <a:t/>
            </a:r>
            <a:br>
              <a:rPr lang="zh-TW" altLang="zh-TW" sz="2000" dirty="0"/>
            </a:b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B0D166C-F32C-4151-848D-4F23B4A6BC5B}" type="slidenum">
              <a:rPr lang="en-US" altLang="pl-PL" sz="1200" smtClean="0">
                <a:solidFill>
                  <a:srgbClr val="FFFFFF"/>
                </a:solidFill>
                <a:latin typeface="Arial Black" panose="020B0A04020102090204" pitchFamily="34" charset="0"/>
                <a:sym typeface="Arial Black" panose="020B0A04020102090204" pitchFamily="34" charset="0"/>
              </a:rPr>
              <a:pPr/>
              <a:t>46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49507" name="Rectangle 2"/>
          <p:cNvSpPr>
            <a:spLocks noGrp="1" noChangeArrowheads="1"/>
          </p:cNvSpPr>
          <p:nvPr>
            <p:ph type="title"/>
          </p:nvPr>
        </p:nvSpPr>
        <p:spPr>
          <a:xfrm>
            <a:off x="1925638" y="619125"/>
            <a:ext cx="7493000" cy="596900"/>
          </a:xfrm>
        </p:spPr>
        <p:txBody>
          <a:bodyPr/>
          <a:lstStyle/>
          <a:p>
            <a:pPr eaLnBrk="1" hangingPunct="1"/>
            <a:r>
              <a:rPr lang="en-US" altLang="pl-PL" dirty="0"/>
              <a:t>Basic Stage</a:t>
            </a:r>
            <a:r>
              <a:rPr lang="zh-TW" altLang="en-US" b="1" dirty="0"/>
              <a:t>基本階段</a:t>
            </a:r>
            <a:endParaRPr lang="en-US" altLang="pl-PL" dirty="0"/>
          </a:p>
        </p:txBody>
      </p:sp>
      <p:sp>
        <p:nvSpPr>
          <p:cNvPr id="188421" name="Rectangle 3"/>
          <p:cNvSpPr>
            <a:spLocks noGrp="1" noChangeArrowheads="1"/>
          </p:cNvSpPr>
          <p:nvPr>
            <p:ph type="body" idx="1"/>
          </p:nvPr>
        </p:nvSpPr>
        <p:spPr>
          <a:xfrm>
            <a:off x="631825" y="1339850"/>
            <a:ext cx="8785225" cy="4610100"/>
          </a:xfrm>
        </p:spPr>
        <p:txBody>
          <a:bodyPr/>
          <a:lstStyle/>
          <a:p>
            <a:pPr marL="0" indent="0" eaLnBrk="1" hangingPunct="1">
              <a:buFont typeface="Arial" panose="020B0604020202020204" pitchFamily="34" charset="0"/>
              <a:buNone/>
              <a:tabLst>
                <a:tab pos="139700" algn="l"/>
                <a:tab pos="457200" algn="l"/>
                <a:tab pos="596900" algn="l"/>
                <a:tab pos="914400" algn="l"/>
              </a:tabLst>
              <a:defRPr/>
            </a:pPr>
            <a:r>
              <a:rPr lang="en-US" altLang="pl-PL" sz="2000" dirty="0">
                <a:sym typeface="Times" charset="0"/>
              </a:rPr>
              <a:t>IMPLEMENTATION </a:t>
            </a:r>
            <a:r>
              <a:rPr lang="zh-TW" altLang="en-US" sz="2000" dirty="0">
                <a:sym typeface="Times" charset="0"/>
              </a:rPr>
              <a:t>實踐</a:t>
            </a:r>
            <a:endParaRPr lang="en-US" altLang="pl-PL" sz="2000" dirty="0">
              <a:sym typeface="Times" charset="0"/>
            </a:endParaRPr>
          </a:p>
          <a:p>
            <a:pPr eaLnBrk="1" hangingPunct="1">
              <a:spcBef>
                <a:spcPts val="1200"/>
              </a:spcBef>
              <a:buClrTx/>
              <a:tabLst>
                <a:tab pos="139700" algn="l"/>
                <a:tab pos="457200" algn="l"/>
                <a:tab pos="596900" algn="l"/>
                <a:tab pos="914400" algn="l"/>
              </a:tabLst>
              <a:defRPr/>
            </a:pPr>
            <a:r>
              <a:rPr lang="en-US" altLang="pl-PL" sz="2000" dirty="0">
                <a:sym typeface="Times" charset="0"/>
              </a:rPr>
              <a:t>Fitness Exercises, such as running, skipping and etc.</a:t>
            </a:r>
            <a:r>
              <a:rPr lang="zh-TW" altLang="zh-TW" sz="2000" dirty="0"/>
              <a:t>健身運動，</a:t>
            </a:r>
            <a:r>
              <a:rPr lang="zh-TW" altLang="zh-TW" sz="2000" dirty="0" smtClean="0"/>
              <a:t>如</a:t>
            </a:r>
            <a:r>
              <a:rPr lang="zh-TW" altLang="en-US" sz="2000" dirty="0" smtClean="0"/>
              <a:t>：</a:t>
            </a:r>
            <a:r>
              <a:rPr lang="zh-TW" altLang="zh-TW" sz="2000" dirty="0" smtClean="0"/>
              <a:t>跑步</a:t>
            </a:r>
            <a:r>
              <a:rPr lang="zh-TW" altLang="en-US" sz="2000" dirty="0">
                <a:latin typeface="新細明體" panose="02020500000000000000" pitchFamily="18" charset="-120"/>
                <a:ea typeface="新細明體" panose="02020500000000000000" pitchFamily="18" charset="-120"/>
              </a:rPr>
              <a:t>、</a:t>
            </a:r>
            <a:r>
              <a:rPr lang="zh-TW" altLang="zh-TW" sz="2000" dirty="0"/>
              <a:t>跳躍等</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Exercises for coordination and flexibility</a:t>
            </a:r>
            <a:r>
              <a:rPr lang="zh-TW" altLang="zh-TW" sz="2000" dirty="0"/>
              <a:t>協調和靈活性</a:t>
            </a:r>
            <a:r>
              <a:rPr lang="zh-TW" altLang="en-US" sz="2000" dirty="0"/>
              <a:t>的運動</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Endurance exercises with all team sports, long-distance running and alternate </a:t>
            </a:r>
            <a:br>
              <a:rPr lang="en-US" altLang="pl-PL" sz="2000" dirty="0">
                <a:sym typeface="Times" charset="0"/>
              </a:rPr>
            </a:br>
            <a:r>
              <a:rPr lang="en-US" altLang="pl-PL" sz="2000" dirty="0">
                <a:sym typeface="Times" charset="0"/>
              </a:rPr>
              <a:t>running and walking in different conditions.</a:t>
            </a:r>
            <a:r>
              <a:rPr lang="zh-TW" altLang="zh-TW" sz="2000" dirty="0"/>
              <a:t>耐力訓練</a:t>
            </a:r>
            <a:r>
              <a:rPr lang="zh-TW" altLang="en-US" sz="2000" dirty="0"/>
              <a:t>以及</a:t>
            </a:r>
            <a:r>
              <a:rPr lang="zh-TW" altLang="zh-TW" sz="2000" dirty="0"/>
              <a:t>所有團隊運動</a:t>
            </a:r>
            <a:r>
              <a:rPr lang="zh-TW" altLang="en-US" sz="2000" dirty="0">
                <a:latin typeface="新細明體" panose="02020500000000000000" pitchFamily="18" charset="-120"/>
                <a:ea typeface="新細明體" panose="02020500000000000000" pitchFamily="18" charset="-120"/>
              </a:rPr>
              <a:t>、</a:t>
            </a:r>
            <a:r>
              <a:rPr lang="zh-TW" altLang="zh-TW" sz="2000" dirty="0"/>
              <a:t>長跑和交替</a:t>
            </a:r>
            <a:r>
              <a:rPr lang="zh-TW" altLang="en-US" sz="2000" dirty="0"/>
              <a:t>跑步</a:t>
            </a:r>
            <a:r>
              <a:rPr lang="zh-TW" altLang="zh-TW" sz="2000" dirty="0"/>
              <a:t>和不同條件</a:t>
            </a:r>
            <a:r>
              <a:rPr lang="zh-TW" altLang="en-US" sz="2000" dirty="0"/>
              <a:t>的健行</a:t>
            </a:r>
            <a:r>
              <a:rPr lang="zh-TW" altLang="zh-TW" sz="2000" dirty="0"/>
              <a:t>。</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olidFill>
                  <a:srgbClr val="FF0000"/>
                </a:solidFill>
                <a:sym typeface="Times" charset="0"/>
              </a:rPr>
              <a:t>Strength exercises to overcome own or partner’s body </a:t>
            </a:r>
            <a:r>
              <a:rPr lang="en-US" altLang="pl-PL" sz="2000" dirty="0" smtClean="0">
                <a:solidFill>
                  <a:srgbClr val="FF0000"/>
                </a:solidFill>
                <a:sym typeface="Times" charset="0"/>
              </a:rPr>
              <a:t>weight</a:t>
            </a:r>
            <a:r>
              <a:rPr lang="zh-TW" altLang="en-US" sz="2000" dirty="0" smtClean="0">
                <a:solidFill>
                  <a:srgbClr val="FF0000"/>
                </a:solidFill>
                <a:sym typeface="Times" charset="0"/>
              </a:rPr>
              <a:t>以</a:t>
            </a:r>
            <a:r>
              <a:rPr lang="zh-TW" altLang="en-US" sz="2000" dirty="0" smtClean="0">
                <a:solidFill>
                  <a:srgbClr val="FF0000"/>
                </a:solidFill>
              </a:rPr>
              <a:t>體</a:t>
            </a:r>
            <a:r>
              <a:rPr lang="zh-TW" altLang="zh-TW" sz="2000" dirty="0" smtClean="0">
                <a:solidFill>
                  <a:srgbClr val="FF0000"/>
                </a:solidFill>
              </a:rPr>
              <a:t>力</a:t>
            </a:r>
            <a:r>
              <a:rPr lang="zh-TW" altLang="en-US" sz="2000" dirty="0" smtClean="0">
                <a:solidFill>
                  <a:srgbClr val="FF0000"/>
                </a:solidFill>
              </a:rPr>
              <a:t>訓練</a:t>
            </a:r>
            <a:r>
              <a:rPr lang="zh-TW" altLang="zh-TW" sz="2000" dirty="0" smtClean="0">
                <a:solidFill>
                  <a:srgbClr val="FF0000"/>
                </a:solidFill>
              </a:rPr>
              <a:t>克服</a:t>
            </a:r>
            <a:r>
              <a:rPr lang="zh-TW" altLang="en-US" sz="2000" dirty="0" smtClean="0">
                <a:solidFill>
                  <a:srgbClr val="FF0000"/>
                </a:solidFill>
              </a:rPr>
              <a:t>本身</a:t>
            </a:r>
            <a:r>
              <a:rPr lang="zh-TW" altLang="zh-TW" sz="2000" dirty="0" smtClean="0">
                <a:solidFill>
                  <a:srgbClr val="FF0000"/>
                </a:solidFill>
              </a:rPr>
              <a:t>或</a:t>
            </a:r>
            <a:r>
              <a:rPr lang="zh-TW" altLang="en-US" sz="2000" dirty="0">
                <a:solidFill>
                  <a:srgbClr val="FF0000"/>
                </a:solidFill>
              </a:rPr>
              <a:t>夥</a:t>
            </a:r>
            <a:r>
              <a:rPr lang="zh-TW" altLang="zh-TW" sz="2000" dirty="0">
                <a:solidFill>
                  <a:srgbClr val="FF0000"/>
                </a:solidFill>
              </a:rPr>
              <a:t>伴的體重</a:t>
            </a:r>
            <a:endParaRPr lang="en-US" altLang="pl-PL" sz="2000" dirty="0">
              <a:solidFill>
                <a:srgbClr val="FF0000"/>
              </a:solidFill>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Boxing technique learning and improvement of basic technical skills</a:t>
            </a:r>
            <a:r>
              <a:rPr lang="zh-TW" altLang="zh-TW" sz="2000" dirty="0"/>
              <a:t>拳擊技術學習和</a:t>
            </a:r>
            <a:r>
              <a:rPr lang="zh-TW" altLang="en-US" sz="2000" dirty="0"/>
              <a:t>改善</a:t>
            </a:r>
            <a:r>
              <a:rPr lang="zh-TW" altLang="zh-TW" sz="2000" dirty="0"/>
              <a:t>基本技術技能</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Participate in some exhibition bouts in accordance with individual capabilities </a:t>
            </a:r>
            <a:r>
              <a:rPr lang="zh-TW" altLang="zh-TW" sz="2000" dirty="0"/>
              <a:t>根據個人能力參與</a:t>
            </a:r>
            <a:r>
              <a:rPr lang="zh-TW" altLang="en-US" sz="2000" dirty="0"/>
              <a:t>某</a:t>
            </a:r>
            <a:r>
              <a:rPr lang="zh-TW" altLang="zh-TW" sz="2000" dirty="0"/>
              <a:t>些</a:t>
            </a:r>
            <a:r>
              <a:rPr lang="zh-TW" altLang="en-US" sz="2000" dirty="0"/>
              <a:t>友誼賽</a:t>
            </a:r>
            <a:endParaRPr lang="en-US" altLang="pl-PL" sz="2000" dirty="0">
              <a:sym typeface="Times" charset="0"/>
            </a:endParaRPr>
          </a:p>
          <a:p>
            <a:pPr marL="0" indent="0" eaLnBrk="1" hangingPunct="1">
              <a:spcBef>
                <a:spcPts val="1400"/>
              </a:spcBef>
              <a:buClrTx/>
              <a:buNone/>
              <a:tabLst>
                <a:tab pos="139700" algn="l"/>
                <a:tab pos="457200" algn="l"/>
                <a:tab pos="596900" algn="l"/>
                <a:tab pos="914400" algn="l"/>
              </a:tabLst>
              <a:defRPr/>
            </a:pP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D1BE381-DF30-498D-9E5B-1541BCDEA8BD}" type="slidenum">
              <a:rPr lang="en-US" altLang="pl-PL" sz="1200" smtClean="0">
                <a:solidFill>
                  <a:srgbClr val="FFFFFF"/>
                </a:solidFill>
                <a:latin typeface="Arial Black" panose="020B0A04020102090204" pitchFamily="34" charset="0"/>
                <a:sym typeface="Arial Black" panose="020B0A04020102090204" pitchFamily="34" charset="0"/>
              </a:rPr>
              <a:pPr/>
              <a:t>47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50531" name="Rectangle 2"/>
          <p:cNvSpPr>
            <a:spLocks noGrp="1" noChangeArrowheads="1"/>
          </p:cNvSpPr>
          <p:nvPr>
            <p:ph type="title"/>
          </p:nvPr>
        </p:nvSpPr>
        <p:spPr>
          <a:xfrm>
            <a:off x="1925638" y="619125"/>
            <a:ext cx="7493000" cy="596900"/>
          </a:xfrm>
        </p:spPr>
        <p:txBody>
          <a:bodyPr/>
          <a:lstStyle/>
          <a:p>
            <a:pPr eaLnBrk="1" hangingPunct="1"/>
            <a:r>
              <a:rPr lang="en-US" altLang="pl-PL" dirty="0"/>
              <a:t>Specialization Stage</a:t>
            </a:r>
            <a:r>
              <a:rPr lang="zh-TW" altLang="en-US" b="1" dirty="0"/>
              <a:t>專業階段</a:t>
            </a:r>
            <a:endParaRPr lang="en-US" altLang="pl-PL" b="1" dirty="0"/>
          </a:p>
        </p:txBody>
      </p:sp>
      <p:sp>
        <p:nvSpPr>
          <p:cNvPr id="189445" name="Rectangle 3"/>
          <p:cNvSpPr>
            <a:spLocks noGrp="1" noChangeArrowheads="1"/>
          </p:cNvSpPr>
          <p:nvPr>
            <p:ph type="body" idx="1"/>
          </p:nvPr>
        </p:nvSpPr>
        <p:spPr>
          <a:xfrm>
            <a:off x="630238" y="1485900"/>
            <a:ext cx="8788400" cy="4822825"/>
          </a:xfrm>
        </p:spPr>
        <p:txBody>
          <a:bodyPr/>
          <a:lstStyle/>
          <a:p>
            <a:pPr marL="0" indent="0" eaLnBrk="1" hangingPunct="1">
              <a:spcBef>
                <a:spcPts val="1400"/>
              </a:spcBef>
              <a:buClrTx/>
              <a:buFont typeface="Arial" panose="020B0604020202020204" pitchFamily="34" charset="0"/>
              <a:buNone/>
              <a:tabLst>
                <a:tab pos="139700" algn="l"/>
                <a:tab pos="457200" algn="l"/>
                <a:tab pos="596900" algn="l"/>
                <a:tab pos="914400" algn="l"/>
              </a:tabLst>
              <a:defRPr/>
            </a:pPr>
            <a:r>
              <a:rPr lang="en-US" altLang="pl-PL" sz="2000" dirty="0">
                <a:sym typeface="Times" charset="0"/>
              </a:rPr>
              <a:t>TRAINING OBJECTIVES</a:t>
            </a:r>
            <a:r>
              <a:rPr lang="zh-TW" altLang="en-US" sz="2000" dirty="0">
                <a:sym typeface="Times" charset="0"/>
              </a:rPr>
              <a:t>訓練目標</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Improve motor abilities which are dominant in boxing, such as coordination, speed, endurance</a:t>
            </a:r>
            <a:r>
              <a:rPr lang="zh-TW" altLang="en-US" sz="2000" dirty="0">
                <a:sym typeface="Times" charset="0"/>
              </a:rPr>
              <a:t>改善</a:t>
            </a:r>
            <a:r>
              <a:rPr lang="zh-TW" altLang="zh-TW" sz="2000" dirty="0"/>
              <a:t>拳擊優勢的運動能力，</a:t>
            </a:r>
            <a:r>
              <a:rPr lang="zh-TW" altLang="zh-TW" sz="2000" dirty="0" smtClean="0"/>
              <a:t>如</a:t>
            </a:r>
            <a:r>
              <a:rPr lang="zh-TW" altLang="en-US" sz="2000" dirty="0" smtClean="0"/>
              <a:t>：</a:t>
            </a:r>
            <a:r>
              <a:rPr lang="zh-TW" altLang="zh-TW" sz="2000" dirty="0" smtClean="0"/>
              <a:t>協調</a:t>
            </a:r>
            <a:r>
              <a:rPr lang="zh-TW" altLang="en-US" sz="2000" dirty="0"/>
              <a:t>性</a:t>
            </a:r>
            <a:r>
              <a:rPr lang="zh-TW" altLang="en-US" sz="2000" dirty="0">
                <a:latin typeface="新細明體" panose="02020500000000000000" pitchFamily="18" charset="-120"/>
                <a:ea typeface="新細明體" panose="02020500000000000000" pitchFamily="18" charset="-120"/>
              </a:rPr>
              <a:t>、</a:t>
            </a:r>
            <a:r>
              <a:rPr lang="zh-TW" altLang="zh-TW" sz="2000" dirty="0"/>
              <a:t>速度</a:t>
            </a:r>
            <a:r>
              <a:rPr lang="zh-TW" altLang="en-US" sz="2000" dirty="0">
                <a:latin typeface="新細明體" panose="02020500000000000000" pitchFamily="18" charset="-120"/>
                <a:ea typeface="新細明體" panose="02020500000000000000" pitchFamily="18" charset="-120"/>
              </a:rPr>
              <a:t>、</a:t>
            </a:r>
            <a:r>
              <a:rPr lang="zh-TW" altLang="zh-TW" sz="2000" dirty="0"/>
              <a:t>耐力</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Technique Development</a:t>
            </a:r>
            <a:r>
              <a:rPr lang="zh-TW" altLang="zh-TW" sz="2000" dirty="0"/>
              <a:t>技術發</a:t>
            </a:r>
            <a:r>
              <a:rPr lang="zh-TW" altLang="en-US" sz="2000" dirty="0"/>
              <a:t>展</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Tactical skills improvement</a:t>
            </a:r>
            <a:r>
              <a:rPr lang="zh-TW" altLang="zh-TW" sz="2000" dirty="0"/>
              <a:t>戰術技能提</a:t>
            </a:r>
            <a:r>
              <a:rPr lang="zh-TW" altLang="en-US" sz="2000" dirty="0"/>
              <a:t>升</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Developing psychological abilities, such as anticipation, overcome anxiety, decision- making, and etc.</a:t>
            </a:r>
            <a:r>
              <a:rPr lang="zh-TW" altLang="zh-TW" sz="2000" dirty="0"/>
              <a:t>發展心理能力，</a:t>
            </a:r>
            <a:r>
              <a:rPr lang="zh-TW" altLang="zh-TW" sz="2000" dirty="0" smtClean="0"/>
              <a:t>如</a:t>
            </a:r>
            <a:r>
              <a:rPr lang="zh-TW" altLang="en-US" sz="2000" dirty="0" smtClean="0"/>
              <a:t>：</a:t>
            </a:r>
            <a:r>
              <a:rPr lang="zh-TW" altLang="zh-TW" sz="2000" dirty="0" smtClean="0"/>
              <a:t>預期</a:t>
            </a:r>
            <a:r>
              <a:rPr lang="zh-TW" altLang="en-US" sz="2000" dirty="0">
                <a:latin typeface="新細明體" panose="02020500000000000000" pitchFamily="18" charset="-120"/>
                <a:ea typeface="新細明體" panose="02020500000000000000" pitchFamily="18" charset="-120"/>
              </a:rPr>
              <a:t>、</a:t>
            </a:r>
            <a:r>
              <a:rPr lang="zh-TW" altLang="zh-TW" sz="2000" dirty="0"/>
              <a:t>克服焦慮</a:t>
            </a:r>
            <a:r>
              <a:rPr lang="zh-TW" altLang="en-US" sz="2000" dirty="0">
                <a:latin typeface="新細明體" panose="02020500000000000000" pitchFamily="18" charset="-120"/>
                <a:ea typeface="新細明體" panose="02020500000000000000" pitchFamily="18" charset="-120"/>
              </a:rPr>
              <a:t>、</a:t>
            </a:r>
            <a:r>
              <a:rPr lang="zh-TW" altLang="zh-TW" sz="2000" dirty="0"/>
              <a:t>決策等。</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Develop competition strategy and tactics</a:t>
            </a:r>
            <a:r>
              <a:rPr lang="zh-TW" altLang="zh-TW" sz="2000" dirty="0"/>
              <a:t>制定競爭</a:t>
            </a:r>
            <a:r>
              <a:rPr lang="zh-TW" altLang="en-US" sz="2000" dirty="0"/>
              <a:t>策略</a:t>
            </a:r>
            <a:r>
              <a:rPr lang="zh-TW" altLang="zh-TW" sz="2000" dirty="0"/>
              <a:t>和</a:t>
            </a:r>
            <a:r>
              <a:rPr lang="zh-TW" altLang="en-US" sz="2000" dirty="0"/>
              <a:t>戰術</a:t>
            </a: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CE76DCA-1658-4493-9F54-3A159EB46DC2}" type="slidenum">
              <a:rPr lang="en-US" altLang="pl-PL" sz="1200" smtClean="0">
                <a:solidFill>
                  <a:srgbClr val="FFFFFF"/>
                </a:solidFill>
                <a:latin typeface="Arial Black" panose="020B0A04020102090204" pitchFamily="34" charset="0"/>
                <a:sym typeface="Arial Black" panose="020B0A04020102090204" pitchFamily="34" charset="0"/>
              </a:rPr>
              <a:pPr/>
              <a:t>48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51555" name="Rectangle 2"/>
          <p:cNvSpPr>
            <a:spLocks noGrp="1" noChangeArrowheads="1"/>
          </p:cNvSpPr>
          <p:nvPr>
            <p:ph type="title"/>
          </p:nvPr>
        </p:nvSpPr>
        <p:spPr>
          <a:xfrm>
            <a:off x="1925638" y="619125"/>
            <a:ext cx="7493000" cy="596900"/>
          </a:xfrm>
        </p:spPr>
        <p:txBody>
          <a:bodyPr/>
          <a:lstStyle/>
          <a:p>
            <a:pPr eaLnBrk="1" hangingPunct="1"/>
            <a:r>
              <a:rPr lang="en-US" altLang="pl-PL" dirty="0"/>
              <a:t>Specialization Stage</a:t>
            </a:r>
            <a:r>
              <a:rPr lang="zh-TW" altLang="en-US" b="1" dirty="0"/>
              <a:t>專業階段</a:t>
            </a:r>
            <a:endParaRPr lang="en-US" altLang="pl-PL" b="1" dirty="0"/>
          </a:p>
        </p:txBody>
      </p:sp>
      <p:sp>
        <p:nvSpPr>
          <p:cNvPr id="190469" name="Rectangle 3"/>
          <p:cNvSpPr>
            <a:spLocks noGrp="1" noChangeArrowheads="1"/>
          </p:cNvSpPr>
          <p:nvPr>
            <p:ph type="body" idx="1"/>
          </p:nvPr>
        </p:nvSpPr>
        <p:spPr>
          <a:xfrm>
            <a:off x="631825" y="1009650"/>
            <a:ext cx="8785225" cy="5518150"/>
          </a:xfrm>
        </p:spPr>
        <p:txBody>
          <a:bodyPr/>
          <a:lstStyle/>
          <a:p>
            <a:pPr marL="0" indent="0" eaLnBrk="1" hangingPunct="1">
              <a:spcBef>
                <a:spcPts val="1400"/>
              </a:spcBef>
              <a:buClrTx/>
              <a:buFont typeface="Arial" panose="020B0604020202020204" pitchFamily="34" charset="0"/>
              <a:buNone/>
              <a:tabLst>
                <a:tab pos="139700" algn="l"/>
                <a:tab pos="457200" algn="l"/>
                <a:tab pos="596900" algn="l"/>
                <a:tab pos="914400" algn="l"/>
              </a:tabLst>
              <a:defRPr/>
            </a:pPr>
            <a:r>
              <a:rPr lang="en-US" altLang="pl-PL" sz="2000" dirty="0">
                <a:sym typeface="Times" charset="0"/>
              </a:rPr>
              <a:t>IMPLEMENTATION</a:t>
            </a:r>
            <a:r>
              <a:rPr lang="zh-TW" altLang="en-US" sz="2000" dirty="0">
                <a:sym typeface="Times" charset="0"/>
              </a:rPr>
              <a:t>實踐</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Specific boxing exercises, such as heavy bag punching, sparring, pad work and etc.</a:t>
            </a:r>
            <a:r>
              <a:rPr lang="zh-TW" altLang="zh-TW" sz="2000" dirty="0"/>
              <a:t>特殊的拳擊</a:t>
            </a:r>
            <a:r>
              <a:rPr lang="zh-TW" altLang="en-US" sz="2000" dirty="0"/>
              <a:t>運動</a:t>
            </a:r>
            <a:r>
              <a:rPr lang="zh-TW" altLang="zh-TW" sz="2000" dirty="0"/>
              <a:t>，</a:t>
            </a:r>
            <a:r>
              <a:rPr lang="zh-TW" altLang="zh-TW" sz="2000" dirty="0" smtClean="0"/>
              <a:t>如</a:t>
            </a:r>
            <a:r>
              <a:rPr lang="zh-TW" altLang="en-US" sz="2000" dirty="0" smtClean="0"/>
              <a:t>：</a:t>
            </a:r>
            <a:r>
              <a:rPr lang="zh-TW" altLang="zh-TW" sz="2000" dirty="0" smtClean="0"/>
              <a:t>重</a:t>
            </a:r>
            <a:r>
              <a:rPr lang="zh-TW" altLang="zh-TW" sz="2000" dirty="0"/>
              <a:t>袋</a:t>
            </a:r>
            <a:r>
              <a:rPr lang="zh-TW" altLang="en-US" sz="2000" dirty="0"/>
              <a:t>拳擊</a:t>
            </a:r>
            <a:r>
              <a:rPr lang="zh-TW" altLang="en-US" sz="2000" dirty="0">
                <a:latin typeface="新細明體" panose="02020500000000000000" pitchFamily="18" charset="-120"/>
                <a:ea typeface="新細明體" panose="02020500000000000000" pitchFamily="18" charset="-120"/>
              </a:rPr>
              <a:t>、對練、靶具練習</a:t>
            </a:r>
            <a:r>
              <a:rPr lang="zh-TW" altLang="zh-TW" sz="2000" dirty="0"/>
              <a:t>等</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Continuation of fitness exercise</a:t>
            </a:r>
            <a:r>
              <a:rPr lang="zh-TW" altLang="zh-TW" sz="2000" dirty="0"/>
              <a:t>健身運動</a:t>
            </a:r>
            <a:r>
              <a:rPr lang="zh-TW" altLang="en-US" sz="2000" dirty="0"/>
              <a:t>的延續</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Exercises for coordination and speed</a:t>
            </a:r>
            <a:r>
              <a:rPr lang="zh-TW" altLang="zh-TW" sz="2000" dirty="0"/>
              <a:t>協調和速度</a:t>
            </a:r>
            <a:r>
              <a:rPr lang="zh-TW" altLang="en-US" sz="2000" dirty="0"/>
              <a:t>運動</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Exercises for general endurance improvement</a:t>
            </a:r>
            <a:r>
              <a:rPr lang="zh-TW" altLang="zh-TW" sz="2000" dirty="0"/>
              <a:t>一般耐力改善</a:t>
            </a:r>
            <a:r>
              <a:rPr lang="zh-TW" altLang="en-US" sz="2000" dirty="0"/>
              <a:t>運動</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Introduction of specific endurance</a:t>
            </a:r>
            <a:r>
              <a:rPr lang="zh-TW" altLang="zh-TW" sz="2000" dirty="0"/>
              <a:t>介紹具體的耐力</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Strength training with weights</a:t>
            </a:r>
            <a:r>
              <a:rPr lang="zh-TW" altLang="en-US" sz="2000" dirty="0"/>
              <a:t>包含</a:t>
            </a:r>
            <a:r>
              <a:rPr lang="zh-TW" altLang="zh-TW" sz="2000" dirty="0"/>
              <a:t>重量</a:t>
            </a:r>
            <a:r>
              <a:rPr lang="zh-TW" altLang="en-US" sz="2000" dirty="0"/>
              <a:t>的體</a:t>
            </a:r>
            <a:r>
              <a:rPr lang="zh-TW" altLang="zh-TW" sz="2000" dirty="0"/>
              <a:t>力訓練</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Participation in different competition against various opponents</a:t>
            </a:r>
            <a:r>
              <a:rPr lang="zh-TW" altLang="zh-TW" sz="2000" dirty="0"/>
              <a:t>參與各種對手</a:t>
            </a:r>
            <a:r>
              <a:rPr lang="zh-TW" altLang="en-US" sz="2000" dirty="0"/>
              <a:t>的</a:t>
            </a:r>
            <a:r>
              <a:rPr lang="zh-TW" altLang="zh-TW" sz="2000" dirty="0"/>
              <a:t>不同競</a:t>
            </a:r>
            <a:r>
              <a:rPr lang="zh-TW" altLang="en-US" sz="2000" dirty="0"/>
              <a:t>賽</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Increase volume and intensity of training workloads without reaching complete fatigue</a:t>
            </a:r>
            <a:r>
              <a:rPr lang="zh-TW" altLang="zh-TW" sz="2000" dirty="0"/>
              <a:t>增加訓練</a:t>
            </a:r>
            <a:r>
              <a:rPr lang="zh-TW" altLang="en-US" sz="2000" dirty="0"/>
              <a:t>負荷量</a:t>
            </a:r>
            <a:r>
              <a:rPr lang="zh-TW" altLang="zh-TW" sz="2000" dirty="0"/>
              <a:t>和強度，而不</a:t>
            </a:r>
            <a:r>
              <a:rPr lang="zh-TW" altLang="en-US" sz="2000" dirty="0"/>
              <a:t>至造成</a:t>
            </a:r>
            <a:r>
              <a:rPr lang="zh-TW" altLang="zh-TW" sz="2000" dirty="0"/>
              <a:t>完全疲勞</a:t>
            </a: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FC40E9C-C8B4-4932-8D30-8CE2CAFE6837}" type="slidenum">
              <a:rPr lang="en-US" altLang="pl-PL" sz="1200" smtClean="0">
                <a:solidFill>
                  <a:srgbClr val="FFFFFF"/>
                </a:solidFill>
                <a:latin typeface="Arial Black" panose="020B0A04020102090204" pitchFamily="34" charset="0"/>
                <a:sym typeface="Arial Black" panose="020B0A04020102090204" pitchFamily="34" charset="0"/>
              </a:rPr>
              <a:pPr/>
              <a:t>49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52579" name="Rectangle 2"/>
          <p:cNvSpPr>
            <a:spLocks noGrp="1" noChangeArrowheads="1"/>
          </p:cNvSpPr>
          <p:nvPr>
            <p:ph type="title"/>
          </p:nvPr>
        </p:nvSpPr>
        <p:spPr>
          <a:xfrm>
            <a:off x="1925638" y="619125"/>
            <a:ext cx="7493000" cy="596900"/>
          </a:xfrm>
        </p:spPr>
        <p:txBody>
          <a:bodyPr/>
          <a:lstStyle/>
          <a:p>
            <a:pPr eaLnBrk="1" hangingPunct="1"/>
            <a:r>
              <a:rPr lang="en-US" altLang="pl-PL" dirty="0"/>
              <a:t>High Performance Stage</a:t>
            </a:r>
            <a:r>
              <a:rPr lang="zh-TW" altLang="en-US" b="1" dirty="0"/>
              <a:t>高績效階段</a:t>
            </a:r>
            <a:endParaRPr lang="en-US" altLang="pl-PL" b="1" dirty="0"/>
          </a:p>
        </p:txBody>
      </p:sp>
      <p:sp>
        <p:nvSpPr>
          <p:cNvPr id="191493" name="Rectangle 3"/>
          <p:cNvSpPr>
            <a:spLocks noGrp="1" noChangeArrowheads="1"/>
          </p:cNvSpPr>
          <p:nvPr>
            <p:ph type="body" idx="1"/>
          </p:nvPr>
        </p:nvSpPr>
        <p:spPr>
          <a:xfrm>
            <a:off x="554038" y="1511300"/>
            <a:ext cx="8788400" cy="4711700"/>
          </a:xfrm>
        </p:spPr>
        <p:txBody>
          <a:bodyPr/>
          <a:lstStyle/>
          <a:p>
            <a:pPr marL="0" indent="0" eaLnBrk="1" hangingPunct="1">
              <a:spcBef>
                <a:spcPts val="1400"/>
              </a:spcBef>
              <a:buClrTx/>
              <a:buFont typeface="Arial" panose="020B0604020202020204" pitchFamily="34" charset="0"/>
              <a:buNone/>
              <a:tabLst>
                <a:tab pos="139700" algn="l"/>
                <a:tab pos="457200" algn="l"/>
                <a:tab pos="596900" algn="l"/>
                <a:tab pos="914400" algn="l"/>
              </a:tabLst>
              <a:defRPr/>
            </a:pPr>
            <a:r>
              <a:rPr lang="en-US" altLang="pl-PL" sz="2000" dirty="0">
                <a:sym typeface="Times" charset="0"/>
              </a:rPr>
              <a:t>TRAINING OBJECTIVES</a:t>
            </a:r>
            <a:r>
              <a:rPr lang="zh-TW" altLang="en-US" sz="2000" dirty="0">
                <a:sym typeface="Times" charset="0"/>
              </a:rPr>
              <a:t>訓練目標</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Achieve higher level of performance</a:t>
            </a:r>
            <a:r>
              <a:rPr lang="zh-TW" altLang="en-US" sz="2000" dirty="0"/>
              <a:t>達成</a:t>
            </a:r>
            <a:r>
              <a:rPr lang="zh-TW" altLang="zh-TW" sz="2000" dirty="0"/>
              <a:t>更高的性能</a:t>
            </a:r>
            <a:r>
              <a:rPr lang="zh-TW" altLang="en-US" sz="2000" dirty="0"/>
              <a:t>水準</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Improve psychological abilities, such as initiative, self-control, coping with stress in both training and competition</a:t>
            </a:r>
            <a:r>
              <a:rPr lang="zh-TW" altLang="zh-TW" sz="2000" dirty="0"/>
              <a:t>提</a:t>
            </a:r>
            <a:r>
              <a:rPr lang="zh-TW" altLang="en-US" sz="2000" dirty="0"/>
              <a:t>升</a:t>
            </a:r>
            <a:r>
              <a:rPr lang="zh-TW" altLang="zh-TW" sz="2000" dirty="0"/>
              <a:t>心理</a:t>
            </a:r>
            <a:r>
              <a:rPr lang="zh-TW" altLang="en-US" sz="2000" dirty="0"/>
              <a:t>素質</a:t>
            </a:r>
            <a:r>
              <a:rPr lang="zh-TW" altLang="zh-TW" sz="2000" dirty="0"/>
              <a:t>，</a:t>
            </a:r>
            <a:r>
              <a:rPr lang="zh-TW" altLang="zh-TW" sz="2000" dirty="0" smtClean="0"/>
              <a:t>如</a:t>
            </a:r>
            <a:r>
              <a:rPr lang="zh-TW" altLang="en-US" sz="2000" dirty="0" smtClean="0"/>
              <a:t>：</a:t>
            </a:r>
            <a:r>
              <a:rPr lang="zh-TW" altLang="zh-TW" sz="2000" dirty="0" smtClean="0"/>
              <a:t>主動</a:t>
            </a:r>
            <a:r>
              <a:rPr lang="zh-TW" altLang="en-US" sz="2000" dirty="0">
                <a:latin typeface="新細明體" panose="02020500000000000000" pitchFamily="18" charset="-120"/>
                <a:ea typeface="新細明體" panose="02020500000000000000" pitchFamily="18" charset="-120"/>
              </a:rPr>
              <a:t>、</a:t>
            </a:r>
            <a:r>
              <a:rPr lang="zh-TW" altLang="zh-TW" sz="2000" dirty="0"/>
              <a:t>自我控制</a:t>
            </a:r>
            <a:r>
              <a:rPr lang="zh-TW" altLang="en-US" sz="2000" dirty="0">
                <a:latin typeface="新細明體" panose="02020500000000000000" pitchFamily="18" charset="-120"/>
                <a:ea typeface="新細明體" panose="02020500000000000000" pitchFamily="18" charset="-120"/>
              </a:rPr>
              <a:t>、</a:t>
            </a:r>
            <a:r>
              <a:rPr lang="zh-TW" altLang="zh-TW" sz="2000" dirty="0"/>
              <a:t>應</a:t>
            </a:r>
            <a:r>
              <a:rPr lang="zh-TW" altLang="en-US" sz="2000" dirty="0"/>
              <a:t>付</a:t>
            </a:r>
            <a:r>
              <a:rPr lang="zh-TW" altLang="zh-TW" sz="2000" dirty="0"/>
              <a:t>訓練和</a:t>
            </a:r>
            <a:r>
              <a:rPr lang="zh-TW" altLang="en-US" sz="2000" dirty="0"/>
              <a:t>比賽的壓力</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Improve boxer’s boxing-related knowledge</a:t>
            </a:r>
            <a:r>
              <a:rPr lang="zh-TW" altLang="zh-TW" sz="2000" dirty="0"/>
              <a:t>提</a:t>
            </a:r>
            <a:r>
              <a:rPr lang="zh-TW" altLang="en-US" sz="2000" dirty="0"/>
              <a:t>升</a:t>
            </a:r>
            <a:r>
              <a:rPr lang="zh-TW" altLang="zh-TW" sz="2000" dirty="0"/>
              <a:t>拳擊手的拳擊相關知識</a:t>
            </a:r>
            <a:r>
              <a:rPr lang="en-US" altLang="pl-PL" sz="2000" dirty="0">
                <a:sym typeface="Times" charset="0"/>
              </a:rPr>
              <a:t> </a:t>
            </a:r>
          </a:p>
          <a:p>
            <a:pPr eaLnBrk="1" hangingPunct="1">
              <a:spcBef>
                <a:spcPts val="1400"/>
              </a:spcBef>
              <a:buClrTx/>
              <a:tabLst>
                <a:tab pos="139700" algn="l"/>
                <a:tab pos="457200" algn="l"/>
                <a:tab pos="596900" algn="l"/>
                <a:tab pos="914400" algn="l"/>
              </a:tabLst>
              <a:defRPr/>
            </a:pPr>
            <a:r>
              <a:rPr lang="en-US" altLang="pl-PL" sz="2000" dirty="0">
                <a:sym typeface="Times" charset="0"/>
              </a:rPr>
              <a:t>Willingness to win</a:t>
            </a:r>
            <a:r>
              <a:rPr lang="zh-TW" altLang="en-US" sz="2000" dirty="0"/>
              <a:t>想</a:t>
            </a:r>
            <a:r>
              <a:rPr lang="zh-TW" altLang="zh-TW" sz="2000" dirty="0"/>
              <a:t>贏</a:t>
            </a:r>
            <a:r>
              <a:rPr lang="zh-TW" altLang="en-US" sz="2000" dirty="0"/>
              <a:t>的意願</a:t>
            </a: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3" indent="0" eaLnBrk="1" hangingPunct="1">
              <a:spcBef>
                <a:spcPct val="0"/>
              </a:spcBef>
              <a:buFont typeface="Arial" panose="020B0604020202020204" pitchFamily="34" charset="0"/>
              <a:buNone/>
            </a:pPr>
            <a:r>
              <a:rPr lang="en-US" altLang="en-US" sz="2400" dirty="0"/>
              <a:t>    </a:t>
            </a:r>
            <a:r>
              <a:rPr lang="en-US" altLang="en-US" sz="2400" u="sng" dirty="0"/>
              <a:t>Course Description</a:t>
            </a:r>
            <a:r>
              <a:rPr lang="zh-TW" altLang="en-US" sz="2400" u="sng" dirty="0"/>
              <a:t>課程說明</a:t>
            </a:r>
            <a:endParaRPr lang="en-US" altLang="en-US" sz="2400" u="sng" dirty="0"/>
          </a:p>
        </p:txBody>
      </p:sp>
      <p:sp>
        <p:nvSpPr>
          <p:cNvPr id="10957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2F9761F-E7E1-4CFD-802F-BEA00B107239}" type="slidenum">
              <a:rPr lang="en-US" altLang="en-US" sz="1200" smtClean="0">
                <a:solidFill>
                  <a:srgbClr val="FFFFFF"/>
                </a:solidFill>
                <a:latin typeface="Arial Black" panose="020B0A04020102090204" pitchFamily="34" charset="0"/>
                <a:sym typeface="Arial Black" panose="020B0A04020102090204" pitchFamily="34" charset="0"/>
              </a:rPr>
              <a:pPr/>
              <a:t>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09572" name="Rectangle 3"/>
          <p:cNvSpPr>
            <a:spLocks noGrp="1" noChangeArrowheads="1"/>
          </p:cNvSpPr>
          <p:nvPr>
            <p:ph type="title"/>
          </p:nvPr>
        </p:nvSpPr>
        <p:spPr>
          <a:xfrm>
            <a:off x="2073275" y="333375"/>
            <a:ext cx="7632700" cy="647700"/>
          </a:xfrm>
        </p:spPr>
        <p:txBody>
          <a:bodyPr/>
          <a:lstStyle/>
          <a:p>
            <a:pPr eaLnBrk="1" hangingPunct="1"/>
            <a:r>
              <a:rPr lang="en-US" altLang="en-US" dirty="0"/>
              <a:t>Course Overview</a:t>
            </a:r>
            <a:r>
              <a:rPr lang="zh-TW" altLang="en-US" b="1" dirty="0"/>
              <a:t>課程概述</a:t>
            </a:r>
            <a:endParaRPr lang="en-US" altLang="en-US" b="1" dirty="0"/>
          </a:p>
        </p:txBody>
      </p:sp>
      <p:graphicFrame>
        <p:nvGraphicFramePr>
          <p:cNvPr id="2" name="Group 4"/>
          <p:cNvGraphicFramePr>
            <a:graphicFrameLocks noGrp="1"/>
          </p:cNvGraphicFramePr>
          <p:nvPr>
            <p:extLst>
              <p:ext uri="{D42A27DB-BD31-4B8C-83A1-F6EECF244321}">
                <p14:modId xmlns:p14="http://schemas.microsoft.com/office/powerpoint/2010/main" val="778515174"/>
              </p:ext>
            </p:extLst>
          </p:nvPr>
        </p:nvGraphicFramePr>
        <p:xfrm>
          <a:off x="919163" y="1555750"/>
          <a:ext cx="8355012" cy="4010978"/>
        </p:xfrm>
        <a:graphic>
          <a:graphicData uri="http://schemas.openxmlformats.org/drawingml/2006/table">
            <a:tbl>
              <a:tblPr/>
              <a:tblGrid>
                <a:gridCol w="3529012">
                  <a:extLst>
                    <a:ext uri="{9D8B030D-6E8A-4147-A177-3AD203B41FA5}">
                      <a16:colId xmlns:a16="http://schemas.microsoft.com/office/drawing/2014/main" xmlns="" val="20000"/>
                    </a:ext>
                  </a:extLst>
                </a:gridCol>
                <a:gridCol w="4826000">
                  <a:extLst>
                    <a:ext uri="{9D8B030D-6E8A-4147-A177-3AD203B41FA5}">
                      <a16:colId xmlns:a16="http://schemas.microsoft.com/office/drawing/2014/main" xmlns="" val="20001"/>
                    </a:ext>
                  </a:extLst>
                </a:gridCol>
              </a:tblGrid>
              <a:tr h="719138">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Instructors</a:t>
                      </a:r>
                      <a:r>
                        <a:rPr kumimoji="0" lang="zh-TW"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講師</a:t>
                      </a:r>
                      <a:r>
                        <a:rPr kumimoji="0" lang="en-US"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 </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AIBA-Certified instructor</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AIBA-</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認證講師</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19138">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Duration</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持續</a:t>
                      </a:r>
                      <a:r>
                        <a:rPr kumimoji="0" lang="zh-TW"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時間</a:t>
                      </a:r>
                      <a:r>
                        <a:rPr kumimoji="0" lang="en-US"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 </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pl-PL"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7</a:t>
                      </a: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days</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zh-TW"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7</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天</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7700">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Timing</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時</a:t>
                      </a:r>
                      <a:r>
                        <a:rPr kumimoji="0" lang="zh-TW"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程</a:t>
                      </a:r>
                      <a:r>
                        <a:rPr kumimoji="0" lang="en-US"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  </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pl-PL"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9：00-17：45 </a:t>
                      </a:r>
                      <a:r>
                        <a:rPr kumimoji="0" lang="pl-PL"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each</a:t>
                      </a: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day</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每天</a:t>
                      </a:r>
                      <a:r>
                        <a:rPr kumimoji="0" lang="pl-PL"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9：00-17：45</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7700">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Number of Participants</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參與</a:t>
                      </a:r>
                      <a:r>
                        <a:rPr kumimoji="0" lang="zh-TW"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人數</a:t>
                      </a:r>
                      <a:r>
                        <a:rPr kumimoji="0" lang="en-US" altLang="en-US" sz="24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charset="0"/>
                        </a:rPr>
                        <a:t>：</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ts val="800"/>
                        </a:spcBef>
                        <a:buClr>
                          <a:srgbClr val="000000"/>
                        </a:buClr>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04850" indent="-285750" algn="l">
                        <a:spcBef>
                          <a:spcPts val="700"/>
                        </a:spcBef>
                        <a:buClr>
                          <a:srgbClr val="000000"/>
                        </a:buClr>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04900" indent="-228600" algn="l">
                        <a:spcBef>
                          <a:spcPts val="600"/>
                        </a:spcBef>
                        <a:buClr>
                          <a:srgbClr val="000000"/>
                        </a:buClr>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621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19300" indent="-228600" algn="l">
                        <a:spcBef>
                          <a:spcPts val="500"/>
                        </a:spcBef>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4765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337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3909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48100" indent="-228600" fontAlgn="base">
                        <a:spcBef>
                          <a:spcPts val="500"/>
                        </a:spcBef>
                        <a:spcAft>
                          <a:spcPct val="0"/>
                        </a:spcAft>
                        <a:buClr>
                          <a:srgbClr val="000000"/>
                        </a:buClr>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just" defTabSz="914400" rtl="0" eaLnBrk="1" fontAlgn="base" latinLnBrk="0" hangingPunct="1">
                        <a:lnSpc>
                          <a:spcPct val="150000"/>
                        </a:lnSpc>
                        <a:spcBef>
                          <a:spcPct val="0"/>
                        </a:spcBef>
                        <a:spcAft>
                          <a:spcPct val="0"/>
                        </a:spcAft>
                        <a:buClr>
                          <a:srgbClr val="000000"/>
                        </a:buClr>
                        <a:buSzPct val="100000"/>
                        <a:buFont typeface="Arial" charset="0"/>
                        <a:buNone/>
                        <a:tabLst>
                          <a:tab pos="914400" algn="l"/>
                        </a:tabLst>
                      </a:pPr>
                      <a:r>
                        <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25 coaches</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zh-TW"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25</a:t>
                      </a:r>
                      <a:r>
                        <a:rPr kumimoji="0" lang="zh-TW"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位教練</a:t>
                      </a: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ECDCAD6-10F5-4269-82CE-BD4BC9D3C52C}" type="slidenum">
              <a:rPr lang="en-US" altLang="pl-PL" sz="1200" smtClean="0">
                <a:solidFill>
                  <a:srgbClr val="FFFFFF"/>
                </a:solidFill>
                <a:latin typeface="Arial Black" panose="020B0A04020102090204" pitchFamily="34" charset="0"/>
                <a:sym typeface="Arial Black" panose="020B0A04020102090204" pitchFamily="34" charset="0"/>
              </a:rPr>
              <a:pPr/>
              <a:t>50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53603" name="Rectangle 2"/>
          <p:cNvSpPr>
            <a:spLocks noGrp="1" noChangeArrowheads="1"/>
          </p:cNvSpPr>
          <p:nvPr>
            <p:ph type="title"/>
          </p:nvPr>
        </p:nvSpPr>
        <p:spPr>
          <a:xfrm>
            <a:off x="1925638" y="619125"/>
            <a:ext cx="7493000" cy="596900"/>
          </a:xfrm>
        </p:spPr>
        <p:txBody>
          <a:bodyPr/>
          <a:lstStyle/>
          <a:p>
            <a:pPr eaLnBrk="1" hangingPunct="1"/>
            <a:r>
              <a:rPr lang="en-US" altLang="pl-PL" dirty="0"/>
              <a:t>High Performance Stage</a:t>
            </a:r>
            <a:r>
              <a:rPr lang="zh-TW" altLang="en-US" b="1" dirty="0"/>
              <a:t>高性能階段</a:t>
            </a:r>
            <a:endParaRPr lang="en-US" altLang="pl-PL" dirty="0"/>
          </a:p>
        </p:txBody>
      </p:sp>
      <p:sp>
        <p:nvSpPr>
          <p:cNvPr id="192517" name="Rectangle 3"/>
          <p:cNvSpPr>
            <a:spLocks noGrp="1" noChangeArrowheads="1"/>
          </p:cNvSpPr>
          <p:nvPr>
            <p:ph type="body" idx="1"/>
          </p:nvPr>
        </p:nvSpPr>
        <p:spPr>
          <a:xfrm>
            <a:off x="668338" y="1282700"/>
            <a:ext cx="8788400" cy="5308600"/>
          </a:xfrm>
        </p:spPr>
        <p:txBody>
          <a:bodyPr/>
          <a:lstStyle/>
          <a:p>
            <a:pPr marL="0" indent="0" eaLnBrk="1" hangingPunct="1">
              <a:spcBef>
                <a:spcPts val="1400"/>
              </a:spcBef>
              <a:buClrTx/>
              <a:buFont typeface="Arial" panose="020B0604020202020204" pitchFamily="34" charset="0"/>
              <a:buNone/>
              <a:tabLst>
                <a:tab pos="139700" algn="l"/>
                <a:tab pos="457200" algn="l"/>
                <a:tab pos="596900" algn="l"/>
                <a:tab pos="914400" algn="l"/>
              </a:tabLst>
              <a:defRPr/>
            </a:pPr>
            <a:r>
              <a:rPr lang="en-US" altLang="pl-PL" sz="2000" dirty="0">
                <a:sym typeface="Times" charset="0"/>
              </a:rPr>
              <a:t>IMPLEMENTATION </a:t>
            </a:r>
            <a:r>
              <a:rPr lang="zh-TW" altLang="en-US" sz="2000" dirty="0">
                <a:sym typeface="Times" charset="0"/>
              </a:rPr>
              <a:t>實踐</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Continuing exercises for motor abilities with emphasis on individual potential and needs</a:t>
            </a:r>
            <a:r>
              <a:rPr lang="zh-TW" altLang="zh-TW" sz="2000" dirty="0"/>
              <a:t>持續</a:t>
            </a:r>
            <a:r>
              <a:rPr lang="zh-TW" altLang="en-US" sz="2000" dirty="0"/>
              <a:t>練習動作</a:t>
            </a:r>
            <a:r>
              <a:rPr lang="zh-TW" altLang="zh-TW" sz="2000" dirty="0"/>
              <a:t>能力</a:t>
            </a:r>
            <a:r>
              <a:rPr lang="zh-TW" altLang="en-US" sz="2000" dirty="0"/>
              <a:t>，包含</a:t>
            </a:r>
            <a:r>
              <a:rPr lang="zh-TW" altLang="zh-TW" sz="2000" dirty="0"/>
              <a:t>強調個人潛力和需求</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Increase volume and intensity of training</a:t>
            </a:r>
            <a:r>
              <a:rPr lang="zh-TW" altLang="zh-TW" sz="2000" dirty="0"/>
              <a:t>增加訓</a:t>
            </a:r>
            <a:r>
              <a:rPr lang="zh-TW" altLang="en-US" sz="2000" dirty="0"/>
              <a:t>練</a:t>
            </a:r>
            <a:r>
              <a:rPr lang="zh-TW" altLang="zh-TW" sz="2000" dirty="0"/>
              <a:t>量和強度</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Exercise to improve individual’s physical abilities</a:t>
            </a:r>
            <a:r>
              <a:rPr lang="zh-TW" altLang="en-US" sz="2000" dirty="0"/>
              <a:t>經由訓練而</a:t>
            </a:r>
            <a:r>
              <a:rPr lang="zh-TW" altLang="zh-TW" sz="2000" dirty="0"/>
              <a:t>提</a:t>
            </a:r>
            <a:r>
              <a:rPr lang="zh-TW" altLang="en-US" sz="2000" dirty="0"/>
              <a:t>升</a:t>
            </a:r>
            <a:r>
              <a:rPr lang="zh-TW" altLang="zh-TW" sz="2000" dirty="0"/>
              <a:t>個人的身體素質</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Continuing technical and tactical training</a:t>
            </a:r>
            <a:r>
              <a:rPr lang="zh-TW" altLang="zh-TW" sz="2000" dirty="0"/>
              <a:t>持續的技術和戰術訓練</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Focus on winning</a:t>
            </a:r>
            <a:r>
              <a:rPr lang="zh-TW" altLang="zh-TW" sz="2000" dirty="0"/>
              <a:t>專注於獲勝</a:t>
            </a:r>
            <a:endParaRPr lang="en-US" altLang="pl-PL" sz="2000" dirty="0">
              <a:sym typeface="Times" charset="0"/>
            </a:endParaRPr>
          </a:p>
          <a:p>
            <a:pPr eaLnBrk="1" hangingPunct="1">
              <a:spcBef>
                <a:spcPts val="1400"/>
              </a:spcBef>
              <a:buClrTx/>
              <a:tabLst>
                <a:tab pos="139700" algn="l"/>
                <a:tab pos="457200" algn="l"/>
                <a:tab pos="596900" algn="l"/>
                <a:tab pos="914400" algn="l"/>
              </a:tabLst>
              <a:defRPr/>
            </a:pPr>
            <a:r>
              <a:rPr lang="en-US" altLang="pl-PL" sz="2000" dirty="0">
                <a:sym typeface="Times" charset="0"/>
              </a:rPr>
              <a:t>Administer adequate recovery</a:t>
            </a:r>
            <a:r>
              <a:rPr lang="zh-TW" altLang="en-US" sz="2000" dirty="0"/>
              <a:t>提供</a:t>
            </a:r>
            <a:r>
              <a:rPr lang="zh-TW" altLang="zh-TW" sz="2000" dirty="0"/>
              <a:t>足夠的恢復</a:t>
            </a:r>
            <a:endParaRPr lang="en-US" altLang="pl-PL" sz="2000" dirty="0">
              <a:sym typeface="Times" charset="0"/>
            </a:endParaRPr>
          </a:p>
          <a:p>
            <a:pPr marL="0" indent="0" eaLnBrk="1" hangingPunct="1">
              <a:spcBef>
                <a:spcPts val="1400"/>
              </a:spcBef>
              <a:buClrTx/>
              <a:buNone/>
              <a:tabLst>
                <a:tab pos="139700" algn="l"/>
                <a:tab pos="457200" algn="l"/>
                <a:tab pos="596900" algn="l"/>
                <a:tab pos="914400" algn="l"/>
              </a:tabLst>
              <a:defRPr/>
            </a:pPr>
            <a:r>
              <a:rPr lang="zh-TW" altLang="zh-TW" sz="2000" dirty="0"/>
              <a:t/>
            </a:r>
            <a:br>
              <a:rPr lang="zh-TW" altLang="zh-TW" sz="2000" dirty="0"/>
            </a:br>
            <a:endParaRPr lang="en-US" altLang="pl-PL" sz="2000" dirty="0">
              <a:sym typeface="Times"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15950" y="2713038"/>
            <a:ext cx="8953500" cy="1968500"/>
          </a:xfrm>
        </p:spPr>
        <p:txBody>
          <a:bodyPr/>
          <a:lstStyle/>
          <a:p>
            <a:pPr eaLnBrk="1" hangingPunct="1"/>
            <a:r>
              <a:rPr lang="pl-PL" altLang="en-US" dirty="0"/>
              <a:t>SPORTS TRAINING METHODOLOGY</a:t>
            </a:r>
            <a:r>
              <a:rPr lang="zh-TW" altLang="en-US" b="1" dirty="0"/>
              <a:t>運動訓練方法</a:t>
            </a:r>
            <a:endParaRPr lang="en-US" altLang="en-US" b="1" dirty="0"/>
          </a:p>
        </p:txBody>
      </p:sp>
      <p:sp>
        <p:nvSpPr>
          <p:cNvPr id="15462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D873218-E20E-4181-A57B-69E218C58D93}" type="slidenum">
              <a:rPr lang="en-US" altLang="en-US" sz="1400" smtClean="0">
                <a:solidFill>
                  <a:srgbClr val="FFFFFF"/>
                </a:solidFill>
                <a:latin typeface="Arial Black" panose="020B0A04020102090204" pitchFamily="34" charset="0"/>
                <a:sym typeface="Arial Black" panose="020B0A04020102090204" pitchFamily="34" charset="0"/>
              </a:rPr>
              <a:pPr/>
              <a:t>51</a:t>
            </a:fld>
            <a:endParaRPr lang="en-US" altLang="en-US" sz="14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numCol="2"/>
          <a:lstStyle/>
          <a:p>
            <a:pPr eaLnBrk="1" fontAlgn="auto" hangingPunct="1">
              <a:spcAft>
                <a:spcPts val="0"/>
              </a:spcAft>
              <a:buFont typeface="Arial" panose="020B0604020202020204" pitchFamily="34" charset="0"/>
              <a:buNone/>
              <a:defRPr/>
            </a:pPr>
            <a:endParaRPr lang="en-US" sz="2800" u="sng" dirty="0"/>
          </a:p>
          <a:p>
            <a:pPr eaLnBrk="1" fontAlgn="auto" hangingPunct="1">
              <a:spcAft>
                <a:spcPts val="0"/>
              </a:spcAft>
              <a:buFont typeface="Arial" panose="020B0604020202020204" pitchFamily="34" charset="0"/>
              <a:buNone/>
              <a:defRPr/>
            </a:pPr>
            <a:r>
              <a:rPr lang="en-US" sz="2800" u="sng" dirty="0"/>
              <a:t>Teaching Methods</a:t>
            </a:r>
            <a:r>
              <a:rPr lang="zh-TW" altLang="en-US" sz="2800" u="sng" dirty="0"/>
              <a:t>教學</a:t>
            </a:r>
            <a:r>
              <a:rPr lang="zh-TW" altLang="en-US" sz="2800" u="sng" dirty="0" smtClean="0"/>
              <a:t>方法</a:t>
            </a:r>
            <a:r>
              <a:rPr lang="en-US" sz="2800" u="sng" dirty="0" smtClean="0"/>
              <a:t>：</a:t>
            </a:r>
            <a:endParaRPr lang="en-US" dirty="0"/>
          </a:p>
          <a:p>
            <a:pPr eaLnBrk="1" fontAlgn="auto" hangingPunct="1">
              <a:spcAft>
                <a:spcPts val="0"/>
              </a:spcAft>
              <a:defRPr/>
            </a:pPr>
            <a:r>
              <a:rPr lang="en-US" sz="2000" dirty="0"/>
              <a:t>Demonstration Method</a:t>
            </a:r>
            <a:r>
              <a:rPr lang="zh-TW" altLang="zh-TW" sz="2000" dirty="0"/>
              <a:t>示</a:t>
            </a:r>
            <a:r>
              <a:rPr lang="zh-TW" altLang="en-US" sz="2000" dirty="0"/>
              <a:t>範</a:t>
            </a:r>
            <a:r>
              <a:rPr lang="zh-TW" altLang="zh-TW" sz="2000" dirty="0"/>
              <a:t>方法</a:t>
            </a:r>
            <a:endParaRPr lang="en-US" sz="2000" dirty="0"/>
          </a:p>
          <a:p>
            <a:pPr eaLnBrk="1" fontAlgn="auto" hangingPunct="1">
              <a:spcAft>
                <a:spcPts val="0"/>
              </a:spcAft>
              <a:defRPr/>
            </a:pPr>
            <a:r>
              <a:rPr lang="en-US" sz="2000" dirty="0"/>
              <a:t>Explanation Method</a:t>
            </a:r>
            <a:r>
              <a:rPr lang="zh-TW" altLang="zh-TW" sz="2000" dirty="0"/>
              <a:t>說明方法</a:t>
            </a:r>
            <a:endParaRPr lang="en-US" sz="2000" dirty="0"/>
          </a:p>
          <a:p>
            <a:pPr eaLnBrk="1" fontAlgn="auto" hangingPunct="1">
              <a:spcAft>
                <a:spcPts val="0"/>
              </a:spcAft>
              <a:defRPr/>
            </a:pPr>
            <a:r>
              <a:rPr lang="en-US" sz="2000" dirty="0"/>
              <a:t>Discussion Method</a:t>
            </a:r>
            <a:r>
              <a:rPr lang="zh-TW" altLang="zh-TW" sz="2000" dirty="0"/>
              <a:t>討論方法</a:t>
            </a:r>
            <a:endParaRPr lang="en-US" sz="2000" dirty="0"/>
          </a:p>
          <a:p>
            <a:pPr eaLnBrk="1" fontAlgn="auto" hangingPunct="1">
              <a:spcAft>
                <a:spcPts val="0"/>
              </a:spcAft>
              <a:defRPr/>
            </a:pPr>
            <a:r>
              <a:rPr lang="en-US" sz="2000" dirty="0"/>
              <a:t>Analysis Method</a:t>
            </a:r>
            <a:r>
              <a:rPr lang="zh-TW" altLang="zh-TW" sz="2000" dirty="0"/>
              <a:t>分析方法</a:t>
            </a:r>
            <a:endParaRPr lang="en-US" sz="2000" dirty="0"/>
          </a:p>
          <a:p>
            <a:pPr eaLnBrk="1" fontAlgn="auto" hangingPunct="1">
              <a:spcAft>
                <a:spcPts val="0"/>
              </a:spcAft>
              <a:defRPr/>
            </a:pPr>
            <a:r>
              <a:rPr lang="en-US" sz="2000" dirty="0"/>
              <a:t>Visual Method</a:t>
            </a:r>
            <a:r>
              <a:rPr lang="zh-TW" altLang="zh-TW" sz="2000" dirty="0"/>
              <a:t>視覺方法</a:t>
            </a:r>
            <a:br>
              <a:rPr lang="zh-TW" altLang="zh-TW" sz="2000" dirty="0"/>
            </a:br>
            <a:r>
              <a:rPr lang="zh-TW" altLang="zh-TW" sz="2000" dirty="0"/>
              <a:t/>
            </a:r>
            <a:br>
              <a:rPr lang="zh-TW" altLang="zh-TW" sz="2000" dirty="0"/>
            </a:br>
            <a:endParaRPr lang="en-US" altLang="zh-TW" sz="2000" dirty="0"/>
          </a:p>
          <a:p>
            <a:pPr marL="0" indent="0" eaLnBrk="1" fontAlgn="auto" hangingPunct="1">
              <a:spcAft>
                <a:spcPts val="0"/>
              </a:spcAft>
              <a:buNone/>
              <a:defRPr/>
            </a:pPr>
            <a:endParaRPr lang="en-US" altLang="zh-TW" sz="2000" dirty="0"/>
          </a:p>
          <a:p>
            <a:pPr marL="0" indent="0" eaLnBrk="1" fontAlgn="auto" hangingPunct="1">
              <a:spcAft>
                <a:spcPts val="0"/>
              </a:spcAft>
              <a:buNone/>
              <a:defRPr/>
            </a:pPr>
            <a:endParaRPr lang="en-US" altLang="zh-TW" sz="2000" dirty="0"/>
          </a:p>
          <a:p>
            <a:pPr marL="0" indent="0" eaLnBrk="1" fontAlgn="auto" hangingPunct="1">
              <a:spcAft>
                <a:spcPts val="0"/>
              </a:spcAft>
              <a:buNone/>
              <a:defRPr/>
            </a:pPr>
            <a:r>
              <a:rPr lang="zh-TW" altLang="zh-TW" sz="1800" dirty="0"/>
              <a:t/>
            </a:r>
            <a:br>
              <a:rPr lang="zh-TW" altLang="zh-TW" sz="1800" dirty="0"/>
            </a:br>
            <a:r>
              <a:rPr lang="zh-TW" altLang="zh-TW" sz="1800" dirty="0"/>
              <a:t/>
            </a:r>
            <a:br>
              <a:rPr lang="zh-TW" altLang="zh-TW" sz="1800" dirty="0"/>
            </a:br>
            <a:endParaRPr lang="en-US" dirty="0"/>
          </a:p>
          <a:p>
            <a:pPr eaLnBrk="1" fontAlgn="auto" hangingPunct="1">
              <a:spcAft>
                <a:spcPts val="0"/>
              </a:spcAft>
              <a:defRPr/>
            </a:pPr>
            <a:endParaRPr lang="en-US" dirty="0"/>
          </a:p>
          <a:p>
            <a:pPr eaLnBrk="1" fontAlgn="auto" hangingPunct="1">
              <a:spcAft>
                <a:spcPts val="0"/>
              </a:spcAft>
              <a:buFont typeface="Arial" panose="020B0604020202020204" pitchFamily="34" charset="0"/>
              <a:buNone/>
              <a:defRPr/>
            </a:pPr>
            <a:r>
              <a:rPr lang="en-US" sz="2800" u="sng" dirty="0"/>
              <a:t>Training Methods</a:t>
            </a:r>
            <a:r>
              <a:rPr lang="zh-TW" altLang="en-US" sz="2800" u="sng" dirty="0"/>
              <a:t>訓練</a:t>
            </a:r>
            <a:r>
              <a:rPr lang="zh-TW" altLang="en-US" sz="2800" u="sng" dirty="0" smtClean="0"/>
              <a:t>方法</a:t>
            </a:r>
            <a:r>
              <a:rPr lang="en-US" sz="2800" u="sng" dirty="0" smtClean="0"/>
              <a:t>：</a:t>
            </a:r>
            <a:endParaRPr lang="en-US" sz="2800" u="sng" dirty="0"/>
          </a:p>
          <a:p>
            <a:pPr eaLnBrk="1" fontAlgn="auto" hangingPunct="1">
              <a:spcAft>
                <a:spcPts val="0"/>
              </a:spcAft>
              <a:buFont typeface="Arial" panose="020B0604020202020204" pitchFamily="34" charset="0"/>
              <a:buNone/>
              <a:defRPr/>
            </a:pPr>
            <a:endParaRPr lang="en-US" dirty="0"/>
          </a:p>
          <a:p>
            <a:pPr eaLnBrk="1" fontAlgn="auto" hangingPunct="1">
              <a:spcAft>
                <a:spcPts val="0"/>
              </a:spcAft>
              <a:defRPr/>
            </a:pPr>
            <a:r>
              <a:rPr lang="en-US" dirty="0"/>
              <a:t>Uninterrupted Method</a:t>
            </a:r>
            <a:r>
              <a:rPr lang="zh-TW" altLang="zh-TW" dirty="0"/>
              <a:t>不間斷方法</a:t>
            </a:r>
            <a:endParaRPr lang="en-US" dirty="0"/>
          </a:p>
          <a:p>
            <a:pPr lvl="1" eaLnBrk="1" fontAlgn="auto" hangingPunct="1">
              <a:spcAft>
                <a:spcPts val="0"/>
              </a:spcAft>
              <a:defRPr/>
            </a:pPr>
            <a:r>
              <a:rPr lang="en-US" dirty="0"/>
              <a:t>with steady intensity</a:t>
            </a:r>
            <a:r>
              <a:rPr lang="zh-TW" altLang="en-US" dirty="0"/>
              <a:t>具備</a:t>
            </a:r>
            <a:r>
              <a:rPr lang="zh-TW" altLang="zh-TW" dirty="0"/>
              <a:t>穩定</a:t>
            </a:r>
            <a:r>
              <a:rPr lang="zh-TW" altLang="en-US" dirty="0"/>
              <a:t>的</a:t>
            </a:r>
            <a:r>
              <a:rPr lang="zh-TW" altLang="zh-TW" dirty="0"/>
              <a:t>強度</a:t>
            </a:r>
            <a:endParaRPr lang="en-US" dirty="0"/>
          </a:p>
          <a:p>
            <a:pPr lvl="1" eaLnBrk="1" fontAlgn="auto" hangingPunct="1">
              <a:spcAft>
                <a:spcPts val="0"/>
              </a:spcAft>
              <a:defRPr/>
            </a:pPr>
            <a:r>
              <a:rPr lang="en-US" dirty="0"/>
              <a:t>with changeable intensity</a:t>
            </a:r>
            <a:r>
              <a:rPr lang="zh-TW" altLang="zh-TW" dirty="0"/>
              <a:t>具有變化的強度</a:t>
            </a:r>
            <a:endParaRPr lang="en-US" dirty="0"/>
          </a:p>
          <a:p>
            <a:pPr eaLnBrk="1" fontAlgn="auto" hangingPunct="1">
              <a:spcAft>
                <a:spcPts val="0"/>
              </a:spcAft>
              <a:defRPr/>
            </a:pPr>
            <a:r>
              <a:rPr lang="en-US" dirty="0"/>
              <a:t>Interrupted Method</a:t>
            </a:r>
            <a:r>
              <a:rPr lang="zh-TW" altLang="zh-TW" dirty="0"/>
              <a:t>中斷方法</a:t>
            </a:r>
            <a:endParaRPr lang="en-US" dirty="0"/>
          </a:p>
          <a:p>
            <a:pPr lvl="1" eaLnBrk="1" fontAlgn="auto" hangingPunct="1">
              <a:spcAft>
                <a:spcPts val="0"/>
              </a:spcAft>
              <a:defRPr/>
            </a:pPr>
            <a:r>
              <a:rPr lang="en-US" dirty="0"/>
              <a:t>with repetitions</a:t>
            </a:r>
            <a:r>
              <a:rPr lang="zh-TW" altLang="zh-TW" dirty="0"/>
              <a:t>重複</a:t>
            </a:r>
            <a:endParaRPr lang="en-US" dirty="0"/>
          </a:p>
          <a:p>
            <a:pPr lvl="1" eaLnBrk="1" fontAlgn="auto" hangingPunct="1">
              <a:spcAft>
                <a:spcPts val="0"/>
              </a:spcAft>
              <a:defRPr/>
            </a:pPr>
            <a:r>
              <a:rPr lang="en-US" dirty="0"/>
              <a:t>with intervals</a:t>
            </a:r>
            <a:r>
              <a:rPr lang="zh-TW" altLang="zh-TW" dirty="0"/>
              <a:t>間隔</a:t>
            </a:r>
            <a:endParaRPr lang="en-US" dirty="0"/>
          </a:p>
          <a:p>
            <a:pPr marL="457200" lvl="1" indent="0" eaLnBrk="1" fontAlgn="auto" hangingPunct="1">
              <a:spcAft>
                <a:spcPts val="0"/>
              </a:spcAft>
              <a:buNone/>
              <a:defRPr/>
            </a:pPr>
            <a:r>
              <a:rPr lang="zh-TW" altLang="zh-TW" dirty="0"/>
              <a:t/>
            </a:r>
            <a:br>
              <a:rPr lang="zh-TW" altLang="zh-TW" dirty="0"/>
            </a:br>
            <a:r>
              <a:rPr lang="zh-TW" altLang="zh-TW" dirty="0"/>
              <a:t/>
            </a:r>
            <a:br>
              <a:rPr lang="zh-TW" altLang="zh-TW" dirty="0"/>
            </a:br>
            <a:r>
              <a:rPr lang="zh-TW" altLang="zh-TW" dirty="0"/>
              <a:t/>
            </a:r>
            <a:br>
              <a:rPr lang="zh-TW" altLang="zh-TW" dirty="0"/>
            </a:br>
            <a:r>
              <a:rPr lang="zh-TW" altLang="zh-TW" dirty="0"/>
              <a:t/>
            </a:r>
            <a:br>
              <a:rPr lang="zh-TW" altLang="zh-TW" dirty="0"/>
            </a:br>
            <a:endParaRPr lang="en-US" dirty="0"/>
          </a:p>
        </p:txBody>
      </p:sp>
      <p:sp>
        <p:nvSpPr>
          <p:cNvPr id="155651"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&amp; Training Methods</a:t>
            </a:r>
            <a:r>
              <a:rPr lang="zh-TW" altLang="en-US" b="1" dirty="0"/>
              <a:t>教學</a:t>
            </a:r>
            <a:r>
              <a:rPr lang="en-US" altLang="zh-TW" dirty="0"/>
              <a:t>&amp;</a:t>
            </a:r>
            <a:r>
              <a:rPr lang="zh-TW" altLang="en-US" b="1" dirty="0"/>
              <a:t>訓練方法</a:t>
            </a:r>
            <a:endParaRPr lang="fr-CH" alt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Demonstration Method</a:t>
            </a:r>
            <a:r>
              <a:rPr lang="zh-TW" altLang="en-US" sz="2800" u="sng" dirty="0"/>
              <a:t>示範方法</a:t>
            </a:r>
            <a:endParaRPr lang="en-US" sz="2800" u="sng" dirty="0"/>
          </a:p>
          <a:p>
            <a:pPr marL="0" indent="0" eaLnBrk="1" fontAlgn="auto" hangingPunct="1">
              <a:spcAft>
                <a:spcPts val="0"/>
              </a:spcAft>
              <a:buNone/>
              <a:defRPr/>
            </a:pPr>
            <a:r>
              <a:rPr lang="en-US" sz="2000" dirty="0"/>
              <a:t>Demonstrate, step-by-step, using the exact physical procedures if possible. While demonstrating, explain the reason for and the significance of each step. To be effective, plan the demonstration so that coach will be sure to show the steps in the proper sequence and to include all steps.</a:t>
            </a:r>
            <a:r>
              <a:rPr lang="zh-TW" altLang="zh-TW" sz="2000" dirty="0"/>
              <a:t> </a:t>
            </a:r>
            <a:r>
              <a:rPr lang="zh-TW" altLang="en-US" sz="2000" dirty="0" smtClean="0"/>
              <a:t>如若有</a:t>
            </a:r>
            <a:r>
              <a:rPr lang="zh-TW" altLang="zh-TW" sz="2000" dirty="0"/>
              <a:t>可能</a:t>
            </a:r>
            <a:r>
              <a:rPr lang="zh-TW" altLang="en-US" sz="2000" dirty="0"/>
              <a:t>，</a:t>
            </a:r>
            <a:r>
              <a:rPr lang="zh-TW" altLang="zh-TW" sz="2000" dirty="0"/>
              <a:t>使用準確的</a:t>
            </a:r>
            <a:r>
              <a:rPr lang="zh-TW" altLang="en-US" sz="2000" dirty="0"/>
              <a:t>體能程序而</a:t>
            </a:r>
            <a:r>
              <a:rPr lang="zh-TW" altLang="zh-TW" sz="2000" dirty="0"/>
              <a:t>逐步證明 </a:t>
            </a:r>
            <a:r>
              <a:rPr lang="zh-TW" altLang="zh-TW" sz="2000" dirty="0" smtClean="0"/>
              <a:t>。在</a:t>
            </a:r>
            <a:r>
              <a:rPr lang="zh-TW" altLang="zh-TW" sz="2000" dirty="0"/>
              <a:t>示</a:t>
            </a:r>
            <a:r>
              <a:rPr lang="zh-TW" altLang="en-US" sz="2000" dirty="0"/>
              <a:t>範</a:t>
            </a:r>
            <a:r>
              <a:rPr lang="zh-TW" altLang="zh-TW" sz="2000" dirty="0"/>
              <a:t>中，說明每</a:t>
            </a:r>
            <a:r>
              <a:rPr lang="zh-TW" altLang="en-US" sz="2000" dirty="0"/>
              <a:t>個</a:t>
            </a:r>
            <a:r>
              <a:rPr lang="zh-TW" altLang="zh-TW" sz="2000" dirty="0"/>
              <a:t>步</a:t>
            </a:r>
            <a:r>
              <a:rPr lang="zh-TW" altLang="en-US" sz="2000" dirty="0"/>
              <a:t>驟</a:t>
            </a:r>
            <a:r>
              <a:rPr lang="zh-TW" altLang="zh-TW" sz="2000" dirty="0"/>
              <a:t>的原因和意義</a:t>
            </a:r>
            <a:r>
              <a:rPr lang="zh-TW" altLang="zh-TW" sz="2000" dirty="0" smtClean="0"/>
              <a:t>。為了</a:t>
            </a:r>
            <a:r>
              <a:rPr lang="zh-TW" altLang="zh-TW" sz="2000" dirty="0"/>
              <a:t>有效</a:t>
            </a:r>
            <a:r>
              <a:rPr lang="zh-TW" altLang="en-US" sz="2000" dirty="0"/>
              <a:t>性</a:t>
            </a:r>
            <a:r>
              <a:rPr lang="zh-TW" altLang="zh-TW" sz="2000" dirty="0"/>
              <a:t>，</a:t>
            </a:r>
            <a:r>
              <a:rPr lang="zh-TW" altLang="en-US" sz="2000" dirty="0"/>
              <a:t>規</a:t>
            </a:r>
            <a:r>
              <a:rPr lang="zh-TW" altLang="zh-TW" sz="2000" dirty="0"/>
              <a:t>劃示</a:t>
            </a:r>
            <a:r>
              <a:rPr lang="zh-TW" altLang="en-US" sz="2000" dirty="0"/>
              <a:t>範</a:t>
            </a:r>
            <a:r>
              <a:rPr lang="zh-TW" altLang="zh-TW" sz="2000" dirty="0"/>
              <a:t>，</a:t>
            </a:r>
            <a:r>
              <a:rPr lang="zh-TW" altLang="en-US" sz="2000" dirty="0"/>
              <a:t>讓</a:t>
            </a:r>
            <a:r>
              <a:rPr lang="zh-TW" altLang="zh-TW" sz="2000" dirty="0"/>
              <a:t>教練</a:t>
            </a:r>
            <a:r>
              <a:rPr lang="zh-TW" altLang="en-US" sz="2000" dirty="0"/>
              <a:t>能夠</a:t>
            </a:r>
            <a:r>
              <a:rPr lang="zh-TW" altLang="zh-TW" sz="2000" dirty="0"/>
              <a:t>確</a:t>
            </a:r>
            <a:r>
              <a:rPr lang="zh-TW" altLang="en-US" sz="2000" dirty="0"/>
              <a:t>定</a:t>
            </a:r>
            <a:r>
              <a:rPr lang="zh-TW" altLang="zh-TW" sz="2000" dirty="0"/>
              <a:t>以正確的順序示</a:t>
            </a:r>
            <a:r>
              <a:rPr lang="zh-TW" altLang="en-US" sz="2000" dirty="0"/>
              <a:t>範</a:t>
            </a:r>
            <a:r>
              <a:rPr lang="zh-TW" altLang="zh-TW" sz="2000" dirty="0"/>
              <a:t>步驟，並包括所有</a:t>
            </a:r>
            <a:r>
              <a:rPr lang="zh-TW" altLang="en-US" sz="2000" dirty="0"/>
              <a:t>的</a:t>
            </a:r>
            <a:r>
              <a:rPr lang="zh-TW" altLang="zh-TW" sz="2000" dirty="0"/>
              <a:t>步驟。</a:t>
            </a:r>
            <a:br>
              <a:rPr lang="zh-TW" altLang="zh-TW" sz="2000" dirty="0"/>
            </a:br>
            <a:r>
              <a:rPr lang="en-US" sz="2000" dirty="0"/>
              <a:t>This method is recommended for teaching technique-related skills because it covers all the necessary steps in an effect learning order.</a:t>
            </a:r>
          </a:p>
          <a:p>
            <a:pPr marL="0" indent="0" eaLnBrk="1" fontAlgn="auto" hangingPunct="1">
              <a:spcAft>
                <a:spcPts val="0"/>
              </a:spcAft>
              <a:buNone/>
              <a:defRPr/>
            </a:pPr>
            <a:r>
              <a:rPr lang="en-US" sz="2000" dirty="0"/>
              <a:t>The demonstration step gives learners the </a:t>
            </a:r>
            <a:r>
              <a:rPr lang="fr-CH" sz="2000" dirty="0"/>
              <a:t>opportunity to see and hear.</a:t>
            </a:r>
            <a:r>
              <a:rPr lang="zh-TW" altLang="en-US" sz="2000" dirty="0"/>
              <a:t>建議在</a:t>
            </a:r>
            <a:r>
              <a:rPr lang="zh-TW" altLang="zh-TW" sz="2000" dirty="0"/>
              <a:t>教授技術相關技能</a:t>
            </a:r>
            <a:r>
              <a:rPr lang="zh-TW" altLang="en-US" sz="2000" dirty="0"/>
              <a:t>時使用此方法</a:t>
            </a:r>
            <a:r>
              <a:rPr lang="zh-TW" altLang="zh-TW" sz="2000" dirty="0"/>
              <a:t>，因為</a:t>
            </a:r>
            <a:r>
              <a:rPr lang="zh-TW" altLang="en-US" sz="2000" dirty="0"/>
              <a:t>這</a:t>
            </a:r>
            <a:r>
              <a:rPr lang="zh-TW" altLang="zh-TW" sz="2000" dirty="0"/>
              <a:t>涵蓋了效果學習順序中的所有必要步驟。示範步驟提供學習者看到和聽到的機會。</a:t>
            </a:r>
            <a:br>
              <a:rPr lang="zh-TW" altLang="zh-TW" sz="2000" dirty="0"/>
            </a:br>
            <a:r>
              <a:rPr lang="fr-CH" sz="2000" dirty="0"/>
              <a:t>Effective</a:t>
            </a:r>
            <a:r>
              <a:rPr lang="zh-TW" altLang="en-US" sz="2000" dirty="0"/>
              <a:t>效果</a:t>
            </a:r>
            <a:endParaRPr lang="fr-CH" sz="2000" dirty="0"/>
          </a:p>
          <a:p>
            <a:pPr eaLnBrk="1" fontAlgn="auto" hangingPunct="1">
              <a:spcAft>
                <a:spcPts val="0"/>
              </a:spcAft>
              <a:defRPr/>
            </a:pPr>
            <a:r>
              <a:rPr lang="fr-CH" sz="1800" dirty="0"/>
              <a:t>Technique training</a:t>
            </a:r>
            <a:r>
              <a:rPr lang="zh-TW" altLang="zh-TW" sz="1800" dirty="0"/>
              <a:t>技術培訓</a:t>
            </a:r>
            <a:endParaRPr lang="fr-CH" sz="1800" dirty="0"/>
          </a:p>
          <a:p>
            <a:pPr eaLnBrk="1" fontAlgn="auto" hangingPunct="1">
              <a:spcAft>
                <a:spcPts val="0"/>
              </a:spcAft>
              <a:defRPr/>
            </a:pPr>
            <a:r>
              <a:rPr lang="fr-CH" sz="1800" dirty="0"/>
              <a:t>Physical training</a:t>
            </a:r>
            <a:r>
              <a:rPr lang="zh-TW" altLang="zh-TW" sz="1800" dirty="0"/>
              <a:t>體</a:t>
            </a:r>
            <a:r>
              <a:rPr lang="zh-TW" altLang="en-US" sz="1800" dirty="0"/>
              <a:t>能</a:t>
            </a:r>
            <a:r>
              <a:rPr lang="zh-TW" altLang="zh-TW" sz="1800" dirty="0"/>
              <a:t>訓練</a:t>
            </a:r>
            <a:br>
              <a:rPr lang="zh-TW" altLang="zh-TW" sz="1800" dirty="0"/>
            </a:br>
            <a:r>
              <a:rPr lang="zh-TW" altLang="zh-TW" sz="1800" dirty="0"/>
              <a:t/>
            </a:r>
            <a:br>
              <a:rPr lang="zh-TW" altLang="zh-TW" sz="1800" dirty="0"/>
            </a:br>
            <a:endParaRPr lang="fr-CH" sz="1800" dirty="0"/>
          </a:p>
        </p:txBody>
      </p:sp>
      <p:sp>
        <p:nvSpPr>
          <p:cNvPr id="156675"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Methods</a:t>
            </a:r>
            <a:r>
              <a:rPr lang="zh-TW" altLang="en-US" b="1" dirty="0"/>
              <a:t>教學方法</a:t>
            </a:r>
            <a:endParaRPr lang="fr-CH" alt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Explanation Method</a:t>
            </a:r>
            <a:r>
              <a:rPr lang="zh-TW" altLang="en-US" sz="2800" u="sng" dirty="0"/>
              <a:t>說明方法</a:t>
            </a:r>
            <a:endParaRPr lang="en-US" sz="2800" u="sng" dirty="0"/>
          </a:p>
          <a:p>
            <a:pPr marL="0" indent="0" eaLnBrk="1" fontAlgn="auto" hangingPunct="1">
              <a:spcAft>
                <a:spcPts val="0"/>
              </a:spcAft>
              <a:buNone/>
              <a:defRPr/>
            </a:pPr>
            <a:r>
              <a:rPr lang="en-US" sz="2000" dirty="0"/>
              <a:t>Explanation is use of statements to describe facts to clarify the questions or unclear contexts. To be effective using the explanation method in teaching, the coach or instructor must have clear understanding of the facts or subject that is going to be explained.</a:t>
            </a:r>
            <a:r>
              <a:rPr lang="zh-TW" altLang="en-US" sz="2000" dirty="0"/>
              <a:t>說明</a:t>
            </a:r>
            <a:r>
              <a:rPr lang="zh-TW" altLang="zh-TW" sz="2000" dirty="0"/>
              <a:t>是</a:t>
            </a:r>
            <a:r>
              <a:rPr lang="zh-TW" altLang="en-US" sz="2000" dirty="0"/>
              <a:t>利</a:t>
            </a:r>
            <a:r>
              <a:rPr lang="zh-TW" altLang="zh-TW" sz="2000" dirty="0"/>
              <a:t>用陳述</a:t>
            </a:r>
            <a:r>
              <a:rPr lang="zh-TW" altLang="en-US" sz="2000" dirty="0"/>
              <a:t>敘</a:t>
            </a:r>
            <a:r>
              <a:rPr lang="zh-TW" altLang="zh-TW" sz="2000" dirty="0"/>
              <a:t>述事實</a:t>
            </a:r>
            <a:r>
              <a:rPr lang="zh-TW" altLang="en-US" sz="2000" dirty="0" smtClean="0"/>
              <a:t>而釐</a:t>
            </a:r>
            <a:r>
              <a:rPr lang="zh-TW" altLang="zh-TW" sz="2000" dirty="0"/>
              <a:t>清問題或不清楚的</a:t>
            </a:r>
            <a:r>
              <a:rPr lang="zh-TW" altLang="en-US" sz="2000" dirty="0"/>
              <a:t>內容</a:t>
            </a:r>
            <a:r>
              <a:rPr lang="zh-TW" altLang="zh-TW" sz="2000" dirty="0"/>
              <a:t>。 </a:t>
            </a:r>
            <a:r>
              <a:rPr lang="zh-TW" altLang="en-US" sz="2000" dirty="0"/>
              <a:t>如</a:t>
            </a:r>
            <a:r>
              <a:rPr lang="zh-TW" altLang="zh-TW" sz="2000" dirty="0"/>
              <a:t>要在教學中有效地使用</a:t>
            </a:r>
            <a:r>
              <a:rPr lang="zh-TW" altLang="en-US" sz="2000" dirty="0"/>
              <a:t>說明</a:t>
            </a:r>
            <a:r>
              <a:rPr lang="zh-TW" altLang="zh-TW" sz="2000" dirty="0"/>
              <a:t>方法，教練或</a:t>
            </a:r>
            <a:r>
              <a:rPr lang="zh-TW" altLang="en-US" sz="2000" dirty="0"/>
              <a:t>講師</a:t>
            </a:r>
            <a:r>
              <a:rPr lang="zh-TW" altLang="zh-TW" sz="2000" dirty="0"/>
              <a:t>對</a:t>
            </a:r>
            <a:r>
              <a:rPr lang="zh-TW" altLang="en-US" sz="2000" dirty="0"/>
              <a:t>於</a:t>
            </a:r>
            <a:r>
              <a:rPr lang="zh-TW" altLang="zh-TW" sz="2000" dirty="0"/>
              <a:t>要解釋的事實或主題</a:t>
            </a:r>
            <a:r>
              <a:rPr lang="zh-TW" altLang="en-US" sz="2000" dirty="0"/>
              <a:t>必須</a:t>
            </a:r>
            <a:r>
              <a:rPr lang="zh-TW" altLang="zh-TW" sz="2000" dirty="0"/>
              <a:t>有明確的了解。</a:t>
            </a:r>
            <a:br>
              <a:rPr lang="zh-TW" altLang="zh-TW" sz="2000" dirty="0"/>
            </a:br>
            <a:r>
              <a:rPr lang="en-US" sz="2000" dirty="0"/>
              <a:t>This method is different from the demonstration method. While the demonstration method is good to clarify or help understand physical procedures, explanation helps the learner to </a:t>
            </a:r>
            <a:r>
              <a:rPr lang="fr-CH" sz="2000" dirty="0"/>
              <a:t>understand the subjects.</a:t>
            </a:r>
            <a:r>
              <a:rPr lang="zh-TW" altLang="zh-TW" sz="2000" dirty="0"/>
              <a:t>這種方法</a:t>
            </a:r>
            <a:r>
              <a:rPr lang="zh-TW" altLang="en-US" sz="2000" dirty="0"/>
              <a:t>異於</a:t>
            </a:r>
            <a:r>
              <a:rPr lang="zh-TW" altLang="zh-TW" sz="2000" dirty="0"/>
              <a:t>示</a:t>
            </a:r>
            <a:r>
              <a:rPr lang="zh-TW" altLang="en-US" sz="2000" dirty="0"/>
              <a:t>範</a:t>
            </a:r>
            <a:r>
              <a:rPr lang="zh-TW" altLang="zh-TW" sz="2000" dirty="0"/>
              <a:t>方法</a:t>
            </a:r>
            <a:r>
              <a:rPr lang="zh-TW" altLang="en-US" sz="2000" dirty="0"/>
              <a:t>，</a:t>
            </a:r>
            <a:r>
              <a:rPr lang="zh-TW" altLang="zh-TW" sz="2000" dirty="0"/>
              <a:t> 雖然示</a:t>
            </a:r>
            <a:r>
              <a:rPr lang="zh-TW" altLang="en-US" sz="2000" dirty="0"/>
              <a:t>範</a:t>
            </a:r>
            <a:r>
              <a:rPr lang="zh-TW" altLang="zh-TW" sz="2000" dirty="0"/>
              <a:t>方法</a:t>
            </a:r>
            <a:r>
              <a:rPr lang="zh-TW" altLang="en-US" sz="2000" dirty="0"/>
              <a:t>有助於釐</a:t>
            </a:r>
            <a:r>
              <a:rPr lang="zh-TW" altLang="zh-TW" sz="2000" dirty="0"/>
              <a:t>清或了解體</a:t>
            </a:r>
            <a:r>
              <a:rPr lang="zh-TW" altLang="en-US" sz="2000" dirty="0"/>
              <a:t>能</a:t>
            </a:r>
            <a:r>
              <a:rPr lang="zh-TW" altLang="zh-TW" sz="2000" dirty="0"/>
              <a:t>程序，但</a:t>
            </a:r>
            <a:r>
              <a:rPr lang="zh-TW" altLang="en-US" sz="2000" dirty="0"/>
              <a:t>說明</a:t>
            </a:r>
            <a:r>
              <a:rPr lang="zh-TW" altLang="zh-TW" sz="2000" dirty="0"/>
              <a:t>有助於學習者理解主題。</a:t>
            </a:r>
            <a:br>
              <a:rPr lang="zh-TW" altLang="zh-TW" sz="2000" dirty="0"/>
            </a:br>
            <a:r>
              <a:rPr lang="fr-CH" sz="2000" dirty="0"/>
              <a:t>Effective</a:t>
            </a:r>
            <a:r>
              <a:rPr lang="zh-TW" altLang="en-US" sz="2000" dirty="0"/>
              <a:t>效果</a:t>
            </a:r>
            <a:endParaRPr lang="fr-CH" sz="2000" dirty="0"/>
          </a:p>
          <a:p>
            <a:pPr marL="358775" indent="-358775" eaLnBrk="1" fontAlgn="auto" hangingPunct="1">
              <a:spcAft>
                <a:spcPts val="0"/>
              </a:spcAft>
              <a:defRPr/>
            </a:pPr>
            <a:r>
              <a:rPr lang="fr-CH" sz="1800" dirty="0"/>
              <a:t>Tactical training</a:t>
            </a:r>
            <a:r>
              <a:rPr lang="zh-TW" altLang="zh-TW" sz="1800" dirty="0"/>
              <a:t>戰術訓練</a:t>
            </a:r>
            <a:endParaRPr lang="fr-CH" sz="1800" dirty="0"/>
          </a:p>
          <a:p>
            <a:pPr marL="358775" indent="-358775" eaLnBrk="1" fontAlgn="auto" hangingPunct="1">
              <a:spcAft>
                <a:spcPts val="0"/>
              </a:spcAft>
              <a:defRPr/>
            </a:pPr>
            <a:r>
              <a:rPr lang="fr-CH" sz="1800" dirty="0"/>
              <a:t>Understanding of training program</a:t>
            </a:r>
            <a:r>
              <a:rPr lang="zh-TW" altLang="zh-TW" sz="1800" dirty="0"/>
              <a:t>了解</a:t>
            </a:r>
            <a:r>
              <a:rPr lang="zh-TW" altLang="en-US" sz="1800" dirty="0"/>
              <a:t>訓練規劃</a:t>
            </a:r>
            <a:endParaRPr lang="fr-CH" sz="1800" dirty="0"/>
          </a:p>
          <a:p>
            <a:pPr marL="358775" indent="-358775" eaLnBrk="1" fontAlgn="auto" hangingPunct="1">
              <a:spcAft>
                <a:spcPts val="0"/>
              </a:spcAft>
              <a:defRPr/>
            </a:pPr>
            <a:r>
              <a:rPr lang="en-US" sz="1800" dirty="0"/>
              <a:t>Understanding of nutrition and weight management</a:t>
            </a:r>
            <a:r>
              <a:rPr lang="zh-TW" altLang="zh-TW" sz="1800" dirty="0"/>
              <a:t>了解營養和體重管理</a:t>
            </a:r>
            <a:endParaRPr lang="en-US" sz="1800" u="sng" dirty="0"/>
          </a:p>
        </p:txBody>
      </p:sp>
      <p:sp>
        <p:nvSpPr>
          <p:cNvPr id="157699"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Methods</a:t>
            </a:r>
            <a:r>
              <a:rPr lang="zh-TW" altLang="en-US" b="1" dirty="0"/>
              <a:t>教學方法</a:t>
            </a:r>
            <a:endParaRPr lang="fr-CH"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Discussion Method</a:t>
            </a:r>
            <a:r>
              <a:rPr lang="zh-TW" altLang="en-US" sz="2800" u="sng" dirty="0"/>
              <a:t>討論方法</a:t>
            </a:r>
            <a:endParaRPr lang="en-US" sz="2800" u="sng" dirty="0"/>
          </a:p>
          <a:p>
            <a:pPr marL="0" indent="0" eaLnBrk="1" fontAlgn="auto" hangingPunct="1">
              <a:spcAft>
                <a:spcPts val="0"/>
              </a:spcAft>
              <a:buNone/>
              <a:defRPr/>
            </a:pPr>
            <a:r>
              <a:rPr lang="en-US" sz="2000" dirty="0"/>
              <a:t>Discussion is an open forum in which coach and instructor express their opinions and facts, as well as learners also expressing their opinions. The discussion method is a natural opportunity for learner and coach to interact and build understanding.</a:t>
            </a:r>
            <a:r>
              <a:rPr lang="zh-TW" altLang="zh-TW" sz="2000" dirty="0"/>
              <a:t>討論是開放的論壇，教練和講師</a:t>
            </a:r>
            <a:r>
              <a:rPr lang="zh-TW" altLang="en-US" sz="2000" dirty="0"/>
              <a:t>可</a:t>
            </a:r>
            <a:r>
              <a:rPr lang="zh-TW" altLang="zh-TW" sz="2000" dirty="0"/>
              <a:t>表達自己的意見和事實，以及學習者也表達</a:t>
            </a:r>
            <a:r>
              <a:rPr lang="zh-TW" altLang="en-US" sz="2000" dirty="0"/>
              <a:t>他們的</a:t>
            </a:r>
            <a:r>
              <a:rPr lang="zh-TW" altLang="zh-TW" sz="2000" dirty="0"/>
              <a:t>意見。 討論方法是學習者和教練交互和建立理解的自然機會。</a:t>
            </a:r>
            <a:br>
              <a:rPr lang="zh-TW" altLang="zh-TW" sz="2000" dirty="0"/>
            </a:br>
            <a:r>
              <a:rPr lang="en-US" sz="2000" dirty="0"/>
              <a:t>The discussion method can benefit coach and athlete to share a variety of information including attitudes, opinions, insights and talents.</a:t>
            </a:r>
            <a:r>
              <a:rPr lang="zh-TW" altLang="zh-TW" sz="2000" dirty="0"/>
              <a:t>討論方法</a:t>
            </a:r>
            <a:r>
              <a:rPr lang="zh-TW" altLang="en-US" sz="2000" dirty="0"/>
              <a:t>讓</a:t>
            </a:r>
            <a:r>
              <a:rPr lang="zh-TW" altLang="zh-TW" sz="2000" dirty="0"/>
              <a:t>教練和運動員</a:t>
            </a:r>
            <a:r>
              <a:rPr lang="zh-TW" altLang="en-US" sz="2000" dirty="0"/>
              <a:t>從</a:t>
            </a:r>
            <a:r>
              <a:rPr lang="zh-TW" altLang="zh-TW" sz="2000" dirty="0"/>
              <a:t>分享各種</a:t>
            </a:r>
            <a:r>
              <a:rPr lang="zh-TW" altLang="en-US" sz="2000" dirty="0"/>
              <a:t>資訊當中受益</a:t>
            </a:r>
            <a:r>
              <a:rPr lang="zh-TW" altLang="zh-TW" sz="2000" dirty="0"/>
              <a:t>，</a:t>
            </a:r>
            <a:r>
              <a:rPr lang="zh-TW" altLang="zh-TW" sz="2000" dirty="0" smtClean="0"/>
              <a:t>包括</a:t>
            </a:r>
            <a:r>
              <a:rPr lang="zh-TW" altLang="en-US" sz="2000" dirty="0" smtClean="0"/>
              <a:t>：</a:t>
            </a:r>
            <a:r>
              <a:rPr lang="zh-TW" altLang="zh-TW" sz="2000" dirty="0" smtClean="0"/>
              <a:t>態度</a:t>
            </a:r>
            <a:r>
              <a:rPr lang="zh-TW" altLang="en-US" sz="2000" dirty="0">
                <a:latin typeface="新細明體" panose="02020500000000000000" pitchFamily="18" charset="-120"/>
              </a:rPr>
              <a:t>、</a:t>
            </a:r>
            <a:r>
              <a:rPr lang="zh-TW" altLang="zh-TW" sz="2000" dirty="0"/>
              <a:t>觀點</a:t>
            </a:r>
            <a:r>
              <a:rPr lang="zh-TW" altLang="en-US" sz="2000" dirty="0">
                <a:latin typeface="新細明體" panose="02020500000000000000" pitchFamily="18" charset="-120"/>
              </a:rPr>
              <a:t>、</a:t>
            </a:r>
            <a:r>
              <a:rPr lang="zh-TW" altLang="zh-TW" sz="2000" dirty="0"/>
              <a:t>見解和才</a:t>
            </a:r>
            <a:r>
              <a:rPr lang="zh-TW" altLang="en-US" sz="2000" dirty="0"/>
              <a:t>能</a:t>
            </a:r>
            <a:r>
              <a:rPr lang="zh-TW" altLang="zh-TW" sz="2000" dirty="0"/>
              <a:t>。</a:t>
            </a:r>
            <a:br>
              <a:rPr lang="zh-TW" altLang="zh-TW" sz="2000" dirty="0"/>
            </a:br>
            <a:r>
              <a:rPr lang="fr-CH" sz="2000" dirty="0"/>
              <a:t>Effective</a:t>
            </a:r>
            <a:r>
              <a:rPr lang="zh-TW" altLang="en-US" sz="2000" dirty="0"/>
              <a:t>效果</a:t>
            </a:r>
            <a:endParaRPr lang="fr-CH" sz="2000" dirty="0"/>
          </a:p>
          <a:p>
            <a:pPr eaLnBrk="1" fontAlgn="auto" hangingPunct="1">
              <a:spcAft>
                <a:spcPts val="0"/>
              </a:spcAft>
              <a:defRPr/>
            </a:pPr>
            <a:r>
              <a:rPr lang="fr-CH" sz="1800" dirty="0"/>
              <a:t>Tactical training</a:t>
            </a:r>
            <a:r>
              <a:rPr lang="zh-TW" altLang="zh-TW" sz="1800" dirty="0"/>
              <a:t>戰術訓練</a:t>
            </a:r>
            <a:endParaRPr lang="fr-CH" sz="1800" dirty="0"/>
          </a:p>
          <a:p>
            <a:pPr eaLnBrk="1" fontAlgn="auto" hangingPunct="1">
              <a:spcAft>
                <a:spcPts val="0"/>
              </a:spcAft>
              <a:defRPr/>
            </a:pPr>
            <a:r>
              <a:rPr lang="fr-CH" sz="1800" dirty="0"/>
              <a:t>Mental training</a:t>
            </a:r>
            <a:r>
              <a:rPr lang="zh-TW" altLang="zh-TW" sz="1800" dirty="0"/>
              <a:t>心理訓練</a:t>
            </a:r>
            <a:endParaRPr lang="fr-CH" sz="1800" dirty="0"/>
          </a:p>
          <a:p>
            <a:pPr eaLnBrk="1" fontAlgn="auto" hangingPunct="1">
              <a:spcAft>
                <a:spcPts val="0"/>
              </a:spcAft>
              <a:defRPr/>
            </a:pPr>
            <a:r>
              <a:rPr lang="fr-CH" sz="1800" dirty="0"/>
              <a:t>Motivation</a:t>
            </a:r>
            <a:r>
              <a:rPr lang="zh-TW" altLang="zh-TW" sz="1800" dirty="0"/>
              <a:t>動機</a:t>
            </a:r>
            <a:endParaRPr lang="en-US" sz="1800" u="sng" dirty="0"/>
          </a:p>
        </p:txBody>
      </p:sp>
      <p:sp>
        <p:nvSpPr>
          <p:cNvPr id="158723"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Methods</a:t>
            </a:r>
            <a:r>
              <a:rPr lang="zh-TW" altLang="en-US" b="1" dirty="0"/>
              <a:t>教學方法</a:t>
            </a:r>
            <a:endParaRPr lang="fr-CH"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Analysis Method</a:t>
            </a:r>
            <a:r>
              <a:rPr lang="zh-TW" altLang="en-US" sz="2800" u="sng" dirty="0"/>
              <a:t>分析方法</a:t>
            </a:r>
            <a:endParaRPr lang="en-US" sz="2800" u="sng" dirty="0"/>
          </a:p>
          <a:p>
            <a:pPr marL="0" indent="15875" eaLnBrk="1" fontAlgn="auto" hangingPunct="1">
              <a:spcAft>
                <a:spcPts val="0"/>
              </a:spcAft>
              <a:buNone/>
              <a:defRPr/>
            </a:pPr>
            <a:r>
              <a:rPr lang="en-US" sz="2000" dirty="0"/>
              <a:t>The analysis teaching method breaks down a complex topic or information into smaller parts to help the learner with a better understanding of the topic or information. To be effective, the coach must plan and pre-study the topic or information.</a:t>
            </a:r>
            <a:r>
              <a:rPr lang="zh-TW" altLang="zh-TW" sz="2000" dirty="0"/>
              <a:t>分析教學方法將</a:t>
            </a:r>
            <a:r>
              <a:rPr lang="zh-TW" altLang="en-US" sz="2000" dirty="0"/>
              <a:t>複雜</a:t>
            </a:r>
            <a:r>
              <a:rPr lang="zh-TW" altLang="zh-TW" sz="2000" dirty="0"/>
              <a:t>的主題或</a:t>
            </a:r>
            <a:r>
              <a:rPr lang="zh-TW" altLang="en-US" sz="2000" dirty="0"/>
              <a:t>資訊</a:t>
            </a:r>
            <a:r>
              <a:rPr lang="zh-TW" altLang="zh-TW" sz="2000" dirty="0"/>
              <a:t>分</a:t>
            </a:r>
            <a:r>
              <a:rPr lang="zh-TW" altLang="en-US" sz="2000" dirty="0"/>
              <a:t>割</a:t>
            </a:r>
            <a:r>
              <a:rPr lang="zh-TW" altLang="zh-TW" sz="2000" dirty="0"/>
              <a:t>成較小的部分，以</a:t>
            </a:r>
            <a:r>
              <a:rPr lang="zh-TW" altLang="en-US" sz="2000" dirty="0"/>
              <a:t>協</a:t>
            </a:r>
            <a:r>
              <a:rPr lang="zh-TW" altLang="zh-TW" sz="2000" dirty="0"/>
              <a:t>助學習者更</a:t>
            </a:r>
            <a:r>
              <a:rPr lang="zh-TW" altLang="en-US" sz="2000" dirty="0"/>
              <a:t>充分</a:t>
            </a:r>
            <a:r>
              <a:rPr lang="zh-TW" altLang="zh-TW" sz="2000" dirty="0"/>
              <a:t>了解主題或</a:t>
            </a:r>
            <a:r>
              <a:rPr lang="zh-TW" altLang="en-US" sz="2000" dirty="0"/>
              <a:t>資訊</a:t>
            </a:r>
            <a:r>
              <a:rPr lang="zh-TW" altLang="zh-TW" sz="2000" dirty="0"/>
              <a:t>。為了</a:t>
            </a:r>
            <a:r>
              <a:rPr lang="zh-TW" altLang="en-US" sz="2000" dirty="0"/>
              <a:t>產生</a:t>
            </a:r>
            <a:r>
              <a:rPr lang="zh-TW" altLang="zh-TW" sz="2000" dirty="0"/>
              <a:t>效</a:t>
            </a:r>
            <a:r>
              <a:rPr lang="zh-TW" altLang="en-US" sz="2000" dirty="0"/>
              <a:t>果</a:t>
            </a:r>
            <a:r>
              <a:rPr lang="zh-TW" altLang="zh-TW" sz="2000" dirty="0"/>
              <a:t>，教練必須規劃</a:t>
            </a:r>
            <a:r>
              <a:rPr lang="zh-TW" altLang="en-US" sz="2000" dirty="0"/>
              <a:t>並</a:t>
            </a:r>
            <a:r>
              <a:rPr lang="zh-TW" altLang="zh-TW" sz="2000" dirty="0"/>
              <a:t>預先研究</a:t>
            </a:r>
            <a:r>
              <a:rPr lang="zh-TW" altLang="en-US" sz="2000" dirty="0"/>
              <a:t>主</a:t>
            </a:r>
            <a:r>
              <a:rPr lang="zh-TW" altLang="zh-TW" sz="2000" dirty="0"/>
              <a:t>題或</a:t>
            </a:r>
            <a:r>
              <a:rPr lang="zh-TW" altLang="en-US" sz="2000" dirty="0"/>
              <a:t>資訊</a:t>
            </a:r>
            <a:r>
              <a:rPr lang="zh-TW" altLang="zh-TW" sz="2000" dirty="0"/>
              <a:t>。</a:t>
            </a:r>
            <a:br>
              <a:rPr lang="zh-TW" altLang="zh-TW" sz="2000" dirty="0"/>
            </a:br>
            <a:r>
              <a:rPr lang="en-US" sz="2000" dirty="0"/>
              <a:t>This method is recommended during the review of the boxer’s training, competition performance and the boxer’s development progress.</a:t>
            </a:r>
            <a:r>
              <a:rPr lang="zh-TW" altLang="zh-TW" sz="2000" dirty="0"/>
              <a:t>在</a:t>
            </a:r>
            <a:r>
              <a:rPr lang="zh-TW" altLang="en-US" sz="2000" dirty="0"/>
              <a:t>評估</a:t>
            </a:r>
            <a:r>
              <a:rPr lang="zh-TW" altLang="zh-TW" sz="2000" dirty="0"/>
              <a:t>拳擊手訓練</a:t>
            </a:r>
            <a:r>
              <a:rPr lang="zh-TW" altLang="en-US" sz="2000" dirty="0">
                <a:latin typeface="新細明體" panose="02020500000000000000" pitchFamily="18" charset="-120"/>
                <a:ea typeface="新細明體" panose="02020500000000000000" pitchFamily="18" charset="-120"/>
              </a:rPr>
              <a:t>、</a:t>
            </a:r>
            <a:r>
              <a:rPr lang="zh-TW" altLang="zh-TW" sz="2000" dirty="0"/>
              <a:t>比賽表現和拳擊手發展進度的過程中，建議採用這種方法。</a:t>
            </a:r>
            <a:br>
              <a:rPr lang="zh-TW" altLang="zh-TW" sz="2000" dirty="0"/>
            </a:br>
            <a:r>
              <a:rPr lang="fr-CH" sz="2000" dirty="0"/>
              <a:t>Effective</a:t>
            </a:r>
            <a:r>
              <a:rPr lang="zh-TW" altLang="en-US" sz="2000" dirty="0"/>
              <a:t>效果</a:t>
            </a:r>
            <a:endParaRPr lang="fr-CH" sz="2000" dirty="0"/>
          </a:p>
          <a:p>
            <a:pPr eaLnBrk="1" fontAlgn="auto" hangingPunct="1">
              <a:spcAft>
                <a:spcPts val="0"/>
              </a:spcAft>
              <a:defRPr/>
            </a:pPr>
            <a:r>
              <a:rPr lang="fr-CH" sz="1800" dirty="0"/>
              <a:t>Technique training</a:t>
            </a:r>
            <a:r>
              <a:rPr lang="zh-TW" altLang="zh-TW" sz="1800" dirty="0"/>
              <a:t>技術培訓</a:t>
            </a:r>
            <a:endParaRPr lang="fr-CH" sz="1800" dirty="0"/>
          </a:p>
          <a:p>
            <a:pPr eaLnBrk="1" fontAlgn="auto" hangingPunct="1">
              <a:spcAft>
                <a:spcPts val="0"/>
              </a:spcAft>
              <a:defRPr/>
            </a:pPr>
            <a:r>
              <a:rPr lang="fr-CH" sz="1800" dirty="0"/>
              <a:t>Physical training</a:t>
            </a:r>
            <a:r>
              <a:rPr lang="zh-TW" altLang="zh-TW" sz="1800" dirty="0"/>
              <a:t>體</a:t>
            </a:r>
            <a:r>
              <a:rPr lang="zh-TW" altLang="en-US" sz="1800" dirty="0"/>
              <a:t>能</a:t>
            </a:r>
            <a:r>
              <a:rPr lang="zh-TW" altLang="zh-TW" sz="1800" dirty="0"/>
              <a:t>訓練</a:t>
            </a:r>
            <a:endParaRPr lang="fr-CH" sz="1800" dirty="0"/>
          </a:p>
          <a:p>
            <a:pPr eaLnBrk="1" fontAlgn="auto" hangingPunct="1">
              <a:spcAft>
                <a:spcPts val="0"/>
              </a:spcAft>
              <a:defRPr/>
            </a:pPr>
            <a:r>
              <a:rPr lang="fr-CH" sz="1800" dirty="0"/>
              <a:t>Training session review</a:t>
            </a:r>
            <a:r>
              <a:rPr lang="zh-TW" altLang="zh-TW" sz="1800" dirty="0"/>
              <a:t>培訓</a:t>
            </a:r>
            <a:r>
              <a:rPr lang="zh-TW" altLang="en-US" sz="1800" dirty="0"/>
              <a:t>討論</a:t>
            </a:r>
            <a:r>
              <a:rPr lang="zh-TW" altLang="zh-TW" sz="1800" dirty="0"/>
              <a:t>會</a:t>
            </a:r>
            <a:r>
              <a:rPr lang="zh-TW" altLang="en-US" sz="1800" dirty="0"/>
              <a:t>評估</a:t>
            </a:r>
            <a:endParaRPr lang="fr-CH" sz="1800" dirty="0"/>
          </a:p>
          <a:p>
            <a:pPr eaLnBrk="1" fontAlgn="auto" hangingPunct="1">
              <a:spcAft>
                <a:spcPts val="0"/>
              </a:spcAft>
              <a:defRPr/>
            </a:pPr>
            <a:r>
              <a:rPr lang="fr-CH" sz="1800" dirty="0"/>
              <a:t>Competition performance review</a:t>
            </a:r>
            <a:r>
              <a:rPr lang="zh-TW" altLang="zh-TW" sz="1800" dirty="0"/>
              <a:t>比賽表現評估</a:t>
            </a:r>
            <a:endParaRPr lang="fr-CH" sz="1800" dirty="0"/>
          </a:p>
          <a:p>
            <a:pPr marL="0" indent="0" eaLnBrk="1" fontAlgn="auto" hangingPunct="1">
              <a:spcAft>
                <a:spcPts val="0"/>
              </a:spcAft>
              <a:buNone/>
              <a:defRPr/>
            </a:pPr>
            <a:r>
              <a:rPr lang="zh-TW" altLang="zh-TW" sz="1800" dirty="0"/>
              <a:t/>
            </a:r>
            <a:br>
              <a:rPr lang="zh-TW" altLang="zh-TW" sz="1800" dirty="0"/>
            </a:br>
            <a:r>
              <a:rPr lang="zh-TW" altLang="zh-TW" sz="1800" dirty="0"/>
              <a:t/>
            </a:r>
            <a:br>
              <a:rPr lang="zh-TW" altLang="zh-TW" sz="1800" dirty="0"/>
            </a:br>
            <a:r>
              <a:rPr lang="zh-TW" altLang="zh-TW" sz="1800" dirty="0"/>
              <a:t/>
            </a:r>
            <a:br>
              <a:rPr lang="zh-TW" altLang="zh-TW" sz="1800" dirty="0"/>
            </a:br>
            <a:endParaRPr lang="en-US" sz="1800" u="sng" dirty="0"/>
          </a:p>
        </p:txBody>
      </p:sp>
      <p:sp>
        <p:nvSpPr>
          <p:cNvPr id="159747"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Methods</a:t>
            </a:r>
            <a:r>
              <a:rPr lang="zh-TW" altLang="en-US" b="1" dirty="0"/>
              <a:t>教學方法</a:t>
            </a:r>
            <a:endParaRPr lang="fr-CH"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Visual Method</a:t>
            </a:r>
            <a:r>
              <a:rPr lang="zh-TW" altLang="en-US" sz="2800" u="sng" dirty="0"/>
              <a:t>視覺方法</a:t>
            </a:r>
            <a:endParaRPr lang="en-US" sz="2800" u="sng" dirty="0"/>
          </a:p>
          <a:p>
            <a:pPr marL="0" indent="15875" eaLnBrk="1" fontAlgn="auto" hangingPunct="1">
              <a:spcAft>
                <a:spcPts val="0"/>
              </a:spcAft>
              <a:buNone/>
              <a:defRPr/>
            </a:pPr>
            <a:r>
              <a:rPr lang="en-US" sz="2000" dirty="0"/>
              <a:t>Visual materials are very important tool in teaching. Depending on the different tool, the visual method can teach athletes from physical aspect to mental aspects. The Coach must select the appropriate visual product, in order to increase effectiveness and meet the purpose.</a:t>
            </a:r>
            <a:r>
              <a:rPr lang="zh-TW" altLang="zh-TW" sz="2000" dirty="0"/>
              <a:t>視覺材料是教學中非常重要的工具。根據不同的工具，從體</a:t>
            </a:r>
            <a:r>
              <a:rPr lang="zh-TW" altLang="en-US" sz="2000" dirty="0"/>
              <a:t>能</a:t>
            </a:r>
            <a:r>
              <a:rPr lang="zh-TW" altLang="zh-TW" sz="2000" dirty="0"/>
              <a:t>到</a:t>
            </a:r>
            <a:r>
              <a:rPr lang="zh-TW" altLang="en-US" sz="2000" dirty="0"/>
              <a:t>心理</a:t>
            </a:r>
            <a:r>
              <a:rPr lang="zh-TW" altLang="zh-TW" sz="2000" dirty="0"/>
              <a:t>方面</a:t>
            </a:r>
            <a:r>
              <a:rPr lang="zh-TW" altLang="en-US" sz="2000" dirty="0"/>
              <a:t>均可使用</a:t>
            </a:r>
            <a:r>
              <a:rPr lang="zh-TW" altLang="zh-TW" sz="2000" dirty="0"/>
              <a:t>視覺方法教導運動員。教練必須選擇適當的視覺產品，</a:t>
            </a:r>
            <a:r>
              <a:rPr lang="zh-TW" altLang="en-US" sz="2000" dirty="0"/>
              <a:t>才能增進效益</a:t>
            </a:r>
            <a:r>
              <a:rPr lang="zh-TW" altLang="zh-TW" sz="2000" dirty="0"/>
              <a:t>並達</a:t>
            </a:r>
            <a:r>
              <a:rPr lang="zh-TW" altLang="en-US" sz="2000" dirty="0"/>
              <a:t>成</a:t>
            </a:r>
            <a:r>
              <a:rPr lang="zh-TW" altLang="zh-TW" sz="2000" dirty="0"/>
              <a:t>目的。</a:t>
            </a:r>
            <a:br>
              <a:rPr lang="zh-TW" altLang="zh-TW" sz="2000" dirty="0"/>
            </a:br>
            <a:r>
              <a:rPr lang="en-US" sz="2000" dirty="0"/>
              <a:t>However, a disadvantage of visual method is the lack of interaction and possibly visual material is too general to focus on specific issues.</a:t>
            </a:r>
            <a:r>
              <a:rPr lang="zh-TW" altLang="zh-TW" sz="2000" dirty="0"/>
              <a:t>然而，視覺方法的缺點是缺乏互</a:t>
            </a:r>
            <a:r>
              <a:rPr lang="zh-TW" altLang="en-US" sz="2000" dirty="0"/>
              <a:t>動</a:t>
            </a:r>
            <a:r>
              <a:rPr lang="zh-TW" altLang="zh-TW" sz="2000" dirty="0"/>
              <a:t>，</a:t>
            </a:r>
            <a:r>
              <a:rPr lang="zh-TW" altLang="en-US" sz="2000" dirty="0"/>
              <a:t>並且</a:t>
            </a:r>
            <a:r>
              <a:rPr lang="zh-TW" altLang="zh-TW" sz="2000" dirty="0"/>
              <a:t>可能的視覺材料</a:t>
            </a:r>
            <a:r>
              <a:rPr lang="zh-TW" altLang="en-US" sz="2000" dirty="0"/>
              <a:t>往往聚焦在特定主</a:t>
            </a:r>
            <a:r>
              <a:rPr lang="zh-TW" altLang="zh-TW" sz="2000" dirty="0"/>
              <a:t>題。</a:t>
            </a:r>
            <a:br>
              <a:rPr lang="zh-TW" altLang="zh-TW" sz="2000" dirty="0"/>
            </a:br>
            <a:r>
              <a:rPr lang="fr-CH" sz="2000" dirty="0"/>
              <a:t>Effective</a:t>
            </a:r>
            <a:r>
              <a:rPr lang="zh-TW" altLang="en-US" sz="2000" dirty="0"/>
              <a:t>效果</a:t>
            </a:r>
            <a:endParaRPr lang="fr-CH" sz="2000" dirty="0"/>
          </a:p>
          <a:p>
            <a:pPr eaLnBrk="1" fontAlgn="auto" hangingPunct="1">
              <a:spcAft>
                <a:spcPts val="0"/>
              </a:spcAft>
              <a:defRPr/>
            </a:pPr>
            <a:r>
              <a:rPr lang="fr-CH" sz="1800" dirty="0"/>
              <a:t>Technique training</a:t>
            </a:r>
            <a:r>
              <a:rPr lang="zh-TW" altLang="en-US" sz="1800" dirty="0"/>
              <a:t>技術訓練</a:t>
            </a:r>
            <a:endParaRPr lang="en-US" altLang="zh-TW" sz="1800" dirty="0"/>
          </a:p>
          <a:p>
            <a:pPr eaLnBrk="1" fontAlgn="auto" hangingPunct="1">
              <a:spcAft>
                <a:spcPts val="0"/>
              </a:spcAft>
              <a:defRPr/>
            </a:pPr>
            <a:r>
              <a:rPr lang="fr-CH" sz="1800" dirty="0"/>
              <a:t>Physical training</a:t>
            </a:r>
            <a:r>
              <a:rPr lang="zh-TW" altLang="zh-TW" sz="1800" dirty="0"/>
              <a:t>體</a:t>
            </a:r>
            <a:r>
              <a:rPr lang="zh-TW" altLang="en-US" sz="1800" dirty="0"/>
              <a:t>能</a:t>
            </a:r>
            <a:r>
              <a:rPr lang="zh-TW" altLang="zh-TW" sz="1800" dirty="0"/>
              <a:t>訓練</a:t>
            </a:r>
            <a:endParaRPr lang="fr-CH" sz="1800" dirty="0"/>
          </a:p>
          <a:p>
            <a:pPr eaLnBrk="1" fontAlgn="auto" hangingPunct="1">
              <a:spcAft>
                <a:spcPts val="0"/>
              </a:spcAft>
              <a:defRPr/>
            </a:pPr>
            <a:r>
              <a:rPr lang="fr-CH" sz="1800" dirty="0"/>
              <a:t>Tactical training</a:t>
            </a:r>
            <a:r>
              <a:rPr lang="zh-TW" altLang="zh-TW" sz="1800" dirty="0"/>
              <a:t>戰術訓練</a:t>
            </a:r>
            <a:endParaRPr lang="fr-CH" sz="1800" dirty="0"/>
          </a:p>
          <a:p>
            <a:pPr eaLnBrk="1" fontAlgn="auto" hangingPunct="1">
              <a:spcAft>
                <a:spcPts val="0"/>
              </a:spcAft>
              <a:defRPr/>
            </a:pPr>
            <a:r>
              <a:rPr lang="fr-CH" sz="1800" dirty="0"/>
              <a:t>Mental training</a:t>
            </a:r>
            <a:r>
              <a:rPr lang="zh-TW" altLang="zh-TW" sz="1800" dirty="0"/>
              <a:t>心理訓練</a:t>
            </a:r>
            <a:endParaRPr lang="en-US" altLang="zh-TW" sz="1800" u="sng" dirty="0"/>
          </a:p>
          <a:p>
            <a:pPr marL="0" indent="0" eaLnBrk="1" fontAlgn="auto" hangingPunct="1">
              <a:spcAft>
                <a:spcPts val="0"/>
              </a:spcAft>
              <a:buNone/>
              <a:defRPr/>
            </a:pPr>
            <a:r>
              <a:rPr lang="zh-TW" altLang="zh-TW" sz="1800" dirty="0"/>
              <a:t/>
            </a:r>
            <a:br>
              <a:rPr lang="zh-TW" altLang="zh-TW" sz="1800" dirty="0"/>
            </a:br>
            <a:r>
              <a:rPr lang="zh-TW" altLang="zh-TW" sz="1800" dirty="0"/>
              <a:t/>
            </a:r>
            <a:br>
              <a:rPr lang="zh-TW" altLang="zh-TW" sz="1800" dirty="0"/>
            </a:br>
            <a:r>
              <a:rPr lang="zh-TW" altLang="zh-TW" sz="1800" dirty="0"/>
              <a:t/>
            </a:r>
            <a:br>
              <a:rPr lang="zh-TW" altLang="zh-TW" sz="1800" dirty="0"/>
            </a:br>
            <a:endParaRPr lang="en-US" sz="1800" u="sng" dirty="0"/>
          </a:p>
        </p:txBody>
      </p:sp>
      <p:sp>
        <p:nvSpPr>
          <p:cNvPr id="160771"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Teaching Methods</a:t>
            </a:r>
            <a:r>
              <a:rPr lang="zh-TW" altLang="en-US" b="1" dirty="0"/>
              <a:t>教學方法</a:t>
            </a:r>
            <a:endParaRPr lang="fr-CH"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3"/>
          <p:cNvSpPr>
            <a:spLocks noGrp="1"/>
          </p:cNvSpPr>
          <p:nvPr>
            <p:ph idx="1"/>
          </p:nvPr>
        </p:nvSpPr>
        <p:spPr bwMode="auto">
          <a:xfrm>
            <a:off x="920750" y="1412875"/>
            <a:ext cx="8496300" cy="4824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2300" dirty="0"/>
              <a:t>Training methods, which are applicable in the training process, are divided into two groups, uninterrupted and interrupted method. Uninterrupted method is training certain exercises without rest period in between sets.</a:t>
            </a:r>
            <a:r>
              <a:rPr lang="zh-TW" altLang="zh-TW" sz="2000" dirty="0"/>
              <a:t> 適用訓練過程</a:t>
            </a:r>
            <a:r>
              <a:rPr lang="zh-TW" altLang="en-US" sz="2000" dirty="0"/>
              <a:t>的</a:t>
            </a:r>
            <a:r>
              <a:rPr lang="zh-TW" altLang="zh-TW" sz="2000" dirty="0"/>
              <a:t>訓練方法，</a:t>
            </a:r>
            <a:r>
              <a:rPr lang="en-US" altLang="zh-TW" sz="2000" dirty="0"/>
              <a:t> </a:t>
            </a:r>
            <a:r>
              <a:rPr lang="zh-TW" altLang="en-US" sz="2000" dirty="0"/>
              <a:t>區</a:t>
            </a:r>
            <a:r>
              <a:rPr lang="zh-TW" altLang="zh-TW" sz="2000" dirty="0"/>
              <a:t>分為兩組，不間斷和中斷方法。不間斷方法是</a:t>
            </a:r>
            <a:r>
              <a:rPr lang="zh-TW" altLang="en-US" sz="2000" dirty="0"/>
              <a:t>兩場之間</a:t>
            </a:r>
            <a:r>
              <a:rPr lang="zh-TW" altLang="zh-TW" sz="2000" dirty="0"/>
              <a:t>沒有休息期間的</a:t>
            </a:r>
            <a:r>
              <a:rPr lang="zh-TW" altLang="en-US" sz="2000" dirty="0"/>
              <a:t>某</a:t>
            </a:r>
            <a:r>
              <a:rPr lang="zh-TW" altLang="zh-TW" sz="2000" dirty="0"/>
              <a:t>些訓練練習。</a:t>
            </a:r>
            <a:br>
              <a:rPr lang="zh-TW" altLang="zh-TW" sz="2000" dirty="0"/>
            </a:br>
            <a:r>
              <a:rPr lang="en-US" altLang="en-US" sz="2300" dirty="0"/>
              <a:t>Interrupted method is training exercises with rest periods between exercises or sets.</a:t>
            </a:r>
            <a:r>
              <a:rPr lang="zh-TW" altLang="zh-TW" sz="2000" dirty="0"/>
              <a:t>中斷方法是在練習或</a:t>
            </a:r>
            <a:r>
              <a:rPr lang="zh-TW" altLang="en-US" sz="2000" dirty="0"/>
              <a:t>兩場</a:t>
            </a:r>
            <a:r>
              <a:rPr lang="zh-TW" altLang="zh-TW" sz="2000" dirty="0"/>
              <a:t>之間</a:t>
            </a:r>
            <a:r>
              <a:rPr lang="zh-TW" altLang="en-US" sz="2000" dirty="0"/>
              <a:t>有</a:t>
            </a:r>
            <a:r>
              <a:rPr lang="zh-TW" altLang="zh-TW" sz="2000" dirty="0"/>
              <a:t>休息的</a:t>
            </a:r>
            <a:r>
              <a:rPr lang="zh-TW" altLang="en-US" sz="2000" dirty="0"/>
              <a:t>訓練</a:t>
            </a:r>
            <a:r>
              <a:rPr lang="zh-TW" altLang="zh-TW" sz="2000" dirty="0"/>
              <a:t>練習。</a:t>
            </a:r>
            <a:br>
              <a:rPr lang="zh-TW" altLang="zh-TW" sz="2000" dirty="0"/>
            </a:br>
            <a:r>
              <a:rPr lang="en-US" altLang="en-US" sz="2300" dirty="0"/>
              <a:t>Terminologies</a:t>
            </a:r>
            <a:r>
              <a:rPr lang="zh-TW" altLang="en-US" sz="2300" dirty="0"/>
              <a:t>術語</a:t>
            </a:r>
            <a:endParaRPr lang="en-US" altLang="en-US" sz="2300" dirty="0"/>
          </a:p>
          <a:p>
            <a:pPr marL="0" indent="0" eaLnBrk="1" hangingPunct="1">
              <a:buNone/>
            </a:pPr>
            <a:r>
              <a:rPr lang="en-US" altLang="en-US" sz="1800" dirty="0"/>
              <a:t>• </a:t>
            </a:r>
            <a:r>
              <a:rPr lang="en-US" altLang="en-US" sz="1800" dirty="0" smtClean="0">
                <a:solidFill>
                  <a:srgbClr val="00B0F0"/>
                </a:solidFill>
              </a:rPr>
              <a:t>Sets： </a:t>
            </a:r>
            <a:r>
              <a:rPr lang="en-US" altLang="en-US" sz="1800" dirty="0">
                <a:solidFill>
                  <a:srgbClr val="00B0F0"/>
                </a:solidFill>
              </a:rPr>
              <a:t>group of repetitions</a:t>
            </a:r>
            <a:r>
              <a:rPr lang="zh-TW" altLang="en-US" sz="1800" dirty="0" smtClean="0">
                <a:solidFill>
                  <a:srgbClr val="00B0F0"/>
                </a:solidFill>
              </a:rPr>
              <a:t>組</a:t>
            </a:r>
            <a:r>
              <a:rPr lang="zh-TW" altLang="zh-TW" sz="1800" dirty="0" smtClean="0">
                <a:solidFill>
                  <a:srgbClr val="00B0F0"/>
                </a:solidFill>
              </a:rPr>
              <a:t>合</a:t>
            </a:r>
            <a:r>
              <a:rPr lang="zh-TW" altLang="en-US" sz="1800" dirty="0" smtClean="0">
                <a:solidFill>
                  <a:srgbClr val="00B0F0"/>
                </a:solidFill>
              </a:rPr>
              <a:t>：</a:t>
            </a:r>
            <a:r>
              <a:rPr lang="zh-TW" altLang="zh-TW" sz="1800" dirty="0" smtClean="0">
                <a:solidFill>
                  <a:srgbClr val="00B0F0"/>
                </a:solidFill>
              </a:rPr>
              <a:t>重複</a:t>
            </a:r>
            <a:r>
              <a:rPr lang="zh-TW" altLang="en-US" sz="1800" dirty="0">
                <a:solidFill>
                  <a:srgbClr val="00B0F0"/>
                </a:solidFill>
              </a:rPr>
              <a:t>的集合</a:t>
            </a:r>
            <a:endParaRPr lang="en-US" altLang="en-US" sz="1800" dirty="0">
              <a:solidFill>
                <a:srgbClr val="00B0F0"/>
              </a:solidFill>
            </a:endParaRPr>
          </a:p>
          <a:p>
            <a:pPr marL="0" indent="0" eaLnBrk="1" hangingPunct="1">
              <a:buNone/>
            </a:pPr>
            <a:r>
              <a:rPr lang="en-US" altLang="en-US" sz="1800" dirty="0"/>
              <a:t>• </a:t>
            </a:r>
            <a:r>
              <a:rPr lang="en-US" altLang="en-US" sz="1800" dirty="0" smtClean="0"/>
              <a:t>Repetitions： </a:t>
            </a:r>
            <a:r>
              <a:rPr lang="en-US" altLang="en-US" sz="1800" dirty="0"/>
              <a:t>number of exercise</a:t>
            </a:r>
            <a:r>
              <a:rPr lang="zh-TW" altLang="zh-TW" sz="1800" dirty="0" smtClean="0"/>
              <a:t>重複</a:t>
            </a:r>
            <a:r>
              <a:rPr lang="zh-TW" altLang="en-US" sz="1800" dirty="0" smtClean="0"/>
              <a:t>：練習</a:t>
            </a:r>
            <a:r>
              <a:rPr lang="zh-TW" altLang="zh-TW" sz="1800" dirty="0"/>
              <a:t>次數</a:t>
            </a:r>
            <a:endParaRPr lang="en-US" altLang="en-US" sz="1800" dirty="0"/>
          </a:p>
          <a:p>
            <a:pPr marL="0" indent="0" eaLnBrk="1" hangingPunct="1">
              <a:buNone/>
            </a:pPr>
            <a:r>
              <a:rPr lang="en-US" altLang="en-US" sz="1800" dirty="0"/>
              <a:t>• Rest </a:t>
            </a:r>
            <a:r>
              <a:rPr lang="en-US" altLang="en-US" sz="1800" dirty="0" smtClean="0"/>
              <a:t>period： </a:t>
            </a:r>
            <a:r>
              <a:rPr lang="en-US" altLang="en-US" sz="1800" dirty="0"/>
              <a:t>rest time</a:t>
            </a:r>
            <a:r>
              <a:rPr lang="zh-TW" altLang="zh-TW" sz="1800" dirty="0"/>
              <a:t>休息</a:t>
            </a:r>
            <a:r>
              <a:rPr lang="zh-TW" altLang="en-US" sz="1800" dirty="0" smtClean="0"/>
              <a:t>期</a:t>
            </a:r>
            <a:r>
              <a:rPr lang="zh-TW" altLang="zh-TW" sz="1800" dirty="0" smtClean="0"/>
              <a:t>間</a:t>
            </a:r>
            <a:r>
              <a:rPr lang="zh-TW" altLang="en-US" sz="1800" dirty="0" smtClean="0"/>
              <a:t>：</a:t>
            </a:r>
            <a:r>
              <a:rPr lang="zh-TW" altLang="zh-TW" sz="1800" dirty="0" smtClean="0"/>
              <a:t>休息</a:t>
            </a:r>
            <a:r>
              <a:rPr lang="zh-TW" altLang="zh-TW" sz="1800" dirty="0"/>
              <a:t>時間</a:t>
            </a:r>
            <a:endParaRPr lang="en-US" altLang="en-US" sz="1800" dirty="0"/>
          </a:p>
          <a:p>
            <a:pPr marL="0" indent="0" eaLnBrk="1" hangingPunct="1">
              <a:buNone/>
            </a:pPr>
            <a:r>
              <a:rPr lang="en-US" altLang="en-US" sz="1800" dirty="0"/>
              <a:t>• Heart </a:t>
            </a:r>
            <a:r>
              <a:rPr lang="en-US" altLang="en-US" sz="1800" dirty="0" smtClean="0"/>
              <a:t>rate： </a:t>
            </a:r>
            <a:r>
              <a:rPr lang="en-US" altLang="en-US" sz="1800" dirty="0"/>
              <a:t>number of heartbeats per certain amount of time</a:t>
            </a:r>
            <a:r>
              <a:rPr lang="zh-TW" altLang="zh-TW" sz="1800" dirty="0"/>
              <a:t>心</a:t>
            </a:r>
            <a:r>
              <a:rPr lang="zh-TW" altLang="zh-TW" sz="1800" dirty="0" smtClean="0"/>
              <a:t>率</a:t>
            </a:r>
            <a:r>
              <a:rPr lang="zh-TW" altLang="en-US" sz="1800" dirty="0" smtClean="0"/>
              <a:t>：特</a:t>
            </a:r>
            <a:r>
              <a:rPr lang="zh-TW" altLang="zh-TW" sz="1800" dirty="0" smtClean="0"/>
              <a:t>定</a:t>
            </a:r>
            <a:r>
              <a:rPr lang="zh-TW" altLang="zh-TW" sz="1800" dirty="0"/>
              <a:t>時間</a:t>
            </a:r>
            <a:r>
              <a:rPr lang="zh-TW" altLang="en-US" sz="1800" dirty="0"/>
              <a:t>內的</a:t>
            </a:r>
            <a:r>
              <a:rPr lang="zh-TW" altLang="zh-TW" sz="1800" dirty="0"/>
              <a:t>心跳數</a:t>
            </a:r>
            <a:endParaRPr lang="en-US" altLang="en-US" sz="1800" dirty="0"/>
          </a:p>
          <a:p>
            <a:pPr marL="0" indent="0" eaLnBrk="1" hangingPunct="1">
              <a:buNone/>
            </a:pPr>
            <a:r>
              <a:rPr lang="en-US" altLang="en-US" sz="1800" dirty="0"/>
              <a:t>• Work </a:t>
            </a:r>
            <a:r>
              <a:rPr lang="en-US" altLang="en-US" sz="1800" dirty="0" smtClean="0"/>
              <a:t>period： </a:t>
            </a:r>
            <a:r>
              <a:rPr lang="en-US" altLang="en-US" sz="1800" dirty="0"/>
              <a:t>duration of exercise</a:t>
            </a:r>
            <a:r>
              <a:rPr lang="zh-TW" altLang="en-US" sz="1800" dirty="0" smtClean="0"/>
              <a:t>活動期</a:t>
            </a:r>
            <a:r>
              <a:rPr lang="zh-TW" altLang="zh-TW" sz="1800" dirty="0" smtClean="0"/>
              <a:t>間</a:t>
            </a:r>
            <a:r>
              <a:rPr lang="zh-TW" altLang="en-US" sz="1800" dirty="0" smtClean="0"/>
              <a:t>：</a:t>
            </a:r>
            <a:r>
              <a:rPr lang="zh-TW" altLang="zh-TW" sz="1800" dirty="0" smtClean="0"/>
              <a:t>運動</a:t>
            </a:r>
            <a:r>
              <a:rPr lang="zh-TW" altLang="en-US" sz="1800" dirty="0"/>
              <a:t>持續</a:t>
            </a:r>
            <a:r>
              <a:rPr lang="zh-TW" altLang="zh-TW" sz="1800" dirty="0"/>
              <a:t>時間</a:t>
            </a:r>
            <a:endParaRPr lang="en-US" altLang="en-US" sz="1800" u="sng" dirty="0"/>
          </a:p>
        </p:txBody>
      </p:sp>
      <p:sp>
        <p:nvSpPr>
          <p:cNvPr id="161795"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Training Methods</a:t>
            </a:r>
            <a:r>
              <a:rPr lang="zh-TW" altLang="en-US" b="1" dirty="0"/>
              <a:t>教學方法</a:t>
            </a:r>
            <a:endParaRPr lang="fr-CH"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Uninterrupted Method</a:t>
            </a:r>
            <a:r>
              <a:rPr lang="zh-TW" altLang="en-US" sz="2800" u="sng" dirty="0"/>
              <a:t>不間斷方法</a:t>
            </a:r>
            <a:endParaRPr lang="en-US" sz="2800" u="sng" dirty="0"/>
          </a:p>
          <a:p>
            <a:pPr marL="0" indent="0" eaLnBrk="1" fontAlgn="auto" hangingPunct="1">
              <a:spcAft>
                <a:spcPts val="0"/>
              </a:spcAft>
              <a:buNone/>
              <a:defRPr/>
            </a:pPr>
            <a:r>
              <a:rPr lang="en-US" dirty="0"/>
              <a:t>The essential principle of the uninterrupted method is the lack of rest period between exercises. Uninterrupted method can also be divided into two categories； with steady intensity and changeable intensity</a:t>
            </a:r>
            <a:r>
              <a:rPr lang="en-US" dirty="0">
                <a:solidFill>
                  <a:srgbClr val="FF0000"/>
                </a:solidFill>
              </a:rPr>
              <a:t>.</a:t>
            </a:r>
            <a:r>
              <a:rPr lang="en-US" dirty="0"/>
              <a:t> Intensity refers to how much work or effort athletes put </a:t>
            </a:r>
            <a:r>
              <a:rPr lang="fr-CH" dirty="0"/>
              <a:t>into the exercises.</a:t>
            </a:r>
            <a:r>
              <a:rPr lang="zh-TW" altLang="zh-TW" dirty="0"/>
              <a:t>不間斷方法的基本原則是練習之間</a:t>
            </a:r>
            <a:r>
              <a:rPr lang="zh-TW" altLang="en-US" dirty="0"/>
              <a:t>沒有</a:t>
            </a:r>
            <a:r>
              <a:rPr lang="zh-TW" altLang="zh-TW" dirty="0"/>
              <a:t>休息時間。不間斷方法也可</a:t>
            </a:r>
            <a:r>
              <a:rPr lang="zh-TW" altLang="en-US" dirty="0"/>
              <a:t>區</a:t>
            </a:r>
            <a:r>
              <a:rPr lang="zh-TW" altLang="zh-TW" dirty="0"/>
              <a:t>分為兩</a:t>
            </a:r>
            <a:r>
              <a:rPr lang="zh-TW" altLang="zh-TW" dirty="0" smtClean="0"/>
              <a:t>類</a:t>
            </a:r>
            <a:r>
              <a:rPr lang="zh-TW" altLang="en-US" dirty="0" smtClean="0"/>
              <a:t>：具備</a:t>
            </a:r>
            <a:r>
              <a:rPr lang="zh-TW" altLang="zh-TW" dirty="0"/>
              <a:t>穩定</a:t>
            </a:r>
            <a:r>
              <a:rPr lang="zh-TW" altLang="en-US" dirty="0"/>
              <a:t>的</a:t>
            </a:r>
            <a:r>
              <a:rPr lang="zh-TW" altLang="zh-TW" dirty="0"/>
              <a:t>強度和</a:t>
            </a:r>
            <a:r>
              <a:rPr lang="zh-TW" altLang="en-US" dirty="0"/>
              <a:t>具有</a:t>
            </a:r>
            <a:r>
              <a:rPr lang="zh-TW" altLang="zh-TW" dirty="0"/>
              <a:t>變化</a:t>
            </a:r>
            <a:r>
              <a:rPr lang="zh-TW" altLang="en-US" dirty="0"/>
              <a:t>的</a:t>
            </a:r>
            <a:r>
              <a:rPr lang="zh-TW" altLang="zh-TW" dirty="0"/>
              <a:t>強度。強度</a:t>
            </a:r>
            <a:r>
              <a:rPr lang="zh-TW" altLang="en-US" dirty="0"/>
              <a:t>是</a:t>
            </a:r>
            <a:r>
              <a:rPr lang="zh-TW" altLang="zh-TW" dirty="0"/>
              <a:t>指運動員</a:t>
            </a:r>
            <a:r>
              <a:rPr lang="zh-TW" altLang="en-US" dirty="0"/>
              <a:t>對練習</a:t>
            </a:r>
            <a:r>
              <a:rPr lang="zh-TW" altLang="zh-TW" dirty="0"/>
              <a:t>投入多少</a:t>
            </a:r>
            <a:r>
              <a:rPr lang="zh-TW" altLang="en-US" dirty="0"/>
              <a:t>勞動</a:t>
            </a:r>
            <a:r>
              <a:rPr lang="zh-TW" altLang="zh-TW" dirty="0"/>
              <a:t>或努力。</a:t>
            </a:r>
            <a:endParaRPr lang="fr-CH" dirty="0"/>
          </a:p>
          <a:p>
            <a:pPr marL="0" indent="0" eaLnBrk="1" fontAlgn="auto" hangingPunct="1">
              <a:spcAft>
                <a:spcPts val="0"/>
              </a:spcAft>
              <a:buFont typeface="Arial" panose="020B0604020202020204" pitchFamily="34" charset="0"/>
              <a:buNone/>
              <a:defRPr/>
            </a:pPr>
            <a:endParaRPr lang="fr-CH" dirty="0"/>
          </a:p>
        </p:txBody>
      </p:sp>
      <p:sp>
        <p:nvSpPr>
          <p:cNvPr id="162819"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Training Methods</a:t>
            </a:r>
            <a:r>
              <a:rPr lang="zh-TW" altLang="en-US" b="1" dirty="0"/>
              <a:t>訓練方法</a:t>
            </a:r>
            <a:endParaRPr lang="fr-CH" alt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3" indent="0" eaLnBrk="1" hangingPunct="1">
              <a:spcBef>
                <a:spcPct val="0"/>
              </a:spcBef>
              <a:buFont typeface="Arial" panose="020B0604020202020204" pitchFamily="34" charset="0"/>
              <a:buNone/>
            </a:pPr>
            <a:endParaRPr lang="en-US" altLang="en-US" sz="2800" u="sng" dirty="0"/>
          </a:p>
          <a:p>
            <a:pPr marL="0" lvl="3" indent="0" eaLnBrk="1" hangingPunct="1">
              <a:spcBef>
                <a:spcPts val="700"/>
              </a:spcBef>
              <a:buFont typeface="Arial" panose="020B0604020202020204" pitchFamily="34" charset="0"/>
              <a:buNone/>
            </a:pPr>
            <a:r>
              <a:rPr lang="en-US" altLang="en-US" sz="2400" u="sng" dirty="0"/>
              <a:t>Course purpose</a:t>
            </a:r>
            <a:r>
              <a:rPr lang="zh-TW" altLang="en-US" sz="2400" u="sng" dirty="0"/>
              <a:t>課程目的</a:t>
            </a:r>
            <a:endParaRPr lang="en-US" altLang="en-US" sz="2400" dirty="0"/>
          </a:p>
          <a:p>
            <a:pPr marL="0" indent="0" eaLnBrk="1" hangingPunct="1">
              <a:spcBef>
                <a:spcPts val="600"/>
              </a:spcBef>
              <a:buNone/>
            </a:pPr>
            <a:r>
              <a:rPr lang="en-US" altLang="en-US" sz="2000" dirty="0"/>
              <a:t>The purpose of the AIBA 1-Star Course for Coaches is to provide the basic understanding of AIBA Coaching standards, AIBA Rules and regulations for Seconds. </a:t>
            </a:r>
            <a:r>
              <a:rPr lang="zh-TW" altLang="zh-TW" sz="2000" dirty="0"/>
              <a:t>AIBA</a:t>
            </a:r>
            <a:r>
              <a:rPr lang="zh-TW" altLang="en-US" sz="2000" dirty="0"/>
              <a:t> </a:t>
            </a:r>
            <a:r>
              <a:rPr lang="en-US" altLang="zh-TW" sz="2000" dirty="0"/>
              <a:t>1</a:t>
            </a:r>
            <a:r>
              <a:rPr lang="zh-TW" altLang="en-US" sz="2000" dirty="0"/>
              <a:t>星級教練</a:t>
            </a:r>
            <a:r>
              <a:rPr lang="zh-TW" altLang="zh-TW" sz="2000" dirty="0"/>
              <a:t>課程的目的</a:t>
            </a:r>
            <a:r>
              <a:rPr lang="zh-TW" altLang="en-US" sz="2000" dirty="0"/>
              <a:t>，</a:t>
            </a:r>
            <a:r>
              <a:rPr lang="zh-TW" altLang="zh-TW" sz="2000" dirty="0"/>
              <a:t>是</a:t>
            </a:r>
            <a:r>
              <a:rPr lang="zh-TW" altLang="en-US" sz="2000" dirty="0"/>
              <a:t>對</a:t>
            </a:r>
            <a:r>
              <a:rPr lang="zh-TW" altLang="zh-TW" sz="2000" dirty="0"/>
              <a:t>AIBA教練標準</a:t>
            </a:r>
            <a:r>
              <a:rPr lang="zh-TW" altLang="en-US" sz="2000" dirty="0">
                <a:latin typeface="新細明體" panose="02020500000000000000" pitchFamily="18" charset="-120"/>
                <a:ea typeface="新細明體" panose="02020500000000000000" pitchFamily="18" charset="-120"/>
              </a:rPr>
              <a:t>、</a:t>
            </a:r>
            <a:r>
              <a:rPr lang="zh-TW" altLang="zh-TW" sz="2000" dirty="0"/>
              <a:t>AIBA規</a:t>
            </a:r>
            <a:r>
              <a:rPr lang="zh-TW" altLang="en-US" sz="2000" dirty="0"/>
              <a:t>則</a:t>
            </a:r>
            <a:r>
              <a:rPr lang="zh-TW" altLang="zh-TW" sz="2000" dirty="0"/>
              <a:t>和</a:t>
            </a:r>
            <a:r>
              <a:rPr lang="zh-TW" altLang="en-US" sz="2000" dirty="0"/>
              <a:t>助手</a:t>
            </a:r>
            <a:r>
              <a:rPr lang="zh-TW" altLang="zh-TW" sz="2000" dirty="0"/>
              <a:t>規</a:t>
            </a:r>
            <a:r>
              <a:rPr lang="zh-TW" altLang="en-US" sz="2000" dirty="0"/>
              <a:t>範</a:t>
            </a:r>
            <a:r>
              <a:rPr lang="zh-TW" altLang="zh-TW" sz="2000" dirty="0"/>
              <a:t>提供基本</a:t>
            </a:r>
            <a:r>
              <a:rPr lang="zh-TW" altLang="en-US" sz="2000" dirty="0"/>
              <a:t>的</a:t>
            </a:r>
            <a:r>
              <a:rPr lang="zh-TW" altLang="zh-TW" sz="2000" dirty="0"/>
              <a:t>了解。</a:t>
            </a:r>
            <a:endParaRPr lang="pl-PL" altLang="en-US" sz="2000" dirty="0"/>
          </a:p>
          <a:p>
            <a:pPr marL="0" indent="0" algn="just" eaLnBrk="1" hangingPunct="1">
              <a:spcBef>
                <a:spcPts val="600"/>
              </a:spcBef>
              <a:buFont typeface="Arial" panose="020B0604020202020204" pitchFamily="34" charset="0"/>
              <a:buNone/>
            </a:pPr>
            <a:r>
              <a:rPr lang="en-US" altLang="en-US" sz="2000" dirty="0"/>
              <a:t>The course should aid the participants to develop their coaching skills. The course introduces and develops teaching and training methodology, basic knowledge of boxing techniques, tactics, physical and psychological preparation of the boxer. The course also provides an introduction to the coaching in AIBA Professional Boxing and the importance of a </a:t>
            </a:r>
            <a:r>
              <a:rPr lang="en-US" altLang="en-US" sz="2000" dirty="0" err="1"/>
              <a:t>Cutman</a:t>
            </a:r>
            <a:r>
              <a:rPr lang="en-US" altLang="en-US" sz="2000" dirty="0"/>
              <a:t>.</a:t>
            </a:r>
            <a:r>
              <a:rPr lang="zh-TW" altLang="en-US" sz="2000" dirty="0"/>
              <a:t>本</a:t>
            </a:r>
            <a:r>
              <a:rPr lang="zh-TW" altLang="zh-TW" sz="2000" dirty="0"/>
              <a:t>課程應協助參與者發展他們的</a:t>
            </a:r>
            <a:r>
              <a:rPr lang="zh-TW" altLang="en-US" sz="2000" dirty="0"/>
              <a:t>指</a:t>
            </a:r>
            <a:r>
              <a:rPr lang="zh-TW" altLang="zh-TW" sz="2000" dirty="0"/>
              <a:t>導技巧。課程介紹</a:t>
            </a:r>
            <a:r>
              <a:rPr lang="zh-TW" altLang="en-US" sz="2000" dirty="0"/>
              <a:t>並</a:t>
            </a:r>
            <a:r>
              <a:rPr lang="zh-TW" altLang="zh-TW" sz="2000" dirty="0"/>
              <a:t>開發</a:t>
            </a:r>
            <a:r>
              <a:rPr lang="zh-TW" altLang="en-US" sz="2000" dirty="0"/>
              <a:t>拳擊手的</a:t>
            </a:r>
            <a:r>
              <a:rPr lang="zh-TW" altLang="zh-TW" sz="2000" dirty="0"/>
              <a:t>教學和訓練方法</a:t>
            </a:r>
            <a:r>
              <a:rPr lang="zh-TW" altLang="en-US" sz="2000" dirty="0">
                <a:latin typeface="新細明體" panose="02020500000000000000" pitchFamily="18" charset="-120"/>
                <a:ea typeface="新細明體" panose="02020500000000000000" pitchFamily="18" charset="-120"/>
              </a:rPr>
              <a:t>、</a:t>
            </a:r>
            <a:r>
              <a:rPr lang="zh-TW" altLang="zh-TW" sz="2000" dirty="0"/>
              <a:t>拳擊技術</a:t>
            </a:r>
            <a:r>
              <a:rPr lang="zh-TW" altLang="en-US" sz="2000" dirty="0">
                <a:latin typeface="新細明體" panose="02020500000000000000" pitchFamily="18" charset="-120"/>
                <a:ea typeface="新細明體" panose="02020500000000000000" pitchFamily="18" charset="-120"/>
              </a:rPr>
              <a:t>、</a:t>
            </a:r>
            <a:r>
              <a:rPr lang="zh-TW" altLang="zh-TW" sz="2000" dirty="0"/>
              <a:t>戰術</a:t>
            </a:r>
            <a:r>
              <a:rPr lang="zh-TW" altLang="en-US" sz="2000" dirty="0">
                <a:latin typeface="新細明體" panose="02020500000000000000" pitchFamily="18" charset="-120"/>
                <a:ea typeface="新細明體" panose="02020500000000000000" pitchFamily="18" charset="-120"/>
              </a:rPr>
              <a:t>、</a:t>
            </a:r>
            <a:r>
              <a:rPr lang="zh-TW" altLang="zh-TW" sz="2000" dirty="0"/>
              <a:t>身體和心理準備的基本知識。本課程還</a:t>
            </a:r>
            <a:r>
              <a:rPr lang="zh-TW" altLang="en-US" sz="2000" dirty="0"/>
              <a:t>有</a:t>
            </a:r>
            <a:r>
              <a:rPr lang="zh-TW" altLang="zh-TW" sz="2000" dirty="0"/>
              <a:t>介紹AIB</a:t>
            </a:r>
            <a:r>
              <a:rPr lang="en-US" altLang="zh-TW" sz="2000" dirty="0"/>
              <a:t>A</a:t>
            </a:r>
            <a:r>
              <a:rPr lang="zh-TW" altLang="en-US" sz="2000" dirty="0"/>
              <a:t>專業拳擊</a:t>
            </a:r>
            <a:r>
              <a:rPr lang="zh-TW" altLang="zh-TW" sz="2000" dirty="0"/>
              <a:t>的</a:t>
            </a:r>
            <a:r>
              <a:rPr lang="zh-TW" altLang="en-US" sz="2000" dirty="0"/>
              <a:t>訓</a:t>
            </a:r>
            <a:r>
              <a:rPr lang="zh-TW" altLang="zh-TW" sz="2000" dirty="0"/>
              <a:t>練和</a:t>
            </a:r>
            <a:r>
              <a:rPr lang="zh-TW" altLang="en-US" sz="2000" dirty="0"/>
              <a:t>傷口處理師</a:t>
            </a:r>
            <a:r>
              <a:rPr lang="zh-TW" altLang="zh-TW" sz="2000" dirty="0"/>
              <a:t>的重要性。</a:t>
            </a:r>
            <a:endParaRPr lang="en-US" altLang="en-US" sz="2000" dirty="0"/>
          </a:p>
        </p:txBody>
      </p:sp>
      <p:sp>
        <p:nvSpPr>
          <p:cNvPr id="11059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737F600-0BDA-40DA-8CFF-73F4A59CFF0B}" type="slidenum">
              <a:rPr lang="en-US" altLang="en-US" sz="1200" smtClean="0">
                <a:solidFill>
                  <a:srgbClr val="FFFFFF"/>
                </a:solidFill>
                <a:latin typeface="Arial Black" panose="020B0A04020102090204" pitchFamily="34" charset="0"/>
                <a:sym typeface="Arial Black" panose="020B0A04020102090204" pitchFamily="34" charset="0"/>
              </a:rPr>
              <a:pPr/>
              <a:t>6</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10596" name="Rectangle 3"/>
          <p:cNvSpPr>
            <a:spLocks noGrp="1" noChangeArrowheads="1"/>
          </p:cNvSpPr>
          <p:nvPr>
            <p:ph type="title"/>
          </p:nvPr>
        </p:nvSpPr>
        <p:spPr>
          <a:xfrm>
            <a:off x="2073275" y="333375"/>
            <a:ext cx="7632700" cy="647700"/>
          </a:xfrm>
        </p:spPr>
        <p:txBody>
          <a:bodyPr/>
          <a:lstStyle/>
          <a:p>
            <a:pPr eaLnBrk="1" hangingPunct="1"/>
            <a:r>
              <a:rPr lang="en-US" altLang="en-US" dirty="0"/>
              <a:t>Course Overview</a:t>
            </a:r>
            <a:r>
              <a:rPr lang="zh-TW" altLang="en-US" b="1" dirty="0"/>
              <a:t>課程概述</a:t>
            </a:r>
            <a:endParaRPr lang="en-US" altLang="en-US" b="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Uninterrupted Method</a:t>
            </a:r>
            <a:r>
              <a:rPr lang="zh-TW" altLang="en-US" sz="2800" u="sng" dirty="0"/>
              <a:t>不間斷方法</a:t>
            </a:r>
            <a:endParaRPr lang="en-US" sz="2800" u="sng" dirty="0"/>
          </a:p>
          <a:p>
            <a:pPr marL="358775" indent="-358775" eaLnBrk="1" fontAlgn="auto" hangingPunct="1">
              <a:spcAft>
                <a:spcPts val="0"/>
              </a:spcAft>
              <a:defRPr/>
            </a:pPr>
            <a:r>
              <a:rPr lang="en-US" b="1" dirty="0"/>
              <a:t>with Steady Intensity </a:t>
            </a:r>
            <a:r>
              <a:rPr lang="en-US" dirty="0"/>
              <a:t>- </a:t>
            </a:r>
            <a:r>
              <a:rPr lang="en-US" sz="2200" dirty="0"/>
              <a:t>Conduct an exercise without changing difficulties or intensity </a:t>
            </a:r>
            <a:r>
              <a:rPr lang="en-US" altLang="zh-TW" sz="2200" dirty="0"/>
              <a:t>(i.e. long distances run on a course with soft surfaces, at steady pace).</a:t>
            </a:r>
            <a:r>
              <a:rPr lang="zh-TW" altLang="zh-TW" sz="2000" b="1" dirty="0"/>
              <a:t>具</a:t>
            </a:r>
            <a:r>
              <a:rPr lang="zh-TW" altLang="en-US" sz="2000" b="1" dirty="0"/>
              <a:t>備</a:t>
            </a:r>
            <a:r>
              <a:rPr lang="zh-TW" altLang="zh-TW" sz="2000" b="1" dirty="0"/>
              <a:t>穩定的強度 </a:t>
            </a:r>
            <a:r>
              <a:rPr lang="zh-TW" altLang="zh-TW" sz="2000" dirty="0"/>
              <a:t>- 進行</a:t>
            </a:r>
            <a:r>
              <a:rPr lang="zh-TW" altLang="en-US" sz="2000" dirty="0"/>
              <a:t>訓練</a:t>
            </a:r>
            <a:r>
              <a:rPr lang="zh-TW" altLang="zh-TW" sz="2000" dirty="0"/>
              <a:t>而不改變困難</a:t>
            </a:r>
            <a:r>
              <a:rPr lang="zh-TW" altLang="en-US" sz="2000" dirty="0"/>
              <a:t>度</a:t>
            </a:r>
            <a:r>
              <a:rPr lang="zh-TW" altLang="zh-TW" sz="2000" dirty="0"/>
              <a:t>或強度（</a:t>
            </a:r>
            <a:r>
              <a:rPr lang="zh-TW" altLang="en-US" sz="2000" dirty="0"/>
              <a:t>亦</a:t>
            </a:r>
            <a:r>
              <a:rPr lang="zh-TW" altLang="zh-TW" sz="2000" dirty="0"/>
              <a:t>即，以穩定的</a:t>
            </a:r>
            <a:r>
              <a:rPr lang="zh-TW" altLang="en-US" sz="2000" dirty="0"/>
              <a:t>步伐</a:t>
            </a:r>
            <a:r>
              <a:rPr lang="zh-TW" altLang="zh-TW" sz="2000" dirty="0"/>
              <a:t>，在柔軟表面</a:t>
            </a:r>
            <a:r>
              <a:rPr lang="zh-TW" altLang="en-US" sz="2000" dirty="0"/>
              <a:t>的</a:t>
            </a:r>
            <a:r>
              <a:rPr lang="zh-TW" altLang="zh-TW" sz="2000" dirty="0"/>
              <a:t>路線上</a:t>
            </a:r>
            <a:r>
              <a:rPr lang="zh-TW" altLang="en-US" sz="2000" dirty="0"/>
              <a:t>長跑</a:t>
            </a:r>
            <a:r>
              <a:rPr lang="zh-TW" altLang="zh-TW" sz="2000" dirty="0"/>
              <a:t>）。</a:t>
            </a:r>
            <a:endParaRPr lang="en-US" sz="2200" dirty="0"/>
          </a:p>
          <a:p>
            <a:pPr marL="0" indent="0" eaLnBrk="1" fontAlgn="auto" hangingPunct="1">
              <a:spcAft>
                <a:spcPts val="0"/>
              </a:spcAft>
              <a:buNone/>
              <a:defRPr/>
            </a:pPr>
            <a:r>
              <a:rPr lang="en-US" sz="2200" dirty="0"/>
              <a:t>Training </a:t>
            </a:r>
            <a:r>
              <a:rPr lang="en-US" sz="2200" dirty="0" smtClean="0"/>
              <a:t>Effects： </a:t>
            </a:r>
            <a:r>
              <a:rPr lang="en-US" sz="2200" dirty="0"/>
              <a:t>development of general endurance and strength endurance</a:t>
            </a:r>
            <a:r>
              <a:rPr lang="zh-TW" altLang="zh-TW" sz="2000" dirty="0"/>
              <a:t>訓練</a:t>
            </a:r>
            <a:r>
              <a:rPr lang="zh-TW" altLang="zh-TW" sz="2000" dirty="0" smtClean="0"/>
              <a:t>效果</a:t>
            </a:r>
            <a:r>
              <a:rPr lang="zh-TW" altLang="en-US" sz="2000" dirty="0" smtClean="0"/>
              <a:t>：</a:t>
            </a:r>
            <a:r>
              <a:rPr lang="zh-TW" altLang="zh-TW" sz="2000" dirty="0" smtClean="0"/>
              <a:t>發展</a:t>
            </a:r>
            <a:r>
              <a:rPr lang="zh-TW" altLang="zh-TW" sz="2000" dirty="0"/>
              <a:t>一般耐力和</a:t>
            </a:r>
            <a:r>
              <a:rPr lang="zh-TW" altLang="en-US" sz="2000" dirty="0"/>
              <a:t>體</a:t>
            </a:r>
            <a:r>
              <a:rPr lang="zh-TW" altLang="zh-TW" sz="2000" dirty="0"/>
              <a:t>力耐力</a:t>
            </a:r>
            <a:endParaRPr lang="en-US" sz="2200" dirty="0"/>
          </a:p>
          <a:p>
            <a:pPr marL="358775" indent="-358775" eaLnBrk="1" fontAlgn="auto" hangingPunct="1">
              <a:spcAft>
                <a:spcPts val="0"/>
              </a:spcAft>
              <a:defRPr/>
            </a:pPr>
            <a:r>
              <a:rPr lang="en-US" b="1" dirty="0"/>
              <a:t>with Varying Intensity </a:t>
            </a:r>
            <a:r>
              <a:rPr lang="en-US" dirty="0"/>
              <a:t>- </a:t>
            </a:r>
            <a:r>
              <a:rPr lang="en-US" sz="2200" dirty="0"/>
              <a:t>Conduct an exercise with constantly changing difficulties to change intensity (i.e. </a:t>
            </a:r>
            <a:r>
              <a:rPr lang="en-US" sz="2200" dirty="0">
                <a:solidFill>
                  <a:srgbClr val="FF0000"/>
                </a:solidFill>
              </a:rPr>
              <a:t>long distances run on a course with uphill, downhill,</a:t>
            </a:r>
            <a:r>
              <a:rPr lang="en-US" sz="2200" dirty="0"/>
              <a:t> soft surfaces and hard </a:t>
            </a:r>
            <a:r>
              <a:rPr lang="fr-CH" sz="2200" dirty="0"/>
              <a:t>surfaces).</a:t>
            </a:r>
            <a:r>
              <a:rPr lang="zh-TW" altLang="zh-TW" sz="2000" b="1" dirty="0"/>
              <a:t>具有不同的強度</a:t>
            </a:r>
            <a:r>
              <a:rPr lang="zh-TW" altLang="zh-TW" sz="2000" dirty="0"/>
              <a:t> - 進行不斷變化的難度</a:t>
            </a:r>
            <a:r>
              <a:rPr lang="zh-TW" altLang="en-US" sz="2000" dirty="0"/>
              <a:t>而</a:t>
            </a:r>
            <a:r>
              <a:rPr lang="zh-TW" altLang="zh-TW" sz="2000" dirty="0"/>
              <a:t>改變強度的運動（</a:t>
            </a:r>
            <a:r>
              <a:rPr lang="zh-TW" altLang="en-US" sz="2000" dirty="0"/>
              <a:t>亦</a:t>
            </a:r>
            <a:r>
              <a:rPr lang="zh-TW" altLang="zh-TW" sz="2000" dirty="0"/>
              <a:t>即，</a:t>
            </a:r>
            <a:r>
              <a:rPr lang="zh-TW" altLang="zh-TW" sz="2000" dirty="0">
                <a:solidFill>
                  <a:srgbClr val="FF0000"/>
                </a:solidFill>
              </a:rPr>
              <a:t>在上坡</a:t>
            </a:r>
            <a:r>
              <a:rPr lang="zh-TW" altLang="en-US" sz="2000" dirty="0">
                <a:solidFill>
                  <a:srgbClr val="FF0000"/>
                </a:solidFill>
                <a:latin typeface="新細明體" panose="02020500000000000000" pitchFamily="18" charset="-120"/>
                <a:ea typeface="新細明體" panose="02020500000000000000" pitchFamily="18" charset="-120"/>
              </a:rPr>
              <a:t>、</a:t>
            </a:r>
            <a:r>
              <a:rPr lang="zh-TW" altLang="zh-TW" sz="2000" dirty="0">
                <a:solidFill>
                  <a:srgbClr val="FF0000"/>
                </a:solidFill>
              </a:rPr>
              <a:t>下坡</a:t>
            </a:r>
            <a:r>
              <a:rPr lang="zh-TW" altLang="en-US" sz="2000" dirty="0">
                <a:latin typeface="新細明體" panose="02020500000000000000" pitchFamily="18" charset="-120"/>
                <a:ea typeface="新細明體" panose="02020500000000000000" pitchFamily="18" charset="-120"/>
              </a:rPr>
              <a:t>、柔</a:t>
            </a:r>
            <a:r>
              <a:rPr lang="zh-TW" altLang="zh-TW" sz="2000" dirty="0"/>
              <a:t>軟表面和硬表面</a:t>
            </a:r>
            <a:r>
              <a:rPr lang="zh-TW" altLang="zh-TW" sz="2000" dirty="0">
                <a:solidFill>
                  <a:srgbClr val="FF0000"/>
                </a:solidFill>
              </a:rPr>
              <a:t>的長</a:t>
            </a:r>
            <a:r>
              <a:rPr lang="zh-TW" altLang="en-US" sz="2000" dirty="0">
                <a:solidFill>
                  <a:srgbClr val="FF0000"/>
                </a:solidFill>
              </a:rPr>
              <a:t>距離跑步</a:t>
            </a:r>
            <a:r>
              <a:rPr lang="zh-TW" altLang="zh-TW" sz="2000" dirty="0"/>
              <a:t>）。</a:t>
            </a:r>
            <a:endParaRPr lang="fr-CH" sz="2200" dirty="0"/>
          </a:p>
          <a:p>
            <a:pPr marL="0" indent="0" eaLnBrk="1" fontAlgn="auto" hangingPunct="1">
              <a:spcAft>
                <a:spcPts val="0"/>
              </a:spcAft>
              <a:buFont typeface="Arial" panose="020B0604020202020204" pitchFamily="34" charset="0"/>
              <a:buNone/>
              <a:defRPr/>
            </a:pPr>
            <a:r>
              <a:rPr lang="en-US" sz="2200" dirty="0"/>
              <a:t>Training </a:t>
            </a:r>
            <a:r>
              <a:rPr lang="en-US" sz="2200" dirty="0" smtClean="0"/>
              <a:t>Effects： </a:t>
            </a:r>
            <a:r>
              <a:rPr lang="en-US" sz="2200" dirty="0"/>
              <a:t>development of general endurance and strength endurance in </a:t>
            </a:r>
            <a:r>
              <a:rPr lang="fr-CH" sz="2200" dirty="0"/>
              <a:t>advanced degree</a:t>
            </a:r>
            <a:r>
              <a:rPr lang="zh-TW" altLang="zh-TW" sz="2000" dirty="0"/>
              <a:t>訓練</a:t>
            </a:r>
            <a:r>
              <a:rPr lang="zh-TW" altLang="zh-TW" sz="2000" dirty="0" smtClean="0"/>
              <a:t>效果</a:t>
            </a:r>
            <a:r>
              <a:rPr lang="zh-TW" altLang="en-US" sz="2000" dirty="0" smtClean="0"/>
              <a:t>：</a:t>
            </a:r>
            <a:r>
              <a:rPr lang="zh-TW" altLang="zh-TW" sz="2000" dirty="0" smtClean="0"/>
              <a:t>發展</a:t>
            </a:r>
            <a:r>
              <a:rPr lang="zh-TW" altLang="en-US" sz="2000" dirty="0"/>
              <a:t>進階程度的</a:t>
            </a:r>
            <a:r>
              <a:rPr lang="zh-TW" altLang="zh-TW" sz="2000" dirty="0"/>
              <a:t>一般耐力和</a:t>
            </a:r>
            <a:r>
              <a:rPr lang="zh-TW" altLang="en-US" sz="2000" dirty="0"/>
              <a:t>體</a:t>
            </a:r>
            <a:r>
              <a:rPr lang="zh-TW" altLang="zh-TW" sz="2000" dirty="0"/>
              <a:t>力耐力</a:t>
            </a:r>
            <a:endParaRPr lang="en-US" sz="2200" u="sng" dirty="0"/>
          </a:p>
          <a:p>
            <a:pPr marL="358775" indent="-358775" eaLnBrk="1" fontAlgn="auto" hangingPunct="1">
              <a:spcAft>
                <a:spcPts val="0"/>
              </a:spcAft>
              <a:defRPr/>
            </a:pPr>
            <a:endParaRPr lang="en-US" dirty="0"/>
          </a:p>
        </p:txBody>
      </p:sp>
      <p:sp>
        <p:nvSpPr>
          <p:cNvPr id="163843"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Training Methods</a:t>
            </a:r>
            <a:r>
              <a:rPr lang="zh-TW" altLang="en-US" b="1" dirty="0"/>
              <a:t>訓練方法</a:t>
            </a:r>
            <a:endParaRPr lang="fr-CH" alt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968875"/>
          </a:xfrm>
        </p:spPr>
        <p:txBody>
          <a:bodyPr numCol="1"/>
          <a:lstStyle/>
          <a:p>
            <a:pPr eaLnBrk="1" fontAlgn="auto" hangingPunct="1">
              <a:spcAft>
                <a:spcPts val="0"/>
              </a:spcAft>
              <a:buFont typeface="Arial" panose="020B0604020202020204" pitchFamily="34" charset="0"/>
              <a:buNone/>
              <a:defRPr/>
            </a:pPr>
            <a:r>
              <a:rPr lang="en-US" sz="2800" u="sng" dirty="0"/>
              <a:t>Interrupted Method – with repetitions</a:t>
            </a:r>
            <a:r>
              <a:rPr lang="zh-TW" altLang="en-US" sz="2800" u="sng" dirty="0"/>
              <a:t>中斷方法</a:t>
            </a:r>
            <a:r>
              <a:rPr lang="en-US" altLang="zh-TW" sz="2800" u="sng" dirty="0"/>
              <a:t>-</a:t>
            </a:r>
            <a:r>
              <a:rPr lang="zh-TW" altLang="en-US" sz="2800" u="sng" dirty="0"/>
              <a:t>重複</a:t>
            </a:r>
            <a:endParaRPr lang="en-US" sz="2800" u="sng" dirty="0"/>
          </a:p>
          <a:p>
            <a:pPr marL="0" indent="0" eaLnBrk="1" fontAlgn="auto" hangingPunct="1">
              <a:spcAft>
                <a:spcPts val="0"/>
              </a:spcAft>
              <a:buNone/>
              <a:defRPr/>
            </a:pPr>
            <a:r>
              <a:rPr lang="en-US" sz="1800" dirty="0"/>
              <a:t>The repetition method is a combination of three </a:t>
            </a:r>
            <a:r>
              <a:rPr lang="en-US" sz="1800" dirty="0" smtClean="0"/>
              <a:t>elements： </a:t>
            </a:r>
            <a:r>
              <a:rPr lang="en-US" sz="1800" dirty="0"/>
              <a:t>duration of exercise, number of repetitions or sets of exercise, and rest period. In repetition training method, intensity of exercise shall be maximal, therefore, in order to achieve best outcome, exercise executing techniques should be familiar to the athlete.</a:t>
            </a:r>
            <a:r>
              <a:rPr lang="zh-TW" altLang="zh-TW" sz="1800" dirty="0"/>
              <a:t>重複方法是三</a:t>
            </a:r>
            <a:r>
              <a:rPr lang="zh-TW" altLang="en-US" sz="1800" dirty="0"/>
              <a:t>項</a:t>
            </a:r>
            <a:r>
              <a:rPr lang="zh-TW" altLang="zh-TW" sz="1800" dirty="0"/>
              <a:t>要素的</a:t>
            </a:r>
            <a:r>
              <a:rPr lang="zh-TW" altLang="zh-TW" sz="1800" dirty="0" smtClean="0"/>
              <a:t>組合</a:t>
            </a:r>
            <a:r>
              <a:rPr lang="zh-TW" altLang="en-US" sz="1800" dirty="0" smtClean="0"/>
              <a:t>：</a:t>
            </a:r>
            <a:r>
              <a:rPr lang="zh-TW" altLang="zh-TW" sz="1800" dirty="0" smtClean="0"/>
              <a:t>運動</a:t>
            </a:r>
            <a:r>
              <a:rPr lang="zh-TW" altLang="zh-TW" sz="1800" dirty="0"/>
              <a:t>持續時間</a:t>
            </a:r>
            <a:r>
              <a:rPr lang="zh-TW" altLang="en-US" sz="1800" dirty="0">
                <a:latin typeface="新細明體" panose="02020500000000000000" pitchFamily="18" charset="-120"/>
              </a:rPr>
              <a:t>、</a:t>
            </a:r>
            <a:r>
              <a:rPr lang="zh-TW" altLang="zh-TW" sz="1800" dirty="0"/>
              <a:t>重複次數或運動</a:t>
            </a:r>
            <a:r>
              <a:rPr lang="zh-TW" altLang="en-US" sz="1800" dirty="0"/>
              <a:t>組</a:t>
            </a:r>
            <a:r>
              <a:rPr lang="zh-TW" altLang="zh-TW" sz="1800" dirty="0"/>
              <a:t>合以及休息時間。在重複訓練方法中，</a:t>
            </a:r>
            <a:r>
              <a:rPr lang="zh-TW" altLang="en-US" sz="1800" dirty="0"/>
              <a:t>應當是</a:t>
            </a:r>
            <a:r>
              <a:rPr lang="zh-TW" altLang="zh-TW" sz="1800" dirty="0"/>
              <a:t>最</a:t>
            </a:r>
            <a:r>
              <a:rPr lang="zh-TW" altLang="en-US" sz="1800" dirty="0"/>
              <a:t>大的</a:t>
            </a:r>
            <a:r>
              <a:rPr lang="zh-TW" altLang="zh-TW" sz="1800" dirty="0"/>
              <a:t>運動強度，因此為了達到最佳效果，</a:t>
            </a:r>
            <a:r>
              <a:rPr lang="zh-TW" altLang="en-US" sz="1800" dirty="0"/>
              <a:t>必須</a:t>
            </a:r>
            <a:r>
              <a:rPr lang="zh-TW" altLang="zh-TW" sz="1800" dirty="0"/>
              <a:t>是運動員熟悉的運動技巧。</a:t>
            </a:r>
            <a:endParaRPr lang="en-US" sz="1800" dirty="0"/>
          </a:p>
          <a:p>
            <a:pPr marL="0" indent="0" eaLnBrk="1" fontAlgn="auto" hangingPunct="1">
              <a:spcAft>
                <a:spcPts val="0"/>
              </a:spcAft>
              <a:buNone/>
              <a:defRPr/>
            </a:pPr>
            <a:r>
              <a:rPr lang="en-US" sz="1800" dirty="0"/>
              <a:t>Rest period in repetition method should be long enough for the athlete to achieve full recovery (close to normal heart rate). The reason that the athlete must achieve full recovery is because he or she will carry on the same exercise again with maximum intensity. Without full recovery, exercise with repetition method cannot be performed properly.</a:t>
            </a:r>
            <a:r>
              <a:rPr lang="zh-TW" altLang="zh-TW" sz="1800" dirty="0"/>
              <a:t>重複方法應</a:t>
            </a:r>
            <a:r>
              <a:rPr lang="zh-TW" altLang="en-US" sz="1800" dirty="0"/>
              <a:t>有</a:t>
            </a:r>
            <a:r>
              <a:rPr lang="zh-TW" altLang="zh-TW" sz="1800" dirty="0"/>
              <a:t>足夠長的休息時間，</a:t>
            </a:r>
            <a:r>
              <a:rPr lang="zh-TW" altLang="en-US" sz="1800" dirty="0"/>
              <a:t>讓</a:t>
            </a:r>
            <a:r>
              <a:rPr lang="zh-TW" altLang="zh-TW" sz="1800" dirty="0"/>
              <a:t>運動員完全恢復（接近正常心率）。動員必須全面恢復的原因</a:t>
            </a:r>
            <a:r>
              <a:rPr lang="zh-TW" altLang="en-US" sz="1800" dirty="0"/>
              <a:t>，</a:t>
            </a:r>
            <a:r>
              <a:rPr lang="zh-TW" altLang="zh-TW" sz="1800" dirty="0"/>
              <a:t>是因為他或她將以最</a:t>
            </a:r>
            <a:r>
              <a:rPr lang="zh-TW" altLang="en-US" sz="1800" dirty="0"/>
              <a:t>大強</a:t>
            </a:r>
            <a:r>
              <a:rPr lang="zh-TW" altLang="zh-TW" sz="1800" dirty="0"/>
              <a:t>度重新進行相同的</a:t>
            </a:r>
            <a:r>
              <a:rPr lang="zh-TW" altLang="en-US" sz="1800" dirty="0"/>
              <a:t>運動</a:t>
            </a:r>
            <a:r>
              <a:rPr lang="zh-TW" altLang="zh-TW" sz="1800" dirty="0"/>
              <a:t>。</a:t>
            </a:r>
            <a:r>
              <a:rPr lang="zh-TW" altLang="en-US" sz="1800" dirty="0"/>
              <a:t>如果</a:t>
            </a:r>
            <a:r>
              <a:rPr lang="zh-TW" altLang="zh-TW" sz="1800" dirty="0"/>
              <a:t>沒有完全</a:t>
            </a:r>
            <a:r>
              <a:rPr lang="zh-TW" altLang="en-US" sz="1800" dirty="0"/>
              <a:t>恢復</a:t>
            </a:r>
            <a:r>
              <a:rPr lang="zh-TW" altLang="zh-TW" sz="1800" dirty="0"/>
              <a:t>，</a:t>
            </a:r>
            <a:r>
              <a:rPr lang="zh-TW" altLang="en-US" sz="1800" dirty="0"/>
              <a:t>就</a:t>
            </a:r>
            <a:r>
              <a:rPr lang="zh-TW" altLang="zh-TW" sz="1800" dirty="0"/>
              <a:t>無法</a:t>
            </a:r>
            <a:r>
              <a:rPr lang="zh-TW" altLang="en-US" sz="1800" dirty="0"/>
              <a:t>適當</a:t>
            </a:r>
            <a:r>
              <a:rPr lang="zh-TW" altLang="zh-TW" sz="1800" dirty="0"/>
              <a:t>執行重複</a:t>
            </a:r>
            <a:r>
              <a:rPr lang="zh-TW" altLang="en-US" sz="1800" dirty="0"/>
              <a:t>方法</a:t>
            </a:r>
            <a:r>
              <a:rPr lang="zh-TW" altLang="zh-TW" sz="1800" dirty="0"/>
              <a:t>。</a:t>
            </a:r>
            <a:endParaRPr lang="pl-PL" sz="1800" dirty="0"/>
          </a:p>
          <a:p>
            <a:pPr marL="0" indent="0" eaLnBrk="1" fontAlgn="auto" hangingPunct="1">
              <a:spcAft>
                <a:spcPts val="0"/>
              </a:spcAft>
              <a:buNone/>
              <a:defRPr/>
            </a:pPr>
            <a:r>
              <a:rPr lang="en-US" sz="1800" dirty="0"/>
              <a:t>In the repetition method, one set of exercise should be no more than 6 to 8 repetitions and shall be no more than 3 to 4 sets.</a:t>
            </a:r>
            <a:r>
              <a:rPr lang="zh-TW" altLang="zh-TW" sz="1800" dirty="0"/>
              <a:t>在重複方法中，一組</a:t>
            </a:r>
            <a:r>
              <a:rPr lang="zh-TW" altLang="en-US" sz="1800" dirty="0"/>
              <a:t>運動重複</a:t>
            </a:r>
            <a:r>
              <a:rPr lang="zh-TW" altLang="zh-TW" sz="1800" dirty="0"/>
              <a:t>不得超過6〜8次，</a:t>
            </a:r>
            <a:r>
              <a:rPr lang="zh-TW" altLang="en-US" sz="1800" dirty="0"/>
              <a:t>並且</a:t>
            </a:r>
            <a:r>
              <a:rPr lang="zh-TW" altLang="zh-TW" sz="1800" dirty="0"/>
              <a:t>不超過3〜4組。</a:t>
            </a:r>
            <a:endParaRPr lang="en-US" sz="1800" dirty="0"/>
          </a:p>
          <a:p>
            <a:pPr marL="0" indent="0" eaLnBrk="1" fontAlgn="auto" hangingPunct="1">
              <a:spcAft>
                <a:spcPts val="0"/>
              </a:spcAft>
              <a:buFont typeface="Arial" panose="020B0604020202020204" pitchFamily="34" charset="0"/>
              <a:buNone/>
              <a:defRPr/>
            </a:pPr>
            <a:r>
              <a:rPr lang="en-US" sz="1800" dirty="0"/>
              <a:t>Training </a:t>
            </a:r>
            <a:r>
              <a:rPr lang="en-US" sz="1800" dirty="0" smtClean="0"/>
              <a:t>Effects： </a:t>
            </a:r>
            <a:r>
              <a:rPr lang="en-US" sz="1800" dirty="0"/>
              <a:t>Development of speed, speed endurance, maximum strength and dynamic strength.</a:t>
            </a:r>
            <a:r>
              <a:rPr lang="zh-TW" altLang="zh-TW" sz="1800" dirty="0"/>
              <a:t>訓練</a:t>
            </a:r>
            <a:r>
              <a:rPr lang="zh-TW" altLang="zh-TW" sz="1800" dirty="0" smtClean="0"/>
              <a:t>效果</a:t>
            </a:r>
            <a:r>
              <a:rPr lang="zh-TW" altLang="en-US" sz="1800" dirty="0" smtClean="0"/>
              <a:t>：</a:t>
            </a:r>
            <a:r>
              <a:rPr lang="zh-TW" altLang="zh-TW" sz="1800" dirty="0" smtClean="0"/>
              <a:t>發展</a:t>
            </a:r>
            <a:r>
              <a:rPr lang="zh-TW" altLang="zh-TW" sz="1800" dirty="0"/>
              <a:t>速度</a:t>
            </a:r>
            <a:r>
              <a:rPr lang="zh-TW" altLang="en-US" sz="1800" dirty="0">
                <a:latin typeface="新細明體" panose="02020500000000000000" pitchFamily="18" charset="-120"/>
                <a:ea typeface="新細明體" panose="02020500000000000000" pitchFamily="18" charset="-120"/>
              </a:rPr>
              <a:t>、</a:t>
            </a:r>
            <a:r>
              <a:rPr lang="zh-TW" altLang="zh-TW" sz="1800" dirty="0"/>
              <a:t>速度耐力</a:t>
            </a:r>
            <a:r>
              <a:rPr lang="zh-TW" altLang="en-US" sz="1800" dirty="0">
                <a:latin typeface="新細明體" panose="02020500000000000000" pitchFamily="18" charset="-120"/>
                <a:ea typeface="新細明體" panose="02020500000000000000" pitchFamily="18" charset="-120"/>
              </a:rPr>
              <a:t>、</a:t>
            </a:r>
            <a:r>
              <a:rPr lang="zh-TW" altLang="zh-TW" sz="1800" dirty="0"/>
              <a:t>最大強度和動態</a:t>
            </a:r>
            <a:r>
              <a:rPr lang="zh-TW" altLang="en-US" sz="1800" dirty="0"/>
              <a:t>體</a:t>
            </a:r>
            <a:r>
              <a:rPr lang="zh-TW" altLang="zh-TW" sz="1800" dirty="0"/>
              <a:t>力。</a:t>
            </a:r>
            <a:endParaRPr lang="en-US" sz="1800" dirty="0"/>
          </a:p>
          <a:p>
            <a:pPr marL="0" indent="0" eaLnBrk="1" fontAlgn="auto" hangingPunct="1">
              <a:spcAft>
                <a:spcPts val="0"/>
              </a:spcAft>
              <a:buFont typeface="Arial" panose="020B0604020202020204" pitchFamily="34" charset="0"/>
              <a:buNone/>
              <a:defRPr/>
            </a:pPr>
            <a:endParaRPr lang="en-US" sz="2000" u="sng" dirty="0"/>
          </a:p>
        </p:txBody>
      </p:sp>
      <p:sp>
        <p:nvSpPr>
          <p:cNvPr id="164867"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Training Methods</a:t>
            </a:r>
            <a:r>
              <a:rPr lang="zh-TW" altLang="en-US" b="1" dirty="0"/>
              <a:t>訓練方法</a:t>
            </a:r>
            <a:endParaRPr lang="fr-CH"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0750" y="1412875"/>
            <a:ext cx="8496300" cy="4824413"/>
          </a:xfrm>
        </p:spPr>
        <p:txBody>
          <a:bodyPr numCol="1"/>
          <a:lstStyle/>
          <a:p>
            <a:pPr eaLnBrk="1" fontAlgn="auto" hangingPunct="1">
              <a:spcAft>
                <a:spcPts val="0"/>
              </a:spcAft>
              <a:buFont typeface="Arial" panose="020B0604020202020204" pitchFamily="34" charset="0"/>
              <a:buNone/>
              <a:defRPr/>
            </a:pPr>
            <a:r>
              <a:rPr lang="en-US" sz="2800" u="sng" dirty="0"/>
              <a:t>Interrupted Method – with intervals</a:t>
            </a:r>
            <a:r>
              <a:rPr lang="zh-TW" altLang="en-US" sz="2800" u="sng" dirty="0"/>
              <a:t>中斷方法</a:t>
            </a:r>
            <a:r>
              <a:rPr lang="en-US" altLang="zh-TW" sz="2800" u="sng" dirty="0"/>
              <a:t>-</a:t>
            </a:r>
            <a:r>
              <a:rPr lang="zh-TW" altLang="en-US" sz="2800" u="sng" dirty="0"/>
              <a:t>間隔</a:t>
            </a:r>
            <a:endParaRPr lang="en-US" sz="2800" u="sng" dirty="0"/>
          </a:p>
          <a:p>
            <a:pPr marL="0" indent="0" eaLnBrk="1" fontAlgn="auto" hangingPunct="1">
              <a:spcAft>
                <a:spcPts val="0"/>
              </a:spcAft>
              <a:buNone/>
              <a:defRPr/>
            </a:pPr>
            <a:r>
              <a:rPr lang="en-US" sz="2200" dirty="0"/>
              <a:t>For interval method, the coach has to program the training session with carefully considering duration of exercise, intensity of the exercise and rest period. Unlike the repetition method, the athlete will not get enough rest periods to have full recovery. For example, short-distance running with maximum intensity for 30 seconds, rest for 30 seconds then start another short-distance running with maximum intensity for 30 seconds, next 30 sec rest, start running and etc. On the basis of training objective, the coach should select the proper duration of effort, duration of rest and number of repetitions.</a:t>
            </a:r>
            <a:r>
              <a:rPr lang="zh-TW" altLang="en-US" sz="2000" dirty="0"/>
              <a:t>關</a:t>
            </a:r>
            <a:r>
              <a:rPr lang="zh-TW" altLang="zh-TW" sz="2000" dirty="0"/>
              <a:t>於間隔方法，教練必須仔細考慮運動的持續時間</a:t>
            </a:r>
            <a:r>
              <a:rPr lang="zh-TW" altLang="en-US" sz="2000" dirty="0">
                <a:latin typeface="新細明體" panose="02020500000000000000" pitchFamily="18" charset="-120"/>
              </a:rPr>
              <a:t>、運動的強度</a:t>
            </a:r>
            <a:r>
              <a:rPr lang="zh-TW" altLang="zh-TW" sz="2000" dirty="0"/>
              <a:t>和休息時間來</a:t>
            </a:r>
            <a:r>
              <a:rPr lang="zh-TW" altLang="en-US" sz="2000" dirty="0"/>
              <a:t>規劃</a:t>
            </a:r>
            <a:r>
              <a:rPr lang="zh-TW" altLang="zh-TW" sz="2000" dirty="0"/>
              <a:t>訓練</a:t>
            </a:r>
            <a:r>
              <a:rPr lang="zh-TW" altLang="en-US" sz="2000" dirty="0"/>
              <a:t>課程</a:t>
            </a:r>
            <a:r>
              <a:rPr lang="zh-TW" altLang="zh-TW" sz="2000" dirty="0"/>
              <a:t>。 與重複方法不同，運動員不會有足夠的休息時間</a:t>
            </a:r>
            <a:r>
              <a:rPr lang="zh-TW" altLang="en-US" sz="2000" dirty="0"/>
              <a:t>可以</a:t>
            </a:r>
            <a:r>
              <a:rPr lang="zh-TW" altLang="zh-TW" sz="2000" dirty="0"/>
              <a:t>完全</a:t>
            </a:r>
            <a:r>
              <a:rPr lang="zh-TW" altLang="en-US" sz="2000" dirty="0"/>
              <a:t>恢復</a:t>
            </a:r>
            <a:r>
              <a:rPr lang="zh-TW" altLang="zh-TW" sz="2000" dirty="0"/>
              <a:t>。例如，短跑</a:t>
            </a:r>
            <a:r>
              <a:rPr lang="zh-TW" altLang="en-US" sz="2000" dirty="0"/>
              <a:t>包含</a:t>
            </a:r>
            <a:r>
              <a:rPr lang="zh-TW" altLang="zh-TW" sz="2000" dirty="0"/>
              <a:t>最大強度為30秒</a:t>
            </a:r>
            <a:r>
              <a:rPr lang="zh-TW" altLang="en-US" sz="2000" dirty="0">
                <a:latin typeface="新細明體" panose="02020500000000000000" pitchFamily="18" charset="-120"/>
              </a:rPr>
              <a:t>、</a:t>
            </a:r>
            <a:r>
              <a:rPr lang="zh-TW" altLang="zh-TW" sz="2000" dirty="0"/>
              <a:t>休息30秒，</a:t>
            </a:r>
            <a:r>
              <a:rPr lang="zh-TW" altLang="en-US" sz="2000" dirty="0"/>
              <a:t>接著</a:t>
            </a:r>
            <a:r>
              <a:rPr lang="zh-TW" altLang="zh-TW" sz="2000" dirty="0"/>
              <a:t>開始另一</a:t>
            </a:r>
            <a:r>
              <a:rPr lang="zh-TW" altLang="en-US" sz="2000" dirty="0"/>
              <a:t>次</a:t>
            </a:r>
            <a:r>
              <a:rPr lang="zh-TW" altLang="zh-TW" sz="2000" dirty="0"/>
              <a:t>短跑，最大強度為30秒，接下來</a:t>
            </a:r>
            <a:r>
              <a:rPr lang="zh-TW" altLang="en-US" sz="2000" dirty="0"/>
              <a:t>休息</a:t>
            </a:r>
            <a:r>
              <a:rPr lang="zh-TW" altLang="zh-TW" sz="2000" dirty="0"/>
              <a:t>30秒，開始</a:t>
            </a:r>
            <a:r>
              <a:rPr lang="zh-TW" altLang="en-US" sz="2000" dirty="0"/>
              <a:t>跑步</a:t>
            </a:r>
            <a:r>
              <a:rPr lang="zh-TW" altLang="zh-TW" sz="2000" dirty="0"/>
              <a:t>等。在訓練目標的基礎上， 教練應選擇適當的努力持續時間</a:t>
            </a:r>
            <a:r>
              <a:rPr lang="zh-TW" altLang="en-US" sz="2000" dirty="0">
                <a:latin typeface="新細明體" panose="02020500000000000000" pitchFamily="18" charset="-120"/>
              </a:rPr>
              <a:t>、</a:t>
            </a:r>
            <a:r>
              <a:rPr lang="zh-TW" altLang="zh-TW" sz="2000" dirty="0"/>
              <a:t>休息時間和重複次數。</a:t>
            </a:r>
            <a:endParaRPr lang="en-US" sz="2200" dirty="0"/>
          </a:p>
          <a:p>
            <a:pPr marL="0" indent="0" eaLnBrk="1" fontAlgn="auto" hangingPunct="1">
              <a:spcAft>
                <a:spcPts val="0"/>
              </a:spcAft>
              <a:buFont typeface="Arial" panose="020B0604020202020204" pitchFamily="34" charset="0"/>
              <a:buNone/>
              <a:defRPr/>
            </a:pPr>
            <a:r>
              <a:rPr lang="en-US" sz="2200" dirty="0"/>
              <a:t>Training </a:t>
            </a:r>
            <a:r>
              <a:rPr lang="en-US" sz="2200" dirty="0" smtClean="0"/>
              <a:t>Effects： </a:t>
            </a:r>
            <a:r>
              <a:rPr lang="en-US" sz="2200" dirty="0"/>
              <a:t>Development of specific endurance, speed endurance, strength endurance.</a:t>
            </a:r>
            <a:r>
              <a:rPr lang="zh-TW" altLang="zh-TW" sz="2000" dirty="0"/>
              <a:t>訓練</a:t>
            </a:r>
            <a:r>
              <a:rPr lang="zh-TW" altLang="zh-TW" sz="2000" dirty="0" smtClean="0"/>
              <a:t>效果</a:t>
            </a:r>
            <a:r>
              <a:rPr lang="zh-TW" altLang="en-US" sz="2000" dirty="0" smtClean="0"/>
              <a:t>：</a:t>
            </a:r>
            <a:r>
              <a:rPr lang="zh-TW" altLang="zh-TW" sz="2000" dirty="0" smtClean="0"/>
              <a:t>發展</a:t>
            </a:r>
            <a:r>
              <a:rPr lang="zh-TW" altLang="zh-TW" sz="2000" dirty="0"/>
              <a:t>具體的耐力</a:t>
            </a:r>
            <a:r>
              <a:rPr lang="zh-TW" altLang="en-US" sz="2000" dirty="0">
                <a:latin typeface="新細明體" panose="02020500000000000000" pitchFamily="18" charset="-120"/>
                <a:ea typeface="新細明體" panose="02020500000000000000" pitchFamily="18" charset="-120"/>
              </a:rPr>
              <a:t>、速度</a:t>
            </a:r>
            <a:r>
              <a:rPr lang="zh-TW" altLang="zh-TW" sz="2000" dirty="0"/>
              <a:t>耐力</a:t>
            </a:r>
            <a:r>
              <a:rPr lang="zh-TW" altLang="en-US" sz="2000" dirty="0">
                <a:latin typeface="新細明體" panose="02020500000000000000" pitchFamily="18" charset="-120"/>
                <a:ea typeface="新細明體" panose="02020500000000000000" pitchFamily="18" charset="-120"/>
              </a:rPr>
              <a:t>、體力</a:t>
            </a:r>
            <a:r>
              <a:rPr lang="zh-TW" altLang="zh-TW" sz="2000" dirty="0"/>
              <a:t>耐力。</a:t>
            </a:r>
            <a:endParaRPr lang="en-US" sz="2200" dirty="0"/>
          </a:p>
          <a:p>
            <a:pPr marL="0" indent="0" eaLnBrk="1" fontAlgn="auto" hangingPunct="1">
              <a:spcAft>
                <a:spcPts val="0"/>
              </a:spcAft>
              <a:buFont typeface="Arial" panose="020B0604020202020204" pitchFamily="34" charset="0"/>
              <a:buNone/>
              <a:defRPr/>
            </a:pPr>
            <a:endParaRPr lang="en-US" sz="2200" dirty="0"/>
          </a:p>
          <a:p>
            <a:pPr marL="0" indent="0" eaLnBrk="1" fontAlgn="auto" hangingPunct="1">
              <a:spcAft>
                <a:spcPts val="0"/>
              </a:spcAft>
              <a:buFont typeface="Arial" panose="020B0604020202020204" pitchFamily="34" charset="0"/>
              <a:buNone/>
              <a:defRPr/>
            </a:pPr>
            <a:endParaRPr lang="en-US" sz="2200" u="sng" dirty="0"/>
          </a:p>
        </p:txBody>
      </p:sp>
      <p:sp>
        <p:nvSpPr>
          <p:cNvPr id="165891" name="Title 5"/>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Training Methods</a:t>
            </a:r>
            <a:r>
              <a:rPr lang="zh-TW" altLang="en-US" b="1" dirty="0"/>
              <a:t>訓練方法</a:t>
            </a:r>
            <a:endParaRPr lang="fr-CH"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Tytuł 2"/>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pl-PL" altLang="en-US" dirty="0"/>
              <a:t>Training </a:t>
            </a:r>
            <a:r>
              <a:rPr lang="fr-CH" altLang="en-US" dirty="0"/>
              <a:t>M</a:t>
            </a:r>
            <a:r>
              <a:rPr lang="pl-PL" altLang="en-US" dirty="0"/>
              <a:t>ethods</a:t>
            </a:r>
            <a:r>
              <a:rPr lang="zh-TW" altLang="en-US" b="1" dirty="0"/>
              <a:t>訓練方法</a:t>
            </a:r>
            <a:endParaRPr lang="pl-PL" altLang="en-US" dirty="0"/>
          </a:p>
        </p:txBody>
      </p:sp>
      <p:sp>
        <p:nvSpPr>
          <p:cNvPr id="2" name="矩形 1">
            <a:extLst>
              <a:ext uri="{FF2B5EF4-FFF2-40B4-BE49-F238E27FC236}">
                <a16:creationId xmlns:a16="http://schemas.microsoft.com/office/drawing/2014/main" xmlns="" id="{8C4A769B-9104-432C-BD1D-C936D9367C2A}"/>
              </a:ext>
            </a:extLst>
          </p:cNvPr>
          <p:cNvSpPr/>
          <p:nvPr/>
        </p:nvSpPr>
        <p:spPr>
          <a:xfrm>
            <a:off x="3503334" y="1472970"/>
            <a:ext cx="2842445" cy="830997"/>
          </a:xfrm>
          <a:prstGeom prst="rect">
            <a:avLst/>
          </a:prstGeom>
        </p:spPr>
        <p:txBody>
          <a:bodyPr wrap="none">
            <a:spAutoFit/>
          </a:bodyPr>
          <a:lstStyle/>
          <a:p>
            <a:pPr algn="ctr"/>
            <a:r>
              <a:rPr lang="en-US" altLang="zh-TW" sz="2400" b="1" dirty="0"/>
              <a:t>TRAINING METHODS</a:t>
            </a:r>
          </a:p>
          <a:p>
            <a:pPr algn="ctr"/>
            <a:r>
              <a:rPr lang="zh-TW" altLang="en-US" sz="2400" b="1" dirty="0"/>
              <a:t>訓練方法</a:t>
            </a:r>
            <a:endParaRPr lang="en-US" altLang="zh-TW" sz="2400" b="1" dirty="0"/>
          </a:p>
        </p:txBody>
      </p:sp>
      <p:cxnSp>
        <p:nvCxnSpPr>
          <p:cNvPr id="17" name="直線接點 16">
            <a:extLst>
              <a:ext uri="{FF2B5EF4-FFF2-40B4-BE49-F238E27FC236}">
                <a16:creationId xmlns:a16="http://schemas.microsoft.com/office/drawing/2014/main" xmlns="" id="{B4AF9722-0AFA-456C-8918-C1C89F3A0A56}"/>
              </a:ext>
            </a:extLst>
          </p:cNvPr>
          <p:cNvCxnSpPr>
            <a:cxnSpLocks/>
          </p:cNvCxnSpPr>
          <p:nvPr/>
        </p:nvCxnSpPr>
        <p:spPr>
          <a:xfrm>
            <a:off x="5262194" y="2750941"/>
            <a:ext cx="0" cy="446556"/>
          </a:xfrm>
          <a:prstGeom prst="line">
            <a:avLst/>
          </a:prstGeom>
        </p:spPr>
        <p:style>
          <a:lnRef idx="1">
            <a:schemeClr val="dk1"/>
          </a:lnRef>
          <a:fillRef idx="0">
            <a:schemeClr val="dk1"/>
          </a:fillRef>
          <a:effectRef idx="0">
            <a:schemeClr val="dk1"/>
          </a:effectRef>
          <a:fontRef idx="minor">
            <a:schemeClr val="tx1"/>
          </a:fontRef>
        </p:style>
      </p:cxnSp>
      <p:cxnSp>
        <p:nvCxnSpPr>
          <p:cNvPr id="20" name="直線接點 19">
            <a:extLst>
              <a:ext uri="{FF2B5EF4-FFF2-40B4-BE49-F238E27FC236}">
                <a16:creationId xmlns:a16="http://schemas.microsoft.com/office/drawing/2014/main" xmlns="" id="{FC23C762-91C7-4B55-B999-FCF73BE5F75C}"/>
              </a:ext>
            </a:extLst>
          </p:cNvPr>
          <p:cNvCxnSpPr/>
          <p:nvPr/>
        </p:nvCxnSpPr>
        <p:spPr>
          <a:xfrm>
            <a:off x="1696034" y="2852541"/>
            <a:ext cx="0" cy="446556"/>
          </a:xfrm>
          <a:prstGeom prst="line">
            <a:avLst/>
          </a:prstGeom>
        </p:spPr>
        <p:style>
          <a:lnRef idx="1">
            <a:schemeClr val="dk1"/>
          </a:lnRef>
          <a:fillRef idx="0">
            <a:schemeClr val="dk1"/>
          </a:fillRef>
          <a:effectRef idx="0">
            <a:schemeClr val="dk1"/>
          </a:effectRef>
          <a:fontRef idx="minor">
            <a:schemeClr val="tx1"/>
          </a:fontRef>
        </p:style>
      </p:cxnSp>
      <p:cxnSp>
        <p:nvCxnSpPr>
          <p:cNvPr id="21" name="直線接點 20">
            <a:extLst>
              <a:ext uri="{FF2B5EF4-FFF2-40B4-BE49-F238E27FC236}">
                <a16:creationId xmlns:a16="http://schemas.microsoft.com/office/drawing/2014/main" xmlns="" id="{3CFE29D1-D0E4-4BE9-8C86-19038FB9B06C}"/>
              </a:ext>
            </a:extLst>
          </p:cNvPr>
          <p:cNvCxnSpPr/>
          <p:nvPr/>
        </p:nvCxnSpPr>
        <p:spPr>
          <a:xfrm>
            <a:off x="6189656" y="4067387"/>
            <a:ext cx="0" cy="360000"/>
          </a:xfrm>
          <a:prstGeom prst="line">
            <a:avLst/>
          </a:prstGeom>
        </p:spPr>
        <p:style>
          <a:lnRef idx="1">
            <a:schemeClr val="dk1"/>
          </a:lnRef>
          <a:fillRef idx="0">
            <a:schemeClr val="dk1"/>
          </a:fillRef>
          <a:effectRef idx="0">
            <a:schemeClr val="dk1"/>
          </a:effectRef>
          <a:fontRef idx="minor">
            <a:schemeClr val="tx1"/>
          </a:fontRef>
        </p:style>
      </p:cxnSp>
      <p:cxnSp>
        <p:nvCxnSpPr>
          <p:cNvPr id="22" name="直線接點 21">
            <a:extLst>
              <a:ext uri="{FF2B5EF4-FFF2-40B4-BE49-F238E27FC236}">
                <a16:creationId xmlns:a16="http://schemas.microsoft.com/office/drawing/2014/main" xmlns="" id="{3CF57E2A-ADA3-48A6-82CB-F15F7B809E8E}"/>
              </a:ext>
            </a:extLst>
          </p:cNvPr>
          <p:cNvCxnSpPr/>
          <p:nvPr/>
        </p:nvCxnSpPr>
        <p:spPr>
          <a:xfrm>
            <a:off x="5006161" y="4422696"/>
            <a:ext cx="0" cy="1260000"/>
          </a:xfrm>
          <a:prstGeom prst="line">
            <a:avLst/>
          </a:prstGeom>
        </p:spPr>
        <p:style>
          <a:lnRef idx="1">
            <a:schemeClr val="dk1"/>
          </a:lnRef>
          <a:fillRef idx="0">
            <a:schemeClr val="dk1"/>
          </a:fillRef>
          <a:effectRef idx="0">
            <a:schemeClr val="dk1"/>
          </a:effectRef>
          <a:fontRef idx="minor">
            <a:schemeClr val="tx1"/>
          </a:fontRef>
        </p:style>
      </p:cxnSp>
      <p:cxnSp>
        <p:nvCxnSpPr>
          <p:cNvPr id="23" name="直線接點 22">
            <a:extLst>
              <a:ext uri="{FF2B5EF4-FFF2-40B4-BE49-F238E27FC236}">
                <a16:creationId xmlns:a16="http://schemas.microsoft.com/office/drawing/2014/main" xmlns="" id="{402B82A1-0D76-4754-A176-2C03D7010C79}"/>
              </a:ext>
            </a:extLst>
          </p:cNvPr>
          <p:cNvCxnSpPr/>
          <p:nvPr/>
        </p:nvCxnSpPr>
        <p:spPr>
          <a:xfrm>
            <a:off x="899199" y="4550712"/>
            <a:ext cx="0" cy="126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直線接點 23">
            <a:extLst>
              <a:ext uri="{FF2B5EF4-FFF2-40B4-BE49-F238E27FC236}">
                <a16:creationId xmlns:a16="http://schemas.microsoft.com/office/drawing/2014/main" xmlns="" id="{A895D077-ED40-4E76-85CC-E37F43D51FB5}"/>
              </a:ext>
            </a:extLst>
          </p:cNvPr>
          <p:cNvCxnSpPr/>
          <p:nvPr/>
        </p:nvCxnSpPr>
        <p:spPr>
          <a:xfrm>
            <a:off x="2636559" y="4550712"/>
            <a:ext cx="0" cy="126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直線接點 24">
            <a:extLst>
              <a:ext uri="{FF2B5EF4-FFF2-40B4-BE49-F238E27FC236}">
                <a16:creationId xmlns:a16="http://schemas.microsoft.com/office/drawing/2014/main" xmlns="" id="{5F23BF7E-7D40-435A-85E4-DFCF7720E56C}"/>
              </a:ext>
            </a:extLst>
          </p:cNvPr>
          <p:cNvCxnSpPr/>
          <p:nvPr/>
        </p:nvCxnSpPr>
        <p:spPr>
          <a:xfrm>
            <a:off x="4400045" y="4015135"/>
            <a:ext cx="0" cy="1548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直線接點 18">
            <a:extLst>
              <a:ext uri="{FF2B5EF4-FFF2-40B4-BE49-F238E27FC236}">
                <a16:creationId xmlns:a16="http://schemas.microsoft.com/office/drawing/2014/main" xmlns="" id="{5960664A-DDEC-40A6-BB61-07906F38568C}"/>
              </a:ext>
            </a:extLst>
          </p:cNvPr>
          <p:cNvCxnSpPr/>
          <p:nvPr/>
        </p:nvCxnSpPr>
        <p:spPr>
          <a:xfrm>
            <a:off x="872307" y="3292130"/>
            <a:ext cx="1685108" cy="0"/>
          </a:xfrm>
          <a:prstGeom prst="line">
            <a:avLst/>
          </a:prstGeom>
        </p:spPr>
        <p:style>
          <a:lnRef idx="1">
            <a:schemeClr val="dk1"/>
          </a:lnRef>
          <a:fillRef idx="0">
            <a:schemeClr val="dk1"/>
          </a:fillRef>
          <a:effectRef idx="0">
            <a:schemeClr val="dk1"/>
          </a:effectRef>
          <a:fontRef idx="minor">
            <a:schemeClr val="tx1"/>
          </a:fontRef>
        </p:style>
      </p:cxnSp>
      <p:cxnSp>
        <p:nvCxnSpPr>
          <p:cNvPr id="28" name="直線接點 27">
            <a:extLst>
              <a:ext uri="{FF2B5EF4-FFF2-40B4-BE49-F238E27FC236}">
                <a16:creationId xmlns:a16="http://schemas.microsoft.com/office/drawing/2014/main" xmlns="" id="{3855227E-262B-4C26-A307-47E17F46481C}"/>
              </a:ext>
            </a:extLst>
          </p:cNvPr>
          <p:cNvCxnSpPr/>
          <p:nvPr/>
        </p:nvCxnSpPr>
        <p:spPr>
          <a:xfrm>
            <a:off x="4353123" y="3194594"/>
            <a:ext cx="1800000"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接點 28">
            <a:extLst>
              <a:ext uri="{FF2B5EF4-FFF2-40B4-BE49-F238E27FC236}">
                <a16:creationId xmlns:a16="http://schemas.microsoft.com/office/drawing/2014/main" xmlns="" id="{331CB96E-42D9-4CE2-ACFB-86D086031FE2}"/>
              </a:ext>
            </a:extLst>
          </p:cNvPr>
          <p:cNvCxnSpPr/>
          <p:nvPr/>
        </p:nvCxnSpPr>
        <p:spPr>
          <a:xfrm>
            <a:off x="5001912" y="4422503"/>
            <a:ext cx="1188000" cy="0"/>
          </a:xfrm>
          <a:prstGeom prst="line">
            <a:avLst/>
          </a:prstGeom>
        </p:spPr>
        <p:style>
          <a:lnRef idx="1">
            <a:schemeClr val="dk1"/>
          </a:lnRef>
          <a:fillRef idx="0">
            <a:schemeClr val="dk1"/>
          </a:fillRef>
          <a:effectRef idx="0">
            <a:schemeClr val="dk1"/>
          </a:effectRef>
          <a:fontRef idx="minor">
            <a:schemeClr val="tx1"/>
          </a:fontRef>
        </p:style>
      </p:cxnSp>
      <p:cxnSp>
        <p:nvCxnSpPr>
          <p:cNvPr id="30" name="直線接點 29">
            <a:extLst>
              <a:ext uri="{FF2B5EF4-FFF2-40B4-BE49-F238E27FC236}">
                <a16:creationId xmlns:a16="http://schemas.microsoft.com/office/drawing/2014/main" xmlns="" id="{6765DFC2-1009-4519-9856-AF458B0C0BB2}"/>
              </a:ext>
            </a:extLst>
          </p:cNvPr>
          <p:cNvCxnSpPr/>
          <p:nvPr/>
        </p:nvCxnSpPr>
        <p:spPr>
          <a:xfrm>
            <a:off x="2562536" y="3293195"/>
            <a:ext cx="0" cy="360000"/>
          </a:xfrm>
          <a:prstGeom prst="line">
            <a:avLst/>
          </a:prstGeom>
        </p:spPr>
        <p:style>
          <a:lnRef idx="1">
            <a:schemeClr val="dk1"/>
          </a:lnRef>
          <a:fillRef idx="0">
            <a:schemeClr val="dk1"/>
          </a:fillRef>
          <a:effectRef idx="0">
            <a:schemeClr val="dk1"/>
          </a:effectRef>
          <a:fontRef idx="minor">
            <a:schemeClr val="tx1"/>
          </a:fontRef>
        </p:style>
      </p:cxnSp>
      <p:cxnSp>
        <p:nvCxnSpPr>
          <p:cNvPr id="31" name="直線接點 30">
            <a:extLst>
              <a:ext uri="{FF2B5EF4-FFF2-40B4-BE49-F238E27FC236}">
                <a16:creationId xmlns:a16="http://schemas.microsoft.com/office/drawing/2014/main" xmlns="" id="{F249F3D1-BA8A-4DD5-B366-2B257D81E0F3}"/>
              </a:ext>
            </a:extLst>
          </p:cNvPr>
          <p:cNvCxnSpPr/>
          <p:nvPr/>
        </p:nvCxnSpPr>
        <p:spPr>
          <a:xfrm>
            <a:off x="4354760" y="3189563"/>
            <a:ext cx="0" cy="360000"/>
          </a:xfrm>
          <a:prstGeom prst="line">
            <a:avLst/>
          </a:prstGeom>
        </p:spPr>
        <p:style>
          <a:lnRef idx="1">
            <a:schemeClr val="dk1"/>
          </a:lnRef>
          <a:fillRef idx="0">
            <a:schemeClr val="dk1"/>
          </a:fillRef>
          <a:effectRef idx="0">
            <a:schemeClr val="dk1"/>
          </a:effectRef>
          <a:fontRef idx="minor">
            <a:schemeClr val="tx1"/>
          </a:fontRef>
        </p:style>
      </p:cxnSp>
      <p:cxnSp>
        <p:nvCxnSpPr>
          <p:cNvPr id="32" name="直線接點 31">
            <a:extLst>
              <a:ext uri="{FF2B5EF4-FFF2-40B4-BE49-F238E27FC236}">
                <a16:creationId xmlns:a16="http://schemas.microsoft.com/office/drawing/2014/main" xmlns="" id="{F3D0CD99-B640-4DA3-8B2C-6AAB5E3D65DE}"/>
              </a:ext>
            </a:extLst>
          </p:cNvPr>
          <p:cNvCxnSpPr/>
          <p:nvPr/>
        </p:nvCxnSpPr>
        <p:spPr>
          <a:xfrm>
            <a:off x="861752" y="3293195"/>
            <a:ext cx="0" cy="360000"/>
          </a:xfrm>
          <a:prstGeom prst="line">
            <a:avLst/>
          </a:prstGeom>
        </p:spPr>
        <p:style>
          <a:lnRef idx="1">
            <a:schemeClr val="dk1"/>
          </a:lnRef>
          <a:fillRef idx="0">
            <a:schemeClr val="dk1"/>
          </a:fillRef>
          <a:effectRef idx="0">
            <a:schemeClr val="dk1"/>
          </a:effectRef>
          <a:fontRef idx="minor">
            <a:schemeClr val="tx1"/>
          </a:fontRef>
        </p:style>
      </p:cxnSp>
      <p:cxnSp>
        <p:nvCxnSpPr>
          <p:cNvPr id="33" name="直線接點 32">
            <a:extLst>
              <a:ext uri="{FF2B5EF4-FFF2-40B4-BE49-F238E27FC236}">
                <a16:creationId xmlns:a16="http://schemas.microsoft.com/office/drawing/2014/main" xmlns="" id="{3126E868-73BD-453E-83D0-6A4E864EF3ED}"/>
              </a:ext>
            </a:extLst>
          </p:cNvPr>
          <p:cNvCxnSpPr/>
          <p:nvPr/>
        </p:nvCxnSpPr>
        <p:spPr>
          <a:xfrm>
            <a:off x="4691016" y="5781911"/>
            <a:ext cx="756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 name="直線接點 33">
            <a:extLst>
              <a:ext uri="{FF2B5EF4-FFF2-40B4-BE49-F238E27FC236}">
                <a16:creationId xmlns:a16="http://schemas.microsoft.com/office/drawing/2014/main" xmlns="" id="{8D5C5134-2728-448F-9F25-0BD180F008F1}"/>
              </a:ext>
            </a:extLst>
          </p:cNvPr>
          <p:cNvCxnSpPr/>
          <p:nvPr/>
        </p:nvCxnSpPr>
        <p:spPr>
          <a:xfrm>
            <a:off x="6153080" y="3189563"/>
            <a:ext cx="0" cy="360000"/>
          </a:xfrm>
          <a:prstGeom prst="line">
            <a:avLst/>
          </a:prstGeom>
        </p:spPr>
        <p:style>
          <a:lnRef idx="1">
            <a:schemeClr val="dk1"/>
          </a:lnRef>
          <a:fillRef idx="0">
            <a:schemeClr val="dk1"/>
          </a:fillRef>
          <a:effectRef idx="0">
            <a:schemeClr val="dk1"/>
          </a:effectRef>
          <a:fontRef idx="minor">
            <a:schemeClr val="tx1"/>
          </a:fontRef>
        </p:style>
      </p:cxnSp>
      <p:cxnSp>
        <p:nvCxnSpPr>
          <p:cNvPr id="35" name="直線接點 34">
            <a:extLst>
              <a:ext uri="{FF2B5EF4-FFF2-40B4-BE49-F238E27FC236}">
                <a16:creationId xmlns:a16="http://schemas.microsoft.com/office/drawing/2014/main" xmlns="" id="{3C55926A-FBAE-4103-8579-5397F8E06D92}"/>
              </a:ext>
            </a:extLst>
          </p:cNvPr>
          <p:cNvCxnSpPr/>
          <p:nvPr/>
        </p:nvCxnSpPr>
        <p:spPr>
          <a:xfrm>
            <a:off x="5001912" y="4745591"/>
            <a:ext cx="576000"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接點 35">
            <a:extLst>
              <a:ext uri="{FF2B5EF4-FFF2-40B4-BE49-F238E27FC236}">
                <a16:creationId xmlns:a16="http://schemas.microsoft.com/office/drawing/2014/main" xmlns="" id="{0C331329-081E-49C0-89FB-33AE98E0D11A}"/>
              </a:ext>
            </a:extLst>
          </p:cNvPr>
          <p:cNvCxnSpPr/>
          <p:nvPr/>
        </p:nvCxnSpPr>
        <p:spPr>
          <a:xfrm>
            <a:off x="5001912" y="5239367"/>
            <a:ext cx="576000" cy="0"/>
          </a:xfrm>
          <a:prstGeom prst="line">
            <a:avLst/>
          </a:prstGeom>
        </p:spPr>
        <p:style>
          <a:lnRef idx="1">
            <a:schemeClr val="dk1"/>
          </a:lnRef>
          <a:fillRef idx="0">
            <a:schemeClr val="dk1"/>
          </a:fillRef>
          <a:effectRef idx="0">
            <a:schemeClr val="dk1"/>
          </a:effectRef>
          <a:fontRef idx="minor">
            <a:schemeClr val="tx1"/>
          </a:fontRef>
        </p:style>
      </p:cxnSp>
      <p:cxnSp>
        <p:nvCxnSpPr>
          <p:cNvPr id="37" name="直線接點 36">
            <a:extLst>
              <a:ext uri="{FF2B5EF4-FFF2-40B4-BE49-F238E27FC236}">
                <a16:creationId xmlns:a16="http://schemas.microsoft.com/office/drawing/2014/main" xmlns="" id="{837BA290-7F7B-4F15-84A7-1BAAC199FA23}"/>
              </a:ext>
            </a:extLst>
          </p:cNvPr>
          <p:cNvCxnSpPr/>
          <p:nvPr/>
        </p:nvCxnSpPr>
        <p:spPr>
          <a:xfrm>
            <a:off x="5001912" y="5678279"/>
            <a:ext cx="576000" cy="0"/>
          </a:xfrm>
          <a:prstGeom prst="line">
            <a:avLst/>
          </a:prstGeom>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xmlns="" id="{C1C17D47-9988-48A1-A973-B7A66992D3D5}"/>
              </a:ext>
            </a:extLst>
          </p:cNvPr>
          <p:cNvSpPr/>
          <p:nvPr/>
        </p:nvSpPr>
        <p:spPr>
          <a:xfrm>
            <a:off x="479232" y="2410006"/>
            <a:ext cx="2528962" cy="584775"/>
          </a:xfrm>
          <a:prstGeom prst="rect">
            <a:avLst/>
          </a:prstGeom>
          <a:solidFill>
            <a:schemeClr val="bg1"/>
          </a:solidFill>
          <a:ln>
            <a:solidFill>
              <a:schemeClr val="tx1"/>
            </a:solidFill>
          </a:ln>
        </p:spPr>
        <p:txBody>
          <a:bodyPr wrap="none">
            <a:spAutoFit/>
          </a:bodyPr>
          <a:lstStyle/>
          <a:p>
            <a:pPr algn="ctr"/>
            <a:r>
              <a:rPr lang="en-US" altLang="zh-TW" sz="1600" dirty="0"/>
              <a:t>UNINTERRUPTED METHODS</a:t>
            </a:r>
          </a:p>
          <a:p>
            <a:pPr algn="ctr"/>
            <a:r>
              <a:rPr lang="zh-TW" altLang="en-US" sz="1600" dirty="0"/>
              <a:t>不間斷方法</a:t>
            </a:r>
          </a:p>
        </p:txBody>
      </p:sp>
      <p:sp>
        <p:nvSpPr>
          <p:cNvPr id="5" name="矩形 4">
            <a:extLst>
              <a:ext uri="{FF2B5EF4-FFF2-40B4-BE49-F238E27FC236}">
                <a16:creationId xmlns:a16="http://schemas.microsoft.com/office/drawing/2014/main" xmlns="" id="{71FC6D54-0E18-41CF-B195-0E8FC81C09E7}"/>
              </a:ext>
            </a:extLst>
          </p:cNvPr>
          <p:cNvSpPr/>
          <p:nvPr/>
        </p:nvSpPr>
        <p:spPr>
          <a:xfrm>
            <a:off x="181040" y="3482464"/>
            <a:ext cx="1368000" cy="1077218"/>
          </a:xfrm>
          <a:prstGeom prst="rect">
            <a:avLst/>
          </a:prstGeom>
          <a:solidFill>
            <a:schemeClr val="bg1"/>
          </a:solidFill>
          <a:ln>
            <a:solidFill>
              <a:schemeClr val="tx1"/>
            </a:solidFill>
          </a:ln>
        </p:spPr>
        <p:txBody>
          <a:bodyPr wrap="square">
            <a:spAutoFit/>
          </a:bodyPr>
          <a:lstStyle/>
          <a:p>
            <a:pPr algn="ctr"/>
            <a:r>
              <a:rPr lang="en-US" altLang="zh-TW" sz="1600" dirty="0"/>
              <a:t>WITH STEADY INTENSITY</a:t>
            </a:r>
          </a:p>
          <a:p>
            <a:pPr algn="ctr"/>
            <a:r>
              <a:rPr lang="zh-TW" altLang="en-US" sz="1600" dirty="0"/>
              <a:t>具備</a:t>
            </a:r>
            <a:r>
              <a:rPr lang="zh-TW" altLang="zh-TW" sz="1600" dirty="0"/>
              <a:t>穩定</a:t>
            </a:r>
            <a:r>
              <a:rPr lang="zh-TW" altLang="en-US" sz="1600" dirty="0"/>
              <a:t>的</a:t>
            </a:r>
            <a:r>
              <a:rPr lang="zh-TW" altLang="zh-TW" sz="1600" dirty="0"/>
              <a:t>強度</a:t>
            </a:r>
            <a:endParaRPr lang="zh-TW" altLang="en-US" sz="1600" dirty="0"/>
          </a:p>
        </p:txBody>
      </p:sp>
      <p:sp>
        <p:nvSpPr>
          <p:cNvPr id="6" name="矩形 5">
            <a:extLst>
              <a:ext uri="{FF2B5EF4-FFF2-40B4-BE49-F238E27FC236}">
                <a16:creationId xmlns:a16="http://schemas.microsoft.com/office/drawing/2014/main" xmlns="" id="{B099A6DB-95AD-4FB6-A7D1-2128BFA2580D}"/>
              </a:ext>
            </a:extLst>
          </p:cNvPr>
          <p:cNvSpPr/>
          <p:nvPr/>
        </p:nvSpPr>
        <p:spPr>
          <a:xfrm>
            <a:off x="1877864" y="3482464"/>
            <a:ext cx="1368000" cy="1323439"/>
          </a:xfrm>
          <a:prstGeom prst="rect">
            <a:avLst/>
          </a:prstGeom>
          <a:solidFill>
            <a:schemeClr val="bg1"/>
          </a:solidFill>
          <a:ln>
            <a:solidFill>
              <a:schemeClr val="tx1"/>
            </a:solidFill>
          </a:ln>
        </p:spPr>
        <p:txBody>
          <a:bodyPr wrap="square">
            <a:spAutoFit/>
          </a:bodyPr>
          <a:lstStyle/>
          <a:p>
            <a:pPr algn="ctr"/>
            <a:r>
              <a:rPr lang="en-US" altLang="zh-TW" sz="1600" dirty="0"/>
              <a:t>WITH CHANGEABLE INTENSITY</a:t>
            </a:r>
          </a:p>
          <a:p>
            <a:pPr algn="ctr"/>
            <a:r>
              <a:rPr lang="zh-TW" altLang="en-US" sz="1600" dirty="0"/>
              <a:t>具有</a:t>
            </a:r>
            <a:r>
              <a:rPr lang="zh-TW" altLang="zh-TW" sz="1600" dirty="0"/>
              <a:t>變化</a:t>
            </a:r>
            <a:r>
              <a:rPr lang="zh-TW" altLang="en-US" sz="1600" dirty="0"/>
              <a:t>的</a:t>
            </a:r>
            <a:r>
              <a:rPr lang="zh-TW" altLang="zh-TW" sz="1600" dirty="0"/>
              <a:t>強度</a:t>
            </a:r>
            <a:endParaRPr lang="zh-TW" altLang="en-US" sz="1600" dirty="0"/>
          </a:p>
        </p:txBody>
      </p:sp>
      <p:sp>
        <p:nvSpPr>
          <p:cNvPr id="7" name="矩形 6">
            <a:extLst>
              <a:ext uri="{FF2B5EF4-FFF2-40B4-BE49-F238E27FC236}">
                <a16:creationId xmlns:a16="http://schemas.microsoft.com/office/drawing/2014/main" xmlns="" id="{6C9D964D-1CD6-4E66-9EFC-B62E0CC12C9B}"/>
              </a:ext>
            </a:extLst>
          </p:cNvPr>
          <p:cNvSpPr/>
          <p:nvPr/>
        </p:nvSpPr>
        <p:spPr>
          <a:xfrm>
            <a:off x="304736" y="5518444"/>
            <a:ext cx="4376937" cy="584775"/>
          </a:xfrm>
          <a:prstGeom prst="rect">
            <a:avLst/>
          </a:prstGeom>
          <a:solidFill>
            <a:schemeClr val="bg1"/>
          </a:solidFill>
          <a:ln>
            <a:solidFill>
              <a:schemeClr val="tx1"/>
            </a:solidFill>
          </a:ln>
        </p:spPr>
        <p:txBody>
          <a:bodyPr wrap="square">
            <a:spAutoFit/>
          </a:bodyPr>
          <a:lstStyle/>
          <a:p>
            <a:pPr algn="ctr"/>
            <a:r>
              <a:rPr lang="en-US" altLang="zh-TW" sz="1600" dirty="0"/>
              <a:t>CIRCUIT TRAINING, OBSTACLE, TRACKS ETC.</a:t>
            </a:r>
          </a:p>
          <a:p>
            <a:pPr algn="ctr"/>
            <a:r>
              <a:rPr lang="zh-TW" altLang="en-US" sz="1600" dirty="0"/>
              <a:t>循環訓練</a:t>
            </a:r>
            <a:r>
              <a:rPr lang="zh-TW" altLang="en-US" sz="1600" dirty="0">
                <a:latin typeface="新細明體" panose="02020500000000000000" pitchFamily="18" charset="-120"/>
                <a:ea typeface="新細明體" panose="02020500000000000000" pitchFamily="18" charset="-120"/>
              </a:rPr>
              <a:t>、</a:t>
            </a:r>
            <a:r>
              <a:rPr lang="zh-TW" altLang="en-US" sz="1600" dirty="0"/>
              <a:t>障礙徑賽運動等</a:t>
            </a:r>
            <a:endParaRPr lang="en-US" altLang="zh-TW" sz="1600" dirty="0"/>
          </a:p>
        </p:txBody>
      </p:sp>
      <p:sp>
        <p:nvSpPr>
          <p:cNvPr id="8" name="矩形 7">
            <a:extLst>
              <a:ext uri="{FF2B5EF4-FFF2-40B4-BE49-F238E27FC236}">
                <a16:creationId xmlns:a16="http://schemas.microsoft.com/office/drawing/2014/main" xmlns="" id="{F40DE621-53D0-4276-9B23-612137E414F6}"/>
              </a:ext>
            </a:extLst>
          </p:cNvPr>
          <p:cNvSpPr/>
          <p:nvPr/>
        </p:nvSpPr>
        <p:spPr>
          <a:xfrm>
            <a:off x="4129961" y="2410006"/>
            <a:ext cx="2264466" cy="584775"/>
          </a:xfrm>
          <a:prstGeom prst="rect">
            <a:avLst/>
          </a:prstGeom>
          <a:solidFill>
            <a:schemeClr val="bg1"/>
          </a:solidFill>
          <a:ln>
            <a:solidFill>
              <a:schemeClr val="tx1"/>
            </a:solidFill>
          </a:ln>
        </p:spPr>
        <p:txBody>
          <a:bodyPr wrap="none">
            <a:spAutoFit/>
          </a:bodyPr>
          <a:lstStyle/>
          <a:p>
            <a:pPr algn="ctr"/>
            <a:r>
              <a:rPr lang="en-US" altLang="zh-TW" sz="1600" dirty="0"/>
              <a:t>INTERRUPTED METHODS</a:t>
            </a:r>
          </a:p>
          <a:p>
            <a:pPr algn="ctr"/>
            <a:r>
              <a:rPr lang="zh-TW" altLang="en-US" sz="1600" dirty="0"/>
              <a:t>中斷方法</a:t>
            </a:r>
          </a:p>
        </p:txBody>
      </p:sp>
      <p:sp>
        <p:nvSpPr>
          <p:cNvPr id="9" name="矩形 8">
            <a:extLst>
              <a:ext uri="{FF2B5EF4-FFF2-40B4-BE49-F238E27FC236}">
                <a16:creationId xmlns:a16="http://schemas.microsoft.com/office/drawing/2014/main" xmlns="" id="{6AB1728E-16BD-4124-99B3-69C2390496B1}"/>
              </a:ext>
            </a:extLst>
          </p:cNvPr>
          <p:cNvSpPr/>
          <p:nvPr/>
        </p:nvSpPr>
        <p:spPr>
          <a:xfrm>
            <a:off x="3549920" y="3482464"/>
            <a:ext cx="1778051" cy="584775"/>
          </a:xfrm>
          <a:prstGeom prst="rect">
            <a:avLst/>
          </a:prstGeom>
          <a:solidFill>
            <a:schemeClr val="bg1"/>
          </a:solidFill>
          <a:ln>
            <a:solidFill>
              <a:schemeClr val="tx1"/>
            </a:solidFill>
          </a:ln>
        </p:spPr>
        <p:txBody>
          <a:bodyPr wrap="none">
            <a:spAutoFit/>
          </a:bodyPr>
          <a:lstStyle/>
          <a:p>
            <a:pPr algn="ctr"/>
            <a:r>
              <a:rPr lang="en-US" altLang="zh-TW" sz="1600" dirty="0"/>
              <a:t>WITH REPETITIONS</a:t>
            </a:r>
          </a:p>
          <a:p>
            <a:pPr algn="ctr"/>
            <a:r>
              <a:rPr lang="zh-TW" altLang="en-US" sz="1600" dirty="0"/>
              <a:t>重複</a:t>
            </a:r>
          </a:p>
        </p:txBody>
      </p:sp>
      <p:sp>
        <p:nvSpPr>
          <p:cNvPr id="10" name="矩形 9">
            <a:extLst>
              <a:ext uri="{FF2B5EF4-FFF2-40B4-BE49-F238E27FC236}">
                <a16:creationId xmlns:a16="http://schemas.microsoft.com/office/drawing/2014/main" xmlns="" id="{C8D6496A-AE17-4895-9E2F-F768AC0038A3}"/>
              </a:ext>
            </a:extLst>
          </p:cNvPr>
          <p:cNvSpPr/>
          <p:nvPr/>
        </p:nvSpPr>
        <p:spPr>
          <a:xfrm>
            <a:off x="5418631" y="3482464"/>
            <a:ext cx="1594090" cy="584775"/>
          </a:xfrm>
          <a:prstGeom prst="rect">
            <a:avLst/>
          </a:prstGeom>
          <a:solidFill>
            <a:schemeClr val="bg1"/>
          </a:solidFill>
          <a:ln>
            <a:solidFill>
              <a:schemeClr val="tx1"/>
            </a:solidFill>
          </a:ln>
        </p:spPr>
        <p:txBody>
          <a:bodyPr wrap="none">
            <a:spAutoFit/>
          </a:bodyPr>
          <a:lstStyle/>
          <a:p>
            <a:pPr algn="ctr"/>
            <a:r>
              <a:rPr lang="en-US" altLang="zh-TW" sz="1600" dirty="0"/>
              <a:t>WITH INTERVALS</a:t>
            </a:r>
          </a:p>
          <a:p>
            <a:pPr algn="ctr"/>
            <a:r>
              <a:rPr lang="zh-TW" altLang="en-US" sz="1600" dirty="0"/>
              <a:t>間隔</a:t>
            </a:r>
          </a:p>
        </p:txBody>
      </p:sp>
      <p:sp>
        <p:nvSpPr>
          <p:cNvPr id="11" name="矩形 10">
            <a:extLst>
              <a:ext uri="{FF2B5EF4-FFF2-40B4-BE49-F238E27FC236}">
                <a16:creationId xmlns:a16="http://schemas.microsoft.com/office/drawing/2014/main" xmlns="" id="{A93E029C-F3FA-4931-AB24-FF156D3E766E}"/>
              </a:ext>
            </a:extLst>
          </p:cNvPr>
          <p:cNvSpPr/>
          <p:nvPr/>
        </p:nvSpPr>
        <p:spPr>
          <a:xfrm>
            <a:off x="5375776" y="4562584"/>
            <a:ext cx="1368000" cy="338554"/>
          </a:xfrm>
          <a:prstGeom prst="rect">
            <a:avLst/>
          </a:prstGeom>
          <a:solidFill>
            <a:schemeClr val="bg1"/>
          </a:solidFill>
          <a:ln>
            <a:solidFill>
              <a:schemeClr val="tx1"/>
            </a:solidFill>
          </a:ln>
        </p:spPr>
        <p:txBody>
          <a:bodyPr wrap="none">
            <a:spAutoFit/>
          </a:bodyPr>
          <a:lstStyle/>
          <a:p>
            <a:r>
              <a:rPr lang="en-US" altLang="zh-TW" sz="1600" dirty="0"/>
              <a:t>LONG</a:t>
            </a:r>
            <a:r>
              <a:rPr lang="zh-TW" altLang="en-US" sz="1600" dirty="0"/>
              <a:t>長</a:t>
            </a:r>
          </a:p>
        </p:txBody>
      </p:sp>
      <p:sp>
        <p:nvSpPr>
          <p:cNvPr id="12" name="矩形 11">
            <a:extLst>
              <a:ext uri="{FF2B5EF4-FFF2-40B4-BE49-F238E27FC236}">
                <a16:creationId xmlns:a16="http://schemas.microsoft.com/office/drawing/2014/main" xmlns="" id="{D252EAB9-85AF-469E-B521-BFEF53B7EBAF}"/>
              </a:ext>
            </a:extLst>
          </p:cNvPr>
          <p:cNvSpPr/>
          <p:nvPr/>
        </p:nvSpPr>
        <p:spPr>
          <a:xfrm>
            <a:off x="5375776" y="5083918"/>
            <a:ext cx="1382943" cy="338554"/>
          </a:xfrm>
          <a:prstGeom prst="rect">
            <a:avLst/>
          </a:prstGeom>
          <a:solidFill>
            <a:schemeClr val="bg1"/>
          </a:solidFill>
          <a:ln>
            <a:solidFill>
              <a:schemeClr val="tx1"/>
            </a:solidFill>
          </a:ln>
        </p:spPr>
        <p:txBody>
          <a:bodyPr wrap="none">
            <a:spAutoFit/>
          </a:bodyPr>
          <a:lstStyle/>
          <a:p>
            <a:r>
              <a:rPr lang="en-US" altLang="zh-TW" sz="1600" dirty="0"/>
              <a:t>AVERAGE</a:t>
            </a:r>
            <a:r>
              <a:rPr lang="zh-TW" altLang="en-US" sz="1600" dirty="0"/>
              <a:t>平均</a:t>
            </a:r>
          </a:p>
        </p:txBody>
      </p:sp>
      <p:sp>
        <p:nvSpPr>
          <p:cNvPr id="13" name="矩形 12">
            <a:extLst>
              <a:ext uri="{FF2B5EF4-FFF2-40B4-BE49-F238E27FC236}">
                <a16:creationId xmlns:a16="http://schemas.microsoft.com/office/drawing/2014/main" xmlns="" id="{91A58387-E07D-48E0-9860-C5107D96E197}"/>
              </a:ext>
            </a:extLst>
          </p:cNvPr>
          <p:cNvSpPr/>
          <p:nvPr/>
        </p:nvSpPr>
        <p:spPr>
          <a:xfrm>
            <a:off x="5375776" y="5592182"/>
            <a:ext cx="1368901" cy="338554"/>
          </a:xfrm>
          <a:prstGeom prst="rect">
            <a:avLst/>
          </a:prstGeom>
          <a:solidFill>
            <a:schemeClr val="bg1"/>
          </a:solidFill>
          <a:ln>
            <a:solidFill>
              <a:schemeClr val="tx1"/>
            </a:solidFill>
          </a:ln>
        </p:spPr>
        <p:txBody>
          <a:bodyPr wrap="none">
            <a:spAutoFit/>
          </a:bodyPr>
          <a:lstStyle/>
          <a:p>
            <a:r>
              <a:rPr lang="en-US" altLang="zh-TW" sz="1600" dirty="0"/>
              <a:t>SHORT</a:t>
            </a:r>
            <a:r>
              <a:rPr lang="zh-TW" altLang="en-US" sz="1600" dirty="0"/>
              <a:t>短距離</a:t>
            </a:r>
          </a:p>
        </p:txBody>
      </p:sp>
      <p:sp>
        <p:nvSpPr>
          <p:cNvPr id="14" name="矩形 13">
            <a:extLst>
              <a:ext uri="{FF2B5EF4-FFF2-40B4-BE49-F238E27FC236}">
                <a16:creationId xmlns:a16="http://schemas.microsoft.com/office/drawing/2014/main" xmlns="" id="{290AE2CE-454C-4321-8DBC-7960240627AB}"/>
              </a:ext>
            </a:extLst>
          </p:cNvPr>
          <p:cNvSpPr/>
          <p:nvPr/>
        </p:nvSpPr>
        <p:spPr>
          <a:xfrm>
            <a:off x="7146880" y="2286895"/>
            <a:ext cx="2555920" cy="830997"/>
          </a:xfrm>
          <a:prstGeom prst="rect">
            <a:avLst/>
          </a:prstGeom>
          <a:solidFill>
            <a:schemeClr val="bg1"/>
          </a:solidFill>
          <a:ln>
            <a:solidFill>
              <a:schemeClr val="tx1"/>
            </a:solidFill>
          </a:ln>
        </p:spPr>
        <p:txBody>
          <a:bodyPr wrap="square">
            <a:spAutoFit/>
          </a:bodyPr>
          <a:lstStyle/>
          <a:p>
            <a:r>
              <a:rPr lang="en-US" altLang="zh-TW" sz="1600" dirty="0"/>
              <a:t>STARTING METHODS TESTS, COMPETITIONS</a:t>
            </a:r>
          </a:p>
          <a:p>
            <a:r>
              <a:rPr lang="zh-TW" altLang="en-US" sz="1600" dirty="0"/>
              <a:t>開始方法測試</a:t>
            </a:r>
            <a:r>
              <a:rPr lang="zh-TW" altLang="en-US" sz="1600" dirty="0">
                <a:latin typeface="新細明體" panose="02020500000000000000" pitchFamily="18" charset="-120"/>
                <a:ea typeface="新細明體" panose="02020500000000000000" pitchFamily="18" charset="-120"/>
              </a:rPr>
              <a:t>、</a:t>
            </a:r>
            <a:r>
              <a:rPr lang="zh-TW" altLang="en-US" sz="1600" dirty="0"/>
              <a:t>比賽</a:t>
            </a:r>
          </a:p>
        </p:txBody>
      </p:sp>
      <p:sp>
        <p:nvSpPr>
          <p:cNvPr id="15" name="矩形 14">
            <a:extLst>
              <a:ext uri="{FF2B5EF4-FFF2-40B4-BE49-F238E27FC236}">
                <a16:creationId xmlns:a16="http://schemas.microsoft.com/office/drawing/2014/main" xmlns="" id="{1A916538-DBFE-47A9-8E6C-3B40432DA90B}"/>
              </a:ext>
            </a:extLst>
          </p:cNvPr>
          <p:cNvSpPr/>
          <p:nvPr/>
        </p:nvSpPr>
        <p:spPr>
          <a:xfrm>
            <a:off x="7159580" y="3482464"/>
            <a:ext cx="2569346" cy="2554545"/>
          </a:xfrm>
          <a:prstGeom prst="rect">
            <a:avLst/>
          </a:prstGeom>
          <a:solidFill>
            <a:schemeClr val="bg1"/>
          </a:solidFill>
          <a:ln>
            <a:solidFill>
              <a:schemeClr val="tx1"/>
            </a:solidFill>
          </a:ln>
        </p:spPr>
        <p:txBody>
          <a:bodyPr wrap="square">
            <a:spAutoFit/>
          </a:bodyPr>
          <a:lstStyle/>
          <a:p>
            <a:r>
              <a:rPr lang="en-US" altLang="zh-TW" sz="1600" dirty="0"/>
              <a:t>DURATION ADAPTED TO COMPETITION, LONGER OR SHORTER</a:t>
            </a:r>
          </a:p>
          <a:p>
            <a:r>
              <a:rPr lang="zh-TW" altLang="en-US" sz="1600" dirty="0"/>
              <a:t>適應競爭的持續時間，較長或較短</a:t>
            </a:r>
            <a:endParaRPr lang="en-US" altLang="zh-TW" sz="1600" dirty="0"/>
          </a:p>
          <a:p>
            <a:r>
              <a:rPr lang="en-US" altLang="zh-TW" sz="1600" dirty="0"/>
              <a:t>INTENSITY ADAPTED TO COMPETITION, LONGER OR SHORTER</a:t>
            </a:r>
          </a:p>
          <a:p>
            <a:r>
              <a:rPr lang="zh-TW" altLang="en-US" sz="1600" dirty="0"/>
              <a:t>適應競爭的強度，較長或較短</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ytuł 1"/>
          <p:cNvSpPr>
            <a:spLocks noGrp="1"/>
          </p:cNvSpPr>
          <p:nvPr>
            <p:ph type="title"/>
          </p:nvPr>
        </p:nvSpPr>
        <p:spPr/>
        <p:txBody>
          <a:bodyPr/>
          <a:lstStyle/>
          <a:p>
            <a:r>
              <a:rPr lang="pl-PL" altLang="en-US" dirty="0"/>
              <a:t>Teaching and training forms</a:t>
            </a:r>
            <a:r>
              <a:rPr lang="zh-TW" altLang="en-US" b="1" dirty="0"/>
              <a:t>教學與訓練方式</a:t>
            </a:r>
            <a:endParaRPr lang="pl-PL" altLang="en-US" dirty="0"/>
          </a:p>
        </p:txBody>
      </p:sp>
      <p:sp>
        <p:nvSpPr>
          <p:cNvPr id="167939" name="Symbol zastępczy zawartości 2"/>
          <p:cNvSpPr>
            <a:spLocks noGrp="1"/>
          </p:cNvSpPr>
          <p:nvPr>
            <p:ph idx="1"/>
          </p:nvPr>
        </p:nvSpPr>
        <p:spPr/>
        <p:txBody>
          <a:bodyPr/>
          <a:lstStyle/>
          <a:p>
            <a:r>
              <a:rPr lang="pl-PL" altLang="en-US" sz="2400" b="1" dirty="0"/>
              <a:t>T&amp;T forms describe organizational aspect of training activity. </a:t>
            </a:r>
            <a:r>
              <a:rPr lang="zh-TW" altLang="zh-TW" sz="2400" b="1" dirty="0"/>
              <a:t>T＆T</a:t>
            </a:r>
            <a:r>
              <a:rPr lang="zh-TW" altLang="en-US" sz="2400" b="1" dirty="0"/>
              <a:t>說明</a:t>
            </a:r>
            <a:r>
              <a:rPr lang="zh-TW" altLang="zh-TW" sz="2400" b="1" dirty="0"/>
              <a:t>了組織方面</a:t>
            </a:r>
            <a:r>
              <a:rPr lang="zh-TW" altLang="en-US" sz="2400" b="1" dirty="0"/>
              <a:t>的</a:t>
            </a:r>
            <a:r>
              <a:rPr lang="zh-TW" altLang="zh-TW" sz="2400" b="1" dirty="0"/>
              <a:t>培訓活動。</a:t>
            </a:r>
            <a:endParaRPr lang="pl-PL" altLang="en-US" sz="2400" b="1" dirty="0"/>
          </a:p>
          <a:p>
            <a:r>
              <a:rPr lang="pl-PL" altLang="en-US" sz="2400" dirty="0"/>
              <a:t>We can specify the following training </a:t>
            </a:r>
            <a:r>
              <a:rPr lang="pl-PL" altLang="en-US" sz="2400" dirty="0" smtClean="0"/>
              <a:t>forms：</a:t>
            </a:r>
            <a:r>
              <a:rPr lang="zh-TW" altLang="zh-TW" sz="2400" dirty="0" smtClean="0"/>
              <a:t>我們</a:t>
            </a:r>
            <a:r>
              <a:rPr lang="zh-TW" altLang="zh-TW" sz="2400" dirty="0"/>
              <a:t>可以指定以下培訓</a:t>
            </a:r>
            <a:r>
              <a:rPr lang="zh-TW" altLang="zh-TW" sz="2400" dirty="0" smtClean="0"/>
              <a:t>形式</a:t>
            </a:r>
            <a:r>
              <a:rPr lang="zh-TW" altLang="en-US" sz="2400" dirty="0" smtClean="0"/>
              <a:t>：</a:t>
            </a:r>
            <a:endParaRPr lang="pl-PL" altLang="en-US" sz="2400" dirty="0"/>
          </a:p>
          <a:p>
            <a:pPr lvl="1"/>
            <a:r>
              <a:rPr lang="pl-PL" altLang="en-US" sz="2000" dirty="0"/>
              <a:t>based on the amount of efforts put into different elements to be </a:t>
            </a:r>
            <a:r>
              <a:rPr lang="pl-PL" altLang="en-US" sz="2000" dirty="0" smtClean="0"/>
              <a:t>trained：</a:t>
            </a:r>
            <a:r>
              <a:rPr lang="zh-TW" altLang="zh-TW" sz="2000" dirty="0" smtClean="0"/>
              <a:t>根據</a:t>
            </a:r>
            <a:r>
              <a:rPr lang="zh-TW" altLang="en-US" sz="2000" dirty="0"/>
              <a:t>投入待</a:t>
            </a:r>
            <a:r>
              <a:rPr lang="zh-TW" altLang="zh-TW" sz="2000" dirty="0"/>
              <a:t>訓</a:t>
            </a:r>
            <a:r>
              <a:rPr lang="zh-TW" altLang="en-US" sz="2000" dirty="0"/>
              <a:t>練</a:t>
            </a:r>
            <a:r>
              <a:rPr lang="zh-TW" altLang="zh-TW" sz="2000" dirty="0"/>
              <a:t>不同要素的努力</a:t>
            </a:r>
            <a:r>
              <a:rPr lang="zh-TW" altLang="en-US" sz="2000" dirty="0" smtClean="0"/>
              <a:t>程度：</a:t>
            </a:r>
            <a:endParaRPr lang="pl-PL" altLang="en-US" sz="2000" dirty="0"/>
          </a:p>
          <a:p>
            <a:pPr lvl="2"/>
            <a:r>
              <a:rPr lang="pl-PL" altLang="en-US" sz="1600" dirty="0"/>
              <a:t>physical training</a:t>
            </a:r>
            <a:r>
              <a:rPr lang="zh-TW" altLang="zh-TW" sz="1600" dirty="0"/>
              <a:t>體</a:t>
            </a:r>
            <a:r>
              <a:rPr lang="zh-TW" altLang="en-US" sz="1600" dirty="0"/>
              <a:t>能</a:t>
            </a:r>
            <a:r>
              <a:rPr lang="zh-TW" altLang="zh-TW" sz="1600" dirty="0"/>
              <a:t>訓練</a:t>
            </a:r>
            <a:endParaRPr lang="pl-PL" altLang="en-US" sz="1600" dirty="0"/>
          </a:p>
          <a:p>
            <a:pPr lvl="2"/>
            <a:r>
              <a:rPr lang="pl-PL" altLang="en-US" sz="1600" dirty="0"/>
              <a:t>technical training</a:t>
            </a:r>
            <a:r>
              <a:rPr lang="zh-TW" altLang="zh-TW" sz="1600" dirty="0"/>
              <a:t>技術訓</a:t>
            </a:r>
            <a:r>
              <a:rPr lang="zh-TW" altLang="en-US" sz="1600" dirty="0"/>
              <a:t>練</a:t>
            </a:r>
            <a:endParaRPr lang="pl-PL" altLang="en-US" sz="1600" dirty="0"/>
          </a:p>
          <a:p>
            <a:pPr lvl="2"/>
            <a:r>
              <a:rPr lang="pl-PL" altLang="en-US" sz="1600" dirty="0"/>
              <a:t>tactical training</a:t>
            </a:r>
            <a:r>
              <a:rPr lang="zh-TW" altLang="zh-TW" sz="1600" dirty="0"/>
              <a:t>戰術訓練</a:t>
            </a:r>
            <a:endParaRPr lang="pl-PL" altLang="en-US" sz="1600" dirty="0"/>
          </a:p>
          <a:p>
            <a:pPr lvl="1"/>
            <a:r>
              <a:rPr lang="pl-PL" altLang="en-US" sz="2000" dirty="0"/>
              <a:t>based on motor abilities to be </a:t>
            </a:r>
            <a:r>
              <a:rPr lang="pl-PL" altLang="en-US" sz="2000" dirty="0" smtClean="0"/>
              <a:t>trained：</a:t>
            </a:r>
            <a:r>
              <a:rPr lang="zh-TW" altLang="en-US" sz="2000" dirty="0" smtClean="0"/>
              <a:t>根據</a:t>
            </a:r>
            <a:r>
              <a:rPr lang="zh-TW" altLang="en-US" sz="2000" dirty="0"/>
              <a:t>待</a:t>
            </a:r>
            <a:r>
              <a:rPr lang="zh-TW" altLang="zh-TW" sz="2000" dirty="0"/>
              <a:t>訓</a:t>
            </a:r>
            <a:r>
              <a:rPr lang="zh-TW" altLang="en-US" sz="2000" dirty="0"/>
              <a:t>練</a:t>
            </a:r>
            <a:r>
              <a:rPr lang="zh-TW" altLang="zh-TW" sz="2000" dirty="0"/>
              <a:t>的運動</a:t>
            </a:r>
            <a:r>
              <a:rPr lang="zh-TW" altLang="zh-TW" sz="2000" dirty="0" smtClean="0"/>
              <a:t>能力</a:t>
            </a:r>
            <a:r>
              <a:rPr lang="zh-TW" altLang="en-US" sz="2000" dirty="0" smtClean="0"/>
              <a:t>：</a:t>
            </a:r>
            <a:endParaRPr lang="pl-PL" altLang="en-US" sz="2000" dirty="0"/>
          </a:p>
          <a:p>
            <a:pPr lvl="2"/>
            <a:r>
              <a:rPr lang="pl-PL" altLang="en-US" sz="1600" dirty="0"/>
              <a:t>general training</a:t>
            </a:r>
            <a:r>
              <a:rPr lang="zh-TW" altLang="zh-TW" sz="1600" dirty="0"/>
              <a:t>一般訓</a:t>
            </a:r>
            <a:r>
              <a:rPr lang="zh-TW" altLang="en-US" sz="1600" dirty="0"/>
              <a:t>練</a:t>
            </a:r>
            <a:endParaRPr lang="pl-PL" altLang="en-US" sz="1600" dirty="0"/>
          </a:p>
          <a:p>
            <a:pPr lvl="2"/>
            <a:r>
              <a:rPr lang="pl-PL" altLang="en-US" sz="1600" dirty="0"/>
              <a:t>directed/oriented training</a:t>
            </a:r>
            <a:r>
              <a:rPr lang="zh-TW" altLang="zh-TW" sz="1600" dirty="0"/>
              <a:t>定向/導向訓</a:t>
            </a:r>
            <a:r>
              <a:rPr lang="zh-TW" altLang="en-US" sz="1600" dirty="0"/>
              <a:t>練</a:t>
            </a:r>
            <a:endParaRPr lang="pl-PL" altLang="en-US" sz="1600" dirty="0"/>
          </a:p>
          <a:p>
            <a:pPr lvl="2"/>
            <a:r>
              <a:rPr lang="pl-PL" altLang="en-US" sz="1600" dirty="0"/>
              <a:t>specific training</a:t>
            </a:r>
            <a:r>
              <a:rPr lang="zh-TW" altLang="zh-TW" sz="1600" dirty="0"/>
              <a:t>具體訓</a:t>
            </a:r>
            <a:r>
              <a:rPr lang="zh-TW" altLang="en-US" sz="1600" dirty="0"/>
              <a:t>練</a:t>
            </a:r>
            <a:endParaRPr lang="pl-PL" altLang="en-US" sz="1600" dirty="0"/>
          </a:p>
          <a:p>
            <a:pPr lvl="2"/>
            <a:r>
              <a:rPr lang="pl-PL" altLang="en-US" sz="1600" dirty="0"/>
              <a:t>speed training</a:t>
            </a:r>
            <a:r>
              <a:rPr lang="zh-TW" altLang="zh-TW" sz="1600" dirty="0"/>
              <a:t>速度訓練</a:t>
            </a:r>
            <a:endParaRPr lang="pl-PL" altLang="en-US" sz="1600" dirty="0"/>
          </a:p>
          <a:p>
            <a:pPr lvl="2"/>
            <a:r>
              <a:rPr lang="pl-PL" altLang="en-US" sz="1600" dirty="0"/>
              <a:t>strength training</a:t>
            </a:r>
            <a:r>
              <a:rPr lang="zh-TW" altLang="en-US" sz="1600" dirty="0"/>
              <a:t>體</a:t>
            </a:r>
            <a:r>
              <a:rPr lang="zh-TW" altLang="zh-TW" sz="1600" dirty="0"/>
              <a:t>力訓練</a:t>
            </a:r>
            <a:endParaRPr lang="pl-PL" altLang="en-US" sz="1600" dirty="0"/>
          </a:p>
          <a:p>
            <a:pPr lvl="2"/>
            <a:r>
              <a:rPr lang="pl-PL" altLang="en-US" sz="1600" dirty="0"/>
              <a:t>endurance training etc.</a:t>
            </a:r>
            <a:r>
              <a:rPr lang="zh-TW" altLang="zh-TW" sz="1600" dirty="0"/>
              <a:t>耐力訓練等</a:t>
            </a:r>
            <a:br>
              <a:rPr lang="zh-TW" altLang="zh-TW" sz="1600" dirty="0"/>
            </a:br>
            <a:r>
              <a:rPr lang="zh-TW" altLang="zh-TW" sz="1600" dirty="0"/>
              <a:t/>
            </a:r>
            <a:br>
              <a:rPr lang="zh-TW" altLang="zh-TW" sz="1600" dirty="0"/>
            </a:br>
            <a:r>
              <a:rPr lang="zh-TW" altLang="zh-TW" sz="1600" dirty="0"/>
              <a:t/>
            </a:r>
            <a:br>
              <a:rPr lang="zh-TW" altLang="zh-TW" sz="1600" dirty="0"/>
            </a:br>
            <a:r>
              <a:rPr lang="zh-TW" altLang="zh-TW" sz="1600" dirty="0"/>
              <a:t/>
            </a:r>
            <a:br>
              <a:rPr lang="zh-TW" altLang="zh-TW" sz="1600" dirty="0"/>
            </a:br>
            <a:r>
              <a:rPr lang="zh-TW" altLang="zh-TW" sz="1600" dirty="0"/>
              <a:t/>
            </a:r>
            <a:br>
              <a:rPr lang="zh-TW" altLang="zh-TW" sz="1600" dirty="0"/>
            </a:br>
            <a:r>
              <a:rPr lang="zh-TW" altLang="zh-TW" sz="1600" dirty="0"/>
              <a:t/>
            </a:r>
            <a:br>
              <a:rPr lang="zh-TW" altLang="zh-TW" sz="1600" dirty="0"/>
            </a:br>
            <a:r>
              <a:rPr lang="zh-TW" altLang="zh-TW" sz="1600" dirty="0"/>
              <a:t/>
            </a:r>
            <a:br>
              <a:rPr lang="zh-TW" altLang="zh-TW" sz="1600" dirty="0"/>
            </a:br>
            <a:endParaRPr lang="pl-PL" altLang="en-US" sz="1600" dirty="0"/>
          </a:p>
        </p:txBody>
      </p:sp>
      <p:sp>
        <p:nvSpPr>
          <p:cNvPr id="16794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07AF097-A791-42E8-81BF-4CA677EF1340}" type="slidenum">
              <a:rPr lang="en-US" altLang="pl-PL" sz="1200" smtClean="0">
                <a:solidFill>
                  <a:srgbClr val="FFFFFF"/>
                </a:solidFill>
                <a:latin typeface="Arial Black" panose="020B0A04020102090204" pitchFamily="34" charset="0"/>
                <a:sym typeface="Arial Black" panose="020B0A04020102090204" pitchFamily="34" charset="0"/>
              </a:rPr>
              <a:pPr/>
              <a:t>64</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Tytuł 1"/>
          <p:cNvSpPr>
            <a:spLocks noGrp="1"/>
          </p:cNvSpPr>
          <p:nvPr>
            <p:ph type="title"/>
          </p:nvPr>
        </p:nvSpPr>
        <p:spPr/>
        <p:txBody>
          <a:bodyPr/>
          <a:lstStyle/>
          <a:p>
            <a:r>
              <a:rPr lang="pl-PL" altLang="en-US" sz="2600" dirty="0"/>
              <a:t>Teaching and training forms</a:t>
            </a:r>
            <a:r>
              <a:rPr lang="zh-TW" altLang="en-US" sz="2600" b="1" dirty="0"/>
              <a:t>教學與訓練方式</a:t>
            </a:r>
            <a:endParaRPr lang="pl-PL" altLang="en-US" sz="2600" dirty="0"/>
          </a:p>
        </p:txBody>
      </p:sp>
      <p:sp>
        <p:nvSpPr>
          <p:cNvPr id="168963" name="Symbol zastępczy zawartości 2"/>
          <p:cNvSpPr>
            <a:spLocks noGrp="1"/>
          </p:cNvSpPr>
          <p:nvPr>
            <p:ph idx="1"/>
          </p:nvPr>
        </p:nvSpPr>
        <p:spPr>
          <a:xfrm>
            <a:off x="631825" y="1052513"/>
            <a:ext cx="8785225" cy="5518150"/>
          </a:xfrm>
        </p:spPr>
        <p:txBody>
          <a:bodyPr/>
          <a:lstStyle/>
          <a:p>
            <a:r>
              <a:rPr lang="pl-PL" altLang="en-US" sz="2400" dirty="0"/>
              <a:t>We can specify the following training </a:t>
            </a:r>
            <a:r>
              <a:rPr lang="pl-PL" altLang="en-US" sz="2400" dirty="0" smtClean="0"/>
              <a:t>forms：</a:t>
            </a:r>
            <a:r>
              <a:rPr lang="zh-TW" altLang="zh-TW" sz="2400" dirty="0" smtClean="0"/>
              <a:t>我們</a:t>
            </a:r>
            <a:r>
              <a:rPr lang="zh-TW" altLang="zh-TW" sz="2400" dirty="0"/>
              <a:t>可以指定以下培訓</a:t>
            </a:r>
            <a:r>
              <a:rPr lang="zh-TW" altLang="zh-TW" sz="2400" dirty="0" smtClean="0"/>
              <a:t>形式</a:t>
            </a:r>
            <a:r>
              <a:rPr lang="zh-TW" altLang="en-US" sz="2400" dirty="0" smtClean="0"/>
              <a:t>：</a:t>
            </a:r>
            <a:endParaRPr lang="pl-PL" altLang="en-US" sz="2400" dirty="0"/>
          </a:p>
          <a:p>
            <a:pPr lvl="1"/>
            <a:r>
              <a:rPr lang="pl-PL" altLang="en-US" sz="2000" dirty="0"/>
              <a:t>based on technique development</a:t>
            </a:r>
            <a:r>
              <a:rPr lang="zh-TW" altLang="en-US" sz="2000" dirty="0"/>
              <a:t>根據</a:t>
            </a:r>
            <a:r>
              <a:rPr lang="zh-TW" altLang="zh-TW" sz="2000" dirty="0"/>
              <a:t>技術發</a:t>
            </a:r>
            <a:r>
              <a:rPr lang="zh-TW" altLang="en-US" sz="2000" dirty="0"/>
              <a:t>展</a:t>
            </a:r>
            <a:endParaRPr lang="pl-PL" altLang="en-US" sz="2000" dirty="0"/>
          </a:p>
          <a:p>
            <a:pPr lvl="2"/>
            <a:r>
              <a:rPr lang="pl-PL" altLang="en-US" sz="1600" dirty="0"/>
              <a:t>training with different arrangement/formation of athletes</a:t>
            </a:r>
            <a:r>
              <a:rPr lang="zh-TW" altLang="en-US" sz="1600" dirty="0"/>
              <a:t>按照</a:t>
            </a:r>
            <a:r>
              <a:rPr lang="zh-TW" altLang="zh-TW" sz="1600" dirty="0"/>
              <a:t>不同安排/組成的運動員</a:t>
            </a:r>
            <a:r>
              <a:rPr lang="zh-TW" altLang="en-US" sz="1600" dirty="0"/>
              <a:t>而進行訓練</a:t>
            </a:r>
            <a:endParaRPr lang="pl-PL" altLang="en-US" sz="1600" dirty="0"/>
          </a:p>
          <a:p>
            <a:pPr lvl="2"/>
            <a:r>
              <a:rPr lang="pl-PL" altLang="en-US" sz="1600" dirty="0"/>
              <a:t>shadow boxing</a:t>
            </a:r>
            <a:r>
              <a:rPr lang="zh-TW" altLang="en-US" sz="1600" dirty="0"/>
              <a:t>空氣拳擊</a:t>
            </a:r>
            <a:endParaRPr lang="pl-PL" altLang="en-US" sz="1600" dirty="0"/>
          </a:p>
          <a:p>
            <a:pPr lvl="2"/>
            <a:r>
              <a:rPr lang="pl-PL" altLang="en-US" sz="1600" dirty="0"/>
              <a:t>bout elements</a:t>
            </a:r>
            <a:r>
              <a:rPr lang="zh-TW" altLang="en-US" sz="1600" dirty="0"/>
              <a:t>比賽要</a:t>
            </a:r>
            <a:r>
              <a:rPr lang="zh-TW" altLang="zh-TW" sz="1600" dirty="0"/>
              <a:t>素</a:t>
            </a:r>
            <a:endParaRPr lang="pl-PL" altLang="en-US" sz="1600" dirty="0"/>
          </a:p>
          <a:p>
            <a:pPr lvl="2"/>
            <a:r>
              <a:rPr lang="pl-PL" altLang="en-US" sz="1600" dirty="0"/>
              <a:t>training with boxing equipment</a:t>
            </a:r>
            <a:r>
              <a:rPr lang="zh-TW" altLang="zh-TW" sz="1600" dirty="0"/>
              <a:t>訓練與拳擊設備</a:t>
            </a:r>
            <a:endParaRPr lang="pl-PL" altLang="en-US" sz="1600" dirty="0"/>
          </a:p>
          <a:p>
            <a:pPr lvl="2"/>
            <a:r>
              <a:rPr lang="pl-PL" altLang="en-US" sz="1600" dirty="0"/>
              <a:t>task-oriented bout</a:t>
            </a:r>
            <a:r>
              <a:rPr lang="zh-TW" altLang="zh-TW" sz="1600" dirty="0"/>
              <a:t>任務導向</a:t>
            </a:r>
            <a:endParaRPr lang="pl-PL" altLang="en-US" sz="1600" dirty="0"/>
          </a:p>
          <a:p>
            <a:pPr lvl="2"/>
            <a:r>
              <a:rPr lang="pl-PL" altLang="en-US" sz="1600" dirty="0"/>
              <a:t>trainer pads etc.</a:t>
            </a:r>
            <a:r>
              <a:rPr lang="zh-TW" altLang="zh-TW" sz="1600" dirty="0"/>
              <a:t>教練墊等</a:t>
            </a:r>
            <a:endParaRPr lang="pl-PL" altLang="en-US" sz="1600" dirty="0"/>
          </a:p>
          <a:p>
            <a:pPr lvl="1"/>
            <a:r>
              <a:rPr lang="pl-PL" altLang="en-US" sz="2000" dirty="0"/>
              <a:t>based on tactical skills development</a:t>
            </a:r>
            <a:r>
              <a:rPr lang="zh-TW" altLang="en-US" sz="2000" dirty="0"/>
              <a:t>根據戰術</a:t>
            </a:r>
            <a:r>
              <a:rPr lang="zh-TW" altLang="zh-TW" sz="2000" dirty="0"/>
              <a:t>技術發</a:t>
            </a:r>
            <a:r>
              <a:rPr lang="zh-TW" altLang="en-US" sz="2000" dirty="0"/>
              <a:t>展</a:t>
            </a:r>
            <a:endParaRPr lang="pl-PL" altLang="en-US" sz="2000" dirty="0"/>
          </a:p>
          <a:p>
            <a:pPr lvl="2"/>
            <a:r>
              <a:rPr lang="pl-PL" altLang="en-US" sz="1600" dirty="0"/>
              <a:t>attacks</a:t>
            </a:r>
            <a:r>
              <a:rPr lang="zh-TW" altLang="zh-TW" sz="1600" dirty="0"/>
              <a:t>攻擊</a:t>
            </a:r>
            <a:endParaRPr lang="pl-PL" altLang="en-US" sz="1600" dirty="0"/>
          </a:p>
          <a:p>
            <a:pPr lvl="2"/>
            <a:r>
              <a:rPr lang="pl-PL" altLang="en-US" sz="1600" dirty="0"/>
              <a:t>defenses</a:t>
            </a:r>
            <a:r>
              <a:rPr lang="zh-TW" altLang="zh-TW" sz="1600" dirty="0"/>
              <a:t>防禦</a:t>
            </a:r>
            <a:endParaRPr lang="pl-PL" altLang="en-US" sz="1600" dirty="0"/>
          </a:p>
          <a:p>
            <a:pPr lvl="2"/>
            <a:r>
              <a:rPr lang="pl-PL" altLang="en-US" sz="1600" dirty="0"/>
              <a:t>Initiative skills</a:t>
            </a:r>
            <a:r>
              <a:rPr lang="zh-TW" altLang="zh-TW" sz="1600" dirty="0"/>
              <a:t>主動技能</a:t>
            </a:r>
            <a:endParaRPr lang="pl-PL" altLang="en-US" sz="1600" dirty="0"/>
          </a:p>
          <a:p>
            <a:pPr lvl="2"/>
            <a:r>
              <a:rPr lang="pl-PL" altLang="en-US" sz="1600" dirty="0"/>
              <a:t>fighting againts taller or shorter opponent</a:t>
            </a:r>
            <a:r>
              <a:rPr lang="zh-TW" altLang="en-US" sz="1600" dirty="0"/>
              <a:t>與</a:t>
            </a:r>
            <a:r>
              <a:rPr lang="zh-TW" altLang="zh-TW" sz="1600" dirty="0"/>
              <a:t>更高或更</a:t>
            </a:r>
            <a:r>
              <a:rPr lang="zh-TW" altLang="en-US" sz="1600" dirty="0"/>
              <a:t>矮</a:t>
            </a:r>
            <a:r>
              <a:rPr lang="zh-TW" altLang="zh-TW" sz="1600" dirty="0"/>
              <a:t>對手</a:t>
            </a:r>
            <a:r>
              <a:rPr lang="zh-TW" altLang="en-US" sz="1600" dirty="0"/>
              <a:t>的戰鬥</a:t>
            </a:r>
            <a:endParaRPr lang="pl-PL" altLang="en-US" sz="1600" dirty="0"/>
          </a:p>
          <a:p>
            <a:pPr lvl="2"/>
            <a:r>
              <a:rPr lang="pl-PL" altLang="en-US" sz="1600" dirty="0"/>
              <a:t>boxer’s strength distribution etc.</a:t>
            </a:r>
            <a:r>
              <a:rPr lang="zh-TW" altLang="zh-TW" sz="1600" dirty="0"/>
              <a:t>拳擊手實力分佈等</a:t>
            </a:r>
            <a:endParaRPr lang="pl-PL" altLang="en-US" sz="1600" dirty="0"/>
          </a:p>
          <a:p>
            <a:pPr lvl="1"/>
            <a:r>
              <a:rPr lang="pl-PL" altLang="en-US" sz="1800" dirty="0"/>
              <a:t>based on type of training</a:t>
            </a:r>
            <a:r>
              <a:rPr lang="zh-TW" altLang="en-US" sz="1800" dirty="0"/>
              <a:t>根據</a:t>
            </a:r>
            <a:r>
              <a:rPr lang="zh-TW" altLang="zh-TW" sz="1800" dirty="0"/>
              <a:t>培訓類型</a:t>
            </a:r>
            <a:endParaRPr lang="pl-PL" altLang="en-US" sz="1800" dirty="0"/>
          </a:p>
          <a:p>
            <a:pPr lvl="2"/>
            <a:r>
              <a:rPr lang="pl-PL" altLang="en-US" sz="1600" dirty="0"/>
              <a:t>individual</a:t>
            </a:r>
            <a:r>
              <a:rPr lang="zh-TW" altLang="zh-TW" sz="1600" dirty="0"/>
              <a:t>個人</a:t>
            </a:r>
            <a:endParaRPr lang="pl-PL" altLang="en-US" sz="1600" dirty="0"/>
          </a:p>
          <a:p>
            <a:pPr lvl="2"/>
            <a:r>
              <a:rPr lang="pl-PL" altLang="en-US" sz="1600" dirty="0"/>
              <a:t>high-altitude areas like mountains</a:t>
            </a:r>
            <a:r>
              <a:rPr lang="zh-TW" altLang="zh-TW" sz="1600" dirty="0"/>
              <a:t>高</a:t>
            </a:r>
            <a:r>
              <a:rPr lang="zh-TW" altLang="en-US" sz="1600" dirty="0"/>
              <a:t>海拔</a:t>
            </a:r>
            <a:r>
              <a:rPr lang="zh-TW" altLang="zh-TW" sz="1600" dirty="0"/>
              <a:t>地區</a:t>
            </a:r>
            <a:r>
              <a:rPr lang="zh-TW" altLang="en-US" sz="1600" dirty="0"/>
              <a:t>，</a:t>
            </a:r>
            <a:r>
              <a:rPr lang="zh-TW" altLang="zh-TW" sz="1600" dirty="0"/>
              <a:t>如山脈</a:t>
            </a:r>
            <a:br>
              <a:rPr lang="zh-TW" altLang="zh-TW" sz="1600" dirty="0"/>
            </a:br>
            <a:endParaRPr lang="pl-PL" altLang="en-US" dirty="0"/>
          </a:p>
        </p:txBody>
      </p:sp>
      <p:sp>
        <p:nvSpPr>
          <p:cNvPr id="16896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5758340-B63C-4B22-AA5E-669E664B854D}" type="slidenum">
              <a:rPr lang="en-US" altLang="pl-PL" sz="1200" smtClean="0">
                <a:solidFill>
                  <a:srgbClr val="FFFFFF"/>
                </a:solidFill>
                <a:latin typeface="Arial Black" panose="020B0A04020102090204" pitchFamily="34" charset="0"/>
                <a:sym typeface="Arial Black" panose="020B0A04020102090204" pitchFamily="34" charset="0"/>
              </a:rPr>
              <a:pPr/>
              <a:t>65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68965" name="pole tekstowe 1"/>
          <p:cNvSpPr txBox="1">
            <a:spLocks noChangeArrowheads="1"/>
          </p:cNvSpPr>
          <p:nvPr/>
        </p:nvSpPr>
        <p:spPr bwMode="auto">
          <a:xfrm>
            <a:off x="4448175" y="6196013"/>
            <a:ext cx="31686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8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049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lvl="2"/>
            <a:r>
              <a:rPr lang="pl-PL" altLang="en-US" sz="1600" dirty="0">
                <a:solidFill>
                  <a:srgbClr val="000000"/>
                </a:solidFill>
              </a:rPr>
              <a:t>circuit training</a:t>
            </a:r>
          </a:p>
          <a:p>
            <a:pPr lvl="2"/>
            <a:r>
              <a:rPr lang="pl-PL" altLang="en-US" sz="1600" dirty="0">
                <a:solidFill>
                  <a:srgbClr val="000000"/>
                </a:solidFill>
              </a:rPr>
              <a:t>station training etc.</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8A3155B-292B-4F2A-B835-2F539AC626E1}" type="slidenum">
              <a:rPr lang="en-US" altLang="pl-PL" sz="1200" smtClean="0">
                <a:solidFill>
                  <a:srgbClr val="FFFFFF"/>
                </a:solidFill>
                <a:latin typeface="Arial Black" panose="020B0A04020102090204" pitchFamily="34" charset="0"/>
                <a:sym typeface="Arial Black" panose="020B0A04020102090204" pitchFamily="34" charset="0"/>
              </a:rPr>
              <a:pPr/>
              <a:t>66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69987" name="Rectangle 2"/>
          <p:cNvSpPr>
            <a:spLocks noGrp="1" noChangeArrowheads="1"/>
          </p:cNvSpPr>
          <p:nvPr>
            <p:ph type="title"/>
          </p:nvPr>
        </p:nvSpPr>
        <p:spPr>
          <a:xfrm>
            <a:off x="1203325" y="2193925"/>
            <a:ext cx="7489825" cy="2449513"/>
          </a:xfrm>
        </p:spPr>
        <p:txBody>
          <a:bodyPr/>
          <a:lstStyle/>
          <a:p>
            <a:pPr eaLnBrk="1" hangingPunct="1"/>
            <a:r>
              <a:rPr lang="en-US" altLang="pl-PL" dirty="0">
                <a:solidFill>
                  <a:srgbClr val="FF0000"/>
                </a:solidFill>
              </a:rPr>
              <a:t>At all times, the coach should be mindful of the boxer’s SAFETY</a:t>
            </a:r>
            <a:r>
              <a:rPr lang="en-US" altLang="pl-PL" dirty="0"/>
              <a:t>.</a:t>
            </a:r>
            <a:r>
              <a:rPr lang="zh-TW" altLang="zh-TW" b="1" dirty="0">
                <a:solidFill>
                  <a:srgbClr val="FF0000"/>
                </a:solidFill>
              </a:rPr>
              <a:t>在任何時候，教練</a:t>
            </a:r>
            <a:r>
              <a:rPr lang="zh-TW" altLang="en-US" b="1" dirty="0">
                <a:solidFill>
                  <a:srgbClr val="FF0000"/>
                </a:solidFill>
              </a:rPr>
              <a:t>都必須</a:t>
            </a:r>
            <a:r>
              <a:rPr lang="zh-TW" altLang="zh-TW" b="1" dirty="0">
                <a:solidFill>
                  <a:srgbClr val="FF0000"/>
                </a:solidFill>
              </a:rPr>
              <a:t>注意拳擊手的安全</a:t>
            </a:r>
            <a:r>
              <a:rPr lang="zh-TW" altLang="en-US" b="1" dirty="0">
                <a:solidFill>
                  <a:srgbClr val="FF0000"/>
                </a:solidFill>
              </a:rPr>
              <a:t>。</a:t>
            </a:r>
            <a:endParaRPr lang="en-US" altLang="pl-PL" b="1" dirty="0">
              <a:solidFill>
                <a:srgbClr val="FF0000"/>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15950" y="2713038"/>
            <a:ext cx="8953500" cy="1968500"/>
          </a:xfrm>
        </p:spPr>
        <p:txBody>
          <a:bodyPr/>
          <a:lstStyle/>
          <a:p>
            <a:pPr eaLnBrk="1" hangingPunct="1"/>
            <a:r>
              <a:rPr lang="pl-PL" altLang="en-US" dirty="0"/>
              <a:t>TRAINING UNIT STRUCTURE AND DEVELOPMENT</a:t>
            </a:r>
            <a:r>
              <a:rPr lang="zh-TW" altLang="zh-TW" b="1" dirty="0"/>
              <a:t>培訓單位</a:t>
            </a:r>
            <a:r>
              <a:rPr lang="zh-TW" altLang="en-US" b="1" dirty="0"/>
              <a:t>組織</a:t>
            </a:r>
            <a:r>
              <a:rPr lang="zh-TW" altLang="zh-TW" b="1" dirty="0"/>
              <a:t>與發展</a:t>
            </a:r>
            <a:endParaRPr lang="en-US" altLang="en-US" b="1" dirty="0"/>
          </a:p>
        </p:txBody>
      </p:sp>
      <p:sp>
        <p:nvSpPr>
          <p:cNvPr id="17101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4E9A6A9-4496-4903-9058-E050154E8B51}" type="slidenum">
              <a:rPr lang="en-US" altLang="en-US" sz="1400" smtClean="0">
                <a:solidFill>
                  <a:srgbClr val="FFFFFF"/>
                </a:solidFill>
                <a:latin typeface="Arial Black" panose="020B0A04020102090204" pitchFamily="34" charset="0"/>
                <a:sym typeface="Arial Black" panose="020B0A04020102090204" pitchFamily="34" charset="0"/>
              </a:rPr>
              <a:pPr/>
              <a:t>67</a:t>
            </a:fld>
            <a:endParaRPr lang="en-US" altLang="en-US" sz="14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E50C90B6-246E-4573-8383-BFC7B417B9AA}" type="slidenum">
              <a:rPr lang="en-US" altLang="pl-PL" sz="1200" smtClean="0">
                <a:solidFill>
                  <a:srgbClr val="FFFFFF"/>
                </a:solidFill>
                <a:latin typeface="Arial Black" panose="020B0A04020102090204" pitchFamily="34" charset="0"/>
                <a:sym typeface="Arial Black" panose="020B0A04020102090204" pitchFamily="34" charset="0"/>
              </a:rPr>
              <a:pPr/>
              <a:t>68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72035" name="Rectangle 2"/>
          <p:cNvSpPr>
            <a:spLocks noGrp="1" noChangeArrowheads="1"/>
          </p:cNvSpPr>
          <p:nvPr>
            <p:ph type="title"/>
          </p:nvPr>
        </p:nvSpPr>
        <p:spPr>
          <a:xfrm>
            <a:off x="1912938" y="606425"/>
            <a:ext cx="7493000" cy="723900"/>
          </a:xfrm>
        </p:spPr>
        <p:txBody>
          <a:bodyPr/>
          <a:lstStyle/>
          <a:p>
            <a:pPr eaLnBrk="1" hangingPunct="1"/>
            <a:r>
              <a:rPr lang="pl-PL" altLang="pl-PL" dirty="0"/>
              <a:t>Daily training program</a:t>
            </a:r>
            <a:r>
              <a:rPr lang="zh-TW" altLang="zh-TW" b="1" dirty="0"/>
              <a:t>每日</a:t>
            </a:r>
            <a:r>
              <a:rPr lang="zh-TW" altLang="en-US" b="1" dirty="0"/>
              <a:t>訓練規劃</a:t>
            </a:r>
            <a:endParaRPr lang="en-US" altLang="pl-PL" b="1" dirty="0"/>
          </a:p>
        </p:txBody>
      </p:sp>
      <p:sp>
        <p:nvSpPr>
          <p:cNvPr id="172036" name="Rectangle 3"/>
          <p:cNvSpPr>
            <a:spLocks noGrp="1" noChangeArrowheads="1"/>
          </p:cNvSpPr>
          <p:nvPr>
            <p:ph type="body" idx="1"/>
          </p:nvPr>
        </p:nvSpPr>
        <p:spPr>
          <a:xfrm>
            <a:off x="631825" y="1339850"/>
            <a:ext cx="8785225" cy="4752975"/>
          </a:xfrm>
        </p:spPr>
        <p:txBody>
          <a:bodyPr/>
          <a:lstStyle/>
          <a:p>
            <a:pPr eaLnBrk="1" hangingPunct="1">
              <a:tabLst>
                <a:tab pos="139700" algn="l"/>
                <a:tab pos="457200" algn="l"/>
              </a:tabLst>
            </a:pPr>
            <a:r>
              <a:rPr lang="en-US" altLang="pl-PL" sz="2800" dirty="0"/>
              <a:t>The training program is an essential element to the development of athlete.</a:t>
            </a:r>
            <a:r>
              <a:rPr lang="zh-TW" altLang="en-US" sz="2800" dirty="0"/>
              <a:t>訓練規劃</a:t>
            </a:r>
            <a:r>
              <a:rPr lang="zh-TW" altLang="zh-TW" sz="2800" dirty="0"/>
              <a:t>是運動員發展的基本要素。</a:t>
            </a:r>
            <a:endParaRPr lang="pl-PL" altLang="pl-PL" sz="2800" dirty="0"/>
          </a:p>
          <a:p>
            <a:pPr eaLnBrk="1" hangingPunct="1">
              <a:tabLst>
                <a:tab pos="139700" algn="l"/>
                <a:tab pos="457200" algn="l"/>
              </a:tabLst>
            </a:pPr>
            <a:r>
              <a:rPr lang="en-US" altLang="pl-PL" sz="2800" dirty="0"/>
              <a:t>The training program can be planned by daily, weekly, monthly, and yearly </a:t>
            </a:r>
            <a:r>
              <a:rPr lang="en-US" altLang="pl-PL" sz="2800" dirty="0" err="1"/>
              <a:t>etc</a:t>
            </a:r>
            <a:r>
              <a:rPr lang="pl-PL" altLang="pl-PL" sz="2800" dirty="0"/>
              <a:t>.</a:t>
            </a:r>
            <a:r>
              <a:rPr lang="zh-TW" altLang="en-US" sz="2800" dirty="0"/>
              <a:t>訓練規劃</a:t>
            </a:r>
            <a:r>
              <a:rPr lang="zh-TW" altLang="zh-TW" sz="2800" dirty="0"/>
              <a:t>可按日</a:t>
            </a:r>
            <a:r>
              <a:rPr lang="zh-TW" altLang="en-US" sz="2800" dirty="0">
                <a:latin typeface="新細明體" panose="02020500000000000000" pitchFamily="18" charset="-120"/>
                <a:ea typeface="新細明體" panose="02020500000000000000" pitchFamily="18" charset="-120"/>
              </a:rPr>
              <a:t>、</a:t>
            </a:r>
            <a:r>
              <a:rPr lang="zh-TW" altLang="zh-TW" sz="2800" dirty="0"/>
              <a:t>週</a:t>
            </a:r>
            <a:r>
              <a:rPr lang="zh-TW" altLang="en-US" sz="2800" dirty="0">
                <a:latin typeface="新細明體" panose="02020500000000000000" pitchFamily="18" charset="-120"/>
                <a:ea typeface="新細明體" panose="02020500000000000000" pitchFamily="18" charset="-120"/>
              </a:rPr>
              <a:t>、</a:t>
            </a:r>
            <a:r>
              <a:rPr lang="zh-TW" altLang="zh-TW" sz="2800" dirty="0"/>
              <a:t>月</a:t>
            </a:r>
            <a:r>
              <a:rPr lang="zh-TW" altLang="en-US" sz="2800" dirty="0">
                <a:latin typeface="新細明體" panose="02020500000000000000" pitchFamily="18" charset="-120"/>
                <a:ea typeface="新細明體" panose="02020500000000000000" pitchFamily="18" charset="-120"/>
              </a:rPr>
              <a:t>、</a:t>
            </a:r>
            <a:r>
              <a:rPr lang="zh-TW" altLang="zh-TW" sz="2800" dirty="0"/>
              <a:t>年等進行規劃</a:t>
            </a:r>
            <a:r>
              <a:rPr lang="zh-TW" altLang="en-US" sz="2800" dirty="0"/>
              <a:t>。</a:t>
            </a:r>
            <a:endParaRPr lang="pl-PL" altLang="pl-PL" sz="2800" dirty="0"/>
          </a:p>
          <a:p>
            <a:pPr eaLnBrk="1" hangingPunct="1">
              <a:tabLst>
                <a:tab pos="139700" algn="l"/>
                <a:tab pos="457200" algn="l"/>
              </a:tabLst>
            </a:pPr>
            <a:r>
              <a:rPr lang="en-US" altLang="pl-PL" sz="2800" dirty="0"/>
              <a:t>Coach must monitor the athlete to progress and change the training program accordingly to their development.</a:t>
            </a:r>
            <a:r>
              <a:rPr lang="zh-TW" altLang="zh-TW" sz="2800" dirty="0"/>
              <a:t>教練必須監測運動員的進展情況，並根據</a:t>
            </a:r>
            <a:r>
              <a:rPr lang="zh-TW" altLang="en-US" sz="2800" dirty="0"/>
              <a:t>他們</a:t>
            </a:r>
            <a:r>
              <a:rPr lang="zh-TW" altLang="zh-TW" sz="2800" dirty="0"/>
              <a:t>的發展情況</a:t>
            </a:r>
            <a:r>
              <a:rPr lang="zh-TW" altLang="en-US" sz="2800" dirty="0"/>
              <a:t>而</a:t>
            </a:r>
            <a:r>
              <a:rPr lang="zh-TW" altLang="zh-TW" sz="2800" dirty="0"/>
              <a:t>改變</a:t>
            </a:r>
            <a:r>
              <a:rPr lang="zh-TW" altLang="en-US" sz="2800" dirty="0"/>
              <a:t>訓練規劃</a:t>
            </a:r>
            <a:r>
              <a:rPr lang="zh-TW" altLang="zh-TW" sz="2800" dirty="0"/>
              <a:t>。</a:t>
            </a:r>
            <a:endParaRPr lang="en-US" altLang="pl-PL" sz="2800"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ytuł 1"/>
          <p:cNvSpPr>
            <a:spLocks noGrp="1"/>
          </p:cNvSpPr>
          <p:nvPr>
            <p:ph type="title"/>
          </p:nvPr>
        </p:nvSpPr>
        <p:spPr/>
        <p:txBody>
          <a:bodyPr/>
          <a:lstStyle/>
          <a:p>
            <a:pPr eaLnBrk="1" hangingPunct="1"/>
            <a:r>
              <a:rPr lang="pl-PL" altLang="en-US" dirty="0"/>
              <a:t>Daily training program</a:t>
            </a:r>
            <a:r>
              <a:rPr lang="zh-TW" altLang="zh-TW" b="1" dirty="0"/>
              <a:t>每日</a:t>
            </a:r>
            <a:r>
              <a:rPr lang="zh-TW" altLang="en-US" b="1" dirty="0"/>
              <a:t>訓練規劃</a:t>
            </a:r>
            <a:endParaRPr lang="pl-PL" altLang="en-US" dirty="0"/>
          </a:p>
        </p:txBody>
      </p:sp>
      <p:sp>
        <p:nvSpPr>
          <p:cNvPr id="173059" name="Symbol zastępczy zawartości 2"/>
          <p:cNvSpPr>
            <a:spLocks noGrp="1"/>
          </p:cNvSpPr>
          <p:nvPr>
            <p:ph idx="1"/>
          </p:nvPr>
        </p:nvSpPr>
        <p:spPr/>
        <p:txBody>
          <a:bodyPr/>
          <a:lstStyle/>
          <a:p>
            <a:pPr eaLnBrk="1" hangingPunct="1"/>
            <a:r>
              <a:rPr lang="en-US" altLang="en-US" dirty="0"/>
              <a:t>Each training program should </a:t>
            </a:r>
            <a:r>
              <a:rPr lang="en-US" altLang="en-US" dirty="0" smtClean="0"/>
              <a:t>include：</a:t>
            </a:r>
            <a:r>
              <a:rPr lang="zh-TW" altLang="zh-TW" dirty="0" smtClean="0"/>
              <a:t>每</a:t>
            </a:r>
            <a:r>
              <a:rPr lang="zh-TW" altLang="en-US" dirty="0"/>
              <a:t>項訓練規劃</a:t>
            </a:r>
            <a:r>
              <a:rPr lang="zh-TW" altLang="zh-TW" dirty="0"/>
              <a:t>應</a:t>
            </a:r>
            <a:r>
              <a:rPr lang="zh-TW" altLang="zh-TW" dirty="0" smtClean="0"/>
              <a:t>包括</a:t>
            </a:r>
            <a:r>
              <a:rPr lang="zh-TW" altLang="en-US" dirty="0" smtClean="0"/>
              <a:t>：</a:t>
            </a:r>
            <a:endParaRPr lang="pl-PL" altLang="en-US" dirty="0"/>
          </a:p>
          <a:p>
            <a:pPr lvl="1" eaLnBrk="1" hangingPunct="1"/>
            <a:r>
              <a:rPr lang="en-US" altLang="en-US" dirty="0"/>
              <a:t>Objective</a:t>
            </a:r>
            <a:r>
              <a:rPr lang="pl-PL" altLang="en-US" dirty="0"/>
              <a:t> </a:t>
            </a:r>
            <a:r>
              <a:rPr lang="en-US" altLang="en-US" dirty="0"/>
              <a:t>of	the</a:t>
            </a:r>
            <a:r>
              <a:rPr lang="pl-PL" altLang="en-US" dirty="0"/>
              <a:t> </a:t>
            </a:r>
            <a:r>
              <a:rPr lang="en-US" altLang="en-US" dirty="0"/>
              <a:t>training	session</a:t>
            </a:r>
            <a:r>
              <a:rPr lang="zh-TW" altLang="zh-TW" dirty="0"/>
              <a:t>培訓課程的目的</a:t>
            </a:r>
            <a:endParaRPr lang="pl-PL" altLang="en-US" dirty="0"/>
          </a:p>
          <a:p>
            <a:pPr lvl="1" eaLnBrk="1" hangingPunct="1"/>
            <a:r>
              <a:rPr lang="en-US" altLang="en-US" dirty="0"/>
              <a:t>Training</a:t>
            </a:r>
            <a:r>
              <a:rPr lang="pl-PL" altLang="en-US" dirty="0"/>
              <a:t> </a:t>
            </a:r>
            <a:r>
              <a:rPr lang="en-US" altLang="en-US" dirty="0"/>
              <a:t>method</a:t>
            </a:r>
            <a:r>
              <a:rPr lang="zh-TW" altLang="zh-TW" dirty="0"/>
              <a:t>培訓方法</a:t>
            </a:r>
            <a:endParaRPr lang="pl-PL" altLang="en-US" dirty="0"/>
          </a:p>
          <a:p>
            <a:pPr lvl="1" eaLnBrk="1" hangingPunct="1"/>
            <a:r>
              <a:rPr lang="en-US" altLang="en-US" dirty="0"/>
              <a:t>Exercises</a:t>
            </a:r>
            <a:r>
              <a:rPr lang="zh-TW" altLang="en-US" dirty="0"/>
              <a:t>練</a:t>
            </a:r>
            <a:r>
              <a:rPr lang="zh-TW" altLang="zh-TW" dirty="0"/>
              <a:t>習</a:t>
            </a:r>
            <a:endParaRPr lang="pl-PL" altLang="en-US" dirty="0"/>
          </a:p>
          <a:p>
            <a:pPr lvl="1" eaLnBrk="1" hangingPunct="1"/>
            <a:r>
              <a:rPr lang="en-US" altLang="en-US" dirty="0" smtClean="0"/>
              <a:t>Workload：</a:t>
            </a:r>
            <a:r>
              <a:rPr lang="pl-PL" altLang="en-US" dirty="0" smtClean="0"/>
              <a:t> </a:t>
            </a:r>
            <a:r>
              <a:rPr lang="en-US" altLang="en-US" dirty="0"/>
              <a:t>Duration</a:t>
            </a:r>
            <a:r>
              <a:rPr lang="pl-PL" altLang="en-US" dirty="0"/>
              <a:t> </a:t>
            </a:r>
            <a:r>
              <a:rPr lang="en-US" altLang="en-US" dirty="0"/>
              <a:t>of</a:t>
            </a:r>
            <a:r>
              <a:rPr lang="pl-PL" altLang="en-US" dirty="0"/>
              <a:t> </a:t>
            </a:r>
            <a:r>
              <a:rPr lang="en-US" altLang="en-US" dirty="0"/>
              <a:t>exercises</a:t>
            </a:r>
            <a:r>
              <a:rPr lang="pl-PL" altLang="en-US" dirty="0"/>
              <a:t> </a:t>
            </a:r>
            <a:r>
              <a:rPr lang="en-US" altLang="en-US" dirty="0"/>
              <a:t>and</a:t>
            </a:r>
            <a:r>
              <a:rPr lang="pl-PL" altLang="en-US" dirty="0"/>
              <a:t> </a:t>
            </a:r>
            <a:r>
              <a:rPr lang="en-US" altLang="en-US" dirty="0"/>
              <a:t>rest	periods</a:t>
            </a:r>
            <a:r>
              <a:rPr lang="pl-PL" altLang="en-US" dirty="0"/>
              <a:t> </a:t>
            </a:r>
            <a:r>
              <a:rPr lang="en-US" altLang="en-US" dirty="0"/>
              <a:t>between</a:t>
            </a:r>
            <a:r>
              <a:rPr lang="pl-PL" altLang="en-US" dirty="0"/>
              <a:t> </a:t>
            </a:r>
            <a:r>
              <a:rPr lang="en-US" altLang="en-US" dirty="0"/>
              <a:t>exercises	and</a:t>
            </a:r>
            <a:r>
              <a:rPr lang="pl-PL" altLang="en-US" dirty="0"/>
              <a:t> </a:t>
            </a:r>
            <a:r>
              <a:rPr lang="en-US" altLang="en-US" dirty="0"/>
              <a:t>number</a:t>
            </a:r>
            <a:r>
              <a:rPr lang="pl-PL" altLang="en-US" dirty="0"/>
              <a:t> </a:t>
            </a:r>
            <a:r>
              <a:rPr lang="en-US" altLang="en-US" dirty="0"/>
              <a:t>of</a:t>
            </a:r>
            <a:r>
              <a:rPr lang="pl-PL" altLang="en-US" dirty="0"/>
              <a:t> </a:t>
            </a:r>
            <a:r>
              <a:rPr lang="en-US" altLang="en-US" dirty="0"/>
              <a:t>repetition</a:t>
            </a:r>
            <a:r>
              <a:rPr lang="pl-PL" altLang="en-US" dirty="0"/>
              <a:t>S</a:t>
            </a:r>
            <a:r>
              <a:rPr lang="zh-TW" altLang="en-US" dirty="0"/>
              <a:t>負荷</a:t>
            </a:r>
            <a:r>
              <a:rPr lang="zh-TW" altLang="zh-TW" dirty="0" smtClean="0"/>
              <a:t>量</a:t>
            </a:r>
            <a:r>
              <a:rPr lang="zh-TW" altLang="en-US" dirty="0" smtClean="0"/>
              <a:t>：</a:t>
            </a:r>
            <a:r>
              <a:rPr lang="zh-TW" altLang="zh-TW" dirty="0" smtClean="0"/>
              <a:t>練習</a:t>
            </a:r>
            <a:r>
              <a:rPr lang="zh-TW" altLang="zh-TW" dirty="0"/>
              <a:t>期間和休息時間之間的練習和重複次數</a:t>
            </a:r>
            <a:endParaRPr lang="pl-PL" altLang="en-US" dirty="0"/>
          </a:p>
          <a:p>
            <a:pPr lvl="1" eaLnBrk="1" hangingPunct="1"/>
            <a:r>
              <a:rPr lang="en-US" altLang="en-US" dirty="0"/>
              <a:t>Organization	of</a:t>
            </a:r>
            <a:r>
              <a:rPr lang="pl-PL" altLang="en-US" dirty="0"/>
              <a:t> </a:t>
            </a:r>
            <a:r>
              <a:rPr lang="en-US" altLang="en-US" dirty="0"/>
              <a:t>the	training</a:t>
            </a:r>
            <a:r>
              <a:rPr lang="pl-PL" altLang="en-US" dirty="0"/>
              <a:t> </a:t>
            </a:r>
            <a:r>
              <a:rPr lang="en-US" altLang="en-US" dirty="0"/>
              <a:t>(location,	facilities,	equipment</a:t>
            </a:r>
            <a:r>
              <a:rPr lang="pl-PL" altLang="en-US" dirty="0"/>
              <a:t>)</a:t>
            </a:r>
            <a:r>
              <a:rPr lang="zh-TW" altLang="zh-TW" dirty="0"/>
              <a:t> 培訓組織（位置</a:t>
            </a:r>
            <a:r>
              <a:rPr lang="zh-TW" altLang="en-US" dirty="0">
                <a:latin typeface="新細明體" panose="02020500000000000000" pitchFamily="18" charset="-120"/>
                <a:ea typeface="新細明體" panose="02020500000000000000" pitchFamily="18" charset="-120"/>
              </a:rPr>
              <a:t>、</a:t>
            </a:r>
            <a:r>
              <a:rPr lang="zh-TW" altLang="zh-TW" dirty="0"/>
              <a:t>設施</a:t>
            </a:r>
            <a:r>
              <a:rPr lang="zh-TW" altLang="en-US" dirty="0">
                <a:latin typeface="新細明體" panose="02020500000000000000" pitchFamily="18" charset="-120"/>
                <a:ea typeface="新細明體" panose="02020500000000000000" pitchFamily="18" charset="-120"/>
              </a:rPr>
              <a:t>、</a:t>
            </a:r>
            <a:r>
              <a:rPr lang="zh-TW" altLang="zh-TW" dirty="0"/>
              <a:t>設備）</a:t>
            </a:r>
            <a:br>
              <a:rPr lang="zh-TW" altLang="zh-TW" dirty="0"/>
            </a:br>
            <a:endParaRPr lang="pl-PL" altLang="en-US" dirty="0"/>
          </a:p>
        </p:txBody>
      </p:sp>
      <p:sp>
        <p:nvSpPr>
          <p:cNvPr id="17306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433768B-BEAF-48FB-ADC3-DF1F88C5D81C}" type="slidenum">
              <a:rPr lang="en-US" altLang="pl-PL" sz="1200" smtClean="0">
                <a:solidFill>
                  <a:srgbClr val="FFFFFF"/>
                </a:solidFill>
                <a:latin typeface="Arial Black" panose="020B0A04020102090204" pitchFamily="34" charset="0"/>
                <a:sym typeface="Arial Black" panose="020B0A04020102090204" pitchFamily="34" charset="0"/>
              </a:rPr>
              <a:pPr/>
              <a:t>69</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bwMode="auto">
          <a:xfrm>
            <a:off x="704850" y="1125538"/>
            <a:ext cx="8915400" cy="4525962"/>
          </a:xfrm>
          <a:extLst/>
        </p:spPr>
        <p:txBody>
          <a:bodyPr vert="horz" wrap="square" lIns="91440" tIns="45720" rIns="91440" bIns="45720" numCol="1" anchor="t" anchorCtr="0" compatLnSpc="1">
            <a:prstTxWarp prst="textNoShape">
              <a:avLst/>
            </a:prstTxWarp>
          </a:bodyPr>
          <a:lstStyle/>
          <a:p>
            <a:pPr marL="0" lvl="3" indent="0" eaLnBrk="1" hangingPunct="1">
              <a:spcBef>
                <a:spcPct val="0"/>
              </a:spcBef>
              <a:buFont typeface="Arial" panose="020B0604020202020204" pitchFamily="34" charset="0"/>
              <a:buNone/>
              <a:defRPr/>
            </a:pPr>
            <a:r>
              <a:rPr lang="en-US" altLang="en-US" sz="2400" u="sng" dirty="0"/>
              <a:t>Course objectives</a:t>
            </a:r>
            <a:r>
              <a:rPr lang="zh-TW" altLang="en-US" sz="2400" u="sng" dirty="0"/>
              <a:t>課程目標</a:t>
            </a:r>
            <a:endParaRPr lang="en-US" altLang="en-US" sz="2400" dirty="0"/>
          </a:p>
          <a:p>
            <a:pPr marL="0" indent="0" eaLnBrk="1" hangingPunct="1">
              <a:spcBef>
                <a:spcPts val="600"/>
              </a:spcBef>
              <a:buNone/>
              <a:defRPr/>
            </a:pPr>
            <a:r>
              <a:rPr lang="en-US" altLang="en-US" sz="2000" dirty="0"/>
              <a:t>As the result of the course, AIBA 1-Star Coaches </a:t>
            </a:r>
            <a:r>
              <a:rPr lang="en-US" altLang="en-US" sz="2000" dirty="0" smtClean="0"/>
              <a:t>should：</a:t>
            </a:r>
            <a:r>
              <a:rPr lang="zh-TW" altLang="zh-TW" sz="2000" dirty="0" smtClean="0"/>
              <a:t>作為</a:t>
            </a:r>
            <a:r>
              <a:rPr lang="zh-TW" altLang="zh-TW" sz="2000" dirty="0"/>
              <a:t>課程的</a:t>
            </a:r>
            <a:r>
              <a:rPr lang="zh-TW" altLang="en-US" sz="2000" dirty="0"/>
              <a:t>成</a:t>
            </a:r>
            <a:r>
              <a:rPr lang="zh-TW" altLang="zh-TW" sz="2000" dirty="0"/>
              <a:t>果，AIBA </a:t>
            </a:r>
            <a:r>
              <a:rPr lang="en-US" altLang="zh-TW" sz="2000" dirty="0"/>
              <a:t>1</a:t>
            </a:r>
            <a:r>
              <a:rPr lang="zh-TW" altLang="en-US" sz="2000" dirty="0"/>
              <a:t>星級</a:t>
            </a:r>
            <a:r>
              <a:rPr lang="zh-TW" altLang="zh-TW" sz="2000" dirty="0"/>
              <a:t>教練</a:t>
            </a:r>
            <a:r>
              <a:rPr lang="zh-TW" altLang="en-US" sz="2000" dirty="0" smtClean="0"/>
              <a:t>必須：</a:t>
            </a:r>
            <a:endParaRPr lang="en-US" altLang="en-US" sz="2000" dirty="0"/>
          </a:p>
          <a:p>
            <a:pPr eaLnBrk="1" hangingPunct="1">
              <a:spcBef>
                <a:spcPts val="600"/>
              </a:spcBef>
              <a:defRPr/>
            </a:pPr>
            <a:r>
              <a:rPr lang="en-US" altLang="en-US" sz="2000" dirty="0"/>
              <a:t>understand the AIBA Technical </a:t>
            </a:r>
            <a:r>
              <a:rPr lang="pl-PL" altLang="en-US" sz="2000" dirty="0"/>
              <a:t>and main </a:t>
            </a:r>
            <a:r>
              <a:rPr lang="en-US" altLang="en-US" sz="2000" dirty="0"/>
              <a:t>AOB</a:t>
            </a:r>
            <a:r>
              <a:rPr lang="sv-SE" altLang="en-US" sz="2000" dirty="0"/>
              <a:t> </a:t>
            </a:r>
            <a:r>
              <a:rPr lang="pl-PL" altLang="en-US" sz="2000" dirty="0"/>
              <a:t>and</a:t>
            </a:r>
            <a:r>
              <a:rPr lang="sv-SE" altLang="en-US" sz="2000" dirty="0"/>
              <a:t> </a:t>
            </a:r>
            <a:r>
              <a:rPr lang="pl-PL" altLang="en-US" sz="2000" dirty="0"/>
              <a:t>WSB </a:t>
            </a:r>
            <a:r>
              <a:rPr lang="en-US" altLang="en-US" sz="2000" dirty="0"/>
              <a:t>Competition Rules；</a:t>
            </a:r>
            <a:r>
              <a:rPr lang="zh-TW" altLang="zh-TW" sz="2000" dirty="0"/>
              <a:t>了解AIBA技術和主要AOB和WSB競賽規則</a:t>
            </a:r>
            <a:r>
              <a:rPr lang="zh-TW" altLang="en-US" sz="2000" dirty="0"/>
              <a:t>；</a:t>
            </a:r>
            <a:endParaRPr lang="en-US" altLang="en-US" sz="2000" dirty="0"/>
          </a:p>
          <a:p>
            <a:pPr eaLnBrk="1" hangingPunct="1">
              <a:spcBef>
                <a:spcPts val="600"/>
              </a:spcBef>
              <a:defRPr/>
            </a:pPr>
            <a:r>
              <a:rPr lang="en-US" altLang="en-US" sz="2000" dirty="0"/>
              <a:t>have knowledge of basic physical preparation of boxers, technical and tactical elements；</a:t>
            </a:r>
            <a:r>
              <a:rPr lang="zh-TW" altLang="zh-TW" sz="2000" dirty="0"/>
              <a:t>了解拳擊手的基本體</a:t>
            </a:r>
            <a:r>
              <a:rPr lang="zh-TW" altLang="en-US" sz="2000" dirty="0"/>
              <a:t>能</a:t>
            </a:r>
            <a:r>
              <a:rPr lang="zh-TW" altLang="zh-TW" sz="2000" dirty="0"/>
              <a:t>準備</a:t>
            </a:r>
            <a:r>
              <a:rPr lang="zh-TW" altLang="en-US" sz="2000" dirty="0">
                <a:latin typeface="新細明體" panose="02020500000000000000" pitchFamily="18" charset="-120"/>
                <a:ea typeface="新細明體" panose="02020500000000000000" pitchFamily="18" charset="-120"/>
              </a:rPr>
              <a:t>、</a:t>
            </a:r>
            <a:r>
              <a:rPr lang="zh-TW" altLang="zh-TW" sz="2000" dirty="0"/>
              <a:t>技術和戰術要素</a:t>
            </a:r>
            <a:r>
              <a:rPr lang="zh-TW" altLang="en-US" sz="2000" dirty="0"/>
              <a:t>；</a:t>
            </a:r>
            <a:endParaRPr lang="en-US" altLang="en-US" sz="2000" dirty="0"/>
          </a:p>
          <a:p>
            <a:pPr eaLnBrk="1" hangingPunct="1">
              <a:spcBef>
                <a:spcPts val="600"/>
              </a:spcBef>
              <a:defRPr/>
            </a:pPr>
            <a:r>
              <a:rPr lang="en-US" altLang="en-US" sz="2000" dirty="0"/>
              <a:t>plan, implement and monitor a simple training program；</a:t>
            </a:r>
            <a:r>
              <a:rPr lang="zh-TW" altLang="en-US" sz="2000" dirty="0"/>
              <a:t>規</a:t>
            </a:r>
            <a:r>
              <a:rPr lang="zh-TW" altLang="zh-TW" sz="2000" dirty="0"/>
              <a:t>劃</a:t>
            </a:r>
            <a:r>
              <a:rPr lang="zh-TW" altLang="en-US" sz="2000" dirty="0">
                <a:latin typeface="新細明體" panose="02020500000000000000" pitchFamily="18" charset="-120"/>
                <a:ea typeface="新細明體" panose="02020500000000000000" pitchFamily="18" charset="-120"/>
              </a:rPr>
              <a:t>、</a:t>
            </a:r>
            <a:r>
              <a:rPr lang="zh-TW" altLang="zh-TW" sz="2000" dirty="0"/>
              <a:t>實施和監督簡單的</a:t>
            </a:r>
            <a:r>
              <a:rPr lang="zh-TW" altLang="en-US" sz="2000" dirty="0"/>
              <a:t>訓練規劃；</a:t>
            </a:r>
            <a:endParaRPr lang="en-US" altLang="en-US" sz="2000" dirty="0"/>
          </a:p>
          <a:p>
            <a:pPr eaLnBrk="1" hangingPunct="1">
              <a:spcBef>
                <a:spcPts val="600"/>
              </a:spcBef>
              <a:defRPr/>
            </a:pPr>
            <a:r>
              <a:rPr lang="en-US" altLang="en-US" sz="2000" dirty="0"/>
              <a:t>be able to prepare boxer for the competition；</a:t>
            </a:r>
            <a:r>
              <a:rPr lang="zh-TW" altLang="zh-TW" sz="2000" dirty="0"/>
              <a:t>能夠為拳擊手</a:t>
            </a:r>
            <a:r>
              <a:rPr lang="zh-TW" altLang="en-US" sz="2000" dirty="0"/>
              <a:t>準備</a:t>
            </a:r>
            <a:r>
              <a:rPr lang="zh-TW" altLang="zh-TW" sz="2000" dirty="0"/>
              <a:t>比賽</a:t>
            </a:r>
            <a:r>
              <a:rPr lang="zh-TW" altLang="en-US" sz="2000" dirty="0"/>
              <a:t>；</a:t>
            </a:r>
            <a:endParaRPr lang="en-US" altLang="en-US" sz="2000" dirty="0"/>
          </a:p>
          <a:p>
            <a:pPr eaLnBrk="1" hangingPunct="1">
              <a:spcBef>
                <a:spcPts val="600"/>
              </a:spcBef>
              <a:defRPr/>
            </a:pPr>
            <a:r>
              <a:rPr lang="en-US" altLang="en-US" sz="2000" dirty="0"/>
              <a:t>assist 3-star Seconds at all AIBA Competitions.</a:t>
            </a:r>
            <a:r>
              <a:rPr lang="zh-TW" altLang="zh-TW" sz="2000" dirty="0"/>
              <a:t>協助所有AIBA比賽的三星</a:t>
            </a:r>
            <a:r>
              <a:rPr lang="zh-TW" altLang="en-US" sz="2000" dirty="0"/>
              <a:t>助手</a:t>
            </a:r>
            <a:r>
              <a:rPr lang="zh-TW" altLang="zh-TW" sz="2000" dirty="0"/>
              <a:t>。</a:t>
            </a:r>
            <a:endParaRPr lang="en-US" altLang="en-US" sz="2000" dirty="0"/>
          </a:p>
        </p:txBody>
      </p:sp>
      <p:sp>
        <p:nvSpPr>
          <p:cNvPr id="11161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890F7BD9-3453-4269-AE6D-E1E786CC60D5}" type="slidenum">
              <a:rPr lang="en-US" altLang="en-US" sz="1200" smtClean="0">
                <a:solidFill>
                  <a:srgbClr val="FFFFFF"/>
                </a:solidFill>
                <a:latin typeface="Arial Black" panose="020B0A04020102090204" pitchFamily="34" charset="0"/>
                <a:sym typeface="Arial Black" panose="020B0A04020102090204" pitchFamily="34" charset="0"/>
              </a:rPr>
              <a:pPr/>
              <a:t>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11620" name="Rectangle 3"/>
          <p:cNvSpPr>
            <a:spLocks noGrp="1" noChangeArrowheads="1"/>
          </p:cNvSpPr>
          <p:nvPr>
            <p:ph type="title"/>
          </p:nvPr>
        </p:nvSpPr>
        <p:spPr>
          <a:xfrm>
            <a:off x="2073275" y="333375"/>
            <a:ext cx="7632700" cy="647700"/>
          </a:xfrm>
        </p:spPr>
        <p:txBody>
          <a:bodyPr/>
          <a:lstStyle/>
          <a:p>
            <a:pPr eaLnBrk="1" hangingPunct="1"/>
            <a:r>
              <a:rPr lang="en-US" altLang="en-US" dirty="0"/>
              <a:t>Course Overview</a:t>
            </a:r>
            <a:r>
              <a:rPr lang="zh-TW" altLang="en-US" b="1" dirty="0"/>
              <a:t>課程概述</a:t>
            </a:r>
            <a:endParaRPr lang="en-US" altLang="en-US" b="1"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Tytuł 1"/>
          <p:cNvSpPr>
            <a:spLocks noGrp="1"/>
          </p:cNvSpPr>
          <p:nvPr>
            <p:ph type="title"/>
          </p:nvPr>
        </p:nvSpPr>
        <p:spPr/>
        <p:txBody>
          <a:bodyPr/>
          <a:lstStyle/>
          <a:p>
            <a:pPr eaLnBrk="1" hangingPunct="1"/>
            <a:r>
              <a:rPr lang="pl-PL" altLang="en-US" dirty="0"/>
              <a:t>Daily training program</a:t>
            </a:r>
            <a:r>
              <a:rPr lang="zh-TW" altLang="zh-TW" b="1" dirty="0"/>
              <a:t>每日</a:t>
            </a:r>
            <a:r>
              <a:rPr lang="zh-TW" altLang="en-US" b="1" dirty="0"/>
              <a:t>訓練規劃</a:t>
            </a:r>
            <a:endParaRPr lang="pl-PL" altLang="en-US" dirty="0"/>
          </a:p>
        </p:txBody>
      </p:sp>
      <p:sp>
        <p:nvSpPr>
          <p:cNvPr id="174083" name="Symbol zastępczy zawartości 2"/>
          <p:cNvSpPr>
            <a:spLocks noGrp="1"/>
          </p:cNvSpPr>
          <p:nvPr>
            <p:ph idx="1"/>
          </p:nvPr>
        </p:nvSpPr>
        <p:spPr/>
        <p:txBody>
          <a:bodyPr/>
          <a:lstStyle/>
          <a:p>
            <a:pPr eaLnBrk="1" hangingPunct="1"/>
            <a:r>
              <a:rPr lang="en-US" altLang="en-US" dirty="0"/>
              <a:t>Training programs must be well-organized and planned in advance to maximize the benefit,</a:t>
            </a:r>
            <a:r>
              <a:rPr lang="zh-TW" altLang="zh-TW" dirty="0"/>
              <a:t>必須事先妥善</a:t>
            </a:r>
            <a:r>
              <a:rPr lang="zh-TW" altLang="en-US" dirty="0"/>
              <a:t>安排</a:t>
            </a:r>
            <a:r>
              <a:rPr lang="zh-TW" altLang="zh-TW" dirty="0"/>
              <a:t>和規劃</a:t>
            </a:r>
            <a:r>
              <a:rPr lang="zh-TW" altLang="en-US" dirty="0"/>
              <a:t>訓練規劃</a:t>
            </a:r>
            <a:r>
              <a:rPr lang="zh-TW" altLang="zh-TW" dirty="0"/>
              <a:t>，</a:t>
            </a:r>
            <a:r>
              <a:rPr lang="zh-TW" altLang="en-US" dirty="0"/>
              <a:t>才能產生</a:t>
            </a:r>
            <a:r>
              <a:rPr lang="zh-TW" altLang="zh-TW" dirty="0"/>
              <a:t>最大</a:t>
            </a:r>
            <a:r>
              <a:rPr lang="zh-TW" altLang="en-US" dirty="0"/>
              <a:t>效</a:t>
            </a:r>
            <a:r>
              <a:rPr lang="zh-TW" altLang="zh-TW" dirty="0"/>
              <a:t>益，</a:t>
            </a:r>
            <a:endParaRPr lang="pl-PL" altLang="en-US" dirty="0"/>
          </a:p>
          <a:p>
            <a:pPr eaLnBrk="1" hangingPunct="1"/>
            <a:r>
              <a:rPr lang="pl-PL" altLang="en-US" dirty="0"/>
              <a:t>E</a:t>
            </a:r>
            <a:r>
              <a:rPr lang="en-US" altLang="en-US" dirty="0"/>
              <a:t>ach training session must include proper warm-up and cool-down sessions to avoid injuries and support recovery.</a:t>
            </a:r>
            <a:r>
              <a:rPr lang="zh-TW" altLang="en-US" dirty="0"/>
              <a:t> </a:t>
            </a:r>
            <a:r>
              <a:rPr lang="zh-TW" altLang="zh-TW" dirty="0"/>
              <a:t>每</a:t>
            </a:r>
            <a:r>
              <a:rPr lang="zh-TW" altLang="en-US" dirty="0"/>
              <a:t>項</a:t>
            </a:r>
            <a:r>
              <a:rPr lang="zh-TW" altLang="zh-TW" dirty="0"/>
              <a:t>培訓課程</a:t>
            </a:r>
            <a:r>
              <a:rPr lang="zh-TW" altLang="en-US" dirty="0"/>
              <a:t>都</a:t>
            </a:r>
            <a:r>
              <a:rPr lang="zh-TW" altLang="zh-TW" dirty="0"/>
              <a:t>必須包括適當的</a:t>
            </a:r>
            <a:r>
              <a:rPr lang="zh-TW" altLang="en-US" dirty="0"/>
              <a:t>熱身</a:t>
            </a:r>
            <a:r>
              <a:rPr lang="zh-TW" altLang="zh-TW" dirty="0"/>
              <a:t>和</a:t>
            </a:r>
            <a:r>
              <a:rPr lang="zh-TW" altLang="en-US" dirty="0"/>
              <a:t>緩和時間</a:t>
            </a:r>
            <a:r>
              <a:rPr lang="zh-TW" altLang="zh-TW" dirty="0"/>
              <a:t>，以避免受傷</a:t>
            </a:r>
            <a:r>
              <a:rPr lang="zh-TW" altLang="en-US" dirty="0"/>
              <a:t>並</a:t>
            </a:r>
            <a:r>
              <a:rPr lang="zh-TW" altLang="zh-TW" dirty="0"/>
              <a:t>支持恢復。</a:t>
            </a:r>
            <a:endParaRPr lang="pl-PL" altLang="en-US" dirty="0"/>
          </a:p>
        </p:txBody>
      </p:sp>
      <p:sp>
        <p:nvSpPr>
          <p:cNvPr id="17408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344AC17-B1B7-4931-9A42-F98231746406}" type="slidenum">
              <a:rPr lang="en-US" altLang="pl-PL" sz="1200" smtClean="0">
                <a:solidFill>
                  <a:srgbClr val="FFFFFF"/>
                </a:solidFill>
                <a:latin typeface="Arial Black" panose="020B0A04020102090204" pitchFamily="34" charset="0"/>
                <a:sym typeface="Arial Black" panose="020B0A04020102090204" pitchFamily="34" charset="0"/>
              </a:rPr>
              <a:pPr/>
              <a:t>70</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ytuł 1"/>
          <p:cNvSpPr>
            <a:spLocks noGrp="1"/>
          </p:cNvSpPr>
          <p:nvPr>
            <p:ph type="title"/>
          </p:nvPr>
        </p:nvSpPr>
        <p:spPr/>
        <p:txBody>
          <a:bodyPr/>
          <a:lstStyle/>
          <a:p>
            <a:pPr eaLnBrk="1" hangingPunct="1"/>
            <a:r>
              <a:rPr lang="pl-PL" altLang="en-US" dirty="0"/>
              <a:t>Training unit structure</a:t>
            </a:r>
            <a:r>
              <a:rPr lang="zh-TW" altLang="en-US" b="1" dirty="0"/>
              <a:t>訓練單位組織</a:t>
            </a:r>
            <a:endParaRPr lang="pl-PL" altLang="en-US" b="1" dirty="0"/>
          </a:p>
        </p:txBody>
      </p:sp>
      <p:sp>
        <p:nvSpPr>
          <p:cNvPr id="3" name="Symbol zastępczy zawartości 2"/>
          <p:cNvSpPr>
            <a:spLocks noGrp="1"/>
          </p:cNvSpPr>
          <p:nvPr>
            <p:ph idx="1"/>
          </p:nvPr>
        </p:nvSpPr>
        <p:spPr/>
        <p:txBody>
          <a:bodyPr/>
          <a:lstStyle/>
          <a:p>
            <a:pPr marL="0" indent="0" eaLnBrk="1" hangingPunct="1">
              <a:buNone/>
              <a:defRPr/>
            </a:pPr>
            <a:r>
              <a:rPr lang="en-US" sz="2400" b="1" dirty="0"/>
              <a:t>Introductory</a:t>
            </a:r>
            <a:r>
              <a:rPr lang="zh-TW" altLang="zh-TW" sz="2400" b="1" dirty="0"/>
              <a:t>介紹</a:t>
            </a:r>
            <a:endParaRPr lang="pl-PL" sz="2400" b="1" dirty="0"/>
          </a:p>
          <a:p>
            <a:pPr eaLnBrk="1" hangingPunct="1">
              <a:defRPr/>
            </a:pPr>
            <a:r>
              <a:rPr lang="en-US" sz="2400" dirty="0"/>
              <a:t>Warm</a:t>
            </a:r>
            <a:r>
              <a:rPr lang="pl-PL" sz="2400" dirty="0"/>
              <a:t> </a:t>
            </a:r>
            <a:r>
              <a:rPr lang="en-US" sz="2400" dirty="0"/>
              <a:t>Up</a:t>
            </a:r>
            <a:r>
              <a:rPr lang="zh-TW" altLang="en-US" sz="2400" dirty="0"/>
              <a:t>熱身</a:t>
            </a:r>
            <a:r>
              <a:rPr lang="en-US" sz="2400" dirty="0"/>
              <a:t> </a:t>
            </a:r>
            <a:endParaRPr lang="pl-PL" sz="2400" dirty="0"/>
          </a:p>
          <a:p>
            <a:pPr lvl="1" eaLnBrk="1" hangingPunct="1">
              <a:defRPr/>
            </a:pPr>
            <a:r>
              <a:rPr lang="en-US" sz="2400" dirty="0"/>
              <a:t>Stretching</a:t>
            </a:r>
            <a:r>
              <a:rPr lang="zh-TW" altLang="zh-TW" sz="2400" dirty="0"/>
              <a:t>拉伸</a:t>
            </a:r>
            <a:endParaRPr lang="pl-PL" sz="2400" dirty="0"/>
          </a:p>
          <a:p>
            <a:pPr lvl="1" eaLnBrk="1" hangingPunct="1">
              <a:defRPr/>
            </a:pPr>
            <a:r>
              <a:rPr lang="en-US" sz="2400" dirty="0"/>
              <a:t>Jogging</a:t>
            </a:r>
            <a:r>
              <a:rPr lang="zh-TW" altLang="en-US" sz="2400" dirty="0"/>
              <a:t>慢</a:t>
            </a:r>
            <a:r>
              <a:rPr lang="zh-TW" altLang="zh-TW" sz="2400" dirty="0"/>
              <a:t>跑</a:t>
            </a:r>
            <a:endParaRPr lang="pl-PL" sz="2400" dirty="0"/>
          </a:p>
          <a:p>
            <a:pPr marL="0" indent="0" eaLnBrk="1" hangingPunct="1">
              <a:buNone/>
              <a:defRPr/>
            </a:pPr>
            <a:r>
              <a:rPr lang="en-US" sz="2400" b="1" dirty="0"/>
              <a:t>Main</a:t>
            </a:r>
            <a:r>
              <a:rPr lang="pl-PL" sz="2400" b="1" dirty="0"/>
              <a:t> </a:t>
            </a:r>
            <a:r>
              <a:rPr lang="en-US" sz="2400" b="1" dirty="0"/>
              <a:t>Training</a:t>
            </a:r>
            <a:r>
              <a:rPr lang="zh-TW" altLang="zh-TW" sz="2400" dirty="0"/>
              <a:t>主要培訓</a:t>
            </a:r>
            <a:endParaRPr lang="pl-PL" sz="2400" b="1" dirty="0"/>
          </a:p>
          <a:p>
            <a:pPr eaLnBrk="1" hangingPunct="1">
              <a:defRPr/>
            </a:pPr>
            <a:r>
              <a:rPr lang="en-US" sz="2400" dirty="0"/>
              <a:t>Technical Training</a:t>
            </a:r>
            <a:r>
              <a:rPr lang="zh-TW" altLang="zh-TW" sz="2400" dirty="0"/>
              <a:t>技術訓</a:t>
            </a:r>
            <a:r>
              <a:rPr lang="zh-TW" altLang="en-US" sz="2400" dirty="0"/>
              <a:t>練</a:t>
            </a:r>
            <a:endParaRPr lang="pl-PL" sz="2400" dirty="0"/>
          </a:p>
          <a:p>
            <a:pPr eaLnBrk="1" hangingPunct="1">
              <a:defRPr/>
            </a:pPr>
            <a:r>
              <a:rPr lang="en-US" sz="2400" dirty="0"/>
              <a:t>Tactical Training</a:t>
            </a:r>
            <a:r>
              <a:rPr lang="zh-TW" altLang="zh-TW" sz="2400" dirty="0"/>
              <a:t>戰術訓練</a:t>
            </a:r>
            <a:endParaRPr lang="pl-PL" sz="2400" dirty="0"/>
          </a:p>
          <a:p>
            <a:pPr eaLnBrk="1" hangingPunct="1">
              <a:defRPr/>
            </a:pPr>
            <a:r>
              <a:rPr lang="en-US" sz="2400" dirty="0"/>
              <a:t>Physical Training</a:t>
            </a:r>
            <a:r>
              <a:rPr lang="zh-TW" altLang="zh-TW" sz="2400" dirty="0"/>
              <a:t>體</a:t>
            </a:r>
            <a:r>
              <a:rPr lang="zh-TW" altLang="en-US" sz="2400" dirty="0"/>
              <a:t>能</a:t>
            </a:r>
            <a:r>
              <a:rPr lang="zh-TW" altLang="zh-TW" sz="2400" dirty="0"/>
              <a:t>訓練</a:t>
            </a:r>
            <a:endParaRPr lang="pl-PL" sz="2400" dirty="0"/>
          </a:p>
          <a:p>
            <a:pPr marL="0" indent="0" eaLnBrk="1" hangingPunct="1">
              <a:buNone/>
              <a:defRPr/>
            </a:pPr>
            <a:r>
              <a:rPr lang="en-US" sz="2400" b="1" dirty="0"/>
              <a:t>Closing</a:t>
            </a:r>
            <a:r>
              <a:rPr lang="pl-PL" sz="2400" b="1" dirty="0"/>
              <a:t> – </a:t>
            </a:r>
            <a:r>
              <a:rPr lang="en-US" sz="2400" b="1" dirty="0"/>
              <a:t>Cool</a:t>
            </a:r>
            <a:r>
              <a:rPr lang="pl-PL" sz="2400" b="1" dirty="0"/>
              <a:t> </a:t>
            </a:r>
            <a:r>
              <a:rPr lang="en-US" sz="2400" b="1" dirty="0"/>
              <a:t>Down</a:t>
            </a:r>
            <a:r>
              <a:rPr lang="zh-TW" altLang="en-US" sz="2400" dirty="0"/>
              <a:t>結束</a:t>
            </a:r>
            <a:r>
              <a:rPr lang="zh-TW" altLang="zh-TW" sz="2400" dirty="0"/>
              <a:t> - </a:t>
            </a:r>
            <a:r>
              <a:rPr lang="zh-TW" altLang="en-US" sz="2400" dirty="0"/>
              <a:t>緩和</a:t>
            </a:r>
            <a:endParaRPr lang="pl-PL" sz="2400" b="1" dirty="0"/>
          </a:p>
          <a:p>
            <a:pPr eaLnBrk="1" hangingPunct="1">
              <a:defRPr/>
            </a:pPr>
            <a:r>
              <a:rPr lang="en-US" sz="2400" dirty="0"/>
              <a:t>Stretching</a:t>
            </a:r>
            <a:r>
              <a:rPr lang="zh-TW" altLang="zh-TW" sz="2400" dirty="0"/>
              <a:t>拉伸</a:t>
            </a:r>
            <a:endParaRPr lang="pl-PL" sz="2400" dirty="0"/>
          </a:p>
          <a:p>
            <a:pPr eaLnBrk="1" hangingPunct="1">
              <a:defRPr/>
            </a:pPr>
            <a:r>
              <a:rPr lang="en-US" sz="2400" dirty="0"/>
              <a:t>Jogging</a:t>
            </a:r>
            <a:r>
              <a:rPr lang="zh-TW" altLang="en-US" sz="2400" dirty="0"/>
              <a:t>慢</a:t>
            </a:r>
            <a:r>
              <a:rPr lang="zh-TW" altLang="zh-TW" sz="2400" dirty="0"/>
              <a:t>跑</a:t>
            </a:r>
            <a:r>
              <a:rPr lang="en-US" sz="2400" dirty="0"/>
              <a:t> </a:t>
            </a:r>
            <a:endParaRPr lang="pl-PL" sz="2400" dirty="0"/>
          </a:p>
          <a:p>
            <a:pPr eaLnBrk="1" hangingPunct="1">
              <a:defRPr/>
            </a:pPr>
            <a:r>
              <a:rPr lang="en-US" sz="2400" dirty="0"/>
              <a:t>Relaxation</a:t>
            </a:r>
            <a:r>
              <a:rPr lang="zh-TW" altLang="zh-TW" sz="2400" dirty="0"/>
              <a:t>鬆弛</a:t>
            </a:r>
            <a:endParaRPr lang="en-US" sz="2400" dirty="0"/>
          </a:p>
          <a:p>
            <a:pPr marL="0" indent="0" eaLnBrk="1" hangingPunct="1">
              <a:buNone/>
              <a:defRPr/>
            </a:pPr>
            <a:r>
              <a:rPr lang="zh-TW" altLang="zh-TW" sz="2400" dirty="0"/>
              <a:t/>
            </a:r>
            <a:br>
              <a:rPr lang="zh-TW" altLang="zh-TW" sz="2400" dirty="0"/>
            </a:br>
            <a:endParaRPr lang="pl-PL" sz="2400" dirty="0"/>
          </a:p>
        </p:txBody>
      </p:sp>
      <p:sp>
        <p:nvSpPr>
          <p:cNvPr id="17510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E54D787-2CD7-4D0D-A6D0-663A4CE7D720}" type="slidenum">
              <a:rPr lang="en-US" altLang="pl-PL" sz="1200" smtClean="0">
                <a:solidFill>
                  <a:srgbClr val="FFFFFF"/>
                </a:solidFill>
                <a:latin typeface="Arial Black" panose="020B0A04020102090204" pitchFamily="34" charset="0"/>
                <a:sym typeface="Arial Black" panose="020B0A04020102090204" pitchFamily="34" charset="0"/>
              </a:rPr>
              <a:pPr/>
              <a:t>71</a:t>
            </a:fld>
            <a:endParaRPr lang="en-US" altLang="pl-PL"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48DCE49-D116-414E-B4B7-26DAAF5B800C}" type="slidenum">
              <a:rPr lang="en-US" altLang="en-US" sz="1200" smtClean="0">
                <a:solidFill>
                  <a:srgbClr val="FFFFFF"/>
                </a:solidFill>
                <a:latin typeface="Arial Black" panose="020B0A04020102090204" pitchFamily="34" charset="0"/>
                <a:sym typeface="Arial Black" panose="020B0A04020102090204" pitchFamily="34" charset="0"/>
              </a:rPr>
              <a:pPr/>
              <a:t>72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76131" name="Rectangle 2"/>
          <p:cNvSpPr>
            <a:spLocks noGrp="1" noChangeArrowheads="1"/>
          </p:cNvSpPr>
          <p:nvPr>
            <p:ph type="title"/>
          </p:nvPr>
        </p:nvSpPr>
        <p:spPr>
          <a:xfrm>
            <a:off x="2000250" y="260350"/>
            <a:ext cx="7632700" cy="1338263"/>
          </a:xfrm>
        </p:spPr>
        <p:txBody>
          <a:bodyPr/>
          <a:lstStyle/>
          <a:p>
            <a:pPr eaLnBrk="1" hangingPunct="1"/>
            <a:r>
              <a:rPr lang="en-US" altLang="en-US" sz="2800" dirty="0"/>
              <a:t>WARM-UP</a:t>
            </a:r>
            <a:r>
              <a:rPr lang="zh-TW" altLang="en-US" sz="2800" b="1" dirty="0"/>
              <a:t>熱身</a:t>
            </a:r>
            <a:endParaRPr lang="en-US" altLang="en-US" sz="2800" b="1" dirty="0"/>
          </a:p>
        </p:txBody>
      </p:sp>
      <p:sp>
        <p:nvSpPr>
          <p:cNvPr id="176132" name="Rectangle 3"/>
          <p:cNvSpPr>
            <a:spLocks/>
          </p:cNvSpPr>
          <p:nvPr/>
        </p:nvSpPr>
        <p:spPr bwMode="auto">
          <a:xfrm>
            <a:off x="776288" y="1239838"/>
            <a:ext cx="86487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b="1" dirty="0">
                <a:solidFill>
                  <a:schemeClr val="tx1"/>
                </a:solidFill>
                <a:latin typeface="Arial" panose="020B0604020202020204" pitchFamily="34" charset="0"/>
                <a:cs typeface="Arial" panose="020B0604020202020204" pitchFamily="34" charset="0"/>
                <a:sym typeface="Arial" panose="020B0604020202020204" pitchFamily="34" charset="0"/>
              </a:rPr>
              <a:t>What is the Warm-up?</a:t>
            </a:r>
            <a:r>
              <a:rPr lang="zh-TW" altLang="zh-TW" sz="2400" b="1" dirty="0"/>
              <a:t>什麼是熱身？</a:t>
            </a:r>
            <a:r>
              <a:rPr lang="en-US" altLang="en-US" sz="2000" b="1" dirty="0">
                <a:solidFill>
                  <a:schemeClr val="tx1"/>
                </a:solidFill>
                <a:latin typeface="Arial" panose="020B0604020202020204" pitchFamily="34" charset="0"/>
                <a:sym typeface="Arial" panose="020B0604020202020204" pitchFamily="34" charset="0"/>
              </a:rPr>
              <a:t/>
            </a:r>
            <a:br>
              <a:rPr lang="en-US" altLang="en-US" sz="2000" b="1" dirty="0">
                <a:solidFill>
                  <a:schemeClr val="tx1"/>
                </a:solidFill>
                <a:latin typeface="Arial" panose="020B0604020202020204" pitchFamily="34" charset="0"/>
                <a:sym typeface="Arial" panose="020B0604020202020204" pitchFamily="34" charset="0"/>
              </a:rPr>
            </a:br>
            <a:r>
              <a:rPr lang="en-US" altLang="en-US" sz="2000" dirty="0">
                <a:solidFill>
                  <a:schemeClr val="tx1"/>
                </a:solidFill>
                <a:latin typeface="Arial" panose="020B0604020202020204" pitchFamily="34" charset="0"/>
                <a:sym typeface="Arial" panose="020B0604020202020204" pitchFamily="34" charset="0"/>
              </a:rPr>
              <a:t>The warm-up consists of a series of physical exercises.</a:t>
            </a:r>
            <a:r>
              <a:rPr lang="zh-TW" altLang="zh-TW" sz="1800" dirty="0"/>
              <a:t>熱身運動包括一系列體</a:t>
            </a:r>
            <a:r>
              <a:rPr lang="zh-TW" altLang="en-US" sz="1800" dirty="0"/>
              <a:t>能運動</a:t>
            </a:r>
            <a:r>
              <a:rPr lang="zh-TW" altLang="zh-TW" sz="1800" dirty="0"/>
              <a:t>。</a:t>
            </a:r>
            <a:endParaRPr lang="en-US" altLang="en-US" sz="1800" dirty="0">
              <a:solidFill>
                <a:schemeClr val="tx1"/>
              </a:solidFill>
              <a:latin typeface="Lucida Grande" charset="0"/>
              <a:ea typeface="Lucida Grande" charset="0"/>
              <a:cs typeface="Lucida Grande" charset="0"/>
              <a:sym typeface="Lucida Grande" charset="0"/>
            </a:endParaRPr>
          </a:p>
          <a:p>
            <a:pPr eaLnBrk="1" hangingPunct="1"/>
            <a:endPar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400" b="1" dirty="0">
                <a:solidFill>
                  <a:schemeClr val="tx1"/>
                </a:solidFill>
                <a:latin typeface="Arial" panose="020B0604020202020204" pitchFamily="34" charset="0"/>
                <a:cs typeface="Arial" panose="020B0604020202020204" pitchFamily="34" charset="0"/>
                <a:sym typeface="Arial" panose="020B0604020202020204" pitchFamily="34" charset="0"/>
              </a:rPr>
              <a:t>How is the Warm-up carried out?</a:t>
            </a:r>
            <a:r>
              <a:rPr lang="zh-TW" altLang="zh-TW" sz="2400" b="1" dirty="0"/>
              <a:t> 如何進行熱身？</a:t>
            </a:r>
            <a:endParaRPr lang="en-US" altLang="en-US" sz="2400" b="1" dirty="0">
              <a:solidFill>
                <a:schemeClr val="tx1"/>
              </a:solidFill>
              <a:latin typeface="Lucida Grande" charset="0"/>
              <a:ea typeface="Lucida Grande" charset="0"/>
              <a:cs typeface="Lucida Grande" charset="0"/>
              <a:sym typeface="Lucida Grande" charset="0"/>
            </a:endParaRPr>
          </a:p>
          <a:p>
            <a:pPr eaLnBrk="1" hangingPunct="1"/>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With Gymnastics walks, light jogs, legs and arms impulses, circles of upper and lower limbs, trunk movements in flexion and torsion, etc.).</a:t>
            </a:r>
            <a:r>
              <a:rPr lang="zh-TW" altLang="zh-TW" sz="1800" dirty="0"/>
              <a:t>隨著體操</a:t>
            </a:r>
            <a:r>
              <a:rPr lang="zh-TW" altLang="en-US" sz="1800" dirty="0"/>
              <a:t>步行</a:t>
            </a:r>
            <a:r>
              <a:rPr lang="zh-TW" altLang="en-US" sz="1800" dirty="0">
                <a:latin typeface="新細明體" panose="02020500000000000000" pitchFamily="18" charset="-120"/>
                <a:ea typeface="新細明體" panose="02020500000000000000" pitchFamily="18" charset="-120"/>
              </a:rPr>
              <a:t>、</a:t>
            </a:r>
            <a:r>
              <a:rPr lang="zh-TW" altLang="zh-TW" sz="1800" dirty="0"/>
              <a:t>輕微慢跑</a:t>
            </a:r>
            <a:r>
              <a:rPr lang="zh-TW" altLang="en-US" sz="1800" dirty="0">
                <a:latin typeface="新細明體" panose="02020500000000000000" pitchFamily="18" charset="-120"/>
                <a:ea typeface="新細明體" panose="02020500000000000000" pitchFamily="18" charset="-120"/>
              </a:rPr>
              <a:t>、</a:t>
            </a:r>
            <a:r>
              <a:rPr lang="zh-TW" altLang="zh-TW" sz="1800" dirty="0"/>
              <a:t>腿部和手臂的</a:t>
            </a:r>
            <a:r>
              <a:rPr lang="zh-TW" altLang="en-US" sz="1800" dirty="0"/>
              <a:t>刺激、</a:t>
            </a:r>
            <a:r>
              <a:rPr lang="zh-TW" altLang="zh-TW" sz="1800" dirty="0"/>
              <a:t>上肢和下肢</a:t>
            </a:r>
            <a:r>
              <a:rPr lang="zh-TW" altLang="en-US" sz="1800" dirty="0"/>
              <a:t>轉</a:t>
            </a:r>
            <a:r>
              <a:rPr lang="zh-TW" altLang="zh-TW" sz="1800" dirty="0"/>
              <a:t>圈</a:t>
            </a:r>
            <a:r>
              <a:rPr lang="zh-TW" altLang="en-US" sz="1800" dirty="0"/>
              <a:t>、</a:t>
            </a:r>
            <a:r>
              <a:rPr lang="zh-TW" altLang="zh-TW" sz="1800" dirty="0"/>
              <a:t>軀幹彎曲和扭轉運動等）。</a:t>
            </a:r>
            <a:endParaRPr lang="en-US" altLang="en-US" sz="1800" dirty="0">
              <a:solidFill>
                <a:schemeClr val="tx1"/>
              </a:solidFill>
              <a:latin typeface="Lucida Grande" charset="0"/>
              <a:ea typeface="Lucida Grande" charset="0"/>
              <a:cs typeface="Lucida Grande" charset="0"/>
              <a:sym typeface="Lucida Grande" charset="0"/>
            </a:endParaRPr>
          </a:p>
          <a:p>
            <a:pPr eaLnBrk="1" hangingPunct="1"/>
            <a:endPar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400" b="1" dirty="0">
                <a:solidFill>
                  <a:schemeClr val="tx1"/>
                </a:solidFill>
                <a:latin typeface="Arial" panose="020B0604020202020204" pitchFamily="34" charset="0"/>
                <a:cs typeface="Arial" panose="020B0604020202020204" pitchFamily="34" charset="0"/>
                <a:sym typeface="Arial" panose="020B0604020202020204" pitchFamily="34" charset="0"/>
              </a:rPr>
              <a:t>When should the Warm-up be done?</a:t>
            </a:r>
            <a:r>
              <a:rPr lang="zh-TW" altLang="en-US" sz="2400" b="1" dirty="0"/>
              <a:t>何</a:t>
            </a:r>
            <a:r>
              <a:rPr lang="zh-TW" altLang="zh-TW" sz="2400" b="1" dirty="0"/>
              <a:t>時做熱身？</a:t>
            </a:r>
            <a:endParaRPr lang="en-US" altLang="en-US" sz="1800" b="1" dirty="0">
              <a:solidFill>
                <a:schemeClr val="tx1"/>
              </a:solidFill>
              <a:latin typeface="Lucida Grande" charset="0"/>
              <a:ea typeface="Lucida Grande" charset="0"/>
              <a:cs typeface="Lucida Grande" charset="0"/>
              <a:sym typeface="Lucida Grande" charset="0"/>
            </a:endParaRPr>
          </a:p>
          <a:p>
            <a:pPr eaLnBrk="1" hangingPunct="1"/>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Before a workout or a psycho-physical performance (competition) to prepare the body for more intense physical work.</a:t>
            </a:r>
            <a:r>
              <a:rPr lang="zh-TW" altLang="zh-TW" sz="1800" dirty="0"/>
              <a:t>在鍛煉身體或心理 - 體</a:t>
            </a:r>
            <a:r>
              <a:rPr lang="zh-TW" altLang="en-US" sz="1800" dirty="0"/>
              <a:t>能</a:t>
            </a:r>
            <a:r>
              <a:rPr lang="zh-TW" altLang="zh-TW" sz="1800" dirty="0"/>
              <a:t>表現（</a:t>
            </a:r>
            <a:r>
              <a:rPr lang="zh-TW" altLang="en-US" sz="1800" dirty="0"/>
              <a:t>比賽</a:t>
            </a:r>
            <a:r>
              <a:rPr lang="zh-TW" altLang="zh-TW" sz="1800" dirty="0"/>
              <a:t>）之前</a:t>
            </a:r>
            <a:r>
              <a:rPr lang="zh-TW" altLang="en-US" sz="1800" dirty="0"/>
              <a:t>，讓</a:t>
            </a:r>
            <a:r>
              <a:rPr lang="zh-TW" altLang="zh-TW" sz="1800" dirty="0"/>
              <a:t>身體</a:t>
            </a:r>
            <a:r>
              <a:rPr lang="zh-TW" altLang="en-US" sz="1800" dirty="0"/>
              <a:t>為</a:t>
            </a:r>
            <a:r>
              <a:rPr lang="zh-TW" altLang="zh-TW" sz="1800" dirty="0"/>
              <a:t>更激烈的體</a:t>
            </a:r>
            <a:r>
              <a:rPr lang="zh-TW" altLang="en-US" sz="1800" dirty="0"/>
              <a:t>能負荷作準備</a:t>
            </a:r>
            <a:r>
              <a:rPr lang="zh-TW" altLang="zh-TW" sz="1800" dirty="0"/>
              <a:t>。</a:t>
            </a:r>
            <a:endParaRPr lang="en-US" altLang="en-US" sz="1800" dirty="0">
              <a:solidFill>
                <a:schemeClr val="tx1"/>
              </a:solidFill>
              <a:latin typeface="Lucida Grande" charset="0"/>
              <a:ea typeface="Lucida Grande" charset="0"/>
              <a:cs typeface="Lucida Grande" charset="0"/>
              <a:sym typeface="Lucida Grande" charset="0"/>
            </a:endParaRPr>
          </a:p>
          <a:p>
            <a:pPr eaLnBrk="1" hangingPunct="1"/>
            <a:endPar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400" b="1" dirty="0">
                <a:solidFill>
                  <a:schemeClr val="tx1"/>
                </a:solidFill>
                <a:latin typeface="Arial" panose="020B0604020202020204" pitchFamily="34" charset="0"/>
                <a:cs typeface="Arial" panose="020B0604020202020204" pitchFamily="34" charset="0"/>
                <a:sym typeface="Arial" panose="020B0604020202020204" pitchFamily="34" charset="0"/>
              </a:rPr>
              <a:t>Why does one need to do the  Warm-up?</a:t>
            </a:r>
            <a:r>
              <a:rPr lang="zh-TW" altLang="zh-TW" sz="2400" b="1" dirty="0"/>
              <a:t>為什麼需要做熱身？</a:t>
            </a:r>
            <a:r>
              <a:rPr lang="en-US" altLang="en-US" sz="2400" b="1" dirty="0">
                <a:solidFill>
                  <a:schemeClr val="tx1"/>
                </a:solidFill>
                <a:latin typeface="Arial" panose="020B0604020202020204" pitchFamily="34" charset="0"/>
                <a:cs typeface="Arial" panose="020B0604020202020204" pitchFamily="34" charset="0"/>
                <a:sym typeface="Arial" panose="020B0604020202020204" pitchFamily="34" charset="0"/>
              </a:rPr>
              <a:t> </a:t>
            </a:r>
            <a:endParaRPr lang="en-US" altLang="en-US" sz="1800" b="1" dirty="0">
              <a:solidFill>
                <a:schemeClr val="tx1"/>
              </a:solidFill>
              <a:latin typeface="Lucida Grande" charset="0"/>
              <a:ea typeface="Lucida Grande" charset="0"/>
              <a:cs typeface="Lucida Grande" charset="0"/>
              <a:sym typeface="Lucida Grande" charset="0"/>
            </a:endParaRPr>
          </a:p>
          <a:p>
            <a:pPr eaLnBrk="1" hangingPunct="1"/>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Because it is made to prepare and adjust the joints, muscles, cardiovascular system to a more intense physical labor and, therefore, prevent injuries and accidents.</a:t>
            </a:r>
            <a:r>
              <a:rPr lang="zh-TW" altLang="zh-TW" sz="1800" dirty="0"/>
              <a:t>因為是為了準備和調整關節</a:t>
            </a:r>
            <a:r>
              <a:rPr lang="zh-TW" altLang="en-US" sz="1800" dirty="0"/>
              <a:t>、</a:t>
            </a:r>
            <a:r>
              <a:rPr lang="zh-TW" altLang="zh-TW" sz="1800" dirty="0"/>
              <a:t>肌肉</a:t>
            </a:r>
            <a:r>
              <a:rPr lang="zh-TW" altLang="en-US" sz="1800" dirty="0"/>
              <a:t>、</a:t>
            </a:r>
            <a:r>
              <a:rPr lang="zh-TW" altLang="zh-TW" sz="1800" dirty="0"/>
              <a:t>心血管系統</a:t>
            </a:r>
            <a:r>
              <a:rPr lang="zh-TW" altLang="en-US" sz="1800" dirty="0"/>
              <a:t>適應</a:t>
            </a:r>
            <a:r>
              <a:rPr lang="zh-TW" altLang="zh-TW" sz="1800" dirty="0"/>
              <a:t>更強烈的體</a:t>
            </a:r>
            <a:r>
              <a:rPr lang="zh-TW" altLang="en-US" sz="1800" dirty="0"/>
              <a:t>能負荷</a:t>
            </a:r>
            <a:r>
              <a:rPr lang="zh-TW" altLang="zh-TW" sz="1800" dirty="0"/>
              <a:t>，因此</a:t>
            </a:r>
            <a:r>
              <a:rPr lang="zh-TW" altLang="en-US" sz="1800" dirty="0"/>
              <a:t>才能</a:t>
            </a:r>
            <a:r>
              <a:rPr lang="zh-TW" altLang="zh-TW" sz="1800" dirty="0"/>
              <a:t>防止傷害和事故。</a:t>
            </a:r>
            <a:endParaRPr lang="en-US" altLang="en-US" sz="18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0A55742-66E8-4807-A85F-67B7C5B9AD1D}" type="slidenum">
              <a:rPr lang="en-US" altLang="en-US" sz="1200" smtClean="0">
                <a:solidFill>
                  <a:srgbClr val="FFFFFF"/>
                </a:solidFill>
                <a:latin typeface="Arial Black" panose="020B0A04020102090204" pitchFamily="34" charset="0"/>
                <a:sym typeface="Arial Black" panose="020B0A04020102090204" pitchFamily="34" charset="0"/>
              </a:rPr>
              <a:pPr/>
              <a:t>73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77155" name="Rectangle 2"/>
          <p:cNvSpPr>
            <a:spLocks noGrp="1" noChangeArrowheads="1"/>
          </p:cNvSpPr>
          <p:nvPr>
            <p:ph type="title"/>
          </p:nvPr>
        </p:nvSpPr>
        <p:spPr>
          <a:xfrm>
            <a:off x="1927225" y="187325"/>
            <a:ext cx="7634288" cy="1412875"/>
          </a:xfrm>
        </p:spPr>
        <p:txBody>
          <a:bodyPr/>
          <a:lstStyle/>
          <a:p>
            <a:pPr eaLnBrk="1" hangingPunct="1"/>
            <a:r>
              <a:rPr lang="en-US" altLang="en-US" sz="2800" dirty="0"/>
              <a:t>WARM-UP</a:t>
            </a:r>
            <a:r>
              <a:rPr lang="zh-TW" altLang="en-US" sz="2800" b="1" dirty="0"/>
              <a:t>熱身</a:t>
            </a:r>
            <a:endParaRPr lang="en-US" altLang="en-US" sz="2800" dirty="0"/>
          </a:p>
        </p:txBody>
      </p:sp>
      <p:sp>
        <p:nvSpPr>
          <p:cNvPr id="205828" name="Rectangle 3"/>
          <p:cNvSpPr>
            <a:spLocks/>
          </p:cNvSpPr>
          <p:nvPr/>
        </p:nvSpPr>
        <p:spPr bwMode="auto">
          <a:xfrm>
            <a:off x="1063625" y="947738"/>
            <a:ext cx="8216900" cy="5041900"/>
          </a:xfrm>
          <a:prstGeom prst="rect">
            <a:avLst/>
          </a:prstGeom>
          <a:noFill/>
          <a:ln>
            <a:noFill/>
          </a:ln>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altLang="en-US" sz="2400" b="1" dirty="0">
                <a:solidFill>
                  <a:schemeClr val="tx1"/>
                </a:solidFill>
                <a:latin typeface="Arial" pitchFamily="34" charset="0"/>
                <a:cs typeface="Arial" pitchFamily="34" charset="0"/>
                <a:sym typeface="Arial" pitchFamily="34" charset="0"/>
              </a:rPr>
              <a:t>Different types of Warm-up</a:t>
            </a:r>
            <a:r>
              <a:rPr lang="zh-TW" altLang="zh-TW" sz="2400" b="1" dirty="0"/>
              <a:t>不同類型的熱</a:t>
            </a:r>
            <a:r>
              <a:rPr lang="zh-TW" altLang="en-US" sz="2400" b="1" dirty="0"/>
              <a:t>身</a:t>
            </a:r>
            <a:endParaRPr lang="en-US" altLang="en-US" sz="2400" b="1" dirty="0">
              <a:solidFill>
                <a:schemeClr val="tx1"/>
              </a:solidFill>
              <a:latin typeface="Lucida Grande" charset="0"/>
              <a:ea typeface="Lucida Grande" charset="0"/>
              <a:cs typeface="Lucida Grande" charset="0"/>
              <a:sym typeface="Lucida Grande" charset="0"/>
            </a:endParaRPr>
          </a:p>
          <a:p>
            <a:pPr eaLnBrk="1" hangingPunct="1">
              <a:defRPr/>
            </a:pPr>
            <a:endParaRPr lang="en-US" altLang="en-US" sz="2400" dirty="0">
              <a:solidFill>
                <a:schemeClr val="tx1"/>
              </a:solidFill>
              <a:latin typeface="Arial" pitchFamily="34" charset="0"/>
              <a:cs typeface="Arial" pitchFamily="34" charset="0"/>
              <a:sym typeface="Arial" pitchFamily="34" charset="0"/>
            </a:endParaRPr>
          </a:p>
          <a:p>
            <a:pPr eaLnBrk="1" hangingPunct="1">
              <a:defRPr/>
            </a:pPr>
            <a:r>
              <a:rPr lang="en-US" altLang="en-US" sz="2400" u="sng" dirty="0">
                <a:solidFill>
                  <a:schemeClr val="tx1"/>
                </a:solidFill>
                <a:latin typeface="Arial" pitchFamily="34" charset="0"/>
                <a:cs typeface="Arial" pitchFamily="34" charset="0"/>
                <a:sym typeface="Arial" pitchFamily="34" charset="0"/>
              </a:rPr>
              <a:t>Before a training session</a:t>
            </a:r>
            <a:r>
              <a:rPr lang="zh-TW" altLang="zh-TW" sz="2400" u="sng" dirty="0"/>
              <a:t>在訓練之前</a:t>
            </a:r>
            <a:endParaRPr lang="en-US" altLang="en-US" sz="2400" u="sng" dirty="0">
              <a:solidFill>
                <a:schemeClr val="tx1"/>
              </a:solidFill>
              <a:latin typeface="Lucida Grande" charset="0"/>
              <a:ea typeface="Lucida Grande" charset="0"/>
              <a:cs typeface="Lucida Grande" charset="0"/>
              <a:sym typeface="Lucida Grande" charset="0"/>
            </a:endParaRPr>
          </a:p>
          <a:p>
            <a:pPr eaLnBrk="1" hangingPunct="1">
              <a:defRPr/>
            </a:pPr>
            <a:r>
              <a:rPr lang="en-US" altLang="en-US" sz="2400" dirty="0">
                <a:solidFill>
                  <a:schemeClr val="tx1"/>
                </a:solidFill>
                <a:latin typeface="Arial" pitchFamily="34" charset="0"/>
                <a:cs typeface="Arial" pitchFamily="34" charset="0"/>
                <a:sym typeface="Arial" pitchFamily="34" charset="0"/>
              </a:rPr>
              <a:t>Depends on the type of </a:t>
            </a:r>
            <a:r>
              <a:rPr lang="en-US" altLang="en-US" sz="2400" dirty="0" smtClean="0">
                <a:solidFill>
                  <a:schemeClr val="tx1"/>
                </a:solidFill>
                <a:latin typeface="Arial" pitchFamily="34" charset="0"/>
                <a:cs typeface="Arial" pitchFamily="34" charset="0"/>
                <a:sym typeface="Arial" pitchFamily="34" charset="0"/>
              </a:rPr>
              <a:t>training：</a:t>
            </a:r>
            <a:r>
              <a:rPr lang="zh-TW" altLang="zh-TW" sz="2400" dirty="0" smtClean="0"/>
              <a:t>取決於</a:t>
            </a:r>
            <a:r>
              <a:rPr lang="zh-TW" altLang="zh-TW" sz="2400" dirty="0"/>
              <a:t>培訓</a:t>
            </a:r>
            <a:r>
              <a:rPr lang="zh-TW" altLang="zh-TW" sz="2400" dirty="0" smtClean="0"/>
              <a:t>類型</a:t>
            </a:r>
            <a:r>
              <a:rPr lang="zh-TW" altLang="en-US" sz="2400" dirty="0" smtClean="0"/>
              <a:t>：</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technical training</a:t>
            </a:r>
            <a:r>
              <a:rPr lang="zh-TW" altLang="zh-TW" sz="2400" dirty="0"/>
              <a:t>技術訓</a:t>
            </a:r>
            <a:r>
              <a:rPr lang="zh-TW" altLang="en-US" sz="2400" dirty="0"/>
              <a:t>練</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training for endurance</a:t>
            </a:r>
            <a:r>
              <a:rPr lang="zh-TW" altLang="zh-TW" sz="2400" dirty="0"/>
              <a:t>耐力訓練</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strength training</a:t>
            </a:r>
            <a:r>
              <a:rPr lang="zh-TW" altLang="en-US" sz="2400" dirty="0"/>
              <a:t>體</a:t>
            </a:r>
            <a:r>
              <a:rPr lang="zh-TW" altLang="zh-TW" sz="2400" dirty="0"/>
              <a:t>力訓練</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training for speed</a:t>
            </a:r>
            <a:r>
              <a:rPr lang="zh-TW" altLang="zh-TW" sz="2400" dirty="0"/>
              <a:t>訓練速度</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etc..</a:t>
            </a:r>
            <a:r>
              <a:rPr lang="zh-TW" altLang="zh-TW" sz="2400" dirty="0"/>
              <a:t>等等..</a:t>
            </a:r>
            <a:endParaRPr lang="en-US" altLang="en-US" sz="2400" dirty="0">
              <a:solidFill>
                <a:schemeClr val="tx1"/>
              </a:solidFill>
              <a:latin typeface="Lucida Grande" charset="0"/>
              <a:ea typeface="Lucida Grande" charset="0"/>
              <a:cs typeface="Lucida Grande" charset="0"/>
              <a:sym typeface="Lucida Grande" charset="0"/>
            </a:endParaRPr>
          </a:p>
          <a:p>
            <a:pPr eaLnBrk="1" hangingPunct="1">
              <a:defRPr/>
            </a:pPr>
            <a:endParaRPr lang="en-US" altLang="en-US" sz="2400" dirty="0">
              <a:solidFill>
                <a:schemeClr val="tx1"/>
              </a:solidFill>
              <a:latin typeface="Arial" pitchFamily="34" charset="0"/>
              <a:cs typeface="Arial" pitchFamily="34" charset="0"/>
              <a:sym typeface="Arial" pitchFamily="34" charset="0"/>
            </a:endParaRPr>
          </a:p>
          <a:p>
            <a:pPr eaLnBrk="1" hangingPunct="1">
              <a:defRPr/>
            </a:pPr>
            <a:r>
              <a:rPr lang="en-US" altLang="en-US" sz="2400" u="sng" dirty="0">
                <a:solidFill>
                  <a:schemeClr val="tx1"/>
                </a:solidFill>
                <a:latin typeface="Arial" pitchFamily="34" charset="0"/>
                <a:cs typeface="Arial" pitchFamily="34" charset="0"/>
                <a:sym typeface="Arial" pitchFamily="34" charset="0"/>
              </a:rPr>
              <a:t>Before a competition</a:t>
            </a:r>
            <a:r>
              <a:rPr lang="zh-TW" altLang="zh-TW" sz="2400" u="sng" dirty="0"/>
              <a:t>比賽前</a:t>
            </a:r>
            <a:endParaRPr lang="en-US" altLang="en-US" sz="2400" u="sng"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Gymnastics in general</a:t>
            </a:r>
            <a:r>
              <a:rPr lang="zh-TW" altLang="zh-TW" sz="2400" dirty="0"/>
              <a:t>一般體操</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Technical exercises</a:t>
            </a:r>
            <a:r>
              <a:rPr lang="zh-TW" altLang="zh-TW" sz="2400" dirty="0"/>
              <a:t>技術練習</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Technical and tactical exercises</a:t>
            </a:r>
            <a:r>
              <a:rPr lang="zh-TW" altLang="zh-TW" sz="2400" dirty="0"/>
              <a:t>技術和戰術</a:t>
            </a:r>
            <a:r>
              <a:rPr lang="zh-TW" altLang="en-US" sz="2400" dirty="0"/>
              <a:t>練</a:t>
            </a:r>
            <a:r>
              <a:rPr lang="zh-TW" altLang="zh-TW" sz="2400" dirty="0"/>
              <a:t>習</a:t>
            </a:r>
            <a:endParaRPr lang="en-US" altLang="en-US" sz="2400" dirty="0">
              <a:solidFill>
                <a:schemeClr val="tx1"/>
              </a:solidFill>
              <a:latin typeface="Arial" pitchFamily="34" charset="0"/>
              <a:cs typeface="Arial" pitchFamily="34" charset="0"/>
              <a:sym typeface="Arial" pitchFamily="34" charset="0"/>
            </a:endParaRPr>
          </a:p>
          <a:p>
            <a:pPr eaLnBrk="1" hangingPunct="1">
              <a:buClr>
                <a:srgbClr val="000000"/>
              </a:buClr>
              <a:buSzPct val="100000"/>
              <a:defRPr/>
            </a:pP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r>
              <a:rPr lang="zh-TW" altLang="zh-TW" sz="2400" dirty="0"/>
              <a:t/>
            </a:r>
            <a:br>
              <a:rPr lang="zh-TW" altLang="zh-TW" sz="2400" dirty="0"/>
            </a:br>
            <a:endParaRPr lang="en-US" altLang="en-US" sz="2400" dirty="0">
              <a:solidFill>
                <a:schemeClr val="tx1"/>
              </a:solidFill>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19FB72B-347F-4F3C-90C7-03260541BACB}" type="slidenum">
              <a:rPr lang="en-US" altLang="en-US" sz="1200" smtClean="0">
                <a:solidFill>
                  <a:srgbClr val="FFFFFF"/>
                </a:solidFill>
                <a:latin typeface="Arial Black" panose="020B0A04020102090204" pitchFamily="34" charset="0"/>
                <a:sym typeface="Arial Black" panose="020B0A04020102090204" pitchFamily="34" charset="0"/>
              </a:rPr>
              <a:pPr/>
              <a:t>74</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78179" name="Rectangle 2"/>
          <p:cNvSpPr>
            <a:spLocks noGrp="1" noChangeArrowheads="1"/>
          </p:cNvSpPr>
          <p:nvPr>
            <p:ph type="title"/>
          </p:nvPr>
        </p:nvSpPr>
        <p:spPr>
          <a:xfrm>
            <a:off x="1784350" y="187325"/>
            <a:ext cx="7632700" cy="1412875"/>
          </a:xfrm>
        </p:spPr>
        <p:txBody>
          <a:bodyPr/>
          <a:lstStyle/>
          <a:p>
            <a:pPr eaLnBrk="1" hangingPunct="1"/>
            <a:r>
              <a:rPr lang="en-US" altLang="en-US" sz="2800" dirty="0"/>
              <a:t>COOL-DOWN</a:t>
            </a:r>
            <a:r>
              <a:rPr lang="zh-TW" altLang="en-US" sz="2800" b="1" dirty="0"/>
              <a:t>緩和</a:t>
            </a:r>
            <a:endParaRPr lang="en-US" altLang="en-US" sz="2800" dirty="0"/>
          </a:p>
        </p:txBody>
      </p:sp>
      <p:sp>
        <p:nvSpPr>
          <p:cNvPr id="178180" name="Rectangle 3"/>
          <p:cNvSpPr>
            <a:spLocks/>
          </p:cNvSpPr>
          <p:nvPr/>
        </p:nvSpPr>
        <p:spPr bwMode="auto">
          <a:xfrm>
            <a:off x="919163" y="974725"/>
            <a:ext cx="8724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800" b="1" u="sng" dirty="0">
                <a:solidFill>
                  <a:schemeClr val="tx1"/>
                </a:solidFill>
                <a:latin typeface="Arial" panose="020B0604020202020204" pitchFamily="34" charset="0"/>
                <a:cs typeface="Arial" panose="020B0604020202020204" pitchFamily="34" charset="0"/>
                <a:sym typeface="Arial" panose="020B0604020202020204" pitchFamily="34" charset="0"/>
              </a:rPr>
              <a:t>Cool-down</a:t>
            </a:r>
            <a:r>
              <a:rPr lang="zh-TW" altLang="en-US" sz="2800" b="1" u="sng" dirty="0">
                <a:solidFill>
                  <a:schemeClr val="tx1"/>
                </a:solidFill>
                <a:latin typeface="Arial" panose="020B0604020202020204" pitchFamily="34" charset="0"/>
                <a:cs typeface="Arial" panose="020B0604020202020204" pitchFamily="34" charset="0"/>
                <a:sym typeface="Arial" panose="020B0604020202020204" pitchFamily="34" charset="0"/>
              </a:rPr>
              <a:t>緩和</a:t>
            </a:r>
            <a:endParaRPr lang="en-US" altLang="en-US" sz="1800" dirty="0">
              <a:solidFill>
                <a:schemeClr val="tx1"/>
              </a:solidFill>
              <a:latin typeface="Lucida Grande" charset="0"/>
              <a:ea typeface="Lucida Grande" charset="0"/>
              <a:cs typeface="Lucida Grande" charset="0"/>
              <a:sym typeface="Lucida Grande" charset="0"/>
            </a:endParaRPr>
          </a:p>
          <a:p>
            <a:pPr eaLnBrk="1" hangingPunct="1"/>
            <a:endParaRPr lang="en-US" altLang="en-US" sz="24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2400" dirty="0">
                <a:solidFill>
                  <a:schemeClr val="tx1"/>
                </a:solidFill>
                <a:latin typeface="Arial" panose="020B0604020202020204" pitchFamily="34" charset="0"/>
                <a:cs typeface="Arial" panose="020B0604020202020204" pitchFamily="34" charset="0"/>
                <a:sym typeface="Arial" panose="020B0604020202020204" pitchFamily="34" charset="0"/>
              </a:rPr>
              <a:t>The training and/or sporting performance has a variable duration and intensity that depends on several factors.</a:t>
            </a:r>
            <a:r>
              <a:rPr lang="zh-TW" altLang="zh-TW" sz="2400" dirty="0"/>
              <a:t>訓練和/或運動表現具有</a:t>
            </a:r>
            <a:r>
              <a:rPr lang="zh-TW" altLang="en-US" sz="2400" dirty="0"/>
              <a:t>不同</a:t>
            </a:r>
            <a:r>
              <a:rPr lang="zh-TW" altLang="zh-TW" sz="2400" dirty="0"/>
              <a:t>的持續時間和強度，這取決於</a:t>
            </a:r>
            <a:r>
              <a:rPr lang="zh-TW" altLang="en-US" sz="2400" dirty="0"/>
              <a:t>若干</a:t>
            </a:r>
            <a:r>
              <a:rPr lang="zh-TW" altLang="zh-TW" sz="2400" dirty="0"/>
              <a:t>因素。</a:t>
            </a:r>
            <a:endParaRPr lang="en-US" altLang="en-US" sz="1800" dirty="0">
              <a:solidFill>
                <a:schemeClr val="tx1"/>
              </a:solidFill>
              <a:latin typeface="Lucida Grande" charset="0"/>
              <a:ea typeface="Lucida Grande" charset="0"/>
              <a:cs typeface="Lucida Grande" charset="0"/>
              <a:sym typeface="Lucida Grande" charset="0"/>
            </a:endParaRPr>
          </a:p>
          <a:p>
            <a:pPr eaLnBrk="1" hangingPunct="1"/>
            <a:r>
              <a:rPr lang="en-US" altLang="en-US" sz="2400" dirty="0">
                <a:solidFill>
                  <a:schemeClr val="tx1"/>
                </a:solidFill>
                <a:latin typeface="Arial" panose="020B0604020202020204" pitchFamily="34" charset="0"/>
                <a:cs typeface="Arial" panose="020B0604020202020204" pitchFamily="34" charset="0"/>
                <a:sym typeface="Arial" panose="020B0604020202020204" pitchFamily="34" charset="0"/>
              </a:rPr>
              <a:t>When this ends, the body should not stop immediately to avoid </a:t>
            </a:r>
            <a:r>
              <a:rPr lang="en-US" altLang="en-US" sz="2400" dirty="0" err="1">
                <a:solidFill>
                  <a:schemeClr val="tx1"/>
                </a:solidFill>
                <a:latin typeface="Arial" panose="020B0604020202020204" pitchFamily="34" charset="0"/>
                <a:cs typeface="Arial" panose="020B0604020202020204" pitchFamily="34" charset="0"/>
                <a:sym typeface="Arial" panose="020B0604020202020204" pitchFamily="34" charset="0"/>
              </a:rPr>
              <a:t>musculo</a:t>
            </a:r>
            <a:r>
              <a:rPr lang="en-US" altLang="en-US" sz="2400" dirty="0">
                <a:solidFill>
                  <a:schemeClr val="tx1"/>
                </a:solidFill>
                <a:latin typeface="Arial" panose="020B0604020202020204" pitchFamily="34" charset="0"/>
                <a:cs typeface="Arial" panose="020B0604020202020204" pitchFamily="34" charset="0"/>
                <a:sym typeface="Arial" panose="020B0604020202020204" pitchFamily="34" charset="0"/>
              </a:rPr>
              <a:t>-skeletal and internal organs disorders. We aim for a better recovery. As the warm-up exercise starts gradually increasing as so to complete the physical activity we need to gradually decrease the intensity of physical work, doing Gymnastic exercises with ease until you reach a state of complete relaxation.</a:t>
            </a:r>
            <a:r>
              <a:rPr lang="zh-TW" altLang="en-US" sz="240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zh-TW" altLang="en-US" sz="2400" dirty="0"/>
              <a:t>在</a:t>
            </a:r>
            <a:r>
              <a:rPr lang="zh-TW" altLang="zh-TW" sz="2400" dirty="0"/>
              <a:t>結束時，身體不應該立即停</a:t>
            </a:r>
            <a:r>
              <a:rPr lang="zh-TW" altLang="en-US" sz="2400" dirty="0"/>
              <a:t>下來</a:t>
            </a:r>
            <a:r>
              <a:rPr lang="zh-TW" altLang="zh-TW" sz="2400" dirty="0"/>
              <a:t>，以避免肌肉骨骼和內臟疾病。我們的目標是</a:t>
            </a:r>
            <a:r>
              <a:rPr lang="zh-TW" altLang="en-US" sz="2400" dirty="0"/>
              <a:t>良</a:t>
            </a:r>
            <a:r>
              <a:rPr lang="zh-TW" altLang="zh-TW" sz="2400" dirty="0"/>
              <a:t>好的恢復。隨著熱身運動開始逐漸增加，為了完成體</a:t>
            </a:r>
            <a:r>
              <a:rPr lang="zh-TW" altLang="en-US" sz="2400" dirty="0"/>
              <a:t>能</a:t>
            </a:r>
            <a:r>
              <a:rPr lang="zh-TW" altLang="zh-TW" sz="2400" dirty="0"/>
              <a:t>活動，我們需要逐漸減少體</a:t>
            </a:r>
            <a:r>
              <a:rPr lang="zh-TW" altLang="en-US" sz="2400" dirty="0"/>
              <a:t>能負荷</a:t>
            </a:r>
            <a:r>
              <a:rPr lang="zh-TW" altLang="zh-TW" sz="2400" dirty="0"/>
              <a:t>的強度，輕鬆進行體操練習，直到達到完全放鬆的狀態。</a:t>
            </a:r>
            <a:endParaRPr lang="en-US" altLang="en-US" sz="2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6643045-BD30-40FF-A3AB-1C90681D178D}" type="slidenum">
              <a:rPr lang="en-US" altLang="en-US" sz="1200" smtClean="0">
                <a:solidFill>
                  <a:srgbClr val="FFFFFF"/>
                </a:solidFill>
                <a:latin typeface="Arial Black" panose="020B0A04020102090204" pitchFamily="34" charset="0"/>
                <a:sym typeface="Arial Black" panose="020B0A04020102090204" pitchFamily="34" charset="0"/>
              </a:rPr>
              <a:pPr/>
              <a:t>75</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79203" name="Rectangle 2"/>
          <p:cNvSpPr>
            <a:spLocks noGrp="1" noChangeArrowheads="1"/>
          </p:cNvSpPr>
          <p:nvPr>
            <p:ph type="title"/>
          </p:nvPr>
        </p:nvSpPr>
        <p:spPr>
          <a:xfrm>
            <a:off x="2432050" y="403225"/>
            <a:ext cx="7056438" cy="1195388"/>
          </a:xfrm>
        </p:spPr>
        <p:txBody>
          <a:bodyPr/>
          <a:lstStyle/>
          <a:p>
            <a:pPr eaLnBrk="1" hangingPunct="1"/>
            <a:r>
              <a:rPr lang="en-US" altLang="en-US" sz="2800" dirty="0"/>
              <a:t>COOL-DOWN</a:t>
            </a:r>
            <a:r>
              <a:rPr lang="zh-TW" altLang="en-US" sz="2800" b="1" dirty="0"/>
              <a:t>緩和</a:t>
            </a:r>
            <a:endParaRPr lang="en-US" altLang="en-US" sz="2800" b="1" dirty="0"/>
          </a:p>
        </p:txBody>
      </p:sp>
      <p:sp>
        <p:nvSpPr>
          <p:cNvPr id="207876" name="Rectangle 3"/>
          <p:cNvSpPr>
            <a:spLocks/>
          </p:cNvSpPr>
          <p:nvPr/>
        </p:nvSpPr>
        <p:spPr bwMode="auto">
          <a:xfrm>
            <a:off x="704850" y="1050925"/>
            <a:ext cx="7937500" cy="3975100"/>
          </a:xfrm>
          <a:prstGeom prst="rect">
            <a:avLst/>
          </a:prstGeom>
          <a:noFill/>
          <a:ln>
            <a:noFill/>
          </a:ln>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z="2400" b="1" u="sng" dirty="0">
              <a:solidFill>
                <a:schemeClr val="tx1"/>
              </a:solidFill>
              <a:latin typeface="Arial" pitchFamily="34" charset="0"/>
              <a:cs typeface="Arial" pitchFamily="34" charset="0"/>
              <a:sym typeface="Arial" pitchFamily="34" charset="0"/>
            </a:endParaRPr>
          </a:p>
          <a:p>
            <a:pPr eaLnBrk="1" hangingPunct="1">
              <a:defRPr/>
            </a:pPr>
            <a:r>
              <a:rPr lang="en-US" altLang="en-US" sz="2400" b="1" dirty="0">
                <a:solidFill>
                  <a:schemeClr val="tx1"/>
                </a:solidFill>
                <a:latin typeface="Arial" pitchFamily="34" charset="0"/>
                <a:cs typeface="Arial" pitchFamily="34" charset="0"/>
                <a:sym typeface="Arial" pitchFamily="34" charset="0"/>
              </a:rPr>
              <a:t>Different types of Cool-down</a:t>
            </a:r>
            <a:r>
              <a:rPr lang="zh-TW" altLang="zh-TW" sz="2400" b="1" dirty="0"/>
              <a:t>不同類型的</a:t>
            </a:r>
            <a:r>
              <a:rPr lang="zh-TW" altLang="en-US" sz="2400" b="1" dirty="0"/>
              <a:t>緩和</a:t>
            </a:r>
            <a:endParaRPr lang="en-US" altLang="en-US" sz="2400" b="1" dirty="0">
              <a:solidFill>
                <a:schemeClr val="tx1"/>
              </a:solidFill>
              <a:latin typeface="Arial" pitchFamily="34" charset="0"/>
              <a:cs typeface="Arial" pitchFamily="34" charset="0"/>
              <a:sym typeface="Arial" pitchFamily="34"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Gymnastics</a:t>
            </a:r>
            <a:r>
              <a:rPr lang="zh-TW" altLang="zh-TW" sz="2400" dirty="0"/>
              <a:t>體操</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Technical exercises</a:t>
            </a:r>
            <a:r>
              <a:rPr lang="zh-TW" altLang="zh-TW" sz="2400" dirty="0"/>
              <a:t>技術練習</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Light running exercises</a:t>
            </a:r>
            <a:r>
              <a:rPr lang="zh-TW" altLang="zh-TW" sz="2400" dirty="0"/>
              <a:t>輕</a:t>
            </a:r>
            <a:r>
              <a:rPr lang="zh-TW" altLang="en-US" sz="2400" dirty="0"/>
              <a:t>鬆</a:t>
            </a:r>
            <a:r>
              <a:rPr lang="zh-TW" altLang="zh-TW" sz="2400" dirty="0"/>
              <a:t>跑</a:t>
            </a:r>
            <a:r>
              <a:rPr lang="zh-TW" altLang="en-US" sz="2400" dirty="0"/>
              <a:t>步</a:t>
            </a:r>
            <a:r>
              <a:rPr lang="zh-TW" altLang="zh-TW" sz="2400" dirty="0"/>
              <a:t>運動</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Light gaming activities</a:t>
            </a:r>
            <a:r>
              <a:rPr lang="zh-TW" altLang="zh-TW" sz="2400" dirty="0"/>
              <a:t>輕</a:t>
            </a:r>
            <a:r>
              <a:rPr lang="zh-TW" altLang="en-US" sz="2400" dirty="0"/>
              <a:t>鬆</a:t>
            </a:r>
            <a:r>
              <a:rPr lang="zh-TW" altLang="zh-TW" sz="2400" dirty="0"/>
              <a:t>遊戲活動</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Light alternative sports</a:t>
            </a:r>
            <a:r>
              <a:rPr lang="zh-TW" altLang="zh-TW" sz="2400" dirty="0"/>
              <a:t>輕</a:t>
            </a:r>
            <a:r>
              <a:rPr lang="zh-TW" altLang="en-US" sz="2400" dirty="0"/>
              <a:t>鬆</a:t>
            </a:r>
            <a:r>
              <a:rPr lang="zh-TW" altLang="zh-TW" sz="2400" dirty="0"/>
              <a:t>的替代運動</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Read with different physical activities</a:t>
            </a:r>
            <a:r>
              <a:rPr lang="zh-TW" altLang="zh-TW" sz="2400" dirty="0"/>
              <a:t>閱讀不同的身體活動</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Stretching exercises</a:t>
            </a:r>
            <a:r>
              <a:rPr lang="zh-TW" altLang="en-US" sz="2400" dirty="0"/>
              <a:t>拉</a:t>
            </a:r>
            <a:r>
              <a:rPr lang="zh-TW" altLang="zh-TW" sz="2400" dirty="0"/>
              <a:t>伸練習</a:t>
            </a:r>
            <a:endParaRPr lang="en-US" altLang="en-US" sz="2400" dirty="0">
              <a:solidFill>
                <a:schemeClr val="tx1"/>
              </a:solidFill>
              <a:latin typeface="Lucida Grande" charset="0"/>
              <a:ea typeface="Lucida Grande" charset="0"/>
              <a:cs typeface="Lucida Grande" charset="0"/>
              <a:sym typeface="Lucida Grande" charset="0"/>
            </a:endParaRPr>
          </a:p>
          <a:p>
            <a:pPr marL="342900" indent="-342900" eaLnBrk="1" hangingPunct="1">
              <a:buClr>
                <a:srgbClr val="000000"/>
              </a:buClr>
              <a:buSzPct val="100000"/>
              <a:buFont typeface="Arial" panose="020B0604020202020204" pitchFamily="34" charset="0"/>
              <a:buChar char="•"/>
              <a:defRPr/>
            </a:pPr>
            <a:r>
              <a:rPr lang="en-US" altLang="en-US" sz="2400" dirty="0">
                <a:solidFill>
                  <a:schemeClr val="tx1"/>
                </a:solidFill>
                <a:latin typeface="Arial" pitchFamily="34" charset="0"/>
                <a:cs typeface="Arial" pitchFamily="34" charset="0"/>
                <a:sym typeface="Arial" pitchFamily="34" charset="0"/>
              </a:rPr>
              <a:t>Etc.</a:t>
            </a:r>
            <a:r>
              <a:rPr lang="zh-TW" altLang="en-US" sz="2400" dirty="0">
                <a:solidFill>
                  <a:schemeClr val="tx1"/>
                </a:solidFill>
                <a:latin typeface="Arial" pitchFamily="34" charset="0"/>
                <a:cs typeface="Arial" pitchFamily="34" charset="0"/>
                <a:sym typeface="Arial" pitchFamily="34" charset="0"/>
              </a:rPr>
              <a:t>等等</a:t>
            </a:r>
            <a:r>
              <a:rPr lang="en-US" altLang="en-US" sz="2400" dirty="0">
                <a:solidFill>
                  <a:schemeClr val="tx1"/>
                </a:solidFill>
                <a:latin typeface="Arial" pitchFamily="34" charset="0"/>
                <a:cs typeface="Arial" pitchFamily="34" charset="0"/>
                <a:sym typeface="Arial" pitchFamily="34" charset="0"/>
              </a:rPr>
              <a:t>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p:txBody>
          <a:bodyPr/>
          <a:lstStyle/>
          <a:p>
            <a:pPr algn="ctr" eaLnBrk="1" hangingPunct="1"/>
            <a:r>
              <a:rPr lang="pl-PL" altLang="en-US" dirty="0"/>
              <a:t>PRACTICE </a:t>
            </a:r>
            <a:r>
              <a:rPr lang="pl-PL" altLang="en-US" dirty="0" smtClean="0"/>
              <a:t>EXAMINATION： </a:t>
            </a:r>
            <a:r>
              <a:rPr lang="pl-PL" altLang="en-US" dirty="0"/>
              <a:t>TOPICS ASSIGNMENT AND EXPLANATION</a:t>
            </a:r>
            <a:r>
              <a:rPr lang="zh-TW" altLang="en-US" b="1" dirty="0"/>
              <a:t>實務</a:t>
            </a:r>
            <a:r>
              <a:rPr lang="zh-TW" altLang="en-US" b="1" dirty="0" smtClean="0"/>
              <a:t>測試：主</a:t>
            </a:r>
            <a:r>
              <a:rPr lang="zh-TW" altLang="zh-TW" b="1" dirty="0" smtClean="0"/>
              <a:t>題</a:t>
            </a:r>
            <a:r>
              <a:rPr lang="zh-TW" altLang="en-US" b="1" dirty="0"/>
              <a:t>作業</a:t>
            </a:r>
            <a:r>
              <a:rPr lang="zh-TW" altLang="zh-TW" b="1" dirty="0"/>
              <a:t>與</a:t>
            </a:r>
            <a:r>
              <a:rPr lang="zh-TW" altLang="en-US" b="1" dirty="0"/>
              <a:t>說明</a:t>
            </a:r>
            <a:endParaRPr lang="en-US" altLang="en-US" b="1" dirty="0"/>
          </a:p>
        </p:txBody>
      </p:sp>
      <p:sp>
        <p:nvSpPr>
          <p:cNvPr id="18022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2589199E-6019-4CEC-97FB-75B9C0FAD5F5}" type="slidenum">
              <a:rPr lang="en-US" altLang="en-US" sz="1200" smtClean="0">
                <a:solidFill>
                  <a:srgbClr val="FFFFFF"/>
                </a:solidFill>
                <a:latin typeface="Arial Black" panose="020B0A04020102090204" pitchFamily="34" charset="0"/>
                <a:sym typeface="Arial Black" panose="020B0A04020102090204" pitchFamily="34" charset="0"/>
              </a:rPr>
              <a:pPr/>
              <a:t>76</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51D6D1A-73D4-4937-8BCE-53B4F4180BC5}" type="slidenum">
              <a:rPr lang="en-US" altLang="en-US" sz="1200" smtClean="0">
                <a:solidFill>
                  <a:srgbClr val="FFFFFF"/>
                </a:solidFill>
                <a:latin typeface="Arial Black" panose="020B0A04020102090204" pitchFamily="34" charset="0"/>
                <a:sym typeface="Arial Black" panose="020B0A04020102090204" pitchFamily="34" charset="0"/>
              </a:rPr>
              <a:pPr/>
              <a:t>77</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63843" name="Rectangle 2"/>
          <p:cNvSpPr>
            <a:spLocks/>
          </p:cNvSpPr>
          <p:nvPr/>
        </p:nvSpPr>
        <p:spPr bwMode="auto">
          <a:xfrm>
            <a:off x="704850" y="1052513"/>
            <a:ext cx="8783638" cy="5472112"/>
          </a:xfrm>
          <a:prstGeom prst="rect">
            <a:avLst/>
          </a:prstGeom>
          <a:noFill/>
          <a:ln>
            <a:noFill/>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indent="540385">
              <a:lnSpc>
                <a:spcPct val="150000"/>
              </a:lnSpc>
              <a:spcBef>
                <a:spcPts val="2400"/>
              </a:spcBef>
              <a:spcAft>
                <a:spcPts val="2400"/>
              </a:spcAft>
              <a:defRPr/>
            </a:pPr>
            <a:r>
              <a:rPr lang="fr-CH" sz="2000" b="1" dirty="0">
                <a:latin typeface="Arial"/>
                <a:ea typeface="Arial"/>
                <a:cs typeface="Times New Roman"/>
              </a:rPr>
              <a:t>PRACTICE EXAMINATION TOPICS – GENERAL </a:t>
            </a:r>
            <a:r>
              <a:rPr lang="pl-PL" sz="2000" b="1" dirty="0">
                <a:latin typeface="Arial"/>
                <a:ea typeface="Arial"/>
                <a:cs typeface="Times New Roman"/>
              </a:rPr>
              <a:t> PREPARATION AND </a:t>
            </a:r>
            <a:r>
              <a:rPr lang="fr-CH" sz="2000" b="1" dirty="0">
                <a:latin typeface="Arial"/>
                <a:ea typeface="Arial"/>
                <a:cs typeface="Times New Roman"/>
              </a:rPr>
              <a:t>TRAINING</a:t>
            </a:r>
            <a:r>
              <a:rPr lang="zh-TW" altLang="en-US" sz="2400" b="1" dirty="0"/>
              <a:t>實務測試主</a:t>
            </a:r>
            <a:r>
              <a:rPr lang="zh-TW" altLang="zh-TW" sz="2400" b="1" dirty="0"/>
              <a:t>題 - 一般準備和訓</a:t>
            </a:r>
            <a:r>
              <a:rPr lang="zh-TW" altLang="en-US" sz="2400" b="1" dirty="0"/>
              <a:t>練</a:t>
            </a:r>
            <a:endParaRPr lang="en-US" sz="2400" b="1" dirty="0">
              <a:latin typeface="Calibri"/>
              <a:ea typeface="Arial"/>
              <a:cs typeface="Times New Roman"/>
            </a:endParaRPr>
          </a:p>
          <a:p>
            <a:pPr algn="l">
              <a:spcAft>
                <a:spcPts val="0"/>
              </a:spcAft>
              <a:buSzPts val="1400"/>
              <a:defRPr/>
            </a:pPr>
            <a:r>
              <a:rPr lang="fr-CH" sz="2400" dirty="0">
                <a:latin typeface="Arial"/>
                <a:ea typeface="Arial"/>
                <a:cs typeface="Times New Roman"/>
              </a:rPr>
              <a:t>Please develop the training plan draft and conduct/present general training with emphasis </a:t>
            </a:r>
            <a:r>
              <a:rPr lang="fr-CH" sz="2400" dirty="0" smtClean="0">
                <a:latin typeface="Arial"/>
                <a:ea typeface="Arial"/>
                <a:cs typeface="Times New Roman"/>
              </a:rPr>
              <a:t>on</a:t>
            </a:r>
            <a:r>
              <a:rPr lang="pl-PL" sz="2400" dirty="0" smtClean="0">
                <a:latin typeface="Arial"/>
                <a:ea typeface="Arial"/>
                <a:cs typeface="Times New Roman"/>
              </a:rPr>
              <a:t>：</a:t>
            </a:r>
            <a:r>
              <a:rPr lang="zh-TW" altLang="zh-TW" sz="2400" dirty="0" smtClean="0"/>
              <a:t>請</a:t>
            </a:r>
            <a:r>
              <a:rPr lang="zh-TW" altLang="zh-TW" sz="2400" dirty="0"/>
              <a:t>制定</a:t>
            </a:r>
            <a:r>
              <a:rPr lang="zh-TW" altLang="en-US" sz="2400" dirty="0"/>
              <a:t>訓練規劃</a:t>
            </a:r>
            <a:r>
              <a:rPr lang="zh-TW" altLang="zh-TW" sz="2400" dirty="0"/>
              <a:t>草案並進行/提出一般性培訓，</a:t>
            </a:r>
            <a:r>
              <a:rPr lang="zh-TW" altLang="en-US" sz="2400" dirty="0"/>
              <a:t>將</a:t>
            </a:r>
            <a:r>
              <a:rPr lang="zh-TW" altLang="zh-TW" sz="2400" dirty="0"/>
              <a:t>重點</a:t>
            </a:r>
            <a:r>
              <a:rPr lang="zh-TW" altLang="en-US" sz="2400" dirty="0" smtClean="0"/>
              <a:t>放在：</a:t>
            </a:r>
            <a:endParaRPr lang="pl-PL" sz="2400" dirty="0">
              <a:latin typeface="Arial"/>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fr-CH" sz="2400" dirty="0">
                <a:latin typeface="+mn-lt"/>
                <a:ea typeface="Arial"/>
                <a:cs typeface="Times New Roman"/>
              </a:rPr>
              <a:t>Speed</a:t>
            </a:r>
            <a:r>
              <a:rPr lang="zh-TW" altLang="en-US" sz="2400" dirty="0">
                <a:latin typeface="+mn-lt"/>
                <a:ea typeface="Arial"/>
                <a:cs typeface="Times New Roman"/>
              </a:rPr>
              <a:t>速度</a:t>
            </a:r>
            <a:endParaRPr lang="pl-PL" sz="16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pl-PL" sz="2400" dirty="0">
                <a:latin typeface="+mn-lt"/>
                <a:ea typeface="Arial"/>
                <a:cs typeface="Times New Roman"/>
              </a:rPr>
              <a:t>A</a:t>
            </a:r>
            <a:r>
              <a:rPr lang="fr-CH" sz="2400" dirty="0">
                <a:latin typeface="+mn-lt"/>
                <a:ea typeface="Arial"/>
                <a:cs typeface="Times New Roman"/>
              </a:rPr>
              <a:t>gilit</a:t>
            </a:r>
            <a:r>
              <a:rPr lang="pl-PL" sz="2400" dirty="0">
                <a:latin typeface="+mn-lt"/>
                <a:ea typeface="Arial"/>
                <a:cs typeface="Times New Roman"/>
              </a:rPr>
              <a:t>y</a:t>
            </a:r>
            <a:r>
              <a:rPr lang="zh-TW" altLang="en-US" sz="2400" dirty="0">
                <a:latin typeface="+mn-lt"/>
                <a:ea typeface="Arial"/>
                <a:cs typeface="Times New Roman"/>
              </a:rPr>
              <a:t>敏捷性</a:t>
            </a:r>
            <a:endParaRPr lang="pl-PL" sz="24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pl-PL" sz="2400" dirty="0">
                <a:latin typeface="+mn-lt"/>
                <a:ea typeface="Arial"/>
                <a:cs typeface="Times New Roman"/>
              </a:rPr>
              <a:t>F</a:t>
            </a:r>
            <a:r>
              <a:rPr lang="fr-CH" sz="2400" dirty="0">
                <a:latin typeface="+mn-lt"/>
                <a:ea typeface="Arial"/>
                <a:cs typeface="Times New Roman"/>
              </a:rPr>
              <a:t>lexibilit</a:t>
            </a:r>
            <a:r>
              <a:rPr lang="pl-PL" sz="2400" dirty="0">
                <a:latin typeface="+mn-lt"/>
                <a:ea typeface="Arial"/>
                <a:cs typeface="Times New Roman"/>
              </a:rPr>
              <a:t>y</a:t>
            </a:r>
            <a:r>
              <a:rPr lang="zh-TW" altLang="en-US" sz="2400" dirty="0">
                <a:latin typeface="+mn-lt"/>
                <a:ea typeface="Arial"/>
                <a:cs typeface="Times New Roman"/>
              </a:rPr>
              <a:t>靈活性</a:t>
            </a:r>
            <a:endParaRPr lang="pl-PL" sz="24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pl-PL" sz="2400" dirty="0">
                <a:latin typeface="+mn-lt"/>
                <a:ea typeface="Arial"/>
                <a:cs typeface="Times New Roman"/>
              </a:rPr>
              <a:t>C</a:t>
            </a:r>
            <a:r>
              <a:rPr lang="fr-CH" sz="2400" dirty="0">
                <a:latin typeface="+mn-lt"/>
                <a:ea typeface="Arial"/>
                <a:cs typeface="Times New Roman"/>
              </a:rPr>
              <a:t>oordinatio</a:t>
            </a:r>
            <a:r>
              <a:rPr lang="pl-PL" sz="2400" dirty="0">
                <a:latin typeface="+mn-lt"/>
                <a:ea typeface="Arial"/>
                <a:cs typeface="Times New Roman"/>
              </a:rPr>
              <a:t>n</a:t>
            </a:r>
            <a:r>
              <a:rPr lang="zh-TW" altLang="en-US" sz="2400" dirty="0">
                <a:latin typeface="+mn-lt"/>
                <a:ea typeface="Arial"/>
                <a:cs typeface="Times New Roman"/>
              </a:rPr>
              <a:t>協調性</a:t>
            </a:r>
            <a:endParaRPr lang="pl-PL" sz="24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fr-CH" sz="2400" dirty="0">
                <a:latin typeface="+mn-lt"/>
                <a:ea typeface="Arial"/>
                <a:cs typeface="Times New Roman"/>
              </a:rPr>
              <a:t>Strengt</a:t>
            </a:r>
            <a:r>
              <a:rPr lang="pl-PL" sz="2400" dirty="0">
                <a:latin typeface="+mn-lt"/>
                <a:ea typeface="Arial"/>
                <a:cs typeface="Times New Roman"/>
              </a:rPr>
              <a:t>h</a:t>
            </a:r>
            <a:r>
              <a:rPr lang="zh-TW" altLang="en-US" sz="2400" dirty="0">
                <a:latin typeface="+mn-lt"/>
                <a:ea typeface="Arial"/>
                <a:cs typeface="Times New Roman"/>
              </a:rPr>
              <a:t>體力</a:t>
            </a:r>
            <a:endParaRPr lang="pl-PL" sz="24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r>
              <a:rPr lang="pl-PL" sz="2400" dirty="0">
                <a:latin typeface="+mn-lt"/>
                <a:ea typeface="Arial"/>
                <a:cs typeface="Times New Roman"/>
              </a:rPr>
              <a:t>E</a:t>
            </a:r>
            <a:r>
              <a:rPr lang="fr-CH" sz="2400" dirty="0">
                <a:latin typeface="+mn-lt"/>
                <a:ea typeface="Arial"/>
                <a:cs typeface="Times New Roman"/>
              </a:rPr>
              <a:t>ndurance</a:t>
            </a:r>
            <a:r>
              <a:rPr lang="zh-TW" altLang="en-US" sz="2400" dirty="0">
                <a:latin typeface="+mn-lt"/>
                <a:ea typeface="Arial"/>
                <a:cs typeface="Times New Roman"/>
              </a:rPr>
              <a:t>耐力</a:t>
            </a:r>
            <a:endParaRPr lang="fr-CH" sz="2400" dirty="0">
              <a:latin typeface="+mn-lt"/>
              <a:ea typeface="Arial"/>
              <a:cs typeface="Times New Roman"/>
            </a:endParaRPr>
          </a:p>
          <a:p>
            <a:pPr marL="342900" indent="-342900" algn="just">
              <a:lnSpc>
                <a:spcPct val="150000"/>
              </a:lnSpc>
              <a:spcAft>
                <a:spcPts val="0"/>
              </a:spcAft>
              <a:buSzPts val="1400"/>
              <a:buFont typeface="Arial" panose="020B0604020202020204" pitchFamily="34" charset="0"/>
              <a:buChar char="•"/>
              <a:defRPr/>
            </a:pPr>
            <a:endParaRPr lang="fr-CH" sz="2400" dirty="0">
              <a:latin typeface="+mn-lt"/>
              <a:ea typeface="Arial"/>
              <a:cs typeface="Times New Roman"/>
            </a:endParaRPr>
          </a:p>
          <a:p>
            <a:pPr algn="just">
              <a:lnSpc>
                <a:spcPct val="150000"/>
              </a:lnSpc>
              <a:spcAft>
                <a:spcPts val="0"/>
              </a:spcAft>
              <a:buSzPts val="1400"/>
              <a:defRPr/>
            </a:pPr>
            <a:endParaRPr lang="en-US" sz="1600" dirty="0">
              <a:latin typeface="+mn-lt"/>
              <a:ea typeface="Arial"/>
              <a:cs typeface="Times New Roman"/>
            </a:endParaRPr>
          </a:p>
        </p:txBody>
      </p:sp>
      <p:sp>
        <p:nvSpPr>
          <p:cNvPr id="181252" name="Rectangle 3"/>
          <p:cNvSpPr>
            <a:spLocks/>
          </p:cNvSpPr>
          <p:nvPr/>
        </p:nvSpPr>
        <p:spPr bwMode="auto">
          <a:xfrm>
            <a:off x="2430463" y="403225"/>
            <a:ext cx="7061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pl-PL" altLang="en-US" sz="2800" dirty="0">
                <a:latin typeface="Arial Black" panose="020B0A04020102090204" pitchFamily="34" charset="0"/>
                <a:sym typeface="Arial Black" panose="020B0A04020102090204" pitchFamily="34" charset="0"/>
              </a:rPr>
              <a:t>Practice examination topics</a:t>
            </a:r>
            <a:r>
              <a:rPr lang="zh-TW" altLang="en-US" sz="2800" b="1" dirty="0"/>
              <a:t>實務測試</a:t>
            </a:r>
            <a:r>
              <a:rPr lang="zh-TW" altLang="zh-TW" sz="2800" b="1" dirty="0"/>
              <a:t>主題</a:t>
            </a:r>
            <a:endParaRPr lang="en-US" altLang="en-US" sz="2800" dirty="0">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C80ECEE-E403-4EAF-AE0A-6F6FD5FD993A}" type="slidenum">
              <a:rPr lang="en-US" altLang="en-US" sz="1200" smtClean="0">
                <a:solidFill>
                  <a:srgbClr val="FFFFFF"/>
                </a:solidFill>
                <a:latin typeface="Arial Black" panose="020B0A04020102090204" pitchFamily="34" charset="0"/>
                <a:sym typeface="Arial Black" panose="020B0A04020102090204" pitchFamily="34" charset="0"/>
              </a:rPr>
              <a:pPr/>
              <a:t>78</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63843" name="Rectangle 2"/>
          <p:cNvSpPr>
            <a:spLocks/>
          </p:cNvSpPr>
          <p:nvPr/>
        </p:nvSpPr>
        <p:spPr bwMode="auto">
          <a:xfrm>
            <a:off x="704850" y="1052513"/>
            <a:ext cx="8783638" cy="5545137"/>
          </a:xfrm>
          <a:prstGeom prst="rect">
            <a:avLst/>
          </a:prstGeom>
          <a:noFill/>
          <a:ln>
            <a:noFill/>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indent="540385">
              <a:lnSpc>
                <a:spcPct val="150000"/>
              </a:lnSpc>
              <a:spcBef>
                <a:spcPts val="2400"/>
              </a:spcBef>
              <a:spcAft>
                <a:spcPts val="2400"/>
              </a:spcAft>
              <a:defRPr/>
            </a:pPr>
            <a:r>
              <a:rPr lang="en-US" sz="2000" b="1" dirty="0">
                <a:latin typeface="Arial"/>
                <a:ea typeface="Arial"/>
                <a:cs typeface="Times New Roman"/>
              </a:rPr>
              <a:t>PRACTICE EXAMINATION TOPICS – TECHNICAL </a:t>
            </a:r>
            <a:r>
              <a:rPr lang="pl-PL" sz="2000" b="1" dirty="0">
                <a:latin typeface="Arial"/>
                <a:ea typeface="Arial"/>
                <a:cs typeface="Times New Roman"/>
              </a:rPr>
              <a:t>PREPARATION AND </a:t>
            </a:r>
            <a:r>
              <a:rPr lang="en-US" sz="2000" b="1" dirty="0">
                <a:latin typeface="Arial"/>
                <a:ea typeface="Arial"/>
                <a:cs typeface="Times New Roman"/>
              </a:rPr>
              <a:t>TRAINING</a:t>
            </a:r>
            <a:r>
              <a:rPr lang="zh-TW" altLang="en-US" sz="2000" b="1" dirty="0"/>
              <a:t>實務測試主</a:t>
            </a:r>
            <a:r>
              <a:rPr lang="zh-TW" altLang="zh-TW" sz="2000" b="1" dirty="0"/>
              <a:t>題 - </a:t>
            </a:r>
            <a:r>
              <a:rPr lang="zh-TW" altLang="en-US" sz="2000" b="1" dirty="0"/>
              <a:t>技術</a:t>
            </a:r>
            <a:r>
              <a:rPr lang="zh-TW" altLang="zh-TW" sz="2000" b="1" dirty="0"/>
              <a:t>準備和訓</a:t>
            </a:r>
            <a:r>
              <a:rPr lang="zh-TW" altLang="en-US" sz="2000" b="1" dirty="0"/>
              <a:t>練</a:t>
            </a:r>
            <a:endParaRPr lang="en-US" sz="2000" b="1" dirty="0">
              <a:latin typeface="Arial"/>
              <a:ea typeface="Arial"/>
              <a:cs typeface="Times New Roman"/>
            </a:endParaRPr>
          </a:p>
          <a:p>
            <a:pPr algn="l">
              <a:defRPr/>
            </a:pPr>
            <a:r>
              <a:rPr lang="en-US" sz="2000" dirty="0">
                <a:latin typeface="Arial"/>
                <a:ea typeface="Arial"/>
                <a:cs typeface="Times New Roman"/>
              </a:rPr>
              <a:t>Please develop the training plan draft and conduct/present the training of teaching and </a:t>
            </a:r>
            <a:r>
              <a:rPr lang="en-US" sz="2000" dirty="0" smtClean="0">
                <a:latin typeface="Arial"/>
                <a:ea typeface="Arial"/>
                <a:cs typeface="Times New Roman"/>
              </a:rPr>
              <a:t>perfecting</a:t>
            </a:r>
            <a:r>
              <a:rPr lang="pl-PL" sz="2000" dirty="0" smtClean="0">
                <a:latin typeface="Arial"/>
                <a:ea typeface="Arial"/>
                <a:cs typeface="Times New Roman"/>
              </a:rPr>
              <a:t>：</a:t>
            </a:r>
            <a:r>
              <a:rPr lang="zh-TW" altLang="zh-TW" sz="2000" dirty="0" smtClean="0"/>
              <a:t>請</a:t>
            </a:r>
            <a:r>
              <a:rPr lang="zh-TW" altLang="zh-TW" sz="2000" dirty="0"/>
              <a:t>制定</a:t>
            </a:r>
            <a:r>
              <a:rPr lang="zh-TW" altLang="en-US" sz="2000" dirty="0"/>
              <a:t>訓練規劃</a:t>
            </a:r>
            <a:r>
              <a:rPr lang="zh-TW" altLang="zh-TW" sz="2000" dirty="0"/>
              <a:t>草案並進行/</a:t>
            </a:r>
            <a:r>
              <a:rPr lang="zh-TW" altLang="en-US" sz="2000" dirty="0"/>
              <a:t>提出</a:t>
            </a:r>
            <a:r>
              <a:rPr lang="zh-TW" altLang="zh-TW" sz="2000" dirty="0"/>
              <a:t>教學和完善</a:t>
            </a:r>
            <a:r>
              <a:rPr lang="zh-TW" altLang="en-US" sz="2000" dirty="0"/>
              <a:t>的</a:t>
            </a:r>
            <a:r>
              <a:rPr lang="zh-TW" altLang="zh-TW" sz="2000" dirty="0" smtClean="0"/>
              <a:t>培訓</a:t>
            </a:r>
            <a:r>
              <a:rPr lang="zh-TW" altLang="en-US" sz="2000" dirty="0" smtClean="0"/>
              <a:t>：</a:t>
            </a:r>
            <a:endParaRPr lang="pl-PL" sz="2000" dirty="0">
              <a:latin typeface="Arial"/>
              <a:ea typeface="Arial"/>
              <a:cs typeface="Times New Roman"/>
            </a:endParaRPr>
          </a:p>
          <a:p>
            <a:pPr marL="342900" indent="-342900" algn="just">
              <a:spcAft>
                <a:spcPts val="0"/>
              </a:spcAft>
              <a:buSzPts val="1400"/>
              <a:buFont typeface="Arial" panose="020B0604020202020204" pitchFamily="34" charset="0"/>
              <a:buChar char="•"/>
              <a:defRPr/>
            </a:pPr>
            <a:r>
              <a:rPr lang="en-US" sz="2000" dirty="0">
                <a:latin typeface="+mn-lt"/>
                <a:ea typeface="Arial"/>
                <a:cs typeface="Times New Roman"/>
              </a:rPr>
              <a:t>boxing stance and movement</a:t>
            </a:r>
            <a:r>
              <a:rPr lang="pl-PL" sz="2000" dirty="0">
                <a:latin typeface="+mn-lt"/>
                <a:ea typeface="Arial"/>
                <a:cs typeface="Times New Roman"/>
              </a:rPr>
              <a:t>s</a:t>
            </a:r>
            <a:r>
              <a:rPr lang="zh-TW" altLang="en-US" sz="2000" dirty="0"/>
              <a:t>拳擊姿勢</a:t>
            </a:r>
            <a:r>
              <a:rPr lang="zh-TW" altLang="zh-TW" sz="2000" dirty="0"/>
              <a:t>和動作</a:t>
            </a:r>
            <a:endParaRPr lang="pl-PL" sz="2000" dirty="0">
              <a:latin typeface="+mn-lt"/>
              <a:ea typeface="Arial"/>
              <a:cs typeface="Times New Roman"/>
            </a:endParaRPr>
          </a:p>
          <a:p>
            <a:pPr marL="342900" indent="-342900" algn="l">
              <a:spcAft>
                <a:spcPts val="0"/>
              </a:spcAft>
              <a:buSzPts val="1400"/>
              <a:buFont typeface="Arial" panose="020B0604020202020204" pitchFamily="34" charset="0"/>
              <a:buChar char="•"/>
              <a:defRPr/>
            </a:pPr>
            <a:r>
              <a:rPr lang="en-US" sz="2000" dirty="0">
                <a:latin typeface="+mn-lt"/>
                <a:ea typeface="Arial"/>
                <a:cs typeface="Times New Roman"/>
              </a:rPr>
              <a:t>straight punches to the head – single and series of punches</a:t>
            </a:r>
            <a:r>
              <a:rPr lang="zh-TW" altLang="en-US" sz="2000" dirty="0"/>
              <a:t>打到頭的</a:t>
            </a:r>
            <a:r>
              <a:rPr lang="zh-TW" altLang="zh-TW" sz="2000" dirty="0"/>
              <a:t>直</a:t>
            </a:r>
            <a:r>
              <a:rPr lang="zh-TW" altLang="en-US" sz="2000" dirty="0"/>
              <a:t>拳</a:t>
            </a:r>
            <a:r>
              <a:rPr lang="zh-TW" altLang="zh-TW" sz="2000" dirty="0"/>
              <a:t> - </a:t>
            </a:r>
            <a:r>
              <a:rPr lang="zh-TW" altLang="en-US" sz="2000" dirty="0"/>
              <a:t>單</a:t>
            </a:r>
            <a:r>
              <a:rPr lang="zh-TW" altLang="zh-TW" sz="2000" dirty="0"/>
              <a:t>一</a:t>
            </a:r>
            <a:r>
              <a:rPr lang="zh-TW" altLang="en-US" sz="2000" dirty="0"/>
              <a:t>和連續出拳</a:t>
            </a:r>
            <a:endParaRPr lang="pl-PL" sz="2000" dirty="0">
              <a:latin typeface="+mn-lt"/>
              <a:ea typeface="Arial"/>
              <a:cs typeface="Times New Roman"/>
            </a:endParaRPr>
          </a:p>
          <a:p>
            <a:pPr marL="342900" indent="-342900" algn="l">
              <a:spcAft>
                <a:spcPts val="0"/>
              </a:spcAft>
              <a:buSzPts val="1400"/>
              <a:buFont typeface="Arial" panose="020B0604020202020204" pitchFamily="34" charset="0"/>
              <a:buChar char="•"/>
              <a:defRPr/>
            </a:pPr>
            <a:r>
              <a:rPr lang="en-US" sz="2000" dirty="0">
                <a:latin typeface="+mn-lt"/>
                <a:ea typeface="Arial"/>
                <a:cs typeface="Times New Roman"/>
              </a:rPr>
              <a:t>straight punches</a:t>
            </a:r>
            <a:r>
              <a:rPr lang="pl-PL" sz="2000" dirty="0">
                <a:latin typeface="+mn-lt"/>
                <a:ea typeface="Arial"/>
                <a:cs typeface="Times New Roman"/>
              </a:rPr>
              <a:t> </a:t>
            </a:r>
            <a:r>
              <a:rPr lang="en-US" sz="2000" dirty="0">
                <a:latin typeface="+mn-lt"/>
                <a:ea typeface="Arial"/>
                <a:cs typeface="Times New Roman"/>
              </a:rPr>
              <a:t>– single and series of punches</a:t>
            </a:r>
            <a:r>
              <a:rPr lang="zh-TW" altLang="zh-TW" sz="2000" dirty="0"/>
              <a:t>直</a:t>
            </a:r>
            <a:r>
              <a:rPr lang="zh-TW" altLang="en-US" sz="2000" dirty="0"/>
              <a:t>拳</a:t>
            </a:r>
            <a:r>
              <a:rPr lang="zh-TW" altLang="zh-TW" sz="2000" dirty="0"/>
              <a:t> - </a:t>
            </a:r>
            <a:r>
              <a:rPr lang="zh-TW" altLang="en-US" sz="2000" dirty="0"/>
              <a:t>單</a:t>
            </a:r>
            <a:r>
              <a:rPr lang="zh-TW" altLang="zh-TW" sz="2000" dirty="0"/>
              <a:t>一</a:t>
            </a:r>
            <a:r>
              <a:rPr lang="zh-TW" altLang="en-US" sz="2000" dirty="0"/>
              <a:t>和連續出拳</a:t>
            </a:r>
            <a:endParaRPr lang="pl-PL" sz="2000" dirty="0">
              <a:latin typeface="+mn-lt"/>
              <a:ea typeface="Arial"/>
              <a:cs typeface="Times New Roman"/>
            </a:endParaRPr>
          </a:p>
          <a:p>
            <a:pPr marL="342900" indent="-342900" algn="l">
              <a:spcAft>
                <a:spcPts val="0"/>
              </a:spcAft>
              <a:buSzPts val="1400"/>
              <a:buFont typeface="Arial" panose="020B0604020202020204" pitchFamily="34" charset="0"/>
              <a:buChar char="•"/>
              <a:defRPr/>
            </a:pPr>
            <a:r>
              <a:rPr lang="en-US" sz="2000" dirty="0">
                <a:latin typeface="+mn-lt"/>
                <a:ea typeface="Arial"/>
                <a:cs typeface="Times New Roman"/>
              </a:rPr>
              <a:t>hand defenses</a:t>
            </a:r>
            <a:r>
              <a:rPr lang="pl-PL" sz="2000" dirty="0">
                <a:latin typeface="+mn-lt"/>
                <a:ea typeface="Arial"/>
                <a:cs typeface="Times New Roman"/>
              </a:rPr>
              <a:t> </a:t>
            </a:r>
            <a:r>
              <a:rPr lang="en-US" sz="2000" dirty="0">
                <a:latin typeface="+mn-lt"/>
                <a:ea typeface="Arial"/>
                <a:cs typeface="Times New Roman"/>
              </a:rPr>
              <a:t>– active and passive defenses</a:t>
            </a:r>
            <a:r>
              <a:rPr lang="zh-TW" altLang="zh-TW" sz="2000" dirty="0"/>
              <a:t>手</a:t>
            </a:r>
            <a:r>
              <a:rPr lang="zh-TW" altLang="en-US" sz="2000" dirty="0"/>
              <a:t>部</a:t>
            </a:r>
            <a:r>
              <a:rPr lang="zh-TW" altLang="zh-TW" sz="2000" dirty="0"/>
              <a:t>防禦 - 主動和被動防禦</a:t>
            </a:r>
            <a:endParaRPr lang="pl-PL" sz="2000" dirty="0">
              <a:latin typeface="+mn-lt"/>
              <a:ea typeface="Arial"/>
              <a:cs typeface="Times New Roman"/>
            </a:endParaRPr>
          </a:p>
          <a:p>
            <a:pPr marL="342900" indent="-342900" algn="just">
              <a:spcAft>
                <a:spcPts val="0"/>
              </a:spcAft>
              <a:buSzPts val="1400"/>
              <a:buFont typeface="Arial" panose="020B0604020202020204" pitchFamily="34" charset="0"/>
              <a:buChar char="•"/>
              <a:defRPr/>
            </a:pPr>
            <a:r>
              <a:rPr lang="en-US" sz="2000" dirty="0">
                <a:latin typeface="+mn-lt"/>
                <a:ea typeface="Arial"/>
                <a:cs typeface="Times New Roman"/>
              </a:rPr>
              <a:t>trunk defenses – active and passive defenses</a:t>
            </a:r>
            <a:r>
              <a:rPr lang="zh-TW" altLang="en-US" sz="2000" dirty="0"/>
              <a:t>軀</a:t>
            </a:r>
            <a:r>
              <a:rPr lang="zh-TW" altLang="zh-TW" sz="2000" dirty="0"/>
              <a:t>幹防禦 - 主動和被動防禦</a:t>
            </a:r>
            <a:endParaRPr lang="pl-PL" sz="2000" dirty="0">
              <a:latin typeface="+mn-lt"/>
              <a:ea typeface="Arial"/>
              <a:cs typeface="Times New Roman"/>
            </a:endParaRPr>
          </a:p>
          <a:p>
            <a:pPr marL="342900" indent="-342900" algn="l">
              <a:spcAft>
                <a:spcPts val="0"/>
              </a:spcAft>
              <a:buSzPts val="1400"/>
              <a:buFont typeface="Arial" panose="020B0604020202020204" pitchFamily="34" charset="0"/>
              <a:buChar char="•"/>
              <a:defRPr/>
            </a:pPr>
            <a:r>
              <a:rPr lang="en-US" sz="2000" dirty="0">
                <a:latin typeface="+mn-lt"/>
                <a:ea typeface="Arial"/>
                <a:cs typeface="Times New Roman"/>
              </a:rPr>
              <a:t>legs defenses  – active and passive defenses</a:t>
            </a:r>
            <a:r>
              <a:rPr lang="zh-TW" altLang="zh-TW" sz="2000" dirty="0"/>
              <a:t>雙腿防禦 - 主動和被動防禦</a:t>
            </a:r>
            <a:endParaRPr lang="pl-PL" sz="2000" dirty="0">
              <a:latin typeface="+mn-lt"/>
              <a:ea typeface="Arial"/>
              <a:cs typeface="Times New Roman"/>
            </a:endParaRPr>
          </a:p>
          <a:p>
            <a:pPr marL="342900" indent="-342900" algn="just">
              <a:spcAft>
                <a:spcPts val="0"/>
              </a:spcAft>
              <a:buSzPts val="1400"/>
              <a:buFont typeface="Arial" panose="020B0604020202020204" pitchFamily="34" charset="0"/>
              <a:buChar char="•"/>
              <a:defRPr/>
            </a:pPr>
            <a:r>
              <a:rPr lang="en-US" sz="2000" dirty="0">
                <a:latin typeface="+mn-lt"/>
                <a:ea typeface="Arial"/>
                <a:cs typeface="Times New Roman"/>
              </a:rPr>
              <a:t>feints</a:t>
            </a:r>
            <a:r>
              <a:rPr lang="zh-TW" altLang="zh-TW" sz="2000" dirty="0"/>
              <a:t>假動作</a:t>
            </a:r>
            <a:endParaRPr lang="pl-PL" sz="2000" dirty="0">
              <a:latin typeface="+mn-lt"/>
              <a:ea typeface="Arial"/>
              <a:cs typeface="Times New Roman"/>
            </a:endParaRPr>
          </a:p>
          <a:p>
            <a:pPr marL="342900" indent="-342900" algn="just">
              <a:spcAft>
                <a:spcPts val="0"/>
              </a:spcAft>
              <a:buSzPts val="1400"/>
              <a:buFont typeface="Arial" panose="020B0604020202020204" pitchFamily="34" charset="0"/>
              <a:buChar char="•"/>
              <a:defRPr/>
            </a:pPr>
            <a:r>
              <a:rPr lang="en-US" sz="2000" dirty="0">
                <a:latin typeface="+mn-lt"/>
                <a:ea typeface="Arial"/>
                <a:cs typeface="Times New Roman"/>
              </a:rPr>
              <a:t>series of punches</a:t>
            </a:r>
            <a:r>
              <a:rPr lang="zh-TW" altLang="en-US" sz="2000" dirty="0"/>
              <a:t>連續出拳</a:t>
            </a:r>
            <a:endParaRPr lang="pl-PL" sz="2000" dirty="0">
              <a:latin typeface="+mn-lt"/>
              <a:ea typeface="Arial"/>
              <a:cs typeface="Times New Roman"/>
            </a:endParaRPr>
          </a:p>
          <a:p>
            <a:pPr marL="342900" indent="-342900" algn="l">
              <a:spcAft>
                <a:spcPts val="0"/>
              </a:spcAft>
              <a:buSzPts val="1400"/>
              <a:buFont typeface="Arial" panose="020B0604020202020204" pitchFamily="34" charset="0"/>
              <a:buChar char="•"/>
              <a:defRPr/>
            </a:pPr>
            <a:r>
              <a:rPr lang="en-US" sz="2000" dirty="0">
                <a:latin typeface="+mn-lt"/>
                <a:ea typeface="Arial"/>
                <a:cs typeface="Times New Roman"/>
              </a:rPr>
              <a:t>combinations of punches</a:t>
            </a:r>
            <a:r>
              <a:rPr lang="zh-TW" altLang="en-US" sz="2000" dirty="0"/>
              <a:t>出拳組合</a:t>
            </a:r>
            <a:r>
              <a:rPr lang="zh-TW" altLang="zh-TW" sz="2400" dirty="0"/>
              <a:t/>
            </a:r>
            <a:br>
              <a:rPr lang="zh-TW" altLang="zh-TW" sz="2400" dirty="0"/>
            </a:br>
            <a:endParaRPr lang="en-US" sz="2400" dirty="0">
              <a:latin typeface="+mn-lt"/>
              <a:ea typeface="Arial"/>
              <a:cs typeface="Times New Roman"/>
            </a:endParaRPr>
          </a:p>
        </p:txBody>
      </p:sp>
      <p:sp>
        <p:nvSpPr>
          <p:cNvPr id="182276" name="Rectangle 3"/>
          <p:cNvSpPr>
            <a:spLocks/>
          </p:cNvSpPr>
          <p:nvPr/>
        </p:nvSpPr>
        <p:spPr bwMode="auto">
          <a:xfrm>
            <a:off x="2430463" y="403225"/>
            <a:ext cx="7061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pl-PL" altLang="en-US" sz="2800" dirty="0">
                <a:latin typeface="Arial Black" panose="020B0A04020102090204" pitchFamily="34" charset="0"/>
                <a:sym typeface="Arial Black" panose="020B0A04020102090204" pitchFamily="34" charset="0"/>
              </a:rPr>
              <a:t>Practice examination topics</a:t>
            </a:r>
            <a:r>
              <a:rPr lang="zh-TW" altLang="en-US" sz="2800" b="1" dirty="0"/>
              <a:t>實務測試</a:t>
            </a:r>
            <a:r>
              <a:rPr lang="zh-TW" altLang="zh-TW" sz="2800" b="1" dirty="0"/>
              <a:t>主題</a:t>
            </a:r>
            <a:endParaRPr lang="en-US" altLang="en-US" sz="2800" dirty="0">
              <a:latin typeface="Arial Black" panose="020B0A04020102090204" pitchFamily="34" charset="0"/>
              <a:sym typeface="Arial Black" panose="020B0A04020102090204" pitchFamily="34" charset="0"/>
            </a:endParaRPr>
          </a:p>
          <a:p>
            <a:pPr algn="r" eaLnBrk="1" hangingPunct="1"/>
            <a:endParaRPr lang="en-US" altLang="en-US" sz="2800" dirty="0">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323850" eaLnBrk="1" hangingPunct="1">
              <a:spcBef>
                <a:spcPct val="0"/>
              </a:spcBef>
              <a:buNone/>
            </a:pPr>
            <a:r>
              <a:rPr lang="en-US" altLang="en-US" b="1" dirty="0"/>
              <a:t>Tips for Practical </a:t>
            </a:r>
            <a:r>
              <a:rPr lang="en-US" altLang="en-US" b="1" dirty="0" smtClean="0"/>
              <a:t>Examination</a:t>
            </a:r>
            <a:r>
              <a:rPr lang="zh-TW" altLang="en-US" b="1" dirty="0" smtClean="0"/>
              <a:t>：</a:t>
            </a:r>
            <a:r>
              <a:rPr lang="zh-TW" altLang="en-US" dirty="0" smtClean="0"/>
              <a:t>實務</a:t>
            </a:r>
            <a:r>
              <a:rPr lang="zh-TW" altLang="en-US" dirty="0"/>
              <a:t>測試的</a:t>
            </a:r>
            <a:r>
              <a:rPr lang="zh-TW" altLang="zh-TW" dirty="0" smtClean="0"/>
              <a:t>提示</a:t>
            </a:r>
            <a:r>
              <a:rPr lang="zh-TW" altLang="en-US" dirty="0" smtClean="0"/>
              <a:t>：</a:t>
            </a:r>
            <a:r>
              <a:rPr lang="zh-TW" altLang="zh-TW" dirty="0"/>
              <a:t/>
            </a:r>
            <a:br>
              <a:rPr lang="zh-TW" altLang="zh-TW" dirty="0"/>
            </a:br>
            <a:endParaRPr lang="en-US" altLang="en-US" b="1" dirty="0">
              <a:ea typeface="ヒラギノ角ゴ ProN W6" charset="0"/>
              <a:cs typeface="ヒラギノ角ゴ ProN W6" charset="0"/>
            </a:endParaRPr>
          </a:p>
          <a:p>
            <a:pPr marL="0" indent="323850" eaLnBrk="1" hangingPunct="1">
              <a:spcBef>
                <a:spcPts val="600"/>
              </a:spcBef>
            </a:pPr>
            <a:r>
              <a:rPr lang="en-US" altLang="en-US" dirty="0"/>
              <a:t>Be well prepared for the training and arrive in advance.</a:t>
            </a:r>
            <a:r>
              <a:rPr lang="zh-TW" altLang="zh-TW" dirty="0"/>
              <a:t>為訓練</a:t>
            </a:r>
            <a:r>
              <a:rPr lang="zh-TW" altLang="en-US" dirty="0"/>
              <a:t>充分</a:t>
            </a:r>
            <a:r>
              <a:rPr lang="zh-TW" altLang="zh-TW" dirty="0"/>
              <a:t>準備，</a:t>
            </a:r>
            <a:r>
              <a:rPr lang="zh-TW" altLang="en-US" dirty="0"/>
              <a:t>並</a:t>
            </a:r>
            <a:r>
              <a:rPr lang="zh-TW" altLang="zh-TW" dirty="0"/>
              <a:t>提前到達。</a:t>
            </a:r>
            <a:endParaRPr lang="en-US" altLang="en-US" dirty="0"/>
          </a:p>
          <a:p>
            <a:pPr marL="0" indent="323850" eaLnBrk="1" hangingPunct="1">
              <a:spcBef>
                <a:spcPts val="600"/>
              </a:spcBef>
            </a:pPr>
            <a:r>
              <a:rPr lang="en-US" altLang="en-US" dirty="0"/>
              <a:t>Ensure there is all equipment needed.</a:t>
            </a:r>
            <a:r>
              <a:rPr lang="zh-TW" altLang="zh-TW" dirty="0"/>
              <a:t>確</a:t>
            </a:r>
            <a:r>
              <a:rPr lang="zh-TW" altLang="en-US" dirty="0"/>
              <a:t>定現場有所</a:t>
            </a:r>
            <a:r>
              <a:rPr lang="zh-TW" altLang="zh-TW" dirty="0"/>
              <a:t>需</a:t>
            </a:r>
            <a:r>
              <a:rPr lang="zh-TW" altLang="en-US" dirty="0"/>
              <a:t>的全部</a:t>
            </a:r>
            <a:r>
              <a:rPr lang="zh-TW" altLang="zh-TW" dirty="0"/>
              <a:t>設備。</a:t>
            </a:r>
            <a:endParaRPr lang="en-US" altLang="en-US" dirty="0"/>
          </a:p>
          <a:p>
            <a:pPr marL="0" indent="323850" eaLnBrk="1" hangingPunct="1">
              <a:spcBef>
                <a:spcPts val="600"/>
              </a:spcBef>
            </a:pPr>
            <a:r>
              <a:rPr lang="en-US" altLang="en-US" dirty="0"/>
              <a:t>Welcome the boxers and present the training plan to the boxers</a:t>
            </a:r>
            <a:r>
              <a:rPr lang="zh-TW" altLang="zh-TW" dirty="0"/>
              <a:t>歡迎拳擊手，並</a:t>
            </a:r>
            <a:r>
              <a:rPr lang="zh-TW" altLang="en-US" dirty="0"/>
              <a:t>為</a:t>
            </a:r>
            <a:r>
              <a:rPr lang="zh-TW" altLang="zh-TW" dirty="0"/>
              <a:t>拳擊手提供</a:t>
            </a:r>
            <a:r>
              <a:rPr lang="zh-TW" altLang="en-US" dirty="0"/>
              <a:t>訓練規劃。</a:t>
            </a:r>
            <a:endParaRPr lang="en-US" altLang="en-US" dirty="0"/>
          </a:p>
          <a:p>
            <a:pPr marL="0" indent="323850" eaLnBrk="1" hangingPunct="1">
              <a:spcBef>
                <a:spcPts val="600"/>
              </a:spcBef>
            </a:pPr>
            <a:r>
              <a:rPr lang="en-US" altLang="en-US" dirty="0"/>
              <a:t>Use equipment correctly and supervise and considers the security of participants.</a:t>
            </a:r>
            <a:r>
              <a:rPr lang="zh-TW" altLang="zh-TW" dirty="0"/>
              <a:t>正確</a:t>
            </a:r>
            <a:r>
              <a:rPr lang="zh-TW" altLang="en-US" dirty="0"/>
              <a:t>地</a:t>
            </a:r>
            <a:r>
              <a:rPr lang="zh-TW" altLang="zh-TW" dirty="0"/>
              <a:t>使用設備，</a:t>
            </a:r>
            <a:r>
              <a:rPr lang="zh-TW" altLang="en-US" dirty="0"/>
              <a:t>並且</a:t>
            </a:r>
            <a:r>
              <a:rPr lang="zh-TW" altLang="zh-TW" dirty="0"/>
              <a:t>監督和考</a:t>
            </a:r>
            <a:r>
              <a:rPr lang="zh-TW" altLang="en-US" dirty="0"/>
              <a:t>量</a:t>
            </a:r>
            <a:r>
              <a:rPr lang="zh-TW" altLang="zh-TW" dirty="0"/>
              <a:t>參與者的安全。</a:t>
            </a:r>
            <a:endParaRPr lang="en-US" altLang="en-US" dirty="0"/>
          </a:p>
          <a:p>
            <a:pPr marL="0" indent="323850" eaLnBrk="1" hangingPunct="1">
              <a:spcBef>
                <a:spcPts val="600"/>
              </a:spcBef>
            </a:pPr>
            <a:r>
              <a:rPr lang="en-US" altLang="en-US" dirty="0"/>
              <a:t>Ensure the gradual progression from basic exercise to more and more advanced</a:t>
            </a:r>
            <a:r>
              <a:rPr lang="zh-TW" altLang="zh-TW" dirty="0"/>
              <a:t>確</a:t>
            </a:r>
            <a:r>
              <a:rPr lang="zh-TW" altLang="en-US" dirty="0"/>
              <a:t>認</a:t>
            </a:r>
            <a:r>
              <a:rPr lang="zh-TW" altLang="zh-TW" dirty="0"/>
              <a:t>從基礎運動逐漸</a:t>
            </a:r>
            <a:r>
              <a:rPr lang="zh-TW" altLang="en-US" dirty="0"/>
              <a:t>朝更進階程度發展。</a:t>
            </a:r>
            <a:r>
              <a:rPr lang="zh-TW" altLang="zh-TW" dirty="0"/>
              <a:t/>
            </a:r>
            <a:br>
              <a:rPr lang="zh-TW" altLang="zh-TW" dirty="0"/>
            </a:br>
            <a:endParaRPr lang="en-US" altLang="en-US" dirty="0"/>
          </a:p>
        </p:txBody>
      </p:sp>
      <p:sp>
        <p:nvSpPr>
          <p:cNvPr id="18329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0422563-C02D-4660-977C-4AEA41C2533D}" type="slidenum">
              <a:rPr lang="en-US" altLang="en-US" sz="1200" smtClean="0">
                <a:solidFill>
                  <a:srgbClr val="FFFFFF"/>
                </a:solidFill>
                <a:latin typeface="Arial Black" panose="020B0A04020102090204" pitchFamily="34" charset="0"/>
                <a:sym typeface="Arial Black" panose="020B0A04020102090204" pitchFamily="34" charset="0"/>
              </a:rPr>
              <a:pPr/>
              <a:t>79</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83300" name="Rectangle 3"/>
          <p:cNvSpPr>
            <a:spLocks noGrp="1" noChangeArrowheads="1"/>
          </p:cNvSpPr>
          <p:nvPr>
            <p:ph type="title"/>
          </p:nvPr>
        </p:nvSpPr>
        <p:spPr>
          <a:xfrm>
            <a:off x="2073275" y="333375"/>
            <a:ext cx="7632700" cy="647700"/>
          </a:xfrm>
        </p:spPr>
        <p:txBody>
          <a:bodyPr/>
          <a:lstStyle/>
          <a:p>
            <a:pPr eaLnBrk="1" hangingPunct="1"/>
            <a:r>
              <a:rPr lang="en-US" altLang="en-US" dirty="0"/>
              <a:t>Practical Examination</a:t>
            </a:r>
            <a:r>
              <a:rPr lang="zh-TW" altLang="en-US" b="1" dirty="0"/>
              <a:t>實務測試</a:t>
            </a:r>
            <a:r>
              <a:rPr lang="en-US" altLang="en-US" dirty="0">
                <a:latin typeface="Arial Black" panose="020B0A04020102090204" pitchFamily="34" charset="0"/>
              </a:rPr>
              <a:t/>
            </a:r>
            <a:br>
              <a:rPr lang="en-US" altLang="en-US" dirty="0">
                <a:latin typeface="Arial Black" panose="020B0A04020102090204" pitchFamily="34" charset="0"/>
              </a:rPr>
            </a:br>
            <a:endParaRPr lang="en-US"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idx="1"/>
          </p:nvPr>
        </p:nvSpPr>
        <p:spPr bwMode="auto">
          <a:xfrm>
            <a:off x="704850" y="1125538"/>
            <a:ext cx="8915400" cy="5183187"/>
          </a:xfrm>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b="1" u="sng" dirty="0"/>
              <a:t>Course contents</a:t>
            </a:r>
            <a:r>
              <a:rPr lang="zh-TW" altLang="en-US" b="1" u="sng" dirty="0">
                <a:latin typeface="新細明體" panose="02020500000000000000" pitchFamily="18" charset="-120"/>
                <a:ea typeface="新細明體" panose="02020500000000000000" pitchFamily="18" charset="-120"/>
              </a:rPr>
              <a:t>課程內容</a:t>
            </a:r>
            <a:endParaRPr lang="en-US" altLang="en-US" b="1" dirty="0">
              <a:latin typeface="新細明體" panose="02020500000000000000" pitchFamily="18" charset="-120"/>
              <a:ea typeface="新細明體" panose="02020500000000000000" pitchFamily="18" charset="-120"/>
            </a:endParaRPr>
          </a:p>
          <a:p>
            <a:pPr eaLnBrk="1" hangingPunct="1">
              <a:spcBef>
                <a:spcPts val="600"/>
              </a:spcBef>
              <a:defRPr/>
            </a:pPr>
            <a:r>
              <a:rPr lang="en-US" altLang="en-US" dirty="0"/>
              <a:t>AIBA Technical and Competition Rules</a:t>
            </a:r>
            <a:r>
              <a:rPr lang="zh-TW" altLang="zh-TW" dirty="0">
                <a:latin typeface="新細明體" panose="02020500000000000000" pitchFamily="18" charset="-120"/>
                <a:ea typeface="新細明體" panose="02020500000000000000" pitchFamily="18" charset="-120"/>
              </a:rPr>
              <a:t> AIBA技術與</a:t>
            </a:r>
            <a:r>
              <a:rPr lang="zh-TW" altLang="en-US" dirty="0">
                <a:latin typeface="新細明體" panose="02020500000000000000" pitchFamily="18" charset="-120"/>
                <a:ea typeface="新細明體" panose="02020500000000000000" pitchFamily="18" charset="-120"/>
              </a:rPr>
              <a:t>比</a:t>
            </a:r>
            <a:r>
              <a:rPr lang="zh-TW" altLang="zh-TW" dirty="0">
                <a:latin typeface="新細明體" panose="02020500000000000000" pitchFamily="18" charset="-120"/>
                <a:ea typeface="新細明體" panose="02020500000000000000" pitchFamily="18" charset="-120"/>
              </a:rPr>
              <a:t>賽規則</a:t>
            </a:r>
            <a:endParaRPr lang="en-US" altLang="en-US" dirty="0"/>
          </a:p>
          <a:p>
            <a:pPr eaLnBrk="1" hangingPunct="1">
              <a:spcBef>
                <a:spcPts val="600"/>
              </a:spcBef>
              <a:defRPr/>
            </a:pPr>
            <a:r>
              <a:rPr lang="en-US" altLang="en-US" dirty="0"/>
              <a:t>Physical preparation of boxers</a:t>
            </a:r>
            <a:r>
              <a:rPr lang="zh-TW" altLang="zh-TW" dirty="0">
                <a:latin typeface="新細明體" panose="02020500000000000000" pitchFamily="18" charset="-120"/>
                <a:ea typeface="新細明體" panose="02020500000000000000" pitchFamily="18" charset="-120"/>
              </a:rPr>
              <a:t>拳擊手的體</a:t>
            </a:r>
            <a:r>
              <a:rPr lang="zh-TW" altLang="en-US" dirty="0">
                <a:latin typeface="新細明體" panose="02020500000000000000" pitchFamily="18" charset="-120"/>
                <a:ea typeface="新細明體" panose="02020500000000000000" pitchFamily="18" charset="-120"/>
              </a:rPr>
              <a:t>能</a:t>
            </a:r>
            <a:r>
              <a:rPr lang="zh-TW" altLang="zh-TW" dirty="0">
                <a:latin typeface="新細明體" panose="02020500000000000000" pitchFamily="18" charset="-120"/>
                <a:ea typeface="新細明體" panose="02020500000000000000" pitchFamily="18" charset="-120"/>
              </a:rPr>
              <a:t>準備</a:t>
            </a:r>
            <a:endParaRPr lang="en-US" altLang="en-US" dirty="0"/>
          </a:p>
          <a:p>
            <a:pPr eaLnBrk="1" hangingPunct="1">
              <a:spcBef>
                <a:spcPts val="600"/>
              </a:spcBef>
              <a:defRPr/>
            </a:pPr>
            <a:r>
              <a:rPr lang="en-US" altLang="en-US" sz="2200" dirty="0"/>
              <a:t>Endurance / Strength / Speed / Coordination</a:t>
            </a:r>
            <a:r>
              <a:rPr lang="zh-TW" altLang="zh-TW" sz="2200" dirty="0">
                <a:latin typeface="新細明體" panose="02020500000000000000" pitchFamily="18" charset="-120"/>
                <a:ea typeface="新細明體" panose="02020500000000000000" pitchFamily="18" charset="-120"/>
              </a:rPr>
              <a:t>耐力/力量/速度/協調</a:t>
            </a:r>
            <a:endParaRPr lang="en-US" altLang="en-US" sz="2200" dirty="0"/>
          </a:p>
          <a:p>
            <a:pPr eaLnBrk="1" hangingPunct="1">
              <a:spcBef>
                <a:spcPts val="600"/>
              </a:spcBef>
              <a:defRPr/>
            </a:pPr>
            <a:r>
              <a:rPr lang="en-US" altLang="en-US" dirty="0"/>
              <a:t>Selected aspects of psychological training</a:t>
            </a:r>
            <a:r>
              <a:rPr lang="zh-TW" altLang="zh-TW" sz="2200" dirty="0">
                <a:latin typeface="新細明體" panose="02020500000000000000" pitchFamily="18" charset="-120"/>
                <a:ea typeface="新細明體" panose="02020500000000000000" pitchFamily="18" charset="-120"/>
              </a:rPr>
              <a:t>精選心理訓練的</a:t>
            </a:r>
            <a:r>
              <a:rPr lang="zh-TW" altLang="en-US" sz="2200" dirty="0">
                <a:latin typeface="新細明體" panose="02020500000000000000" pitchFamily="18" charset="-120"/>
                <a:ea typeface="新細明體" panose="02020500000000000000" pitchFamily="18" charset="-120"/>
              </a:rPr>
              <a:t>觀點</a:t>
            </a:r>
            <a:endParaRPr lang="en-US" altLang="en-US" sz="2200" dirty="0"/>
          </a:p>
          <a:p>
            <a:pPr eaLnBrk="1" hangingPunct="1">
              <a:spcBef>
                <a:spcPts val="600"/>
              </a:spcBef>
              <a:defRPr/>
            </a:pPr>
            <a:r>
              <a:rPr lang="en-US" altLang="en-US" dirty="0"/>
              <a:t>Techniques in boxing</a:t>
            </a:r>
            <a:r>
              <a:rPr lang="zh-TW" altLang="zh-TW" dirty="0">
                <a:latin typeface="新細明體" panose="02020500000000000000" pitchFamily="18" charset="-120"/>
                <a:ea typeface="新細明體" panose="02020500000000000000" pitchFamily="18" charset="-120"/>
              </a:rPr>
              <a:t>拳擊技巧</a:t>
            </a:r>
            <a:endParaRPr lang="en-US" altLang="en-US" dirty="0"/>
          </a:p>
          <a:p>
            <a:pPr eaLnBrk="1" hangingPunct="1">
              <a:spcBef>
                <a:spcPts val="600"/>
              </a:spcBef>
              <a:defRPr/>
            </a:pPr>
            <a:r>
              <a:rPr lang="en-US" altLang="en-US" dirty="0"/>
              <a:t>Tactics in boxing</a:t>
            </a:r>
            <a:r>
              <a:rPr lang="zh-TW" altLang="zh-TW" dirty="0">
                <a:latin typeface="新細明體" panose="02020500000000000000" pitchFamily="18" charset="-120"/>
                <a:ea typeface="新細明體" panose="02020500000000000000" pitchFamily="18" charset="-120"/>
              </a:rPr>
              <a:t>拳擊戰術</a:t>
            </a:r>
            <a:endParaRPr lang="en-US" altLang="en-US" dirty="0"/>
          </a:p>
          <a:p>
            <a:pPr eaLnBrk="1" hangingPunct="1">
              <a:spcBef>
                <a:spcPts val="600"/>
              </a:spcBef>
              <a:defRPr/>
            </a:pPr>
            <a:r>
              <a:rPr lang="en-US" altLang="en-US" dirty="0"/>
              <a:t>Simple Training plan development</a:t>
            </a:r>
            <a:r>
              <a:rPr lang="zh-TW" altLang="zh-TW" dirty="0">
                <a:latin typeface="新細明體" panose="02020500000000000000" pitchFamily="18" charset="-120"/>
                <a:ea typeface="新細明體" panose="02020500000000000000" pitchFamily="18" charset="-120"/>
              </a:rPr>
              <a:t>簡單的</a:t>
            </a:r>
            <a:r>
              <a:rPr lang="zh-TW" altLang="en-US" dirty="0">
                <a:latin typeface="新細明體" panose="02020500000000000000" pitchFamily="18" charset="-120"/>
                <a:ea typeface="新細明體" panose="02020500000000000000" pitchFamily="18" charset="-120"/>
              </a:rPr>
              <a:t>訓練規劃開發</a:t>
            </a:r>
            <a:endParaRPr lang="en-US" altLang="en-US" dirty="0"/>
          </a:p>
          <a:p>
            <a:pPr eaLnBrk="1" hangingPunct="1">
              <a:spcBef>
                <a:spcPts val="600"/>
              </a:spcBef>
              <a:defRPr/>
            </a:pPr>
            <a:r>
              <a:rPr lang="en-US" altLang="en-US" dirty="0"/>
              <a:t>Competition preparation</a:t>
            </a:r>
            <a:r>
              <a:rPr lang="zh-TW" altLang="zh-TW" dirty="0">
                <a:latin typeface="新細明體" panose="02020500000000000000" pitchFamily="18" charset="-120"/>
                <a:ea typeface="新細明體" panose="02020500000000000000" pitchFamily="18" charset="-120"/>
              </a:rPr>
              <a:t>比賽準備</a:t>
            </a:r>
            <a:endParaRPr lang="en-US" altLang="en-US" dirty="0"/>
          </a:p>
          <a:p>
            <a:pPr eaLnBrk="1" hangingPunct="1">
              <a:spcBef>
                <a:spcPts val="600"/>
              </a:spcBef>
              <a:defRPr/>
            </a:pPr>
            <a:r>
              <a:rPr lang="en-US" altLang="en-US" dirty="0"/>
              <a:t>Corner Work (role of the Seconds)</a:t>
            </a:r>
            <a:r>
              <a:rPr lang="zh-TW" altLang="zh-TW" dirty="0">
                <a:latin typeface="新細明體" panose="02020500000000000000" pitchFamily="18" charset="-120"/>
                <a:ea typeface="新細明體" panose="02020500000000000000" pitchFamily="18" charset="-120"/>
              </a:rPr>
              <a:t>角</a:t>
            </a:r>
            <a:r>
              <a:rPr lang="zh-TW" altLang="en-US" dirty="0">
                <a:latin typeface="新細明體" panose="02020500000000000000" pitchFamily="18" charset="-120"/>
                <a:ea typeface="新細明體" panose="02020500000000000000" pitchFamily="18" charset="-120"/>
              </a:rPr>
              <a:t>落</a:t>
            </a:r>
            <a:r>
              <a:rPr lang="zh-TW" altLang="zh-TW" dirty="0">
                <a:latin typeface="新細明體" panose="02020500000000000000" pitchFamily="18" charset="-120"/>
                <a:ea typeface="新細明體" panose="02020500000000000000" pitchFamily="18" charset="-120"/>
              </a:rPr>
              <a:t>工作（</a:t>
            </a:r>
            <a:r>
              <a:rPr lang="zh-TW" altLang="en-US" dirty="0">
                <a:latin typeface="新細明體" panose="02020500000000000000" pitchFamily="18" charset="-120"/>
                <a:ea typeface="新細明體" panose="02020500000000000000" pitchFamily="18" charset="-120"/>
              </a:rPr>
              <a:t>助手的任務</a:t>
            </a:r>
            <a:r>
              <a:rPr lang="zh-TW" altLang="zh-TW" dirty="0">
                <a:latin typeface="新細明體" panose="02020500000000000000" pitchFamily="18" charset="-120"/>
                <a:ea typeface="新細明體" panose="02020500000000000000" pitchFamily="18" charset="-120"/>
              </a:rPr>
              <a:t>）</a:t>
            </a:r>
            <a:endParaRPr lang="en-US" altLang="en-US" dirty="0"/>
          </a:p>
          <a:p>
            <a:pPr eaLnBrk="1" hangingPunct="1">
              <a:spcBef>
                <a:spcPts val="600"/>
              </a:spcBef>
              <a:defRPr/>
            </a:pPr>
            <a:r>
              <a:rPr lang="en-US" altLang="en-US" dirty="0"/>
              <a:t>Role of the </a:t>
            </a:r>
            <a:r>
              <a:rPr lang="en-US" altLang="en-US" dirty="0" err="1"/>
              <a:t>Cutman</a:t>
            </a:r>
            <a:r>
              <a:rPr lang="zh-TW" altLang="en-US" dirty="0"/>
              <a:t>傷口處理師的任務</a:t>
            </a:r>
            <a:r>
              <a:rPr lang="zh-TW" altLang="zh-TW" dirty="0">
                <a:latin typeface="新細明體" panose="02020500000000000000" pitchFamily="18" charset="-120"/>
                <a:ea typeface="新細明體" panose="02020500000000000000" pitchFamily="18" charset="-120"/>
              </a:rPr>
              <a:t/>
            </a:r>
            <a:br>
              <a:rPr lang="zh-TW" altLang="zh-TW" dirty="0">
                <a:latin typeface="新細明體" panose="02020500000000000000" pitchFamily="18" charset="-120"/>
                <a:ea typeface="新細明體" panose="02020500000000000000" pitchFamily="18" charset="-120"/>
              </a:rPr>
            </a:br>
            <a:r>
              <a:rPr lang="zh-TW" altLang="zh-TW" dirty="0">
                <a:latin typeface="新細明體" panose="02020500000000000000" pitchFamily="18" charset="-120"/>
                <a:ea typeface="新細明體" panose="02020500000000000000" pitchFamily="18" charset="-120"/>
              </a:rPr>
              <a:t/>
            </a:r>
            <a:br>
              <a:rPr lang="zh-TW" altLang="zh-TW" dirty="0">
                <a:latin typeface="新細明體" panose="02020500000000000000" pitchFamily="18" charset="-120"/>
                <a:ea typeface="新細明體" panose="02020500000000000000" pitchFamily="18" charset="-120"/>
              </a:rPr>
            </a:br>
            <a:r>
              <a:rPr lang="zh-TW" altLang="zh-TW" dirty="0">
                <a:latin typeface="新細明體" panose="02020500000000000000" pitchFamily="18" charset="-120"/>
                <a:ea typeface="新細明體" panose="02020500000000000000" pitchFamily="18" charset="-120"/>
              </a:rPr>
              <a:t/>
            </a:r>
            <a:br>
              <a:rPr lang="zh-TW" altLang="zh-TW" dirty="0">
                <a:latin typeface="新細明體" panose="02020500000000000000" pitchFamily="18" charset="-120"/>
                <a:ea typeface="新細明體" panose="02020500000000000000" pitchFamily="18" charset="-120"/>
              </a:rPr>
            </a:br>
            <a:r>
              <a:rPr lang="zh-TW" altLang="zh-TW" dirty="0">
                <a:latin typeface="新細明體" panose="02020500000000000000" pitchFamily="18" charset="-120"/>
                <a:ea typeface="新細明體" panose="02020500000000000000" pitchFamily="18" charset="-120"/>
              </a:rPr>
              <a:t/>
            </a:r>
            <a:br>
              <a:rPr lang="zh-TW" altLang="zh-TW" dirty="0">
                <a:latin typeface="新細明體" panose="02020500000000000000" pitchFamily="18" charset="-120"/>
                <a:ea typeface="新細明體" panose="02020500000000000000" pitchFamily="18" charset="-120"/>
              </a:rPr>
            </a:br>
            <a:endParaRPr lang="en-US" altLang="en-US" dirty="0">
              <a:latin typeface="新細明體" panose="02020500000000000000" pitchFamily="18" charset="-120"/>
              <a:ea typeface="新細明體" panose="02020500000000000000" pitchFamily="18" charset="-120"/>
            </a:endParaRPr>
          </a:p>
        </p:txBody>
      </p:sp>
      <p:sp>
        <p:nvSpPr>
          <p:cNvPr id="11264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5051F5E-6E88-4BFE-9FBF-E339237FE792}" type="slidenum">
              <a:rPr lang="en-US" altLang="en-US" sz="1200" smtClean="0">
                <a:solidFill>
                  <a:srgbClr val="FFFFFF"/>
                </a:solidFill>
                <a:latin typeface="Arial Black" panose="020B0A04020102090204" pitchFamily="34" charset="0"/>
                <a:sym typeface="Arial Black" panose="020B0A04020102090204" pitchFamily="34" charset="0"/>
              </a:rPr>
              <a:pPr/>
              <a:t>8</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12644" name="Rectangle 3"/>
          <p:cNvSpPr>
            <a:spLocks noGrp="1" noChangeArrowheads="1"/>
          </p:cNvSpPr>
          <p:nvPr>
            <p:ph type="title"/>
          </p:nvPr>
        </p:nvSpPr>
        <p:spPr>
          <a:xfrm>
            <a:off x="2073275" y="333375"/>
            <a:ext cx="7632700" cy="647700"/>
          </a:xfrm>
        </p:spPr>
        <p:txBody>
          <a:bodyPr/>
          <a:lstStyle/>
          <a:p>
            <a:pPr eaLnBrk="1" hangingPunct="1"/>
            <a:r>
              <a:rPr lang="en-US" altLang="en-US" dirty="0"/>
              <a:t>Course Overview</a:t>
            </a:r>
            <a:r>
              <a:rPr lang="zh-TW" altLang="en-US" b="1" dirty="0"/>
              <a:t>課程概述</a:t>
            </a:r>
            <a:endParaRPr lang="en-US" altLang="en-US" b="1"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idx="1"/>
          </p:nvPr>
        </p:nvSpPr>
        <p:spPr bwMode="auto">
          <a:xfrm>
            <a:off x="704850" y="11255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323850" eaLnBrk="1" hangingPunct="1">
              <a:spcBef>
                <a:spcPct val="0"/>
              </a:spcBef>
              <a:buNone/>
            </a:pPr>
            <a:r>
              <a:rPr lang="en-US" altLang="en-US" b="1" dirty="0"/>
              <a:t>Tips</a:t>
            </a:r>
            <a:r>
              <a:rPr lang="zh-TW" altLang="en-US" b="1" dirty="0"/>
              <a:t> </a:t>
            </a:r>
            <a:r>
              <a:rPr lang="en-US" altLang="en-US" b="1" dirty="0"/>
              <a:t>for Practical </a:t>
            </a:r>
            <a:r>
              <a:rPr lang="en-US" altLang="en-US" b="1" dirty="0" smtClean="0"/>
              <a:t>Examination：</a:t>
            </a:r>
            <a:endParaRPr lang="en-US" altLang="en-US" b="1" dirty="0">
              <a:ea typeface="ヒラギノ角ゴ ProN W6" charset="0"/>
              <a:cs typeface="ヒラギノ角ゴ ProN W6" charset="0"/>
            </a:endParaRPr>
          </a:p>
          <a:p>
            <a:pPr marL="0" indent="323850" eaLnBrk="1" hangingPunct="1">
              <a:spcBef>
                <a:spcPct val="0"/>
              </a:spcBef>
              <a:buNone/>
            </a:pPr>
            <a:r>
              <a:rPr lang="zh-TW" altLang="en-US" b="1" dirty="0"/>
              <a:t>實務測試的</a:t>
            </a:r>
            <a:r>
              <a:rPr lang="zh-TW" altLang="zh-TW" b="1" dirty="0" smtClean="0"/>
              <a:t>提示</a:t>
            </a:r>
            <a:r>
              <a:rPr lang="zh-TW" altLang="en-US" b="1" dirty="0" smtClean="0"/>
              <a:t>：</a:t>
            </a:r>
            <a:r>
              <a:rPr lang="zh-TW" altLang="zh-TW" b="1" dirty="0"/>
              <a:t/>
            </a:r>
            <a:br>
              <a:rPr lang="zh-TW" altLang="zh-TW" b="1" dirty="0"/>
            </a:br>
            <a:r>
              <a:rPr lang="en-US" altLang="en-US" sz="2200" dirty="0"/>
              <a:t>Use adequate teaching methods and training methods</a:t>
            </a:r>
            <a:r>
              <a:rPr lang="zh-TW" altLang="zh-TW" sz="2200" dirty="0"/>
              <a:t>使用適當的教學方法和訓</a:t>
            </a:r>
            <a:r>
              <a:rPr lang="zh-TW" altLang="en-US" sz="2200" dirty="0"/>
              <a:t>練</a:t>
            </a:r>
            <a:r>
              <a:rPr lang="zh-TW" altLang="zh-TW" sz="2200" dirty="0"/>
              <a:t>方法</a:t>
            </a:r>
            <a:endParaRPr lang="en-US" altLang="en-US" sz="2200" dirty="0"/>
          </a:p>
          <a:p>
            <a:pPr marL="0" indent="323850" eaLnBrk="1" hangingPunct="1">
              <a:spcBef>
                <a:spcPts val="600"/>
              </a:spcBef>
            </a:pPr>
            <a:r>
              <a:rPr lang="en-US" altLang="en-US" sz="2200" dirty="0"/>
              <a:t>Demonstrate the exercise correctly</a:t>
            </a:r>
            <a:r>
              <a:rPr lang="zh-TW" altLang="zh-TW" sz="2200" dirty="0"/>
              <a:t>正確</a:t>
            </a:r>
            <a:r>
              <a:rPr lang="zh-TW" altLang="en-US" sz="2200" dirty="0"/>
              <a:t>地</a:t>
            </a:r>
            <a:r>
              <a:rPr lang="zh-TW" altLang="zh-TW" sz="2200" dirty="0"/>
              <a:t>示</a:t>
            </a:r>
            <a:r>
              <a:rPr lang="zh-TW" altLang="en-US" sz="2200" dirty="0"/>
              <a:t>範</a:t>
            </a:r>
            <a:r>
              <a:rPr lang="zh-TW" altLang="zh-TW" sz="2200" dirty="0"/>
              <a:t>運動</a:t>
            </a:r>
            <a:endParaRPr lang="en-US" altLang="en-US" sz="2200" dirty="0"/>
          </a:p>
          <a:p>
            <a:pPr marL="0" indent="323850" eaLnBrk="1" hangingPunct="1">
              <a:spcBef>
                <a:spcPts val="600"/>
              </a:spcBef>
            </a:pPr>
            <a:r>
              <a:rPr lang="en-US" altLang="en-US" sz="2200" dirty="0"/>
              <a:t>Apply teaching and sports training principles</a:t>
            </a:r>
            <a:r>
              <a:rPr lang="zh-TW" altLang="zh-TW" sz="2200" dirty="0"/>
              <a:t>運用教學和運動訓練原</a:t>
            </a:r>
            <a:r>
              <a:rPr lang="zh-TW" altLang="en-US" sz="2200" dirty="0"/>
              <a:t>理</a:t>
            </a:r>
            <a:endParaRPr lang="en-US" altLang="en-US" sz="2200" dirty="0"/>
          </a:p>
          <a:p>
            <a:pPr marL="0" indent="323850" eaLnBrk="1" hangingPunct="1">
              <a:spcBef>
                <a:spcPts val="600"/>
              </a:spcBef>
            </a:pPr>
            <a:r>
              <a:rPr lang="en-US" altLang="en-US" sz="2200" dirty="0"/>
              <a:t>Consider the audience</a:t>
            </a:r>
            <a:r>
              <a:rPr lang="zh-TW" altLang="zh-TW" sz="2200" dirty="0"/>
              <a:t>考慮</a:t>
            </a:r>
            <a:r>
              <a:rPr lang="zh-TW" altLang="en-US" sz="2200" dirty="0"/>
              <a:t>到</a:t>
            </a:r>
            <a:r>
              <a:rPr lang="zh-TW" altLang="zh-TW" sz="2200" dirty="0"/>
              <a:t>觀眾</a:t>
            </a:r>
            <a:endParaRPr lang="en-US" altLang="en-US" sz="2200" dirty="0"/>
          </a:p>
          <a:p>
            <a:pPr marL="0" indent="323850" eaLnBrk="1" hangingPunct="1">
              <a:spcBef>
                <a:spcPts val="600"/>
              </a:spcBef>
            </a:pPr>
            <a:r>
              <a:rPr lang="en-US" altLang="en-US" sz="2200" dirty="0"/>
              <a:t>Follows the AIBA Coaches Manual theory</a:t>
            </a:r>
            <a:r>
              <a:rPr lang="zh-TW" altLang="zh-TW" sz="2200" dirty="0"/>
              <a:t>遵循AIBA教練手冊理論</a:t>
            </a:r>
            <a:endParaRPr lang="en-US" altLang="en-US" sz="2200" dirty="0"/>
          </a:p>
          <a:p>
            <a:pPr marL="342900" lvl="4" indent="-342900" eaLnBrk="1" hangingPunct="1">
              <a:spcBef>
                <a:spcPts val="600"/>
              </a:spcBef>
            </a:pPr>
            <a:r>
              <a:rPr lang="en-US" altLang="en-US" sz="2200" dirty="0">
                <a:cs typeface="Arial" panose="020B0604020202020204" pitchFamily="34" charset="0"/>
              </a:rPr>
              <a:t>Be confident, illustrate knowledge clearly</a:t>
            </a:r>
            <a:r>
              <a:rPr lang="zh-TW" altLang="zh-TW" sz="2200" dirty="0"/>
              <a:t>有信心，清楚地說明知識</a:t>
            </a:r>
            <a:endParaRPr lang="en-US" altLang="en-US" sz="2200" dirty="0">
              <a:latin typeface="Lucida Grande" charset="0"/>
              <a:sym typeface="Lucida Grande" charset="0"/>
            </a:endParaRPr>
          </a:p>
          <a:p>
            <a:pPr marL="342900" lvl="4" indent="-342900" eaLnBrk="1" hangingPunct="1">
              <a:spcBef>
                <a:spcPts val="600"/>
              </a:spcBef>
            </a:pPr>
            <a:r>
              <a:rPr lang="en-US" altLang="en-US" sz="2200" dirty="0">
                <a:cs typeface="Arial" panose="020B0604020202020204" pitchFamily="34" charset="0"/>
              </a:rPr>
              <a:t>Manage the group</a:t>
            </a:r>
            <a:r>
              <a:rPr lang="zh-TW" altLang="zh-TW" sz="2200" dirty="0"/>
              <a:t>管理</a:t>
            </a:r>
            <a:r>
              <a:rPr lang="zh-TW" altLang="en-US" sz="2200" dirty="0"/>
              <a:t>團隊</a:t>
            </a:r>
            <a:endParaRPr lang="en-US" altLang="en-US" sz="2200" dirty="0">
              <a:latin typeface="Lucida Grande" charset="0"/>
              <a:sym typeface="Lucida Grande" charset="0"/>
            </a:endParaRPr>
          </a:p>
          <a:p>
            <a:pPr marL="342900" lvl="4" indent="-342900" eaLnBrk="1" hangingPunct="1">
              <a:spcBef>
                <a:spcPts val="600"/>
              </a:spcBef>
            </a:pPr>
            <a:r>
              <a:rPr lang="en-US" altLang="en-US" sz="2200" dirty="0">
                <a:cs typeface="Arial" panose="020B0604020202020204" pitchFamily="34" charset="0"/>
              </a:rPr>
              <a:t>Demonstrates leadership skills and create a positive atmosphere that encourages each participant to develop.</a:t>
            </a:r>
            <a:r>
              <a:rPr lang="zh-TW" altLang="zh-TW" sz="2200" dirty="0"/>
              <a:t>示</a:t>
            </a:r>
            <a:r>
              <a:rPr lang="zh-TW" altLang="en-US" sz="2200" dirty="0"/>
              <a:t>範</a:t>
            </a:r>
            <a:r>
              <a:rPr lang="zh-TW" altLang="zh-TW" sz="2200" dirty="0"/>
              <a:t>領導技能</a:t>
            </a:r>
            <a:r>
              <a:rPr lang="zh-TW" altLang="en-US" sz="2200" dirty="0"/>
              <a:t>並</a:t>
            </a:r>
            <a:r>
              <a:rPr lang="zh-TW" altLang="zh-TW" sz="2200" dirty="0"/>
              <a:t>營造積極的氛圍，</a:t>
            </a:r>
            <a:r>
              <a:rPr lang="zh-TW" altLang="en-US" sz="2200" dirty="0"/>
              <a:t>以</a:t>
            </a:r>
            <a:r>
              <a:rPr lang="zh-TW" altLang="zh-TW" sz="2200" dirty="0"/>
              <a:t>鼓勵每位參與者發展。</a:t>
            </a:r>
            <a:br>
              <a:rPr lang="zh-TW" altLang="zh-TW" sz="2200" dirty="0"/>
            </a:br>
            <a:r>
              <a:rPr lang="zh-TW" altLang="zh-TW" dirty="0"/>
              <a:t/>
            </a:r>
            <a:br>
              <a:rPr lang="zh-TW" altLang="zh-TW" dirty="0"/>
            </a:br>
            <a:r>
              <a:rPr lang="zh-TW" altLang="zh-TW" dirty="0"/>
              <a:t/>
            </a:r>
            <a:br>
              <a:rPr lang="zh-TW" altLang="zh-TW" dirty="0"/>
            </a:br>
            <a:endParaRPr lang="en-US" altLang="en-US" sz="2000" dirty="0"/>
          </a:p>
          <a:p>
            <a:pPr marL="0" indent="323850" eaLnBrk="1" hangingPunct="1">
              <a:spcBef>
                <a:spcPts val="500"/>
              </a:spcBef>
              <a:buFont typeface="Arial" panose="020B0604020202020204" pitchFamily="34" charset="0"/>
              <a:buNone/>
            </a:pPr>
            <a:r>
              <a:rPr lang="en-US" altLang="en-US" sz="2000" dirty="0"/>
              <a:t> </a:t>
            </a:r>
          </a:p>
        </p:txBody>
      </p:sp>
      <p:sp>
        <p:nvSpPr>
          <p:cNvPr id="18432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6C374DD-82A6-4576-B5B7-93931ACF60AB}" type="slidenum">
              <a:rPr lang="en-US" altLang="en-US" sz="1200" smtClean="0">
                <a:solidFill>
                  <a:srgbClr val="FFFFFF"/>
                </a:solidFill>
                <a:latin typeface="Arial Black" panose="020B0A04020102090204" pitchFamily="34" charset="0"/>
                <a:sym typeface="Arial Black" panose="020B0A04020102090204" pitchFamily="34" charset="0"/>
              </a:rPr>
              <a:pPr/>
              <a:t>80</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84324" name="Rectangle 3"/>
          <p:cNvSpPr>
            <a:spLocks noGrp="1" noChangeArrowheads="1"/>
          </p:cNvSpPr>
          <p:nvPr>
            <p:ph type="title"/>
          </p:nvPr>
        </p:nvSpPr>
        <p:spPr>
          <a:xfrm>
            <a:off x="2073275" y="333375"/>
            <a:ext cx="7632700" cy="647700"/>
          </a:xfrm>
        </p:spPr>
        <p:txBody>
          <a:bodyPr/>
          <a:lstStyle/>
          <a:p>
            <a:pPr eaLnBrk="1" hangingPunct="1"/>
            <a:r>
              <a:rPr lang="en-US" altLang="en-US" dirty="0"/>
              <a:t>Practical Examination</a:t>
            </a:r>
            <a:r>
              <a:rPr lang="zh-TW" altLang="en-US" b="1" dirty="0"/>
              <a:t>實務測試</a:t>
            </a:r>
            <a:r>
              <a:rPr lang="en-US" altLang="en-US" dirty="0">
                <a:latin typeface="Arial Black" panose="020B0A04020102090204" pitchFamily="34" charset="0"/>
              </a:rPr>
              <a:t/>
            </a:r>
            <a:br>
              <a:rPr lang="en-US" altLang="en-US" dirty="0">
                <a:latin typeface="Arial Black" panose="020B0A04020102090204" pitchFamily="34" charset="0"/>
              </a:rPr>
            </a:br>
            <a:endParaRPr lang="en-US" alt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076EE625-8F5E-4988-A8DF-8321DDCB8057}" type="slidenum">
              <a:rPr lang="en-US" altLang="en-US" sz="1200" smtClean="0">
                <a:solidFill>
                  <a:srgbClr val="FFFFFF"/>
                </a:solidFill>
                <a:latin typeface="Arial Black" panose="020B0A04020102090204" pitchFamily="34" charset="0"/>
                <a:sym typeface="Arial Black" panose="020B0A04020102090204" pitchFamily="34" charset="0"/>
              </a:rPr>
              <a:pPr/>
              <a:t>81</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85347" name="Rectangle 3"/>
          <p:cNvSpPr>
            <a:spLocks noGrp="1" noChangeArrowheads="1"/>
          </p:cNvSpPr>
          <p:nvPr>
            <p:ph type="title"/>
          </p:nvPr>
        </p:nvSpPr>
        <p:spPr>
          <a:xfrm>
            <a:off x="1136650" y="333375"/>
            <a:ext cx="8769350" cy="647700"/>
          </a:xfrm>
        </p:spPr>
        <p:txBody>
          <a:bodyPr/>
          <a:lstStyle/>
          <a:p>
            <a:pPr algn="l" eaLnBrk="1" hangingPunct="1"/>
            <a:r>
              <a:rPr lang="pl-PL" altLang="en-US" sz="2400" dirty="0"/>
              <a:t>Ex. training plans – prev. courses</a:t>
            </a:r>
            <a:r>
              <a:rPr lang="zh-TW" altLang="en-US" sz="2400" b="1" dirty="0" smtClean="0"/>
              <a:t>舉例：訓練</a:t>
            </a:r>
            <a:r>
              <a:rPr lang="zh-TW" altLang="en-US" sz="2400" b="1" dirty="0"/>
              <a:t>規劃</a:t>
            </a:r>
            <a:r>
              <a:rPr lang="en-US" altLang="zh-TW" sz="2400" b="1" dirty="0"/>
              <a:t>-</a:t>
            </a:r>
            <a:r>
              <a:rPr lang="zh-TW" altLang="en-US" sz="2400" b="1" dirty="0"/>
              <a:t>先前的課程</a:t>
            </a:r>
            <a:endParaRPr lang="en-US" altLang="en-US" sz="2400" dirty="0"/>
          </a:p>
        </p:txBody>
      </p:sp>
      <p:graphicFrame>
        <p:nvGraphicFramePr>
          <p:cNvPr id="2" name="表格 1">
            <a:extLst>
              <a:ext uri="{FF2B5EF4-FFF2-40B4-BE49-F238E27FC236}">
                <a16:creationId xmlns:a16="http://schemas.microsoft.com/office/drawing/2014/main" xmlns="" id="{399F43AE-B597-4E80-BBC8-5FF5DCBC924A}"/>
              </a:ext>
            </a:extLst>
          </p:cNvPr>
          <p:cNvGraphicFramePr>
            <a:graphicFrameLocks noGrp="1"/>
          </p:cNvGraphicFramePr>
          <p:nvPr>
            <p:extLst>
              <p:ext uri="{D42A27DB-BD31-4B8C-83A1-F6EECF244321}">
                <p14:modId xmlns:p14="http://schemas.microsoft.com/office/powerpoint/2010/main" val="1181166489"/>
              </p:ext>
            </p:extLst>
          </p:nvPr>
        </p:nvGraphicFramePr>
        <p:xfrm>
          <a:off x="544823" y="1753587"/>
          <a:ext cx="8841421" cy="5029200"/>
        </p:xfrm>
        <a:graphic>
          <a:graphicData uri="http://schemas.openxmlformats.org/drawingml/2006/table">
            <a:tbl>
              <a:tblPr firstRow="1" firstCol="1" bandRow="1"/>
              <a:tblGrid>
                <a:gridCol w="1409700">
                  <a:extLst>
                    <a:ext uri="{9D8B030D-6E8A-4147-A177-3AD203B41FA5}">
                      <a16:colId xmlns:a16="http://schemas.microsoft.com/office/drawing/2014/main" xmlns="" val="1910559376"/>
                    </a:ext>
                  </a:extLst>
                </a:gridCol>
                <a:gridCol w="1394460">
                  <a:extLst>
                    <a:ext uri="{9D8B030D-6E8A-4147-A177-3AD203B41FA5}">
                      <a16:colId xmlns:a16="http://schemas.microsoft.com/office/drawing/2014/main" xmlns="" val="674105802"/>
                    </a:ext>
                  </a:extLst>
                </a:gridCol>
                <a:gridCol w="909003">
                  <a:extLst>
                    <a:ext uri="{9D8B030D-6E8A-4147-A177-3AD203B41FA5}">
                      <a16:colId xmlns:a16="http://schemas.microsoft.com/office/drawing/2014/main" xmlns="" val="1581194254"/>
                    </a:ext>
                  </a:extLst>
                </a:gridCol>
                <a:gridCol w="1337210">
                  <a:extLst>
                    <a:ext uri="{9D8B030D-6E8A-4147-A177-3AD203B41FA5}">
                      <a16:colId xmlns:a16="http://schemas.microsoft.com/office/drawing/2014/main" xmlns="" val="3093530870"/>
                    </a:ext>
                  </a:extLst>
                </a:gridCol>
                <a:gridCol w="3791048">
                  <a:extLst>
                    <a:ext uri="{9D8B030D-6E8A-4147-A177-3AD203B41FA5}">
                      <a16:colId xmlns:a16="http://schemas.microsoft.com/office/drawing/2014/main" xmlns="" val="4193631508"/>
                    </a:ext>
                  </a:extLst>
                </a:gridCol>
              </a:tblGrid>
              <a:tr h="394652">
                <a:tc gridSpan="2">
                  <a:txBody>
                    <a:bodyPr/>
                    <a:lstStyle/>
                    <a:p>
                      <a:pPr algn="ctr">
                        <a:spcAft>
                          <a:spcPts val="0"/>
                        </a:spcAft>
                      </a:pPr>
                      <a:r>
                        <a:rPr lang="en-US" altLang="zh-TW" sz="1100" kern="100" dirty="0">
                          <a:effectLst/>
                        </a:rPr>
                        <a:t>EXERCISE</a:t>
                      </a:r>
                    </a:p>
                    <a:p>
                      <a:pPr algn="ctr">
                        <a:spcAft>
                          <a:spcPts val="0"/>
                        </a:spcAft>
                      </a:pPr>
                      <a:r>
                        <a:rPr lang="zh-TW" sz="1100" kern="100" dirty="0">
                          <a:effectLst/>
                        </a:rPr>
                        <a:t>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marL="0" indent="0" algn="ctr">
                        <a:lnSpc>
                          <a:spcPct val="100000"/>
                        </a:lnSpc>
                        <a:spcBef>
                          <a:spcPts val="0"/>
                        </a:spcBef>
                        <a:spcAft>
                          <a:spcPts val="0"/>
                        </a:spcAft>
                      </a:pPr>
                      <a:r>
                        <a:rPr lang="en-US" altLang="zh-TW" sz="1100" spc="0" dirty="0">
                          <a:effectLst/>
                        </a:rPr>
                        <a:t>DURATION</a:t>
                      </a:r>
                    </a:p>
                    <a:p>
                      <a:pPr marL="0" indent="0" algn="ctr">
                        <a:lnSpc>
                          <a:spcPct val="100000"/>
                        </a:lnSpc>
                        <a:spcBef>
                          <a:spcPts val="0"/>
                        </a:spcBef>
                        <a:spcAft>
                          <a:spcPts val="0"/>
                        </a:spcAft>
                      </a:pPr>
                      <a:r>
                        <a:rPr lang="en-US" altLang="zh-TW" sz="1100" spc="0" dirty="0">
                          <a:effectLst/>
                        </a:rPr>
                        <a:t>(MIN)</a:t>
                      </a:r>
                    </a:p>
                    <a:p>
                      <a:pPr marL="0" indent="0" algn="ctr">
                        <a:lnSpc>
                          <a:spcPct val="100000"/>
                        </a:lnSpc>
                        <a:spcBef>
                          <a:spcPts val="0"/>
                        </a:spcBef>
                        <a:spcAft>
                          <a:spcPts val="0"/>
                        </a:spcAft>
                      </a:pPr>
                      <a:r>
                        <a:rPr lang="zh-TW" sz="1100" kern="100" dirty="0">
                          <a:effectLst/>
                        </a:rPr>
                        <a:t>時間</a:t>
                      </a:r>
                      <a:r>
                        <a:rPr lang="en-US" sz="1100" kern="100" dirty="0">
                          <a:effectLst/>
                        </a:rPr>
                        <a:t>(</a:t>
                      </a:r>
                      <a:r>
                        <a:rPr lang="zh-TW" sz="1100" kern="100" dirty="0">
                          <a:effectLst/>
                        </a:rPr>
                        <a:t>分</a:t>
                      </a:r>
                      <a:r>
                        <a:rPr lang="en-US" sz="1100" kern="100" dirty="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n-US" altLang="zh-TW" sz="1100" spc="0" dirty="0">
                          <a:effectLst/>
                        </a:rPr>
                        <a:t>INTENSITY</a:t>
                      </a:r>
                    </a:p>
                    <a:p>
                      <a:pPr algn="ctr">
                        <a:spcAft>
                          <a:spcPts val="0"/>
                        </a:spcAft>
                      </a:pPr>
                      <a:r>
                        <a:rPr lang="zh-TW" sz="1100" kern="100" dirty="0">
                          <a:effectLst/>
                        </a:rPr>
                        <a:t>強度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COMMENTS</a:t>
                      </a:r>
                    </a:p>
                    <a:p>
                      <a:pPr algn="ctr">
                        <a:spcAft>
                          <a:spcPts val="0"/>
                        </a:spcAft>
                      </a:pPr>
                      <a:r>
                        <a:rPr lang="zh-TW" sz="1100" kern="100" dirty="0">
                          <a:effectLst/>
                        </a:rPr>
                        <a:t>註釋</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018522303"/>
                  </a:ext>
                </a:extLst>
              </a:tr>
              <a:tr h="0">
                <a:tc rowSpan="2">
                  <a:txBody>
                    <a:bodyPr/>
                    <a:lstStyle/>
                    <a:p>
                      <a:pPr>
                        <a:spcAft>
                          <a:spcPts val="0"/>
                        </a:spcAft>
                      </a:pPr>
                      <a:r>
                        <a:rPr lang="en-US" altLang="zh-TW" sz="1100" kern="100" dirty="0">
                          <a:effectLst/>
                        </a:rPr>
                        <a:t>I. </a:t>
                      </a:r>
                      <a:r>
                        <a:rPr lang="en-US" altLang="zh-TW" sz="1100" kern="100" dirty="0" smtClean="0">
                          <a:effectLst/>
                        </a:rPr>
                        <a:t>INTRODUCTION</a:t>
                      </a:r>
                      <a:r>
                        <a:rPr lang="zh-TW" altLang="en-US" sz="1100" kern="100" dirty="0" smtClean="0">
                          <a:effectLst/>
                        </a:rPr>
                        <a:t>：</a:t>
                      </a:r>
                      <a:endParaRPr lang="en-US" altLang="zh-TW" sz="1100" kern="100" dirty="0">
                        <a:effectLst/>
                      </a:endParaRPr>
                    </a:p>
                    <a:p>
                      <a:pPr>
                        <a:spcAft>
                          <a:spcPts val="0"/>
                        </a:spcAft>
                      </a:pPr>
                      <a:r>
                        <a:rPr lang="zh-TW" sz="1100" kern="100" dirty="0">
                          <a:effectLst/>
                        </a:rPr>
                        <a:t>Ι</a:t>
                      </a:r>
                      <a:r>
                        <a:rPr lang="en-US" sz="1100" kern="100" dirty="0">
                          <a:effectLst/>
                        </a:rPr>
                        <a:t>.</a:t>
                      </a:r>
                      <a:r>
                        <a:rPr lang="zh-TW" sz="1100" kern="100" dirty="0" smtClean="0">
                          <a:effectLst/>
                        </a:rPr>
                        <a:t>入門</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GENERAL WORM-UP</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一般暖身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20 MIN</a:t>
                      </a:r>
                    </a:p>
                    <a:p>
                      <a:pPr algn="ctr">
                        <a:spcAft>
                          <a:spcPts val="0"/>
                        </a:spcAft>
                      </a:pPr>
                      <a:r>
                        <a:rPr lang="en-US" sz="1100" kern="100" dirty="0">
                          <a:effectLst/>
                        </a:rPr>
                        <a:t>20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LOW</a:t>
                      </a:r>
                    </a:p>
                    <a:p>
                      <a:pPr algn="ctr">
                        <a:spcAft>
                          <a:spcPts val="0"/>
                        </a:spcAft>
                      </a:pPr>
                      <a:r>
                        <a:rPr lang="zh-TW" sz="1100" kern="100" dirty="0">
                          <a:effectLst/>
                        </a:rPr>
                        <a:t>低度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Jogging, stretching. Attention to proper execution.</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慢跑、伸展，注意適當的執行。</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216731215"/>
                  </a:ext>
                </a:extLst>
              </a:tr>
              <a:tr h="0">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SPECIICWORM-UP</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具體暖身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15 MIN</a:t>
                      </a:r>
                    </a:p>
                    <a:p>
                      <a:pPr algn="ctr">
                        <a:spcAft>
                          <a:spcPts val="0"/>
                        </a:spcAft>
                      </a:pP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MEDIUM</a:t>
                      </a:r>
                      <a:endParaRPr lang="zh-TW" altLang="zh-TW" sz="1100" spc="15" dirty="0">
                        <a:effectLst/>
                        <a:latin typeface="Arial Unicode MS" panose="020B0604020202020204" pitchFamily="34" charset="-120"/>
                        <a:ea typeface="Arial Unicode MS" panose="020B0604020202020204" pitchFamily="34" charset="-12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Shadow boxing, with repeated movements known.</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影子拳擊，包含已知的重複運動。</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15072040"/>
                  </a:ext>
                </a:extLst>
              </a:tr>
              <a:tr h="0">
                <a:tc rowSpan="2">
                  <a:txBody>
                    <a:bodyPr/>
                    <a:lstStyle/>
                    <a:p>
                      <a:pPr>
                        <a:spcAft>
                          <a:spcPts val="0"/>
                        </a:spcAft>
                      </a:pPr>
                      <a:r>
                        <a:rPr lang="en-US" altLang="zh-TW" sz="1100" kern="100" dirty="0">
                          <a:effectLst/>
                        </a:rPr>
                        <a:t>II. MAIN </a:t>
                      </a:r>
                      <a:r>
                        <a:rPr lang="en-US" altLang="zh-TW" sz="1100" kern="100" dirty="0" smtClean="0">
                          <a:effectLst/>
                        </a:rPr>
                        <a:t>TRAINING</a:t>
                      </a:r>
                      <a:r>
                        <a:rPr lang="zh-TW" altLang="en-US" sz="1100" kern="100" dirty="0" smtClean="0">
                          <a:effectLst/>
                        </a:rPr>
                        <a:t>：</a:t>
                      </a:r>
                      <a:endParaRPr lang="en-US" altLang="zh-TW" sz="1100" kern="100" dirty="0">
                        <a:effectLst/>
                      </a:endParaRPr>
                    </a:p>
                    <a:p>
                      <a:pPr>
                        <a:spcAft>
                          <a:spcPts val="0"/>
                        </a:spcAft>
                      </a:pPr>
                      <a:r>
                        <a:rPr lang="zh-TW" sz="1100" kern="100" dirty="0">
                          <a:effectLst/>
                        </a:rPr>
                        <a:t>Π</a:t>
                      </a:r>
                      <a:r>
                        <a:rPr lang="en-US" sz="1100" kern="100" dirty="0">
                          <a:effectLst/>
                        </a:rPr>
                        <a:t>.</a:t>
                      </a:r>
                      <a:r>
                        <a:rPr lang="zh-TW" sz="1100" kern="100" dirty="0">
                          <a:effectLst/>
                        </a:rPr>
                        <a:t>主要</a:t>
                      </a:r>
                      <a:r>
                        <a:rPr lang="zh-TW" sz="1100" kern="100" dirty="0" smtClean="0">
                          <a:effectLst/>
                        </a:rPr>
                        <a:t>訓練</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indent="-381000" algn="l">
                        <a:lnSpc>
                          <a:spcPct val="100000"/>
                        </a:lnSpc>
                        <a:spcBef>
                          <a:spcPts val="0"/>
                        </a:spcBef>
                        <a:spcAft>
                          <a:spcPts val="0"/>
                        </a:spcAft>
                      </a:pPr>
                      <a:r>
                        <a:rPr lang="en-US" altLang="zh-TW" sz="1100" spc="0" dirty="0">
                          <a:effectLst/>
                        </a:rPr>
                        <a:t>DEMONSTRATION OFTEHNIQUE</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示範技巧</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30 MIN</a:t>
                      </a:r>
                    </a:p>
                    <a:p>
                      <a:pPr algn="ctr">
                        <a:spcAft>
                          <a:spcPts val="0"/>
                        </a:spcAft>
                      </a:pPr>
                      <a:r>
                        <a:rPr lang="en-US" sz="1100" kern="100" dirty="0">
                          <a:effectLst/>
                        </a:rPr>
                        <a:t>30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MEDIUM</a:t>
                      </a:r>
                      <a:endParaRPr lang="zh-TW" altLang="zh-TW" sz="1100" spc="15" dirty="0">
                        <a:effectLst/>
                        <a:latin typeface="Arial Unicode MS" panose="020B0604020202020204" pitchFamily="34" charset="-120"/>
                        <a:ea typeface="Arial Unicode MS" panose="020B0604020202020204" pitchFamily="34" charset="-12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Hooks are punches that are used mostly at medium distances. Hooks are blows with both hands to the head and body, in place and in motion. Learning to run slow, right and attention to legs and body position. Shots are given after step. For improvement will perform hits isolated series.</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鉤拳是中距離最常使用的出拳，鉤拳使用雙手對著頭和身體採取適當的發動攻擊。學習緩慢而正確的奔跑，並注意腿部和身體姿勢。在步伐後採取攻擊。為了改善，將進行單獨系列的攻擊。</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062309139"/>
                  </a:ext>
                </a:extLst>
              </a:tr>
              <a:tr h="0">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ENDURANCE TRAINING WITH UNINTERRUPTED METHOD</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採取不間斷方法的耐力訓練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30 MIN</a:t>
                      </a:r>
                    </a:p>
                    <a:p>
                      <a:pPr algn="ctr">
                        <a:spcAft>
                          <a:spcPts val="0"/>
                        </a:spcAft>
                      </a:pPr>
                      <a:r>
                        <a:rPr lang="en-US" sz="1100" kern="100" dirty="0">
                          <a:effectLst/>
                        </a:rPr>
                        <a:t>30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HIGH</a:t>
                      </a:r>
                    </a:p>
                    <a:p>
                      <a:pPr algn="ctr">
                        <a:spcAft>
                          <a:spcPts val="0"/>
                        </a:spcAft>
                      </a:pPr>
                      <a:r>
                        <a:rPr lang="zh-TW" sz="1100" kern="100" dirty="0">
                          <a:effectLst/>
                        </a:rPr>
                        <a:t>高度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The essential principle of the uninterrupted method is the lack of rest period between exercises. To control the intensity of the band can be used to control heart rate. Development of general endurance and strength endurance in advanced degree.</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不間斷方法的主要原則是沒有運動間的休息時間。可藉由控制運動帶的強度來控制心率。於進階階段發展一般耐力和體力耐力。</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632183035"/>
                  </a:ext>
                </a:extLst>
              </a:tr>
              <a:tr h="0">
                <a:tc gridSpan="2">
                  <a:txBody>
                    <a:bodyPr/>
                    <a:lstStyle/>
                    <a:p>
                      <a:pPr>
                        <a:spcAft>
                          <a:spcPts val="0"/>
                        </a:spcAft>
                      </a:pPr>
                      <a:r>
                        <a:rPr lang="en-US" altLang="zh-TW" sz="1100" kern="100" dirty="0">
                          <a:effectLst/>
                        </a:rPr>
                        <a:t>III. </a:t>
                      </a:r>
                      <a:r>
                        <a:rPr lang="en-US" altLang="zh-TW" sz="1100" kern="100" dirty="0" smtClean="0">
                          <a:effectLst/>
                        </a:rPr>
                        <a:t>CONCLUSION</a:t>
                      </a:r>
                      <a:r>
                        <a:rPr lang="zh-TW" altLang="en-US" sz="1100" kern="100" dirty="0" smtClean="0">
                          <a:effectLst/>
                        </a:rPr>
                        <a:t>：</a:t>
                      </a:r>
                      <a:endParaRPr lang="en-US" altLang="zh-TW" sz="1100" kern="100" dirty="0">
                        <a:effectLst/>
                      </a:endParaRPr>
                    </a:p>
                    <a:p>
                      <a:pPr>
                        <a:spcAft>
                          <a:spcPts val="0"/>
                        </a:spcAft>
                      </a:pPr>
                      <a:r>
                        <a:rPr lang="zh-TW" sz="1100" kern="100" dirty="0">
                          <a:effectLst/>
                        </a:rPr>
                        <a:t>Ⅲ</a:t>
                      </a:r>
                      <a:r>
                        <a:rPr lang="en-US" sz="1100" kern="100" dirty="0">
                          <a:effectLst/>
                        </a:rPr>
                        <a:t>.</a:t>
                      </a:r>
                      <a:r>
                        <a:rPr lang="zh-TW" sz="1100" kern="100" dirty="0" smtClean="0">
                          <a:effectLst/>
                        </a:rPr>
                        <a:t>結論</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pPr>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15 MIN</a:t>
                      </a:r>
                    </a:p>
                    <a:p>
                      <a:pPr algn="ctr">
                        <a:spcAft>
                          <a:spcPts val="0"/>
                        </a:spcAft>
                      </a:pP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LOW</a:t>
                      </a:r>
                    </a:p>
                    <a:p>
                      <a:pPr algn="ctr">
                        <a:spcAft>
                          <a:spcPts val="0"/>
                        </a:spcAft>
                      </a:pPr>
                      <a:r>
                        <a:rPr lang="zh-TW" sz="1100" kern="100" dirty="0">
                          <a:effectLst/>
                        </a:rPr>
                        <a:t>低度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spc="0" dirty="0">
                          <a:effectLst/>
                        </a:rPr>
                        <a:t>Skipping, relaxation, stretching and </a:t>
                      </a:r>
                      <a:r>
                        <a:rPr lang="en-US" altLang="zh-TW" sz="1100" spc="0" dirty="0" err="1">
                          <a:effectLst/>
                        </a:rPr>
                        <a:t>discusion</a:t>
                      </a:r>
                      <a:r>
                        <a:rPr lang="en-US" altLang="zh-TW" sz="1100" spc="0" dirty="0">
                          <a:effectLst/>
                        </a:rPr>
                        <a:t> about training exercises</a:t>
                      </a:r>
                      <a:endParaRPr lang="zh-TW" altLang="zh-TW" sz="1100" spc="15" dirty="0">
                        <a:effectLst/>
                        <a:latin typeface="Arial Unicode MS" panose="020B0604020202020204" pitchFamily="34" charset="-120"/>
                        <a:ea typeface="Arial Unicode MS" panose="020B0604020202020204" pitchFamily="34" charset="-120"/>
                      </a:endParaRPr>
                    </a:p>
                    <a:p>
                      <a:pPr>
                        <a:spcAft>
                          <a:spcPts val="0"/>
                        </a:spcAft>
                      </a:pPr>
                      <a:r>
                        <a:rPr lang="zh-TW" sz="1100" kern="100" dirty="0">
                          <a:effectLst/>
                        </a:rPr>
                        <a:t>跳躍、放鬆、伸展以及檢討訓練運動。</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731008306"/>
                  </a:ext>
                </a:extLst>
              </a:tr>
            </a:tbl>
          </a:graphicData>
        </a:graphic>
      </p:graphicFrame>
      <p:sp>
        <p:nvSpPr>
          <p:cNvPr id="3" name="矩形 2">
            <a:extLst>
              <a:ext uri="{FF2B5EF4-FFF2-40B4-BE49-F238E27FC236}">
                <a16:creationId xmlns:a16="http://schemas.microsoft.com/office/drawing/2014/main" xmlns="" id="{966DF0A6-E94B-4BC2-A42D-AED65BC6C968}"/>
              </a:ext>
            </a:extLst>
          </p:cNvPr>
          <p:cNvSpPr/>
          <p:nvPr/>
        </p:nvSpPr>
        <p:spPr>
          <a:xfrm>
            <a:off x="3309803" y="846454"/>
            <a:ext cx="3687934" cy="338554"/>
          </a:xfrm>
          <a:prstGeom prst="rect">
            <a:avLst/>
          </a:prstGeom>
        </p:spPr>
        <p:txBody>
          <a:bodyPr wrap="none">
            <a:spAutoFit/>
          </a:bodyPr>
          <a:lstStyle/>
          <a:p>
            <a:pPr algn="ctr"/>
            <a:r>
              <a:rPr lang="en-US" altLang="zh-TW" sz="1600" dirty="0">
                <a:latin typeface="+mn-ea"/>
                <a:ea typeface="+mn-ea"/>
                <a:cs typeface="Times New Roman" panose="02020603050405020304" pitchFamily="18" charset="0"/>
              </a:rPr>
              <a:t>DAILY TRAINING PROGRAM</a:t>
            </a:r>
            <a:r>
              <a:rPr lang="zh-TW" altLang="zh-TW" sz="1600" dirty="0">
                <a:latin typeface="+mn-ea"/>
                <a:ea typeface="+mn-ea"/>
                <a:cs typeface="Times New Roman" panose="02020603050405020304" pitchFamily="18" charset="0"/>
              </a:rPr>
              <a:t>每日訓練課程</a:t>
            </a:r>
            <a:endParaRPr lang="zh-TW" altLang="en-US" sz="1600" dirty="0">
              <a:latin typeface="+mn-ea"/>
              <a:ea typeface="+mn-ea"/>
            </a:endParaRPr>
          </a:p>
        </p:txBody>
      </p:sp>
      <p:graphicFrame>
        <p:nvGraphicFramePr>
          <p:cNvPr id="10" name="表格 9">
            <a:extLst>
              <a:ext uri="{FF2B5EF4-FFF2-40B4-BE49-F238E27FC236}">
                <a16:creationId xmlns:a16="http://schemas.microsoft.com/office/drawing/2014/main" xmlns="" id="{9408AC68-2DC2-4EA1-9AF9-3B21BF83D088}"/>
              </a:ext>
            </a:extLst>
          </p:cNvPr>
          <p:cNvGraphicFramePr>
            <a:graphicFrameLocks noGrp="1"/>
          </p:cNvGraphicFramePr>
          <p:nvPr>
            <p:extLst>
              <p:ext uri="{D42A27DB-BD31-4B8C-83A1-F6EECF244321}">
                <p14:modId xmlns:p14="http://schemas.microsoft.com/office/powerpoint/2010/main" val="1773380379"/>
              </p:ext>
            </p:extLst>
          </p:nvPr>
        </p:nvGraphicFramePr>
        <p:xfrm>
          <a:off x="544823" y="1163282"/>
          <a:ext cx="8841421" cy="502920"/>
        </p:xfrm>
        <a:graphic>
          <a:graphicData uri="http://schemas.openxmlformats.org/drawingml/2006/table">
            <a:tbl>
              <a:tblPr firstRow="1" firstCol="1" bandRow="1"/>
              <a:tblGrid>
                <a:gridCol w="1409700">
                  <a:extLst>
                    <a:ext uri="{9D8B030D-6E8A-4147-A177-3AD203B41FA5}">
                      <a16:colId xmlns:a16="http://schemas.microsoft.com/office/drawing/2014/main" xmlns="" val="1910559376"/>
                    </a:ext>
                  </a:extLst>
                </a:gridCol>
                <a:gridCol w="2303463">
                  <a:extLst>
                    <a:ext uri="{9D8B030D-6E8A-4147-A177-3AD203B41FA5}">
                      <a16:colId xmlns:a16="http://schemas.microsoft.com/office/drawing/2014/main" xmlns="" val="674105802"/>
                    </a:ext>
                  </a:extLst>
                </a:gridCol>
                <a:gridCol w="1337210">
                  <a:extLst>
                    <a:ext uri="{9D8B030D-6E8A-4147-A177-3AD203B41FA5}">
                      <a16:colId xmlns:a16="http://schemas.microsoft.com/office/drawing/2014/main" xmlns="" val="3093530870"/>
                    </a:ext>
                  </a:extLst>
                </a:gridCol>
                <a:gridCol w="3791048">
                  <a:extLst>
                    <a:ext uri="{9D8B030D-6E8A-4147-A177-3AD203B41FA5}">
                      <a16:colId xmlns:a16="http://schemas.microsoft.com/office/drawing/2014/main" xmlns="" val="4193631508"/>
                    </a:ext>
                  </a:extLst>
                </a:gridCol>
              </a:tblGrid>
              <a:tr h="0">
                <a:tc>
                  <a:txBody>
                    <a:bodyPr/>
                    <a:lstStyle/>
                    <a:p>
                      <a:pPr>
                        <a:spcAft>
                          <a:spcPts val="0"/>
                        </a:spcAft>
                      </a:pPr>
                      <a:r>
                        <a:rPr lang="en-US" altLang="zh-TW" sz="1100" kern="100" dirty="0">
                          <a:effectLst/>
                        </a:rPr>
                        <a:t>NAME</a:t>
                      </a:r>
                      <a:r>
                        <a:rPr lang="zh-TW" sz="1100" kern="100" dirty="0" smtClean="0">
                          <a:effectLst/>
                        </a:rPr>
                        <a:t>姓名</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endParaRPr lang="zh-TW" altLang="en-US" sz="1100"/>
                    </a:p>
                  </a:txBody>
                  <a:tcPr marL="68580" marR="68580" marT="0" marB="0" anchor="ctr">
                    <a:solidFill>
                      <a:schemeClr val="bg1"/>
                    </a:solidFill>
                  </a:tcPr>
                </a:tc>
                <a:tc>
                  <a:txBody>
                    <a:bodyPr/>
                    <a:lstStyle/>
                    <a:p>
                      <a:pPr>
                        <a:spcAft>
                          <a:spcPts val="0"/>
                        </a:spcAft>
                      </a:pPr>
                      <a:r>
                        <a:rPr lang="en-US" altLang="zh-TW" sz="1100" kern="100" dirty="0">
                          <a:effectLst/>
                        </a:rPr>
                        <a:t>DATE</a:t>
                      </a:r>
                      <a:r>
                        <a:rPr lang="zh-TW" sz="1100" kern="100" dirty="0" smtClean="0">
                          <a:effectLst/>
                        </a:rPr>
                        <a:t>日期</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 26 09 2013</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806108084"/>
                  </a:ext>
                </a:extLst>
              </a:tr>
              <a:tr h="0">
                <a:tc>
                  <a:txBody>
                    <a:bodyPr/>
                    <a:lstStyle/>
                    <a:p>
                      <a:pPr>
                        <a:spcAft>
                          <a:spcPts val="0"/>
                        </a:spcAft>
                      </a:pPr>
                      <a:r>
                        <a:rPr lang="en-US" altLang="zh-TW" sz="1100" kern="100" dirty="0">
                          <a:effectLst/>
                        </a:rPr>
                        <a:t>LOCATION</a:t>
                      </a:r>
                      <a:r>
                        <a:rPr lang="zh-TW" sz="1100" kern="100" dirty="0" smtClean="0">
                          <a:effectLst/>
                        </a:rPr>
                        <a:t>地點</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endParaRPr lang="zh-TW" altLang="en-US" sz="1100" dirty="0"/>
                    </a:p>
                  </a:txBody>
                  <a:tcPr marL="68580" marR="68580" marT="0" marB="0" anchor="ctr">
                    <a:solidFill>
                      <a:schemeClr val="bg1"/>
                    </a:solidFill>
                  </a:tcPr>
                </a:tc>
                <a:tc>
                  <a:txBody>
                    <a:bodyPr/>
                    <a:lstStyle/>
                    <a:p>
                      <a:pPr>
                        <a:spcAft>
                          <a:spcPts val="0"/>
                        </a:spcAft>
                      </a:pPr>
                      <a:r>
                        <a:rPr lang="en-US" altLang="zh-TW" sz="1100" kern="100" dirty="0">
                          <a:effectLst/>
                        </a:rPr>
                        <a:t>EQUIPMENT</a:t>
                      </a:r>
                      <a:r>
                        <a:rPr lang="zh-TW" sz="1100" kern="100" dirty="0" smtClean="0">
                          <a:effectLst/>
                        </a:rPr>
                        <a:t>器材</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100" kern="100" dirty="0">
                          <a:effectLst/>
                        </a:rPr>
                        <a:t>Boxing gym equipped with everything you need.</a:t>
                      </a:r>
                    </a:p>
                    <a:p>
                      <a:pPr>
                        <a:spcAft>
                          <a:spcPts val="0"/>
                        </a:spcAft>
                      </a:pPr>
                      <a:r>
                        <a:rPr lang="zh-TW" sz="1100" kern="100" dirty="0">
                          <a:effectLst/>
                        </a:rPr>
                        <a:t>拳擊健身房備有所需的全部器材</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4218104190"/>
                  </a:ext>
                </a:extLst>
              </a:tr>
            </a:tbl>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597C0486-DD96-4644-B6A2-D8C318C5477B}" type="slidenum">
              <a:rPr lang="en-US" altLang="en-US" sz="1200" smtClean="0">
                <a:solidFill>
                  <a:srgbClr val="FFFFFF"/>
                </a:solidFill>
                <a:latin typeface="Arial Black" panose="020B0A04020102090204" pitchFamily="34" charset="0"/>
                <a:sym typeface="Arial Black" panose="020B0A04020102090204" pitchFamily="34" charset="0"/>
              </a:rPr>
              <a:pPr/>
              <a:t>82</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86371" name="Rectangle 3"/>
          <p:cNvSpPr>
            <a:spLocks noGrp="1" noChangeArrowheads="1"/>
          </p:cNvSpPr>
          <p:nvPr>
            <p:ph type="title"/>
          </p:nvPr>
        </p:nvSpPr>
        <p:spPr>
          <a:xfrm>
            <a:off x="1136650" y="333375"/>
            <a:ext cx="8769350" cy="647700"/>
          </a:xfrm>
        </p:spPr>
        <p:txBody>
          <a:bodyPr/>
          <a:lstStyle/>
          <a:p>
            <a:pPr eaLnBrk="1" hangingPunct="1"/>
            <a:r>
              <a:rPr lang="pl-PL" altLang="en-US" sz="2400" dirty="0"/>
              <a:t>Ex. training plans – prev. Courses</a:t>
            </a:r>
            <a:r>
              <a:rPr lang="en-US" altLang="en-US" sz="2400" dirty="0"/>
              <a:t/>
            </a:r>
            <a:br>
              <a:rPr lang="en-US" altLang="en-US" sz="2400" dirty="0"/>
            </a:br>
            <a:r>
              <a:rPr lang="zh-TW" altLang="en-US" sz="2400" b="1" dirty="0" smtClean="0"/>
              <a:t>舉例：訓練</a:t>
            </a:r>
            <a:r>
              <a:rPr lang="zh-TW" altLang="en-US" sz="2400" b="1" dirty="0"/>
              <a:t>規劃</a:t>
            </a:r>
            <a:r>
              <a:rPr lang="en-US" altLang="zh-TW" sz="2400" b="1" dirty="0"/>
              <a:t>-</a:t>
            </a:r>
            <a:r>
              <a:rPr lang="zh-TW" altLang="en-US" sz="2400" b="1" dirty="0"/>
              <a:t>先前的課程</a:t>
            </a:r>
            <a:endParaRPr lang="en-US" altLang="en-US" sz="2400" b="1" dirty="0"/>
          </a:p>
        </p:txBody>
      </p:sp>
      <p:graphicFrame>
        <p:nvGraphicFramePr>
          <p:cNvPr id="2" name="表格 1">
            <a:extLst>
              <a:ext uri="{FF2B5EF4-FFF2-40B4-BE49-F238E27FC236}">
                <a16:creationId xmlns:a16="http://schemas.microsoft.com/office/drawing/2014/main" xmlns="" id="{468E6FDF-E821-492F-913F-1CA4943B1DBA}"/>
              </a:ext>
            </a:extLst>
          </p:cNvPr>
          <p:cNvGraphicFramePr>
            <a:graphicFrameLocks noGrp="1"/>
          </p:cNvGraphicFramePr>
          <p:nvPr>
            <p:extLst>
              <p:ext uri="{D42A27DB-BD31-4B8C-83A1-F6EECF244321}">
                <p14:modId xmlns:p14="http://schemas.microsoft.com/office/powerpoint/2010/main" val="3281860115"/>
              </p:ext>
            </p:extLst>
          </p:nvPr>
        </p:nvGraphicFramePr>
        <p:xfrm>
          <a:off x="845820" y="2111534"/>
          <a:ext cx="8328660" cy="4023360"/>
        </p:xfrm>
        <a:graphic>
          <a:graphicData uri="http://schemas.openxmlformats.org/drawingml/2006/table">
            <a:tbl>
              <a:tblPr firstRow="1" firstCol="1" bandRow="1"/>
              <a:tblGrid>
                <a:gridCol w="1779485">
                  <a:extLst>
                    <a:ext uri="{9D8B030D-6E8A-4147-A177-3AD203B41FA5}">
                      <a16:colId xmlns:a16="http://schemas.microsoft.com/office/drawing/2014/main" xmlns="" val="340078956"/>
                    </a:ext>
                  </a:extLst>
                </a:gridCol>
                <a:gridCol w="1460414">
                  <a:extLst>
                    <a:ext uri="{9D8B030D-6E8A-4147-A177-3AD203B41FA5}">
                      <a16:colId xmlns:a16="http://schemas.microsoft.com/office/drawing/2014/main" xmlns="" val="2256707036"/>
                    </a:ext>
                  </a:extLst>
                </a:gridCol>
                <a:gridCol w="1619950">
                  <a:extLst>
                    <a:ext uri="{9D8B030D-6E8A-4147-A177-3AD203B41FA5}">
                      <a16:colId xmlns:a16="http://schemas.microsoft.com/office/drawing/2014/main" xmlns="" val="333550441"/>
                    </a:ext>
                  </a:extLst>
                </a:gridCol>
                <a:gridCol w="1038397">
                  <a:extLst>
                    <a:ext uri="{9D8B030D-6E8A-4147-A177-3AD203B41FA5}">
                      <a16:colId xmlns:a16="http://schemas.microsoft.com/office/drawing/2014/main" xmlns="" val="3122614285"/>
                    </a:ext>
                  </a:extLst>
                </a:gridCol>
                <a:gridCol w="2430414">
                  <a:extLst>
                    <a:ext uri="{9D8B030D-6E8A-4147-A177-3AD203B41FA5}">
                      <a16:colId xmlns:a16="http://schemas.microsoft.com/office/drawing/2014/main" xmlns="" val="1454702312"/>
                    </a:ext>
                  </a:extLst>
                </a:gridCol>
              </a:tblGrid>
              <a:tr h="0">
                <a:tc gridSpan="2">
                  <a:txBody>
                    <a:bodyPr/>
                    <a:lstStyle/>
                    <a:p>
                      <a:pPr algn="ctr">
                        <a:spcAft>
                          <a:spcPts val="0"/>
                        </a:spcAft>
                      </a:pPr>
                      <a:r>
                        <a:rPr lang="en-US" altLang="zh-TW" sz="1100" kern="100" dirty="0">
                          <a:effectLst/>
                        </a:rPr>
                        <a:t>EXERCISE</a:t>
                      </a:r>
                    </a:p>
                    <a:p>
                      <a:pPr algn="ctr">
                        <a:spcAft>
                          <a:spcPts val="0"/>
                        </a:spcAft>
                      </a:pPr>
                      <a:r>
                        <a:rPr lang="zh-TW" sz="1100" kern="100" dirty="0">
                          <a:effectLst/>
                        </a:rPr>
                        <a:t>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DURATION</a:t>
                      </a:r>
                    </a:p>
                    <a:p>
                      <a:pPr algn="ctr">
                        <a:spcAft>
                          <a:spcPts val="0"/>
                        </a:spcAft>
                      </a:pPr>
                      <a:r>
                        <a:rPr lang="zh-TW" sz="1100" kern="100" dirty="0">
                          <a:effectLst/>
                        </a:rPr>
                        <a:t>時間</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INTENSITY</a:t>
                      </a:r>
                    </a:p>
                    <a:p>
                      <a:pPr algn="ctr">
                        <a:spcAft>
                          <a:spcPts val="0"/>
                        </a:spcAft>
                      </a:pPr>
                      <a:r>
                        <a:rPr lang="zh-TW" sz="1100" kern="100" dirty="0">
                          <a:effectLst/>
                        </a:rPr>
                        <a:t>強度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COMENTS</a:t>
                      </a:r>
                    </a:p>
                    <a:p>
                      <a:pPr algn="ctr">
                        <a:spcAft>
                          <a:spcPts val="0"/>
                        </a:spcAft>
                      </a:pPr>
                      <a:r>
                        <a:rPr lang="zh-TW" sz="1100" kern="100" dirty="0">
                          <a:effectLst/>
                        </a:rPr>
                        <a:t>註釋</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3009136330"/>
                  </a:ext>
                </a:extLst>
              </a:tr>
              <a:tr h="0">
                <a:tc rowSpan="2">
                  <a:txBody>
                    <a:bodyPr/>
                    <a:lstStyle/>
                    <a:p>
                      <a:pPr>
                        <a:spcAft>
                          <a:spcPts val="0"/>
                        </a:spcAft>
                      </a:pPr>
                      <a:r>
                        <a:rPr lang="en-US" altLang="zh-TW" sz="1100" dirty="0">
                          <a:effectLst/>
                        </a:rPr>
                        <a:t>1. INTRODUCTION</a:t>
                      </a:r>
                    </a:p>
                    <a:p>
                      <a:pPr>
                        <a:spcAft>
                          <a:spcPts val="0"/>
                        </a:spcAft>
                      </a:pPr>
                      <a:r>
                        <a:rPr lang="en-US" sz="1100" kern="100" dirty="0">
                          <a:effectLst/>
                        </a:rPr>
                        <a:t>1.</a:t>
                      </a:r>
                      <a:r>
                        <a:rPr lang="zh-TW" sz="1100" kern="100" dirty="0">
                          <a:effectLst/>
                        </a:rPr>
                        <a:t>入門</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effectLst/>
                        </a:rPr>
                        <a:t>Preparation</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100" kern="100" dirty="0">
                          <a:effectLst/>
                        </a:rPr>
                        <a:t>準備</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n-US" sz="1100" kern="100" dirty="0">
                          <a:effectLst/>
                        </a:rPr>
                        <a:t>15 min</a:t>
                      </a:r>
                    </a:p>
                    <a:p>
                      <a:pPr algn="ctr">
                        <a:spcAft>
                          <a:spcPts val="0"/>
                        </a:spcAft>
                      </a:pP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Low</a:t>
                      </a:r>
                    </a:p>
                    <a:p>
                      <a:pPr algn="ctr">
                        <a:spcAft>
                          <a:spcPts val="0"/>
                        </a:spcAft>
                      </a:pPr>
                      <a:r>
                        <a:rPr lang="zh-TW" sz="1100" kern="100" dirty="0">
                          <a:effectLst/>
                        </a:rPr>
                        <a:t>低度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rowSpan="2">
                  <a:txBody>
                    <a:bodyPr/>
                    <a:lstStyle/>
                    <a:p>
                      <a:pPr marL="182563" indent="-182563" algn="l" defTabSz="914400" rtl="0" eaLnBrk="1" latinLnBrk="0" hangingPunct="1">
                        <a:spcAft>
                          <a:spcPts val="0"/>
                        </a:spcAft>
                        <a:buNone/>
                      </a:pPr>
                      <a:r>
                        <a:rPr lang="en-US" sz="1100" kern="100" dirty="0">
                          <a:solidFill>
                            <a:schemeClr val="tx1"/>
                          </a:solidFill>
                          <a:effectLst/>
                          <a:latin typeface="+mn-lt"/>
                          <a:ea typeface="+mn-ea"/>
                          <a:cs typeface="+mn-cs"/>
                        </a:rPr>
                        <a:t>1. 	Step movement</a:t>
                      </a:r>
                      <a:br>
                        <a:rPr lang="en-US" sz="1100" kern="100" dirty="0">
                          <a:solidFill>
                            <a:schemeClr val="tx1"/>
                          </a:solidFill>
                          <a:effectLst/>
                          <a:latin typeface="+mn-lt"/>
                          <a:ea typeface="+mn-ea"/>
                          <a:cs typeface="+mn-cs"/>
                        </a:rPr>
                      </a:br>
                      <a:r>
                        <a:rPr lang="zh-TW" altLang="en-US" sz="1100" kern="100" dirty="0">
                          <a:solidFill>
                            <a:schemeClr val="tx1"/>
                          </a:solidFill>
                          <a:effectLst/>
                          <a:latin typeface="+mn-lt"/>
                          <a:ea typeface="+mn-ea"/>
                          <a:cs typeface="+mn-cs"/>
                        </a:rPr>
                        <a:t>台階運動</a:t>
                      </a:r>
                    </a:p>
                    <a:p>
                      <a:pPr marL="182563" indent="-182563" algn="l" defTabSz="914400" rtl="0" eaLnBrk="1" latinLnBrk="0" hangingPunct="1">
                        <a:spcAft>
                          <a:spcPts val="0"/>
                        </a:spcAft>
                        <a:buNone/>
                      </a:pPr>
                      <a:r>
                        <a:rPr lang="en-US" sz="1100" kern="100" dirty="0">
                          <a:solidFill>
                            <a:schemeClr val="tx1"/>
                          </a:solidFill>
                          <a:effectLst/>
                          <a:latin typeface="+mn-lt"/>
                          <a:ea typeface="+mn-ea"/>
                          <a:cs typeface="+mn-cs"/>
                        </a:rPr>
                        <a:t>2. 	Jump movement</a:t>
                      </a:r>
                      <a:br>
                        <a:rPr lang="en-US" sz="1100" kern="100" dirty="0">
                          <a:solidFill>
                            <a:schemeClr val="tx1"/>
                          </a:solidFill>
                          <a:effectLst/>
                          <a:latin typeface="+mn-lt"/>
                          <a:ea typeface="+mn-ea"/>
                          <a:cs typeface="+mn-cs"/>
                        </a:rPr>
                      </a:br>
                      <a:r>
                        <a:rPr lang="zh-TW" altLang="en-US" sz="1100" kern="100" dirty="0">
                          <a:solidFill>
                            <a:schemeClr val="tx1"/>
                          </a:solidFill>
                          <a:effectLst/>
                          <a:latin typeface="+mn-lt"/>
                          <a:ea typeface="+mn-ea"/>
                          <a:cs typeface="+mn-cs"/>
                        </a:rPr>
                        <a:t>跳躍運動</a:t>
                      </a:r>
                    </a:p>
                    <a:p>
                      <a:pPr marL="182563" indent="-182563" algn="l" defTabSz="914400" rtl="0" eaLnBrk="1" latinLnBrk="0" hangingPunct="1">
                        <a:spcAft>
                          <a:spcPts val="0"/>
                        </a:spcAft>
                        <a:buNone/>
                      </a:pPr>
                      <a:r>
                        <a:rPr lang="en-US" sz="1100" kern="100" dirty="0">
                          <a:solidFill>
                            <a:schemeClr val="tx1"/>
                          </a:solidFill>
                          <a:effectLst/>
                          <a:latin typeface="+mn-lt"/>
                          <a:ea typeface="+mn-ea"/>
                          <a:cs typeface="+mn-cs"/>
                        </a:rPr>
                        <a:t>3. 	The pace of change</a:t>
                      </a:r>
                      <a:br>
                        <a:rPr lang="en-US" sz="1100" kern="100" dirty="0">
                          <a:solidFill>
                            <a:schemeClr val="tx1"/>
                          </a:solidFill>
                          <a:effectLst/>
                          <a:latin typeface="+mn-lt"/>
                          <a:ea typeface="+mn-ea"/>
                          <a:cs typeface="+mn-cs"/>
                        </a:rPr>
                      </a:br>
                      <a:r>
                        <a:rPr lang="zh-TW" altLang="en-US" sz="1100" kern="100" dirty="0">
                          <a:solidFill>
                            <a:schemeClr val="tx1"/>
                          </a:solidFill>
                          <a:effectLst/>
                          <a:latin typeface="+mn-lt"/>
                          <a:ea typeface="+mn-ea"/>
                          <a:cs typeface="+mn-cs"/>
                        </a:rPr>
                        <a:t>改變步伐</a:t>
                      </a:r>
                    </a:p>
                    <a:p>
                      <a:pPr marL="182563" indent="-182563" algn="l" defTabSz="914400" rtl="0" eaLnBrk="1" latinLnBrk="0" hangingPunct="1">
                        <a:spcAft>
                          <a:spcPts val="0"/>
                        </a:spcAft>
                        <a:buNone/>
                      </a:pPr>
                      <a:r>
                        <a:rPr lang="en-US" sz="1100" kern="100" dirty="0">
                          <a:solidFill>
                            <a:schemeClr val="tx1"/>
                          </a:solidFill>
                          <a:effectLst/>
                          <a:latin typeface="+mn-lt"/>
                          <a:ea typeface="+mn-ea"/>
                          <a:cs typeface="+mn-cs"/>
                        </a:rPr>
                        <a:t>4. 	</a:t>
                      </a:r>
                      <a:r>
                        <a:rPr lang="en-US" sz="1100" kern="100" dirty="0" err="1">
                          <a:solidFill>
                            <a:schemeClr val="tx1"/>
                          </a:solidFill>
                          <a:effectLst/>
                          <a:latin typeface="+mn-lt"/>
                          <a:ea typeface="+mn-ea"/>
                          <a:cs typeface="+mn-cs"/>
                        </a:rPr>
                        <a:t>Defence</a:t>
                      </a:r>
                      <a:r>
                        <a:rPr lang="en-US" sz="1100" kern="100" dirty="0">
                          <a:solidFill>
                            <a:schemeClr val="tx1"/>
                          </a:solidFill>
                          <a:effectLst/>
                          <a:latin typeface="+mn-lt"/>
                          <a:ea typeface="+mn-ea"/>
                          <a:cs typeface="+mn-cs"/>
                        </a:rPr>
                        <a:t> and fight back</a:t>
                      </a:r>
                      <a:br>
                        <a:rPr lang="en-US" sz="1100" kern="100" dirty="0">
                          <a:solidFill>
                            <a:schemeClr val="tx1"/>
                          </a:solidFill>
                          <a:effectLst/>
                          <a:latin typeface="+mn-lt"/>
                          <a:ea typeface="+mn-ea"/>
                          <a:cs typeface="+mn-cs"/>
                        </a:rPr>
                      </a:br>
                      <a:r>
                        <a:rPr lang="zh-TW" altLang="en-US" sz="1100" kern="100" dirty="0">
                          <a:solidFill>
                            <a:schemeClr val="tx1"/>
                          </a:solidFill>
                          <a:effectLst/>
                          <a:latin typeface="+mn-lt"/>
                          <a:ea typeface="+mn-ea"/>
                          <a:cs typeface="+mn-cs"/>
                        </a:rPr>
                        <a:t>防守和回擊</a:t>
                      </a:r>
                    </a:p>
                  </a:txBody>
                  <a:tcPr marL="68580" marR="68580" marT="0" marB="0">
                    <a:solidFill>
                      <a:schemeClr val="bg1"/>
                    </a:solidFill>
                  </a:tcPr>
                </a:tc>
                <a:extLst>
                  <a:ext uri="{0D108BD9-81ED-4DB2-BD59-A6C34878D82A}">
                    <a16:rowId xmlns:a16="http://schemas.microsoft.com/office/drawing/2014/main" xmlns="" val="2403048734"/>
                  </a:ext>
                </a:extLst>
              </a:tr>
              <a:tr h="0">
                <a:tc vMerge="1">
                  <a:txBody>
                    <a:bodyPr/>
                    <a:lstStyle/>
                    <a:p>
                      <a:endParaRPr lang="zh-TW" altLang="en-US"/>
                    </a:p>
                  </a:txBody>
                  <a:tcPr/>
                </a:tc>
                <a:tc>
                  <a:txBody>
                    <a:bodyPr/>
                    <a:lstStyle/>
                    <a:p>
                      <a:pPr algn="l">
                        <a:spcAft>
                          <a:spcPts val="0"/>
                        </a:spcAft>
                      </a:pPr>
                      <a:r>
                        <a:rPr lang="en-US" altLang="zh-TW" sz="1100" dirty="0">
                          <a:effectLst/>
                        </a:rPr>
                        <a:t>Manual training</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100" kern="100" dirty="0">
                          <a:effectLst/>
                        </a:rPr>
                        <a:t>手動訓練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20 min</a:t>
                      </a:r>
                    </a:p>
                    <a:p>
                      <a:pPr algn="ctr">
                        <a:spcAft>
                          <a:spcPts val="0"/>
                        </a:spcAft>
                      </a:pPr>
                      <a:r>
                        <a:rPr lang="en-US" sz="1100" kern="100" dirty="0">
                          <a:effectLst/>
                        </a:rPr>
                        <a:t>20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effectLst/>
                        </a:rPr>
                        <a:t>Medium</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xmlns="" val="852930383"/>
                  </a:ext>
                </a:extLst>
              </a:tr>
              <a:tr h="0">
                <a:tc rowSpan="2">
                  <a:txBody>
                    <a:bodyPr/>
                    <a:lstStyle/>
                    <a:p>
                      <a:pPr>
                        <a:spcAft>
                          <a:spcPts val="0"/>
                        </a:spcAft>
                      </a:pPr>
                      <a:r>
                        <a:rPr lang="en-US" altLang="zh-TW" sz="1100" dirty="0">
                          <a:effectLst/>
                        </a:rPr>
                        <a:t>2. MAINTRAINING</a:t>
                      </a:r>
                    </a:p>
                    <a:p>
                      <a:pPr>
                        <a:spcAft>
                          <a:spcPts val="0"/>
                        </a:spcAft>
                      </a:pPr>
                      <a:r>
                        <a:rPr lang="en-US" sz="1100" kern="100" dirty="0">
                          <a:effectLst/>
                        </a:rPr>
                        <a:t>2.</a:t>
                      </a:r>
                      <a:r>
                        <a:rPr lang="zh-TW" sz="1100" kern="100" dirty="0">
                          <a:effectLst/>
                        </a:rPr>
                        <a:t>主要訓練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a:effectLst/>
                        </a:rPr>
                        <a:t>Moving on practise in pairs</a:t>
                      </a:r>
                      <a:endParaRPr lang="zh-TW" altLang="zh-TW" sz="1100">
                        <a:solidFill>
                          <a:srgbClr val="000000"/>
                        </a:solidFill>
                        <a:effectLst/>
                        <a:latin typeface="Courier New" panose="02070309020205020404" pitchFamily="49" charset="0"/>
                        <a:ea typeface="Courier New" panose="02070309020205020404" pitchFamily="49" charset="0"/>
                      </a:endParaRPr>
                    </a:p>
                    <a:p>
                      <a:pPr>
                        <a:spcAft>
                          <a:spcPts val="0"/>
                        </a:spcAft>
                      </a:pPr>
                      <a:r>
                        <a:rPr lang="zh-TW" sz="1100" kern="100">
                          <a:effectLst/>
                        </a:rPr>
                        <a:t>配對練習的移動</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30 min</a:t>
                      </a:r>
                    </a:p>
                    <a:p>
                      <a:pPr algn="ctr">
                        <a:spcAft>
                          <a:spcPts val="0"/>
                        </a:spcAft>
                      </a:pPr>
                      <a:r>
                        <a:rPr lang="en-US" sz="1100" kern="100" dirty="0">
                          <a:effectLst/>
                        </a:rPr>
                        <a:t>30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effectLst/>
                        </a:rPr>
                        <a:t>Medium</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rowSpan="2">
                  <a:txBody>
                    <a:bodyPr/>
                    <a:lstStyle/>
                    <a:p>
                      <a:pPr algn="ctr">
                        <a:spcAft>
                          <a:spcPts val="0"/>
                        </a:spcAft>
                      </a:pPr>
                      <a:r>
                        <a:rPr lang="en-US" altLang="zh-TW" sz="1100" kern="100" dirty="0" err="1">
                          <a:effectLst/>
                        </a:rPr>
                        <a:t>Practise</a:t>
                      </a:r>
                      <a:r>
                        <a:rPr lang="en-US" altLang="zh-TW" sz="1100" kern="100" dirty="0">
                          <a:effectLst/>
                        </a:rPr>
                        <a:t> in pairs</a:t>
                      </a:r>
                      <a:r>
                        <a:rPr lang="zh-TW" sz="1100" kern="100" dirty="0">
                          <a:effectLst/>
                        </a:rPr>
                        <a:t>配對練習</a:t>
                      </a:r>
                    </a:p>
                    <a:p>
                      <a:pPr marL="182563" indent="-182563">
                        <a:spcAft>
                          <a:spcPts val="0"/>
                        </a:spcAft>
                        <a:buNone/>
                      </a:pPr>
                      <a:r>
                        <a:rPr lang="en-US" sz="1100" kern="100" dirty="0">
                          <a:effectLst/>
                        </a:rPr>
                        <a:t>1. 	Moving forward and backward</a:t>
                      </a:r>
                      <a:br>
                        <a:rPr lang="en-US" sz="1100" kern="100" dirty="0">
                          <a:effectLst/>
                        </a:rPr>
                      </a:br>
                      <a:r>
                        <a:rPr lang="zh-TW" sz="1100" kern="100" dirty="0">
                          <a:effectLst/>
                        </a:rPr>
                        <a:t>向前與向後移動</a:t>
                      </a:r>
                    </a:p>
                    <a:p>
                      <a:pPr marL="182563" indent="-182563">
                        <a:spcAft>
                          <a:spcPts val="0"/>
                        </a:spcAft>
                      </a:pPr>
                      <a:r>
                        <a:rPr lang="en-US" sz="1100" kern="100" dirty="0">
                          <a:effectLst/>
                        </a:rPr>
                        <a:t>2. 	Moving right and left</a:t>
                      </a:r>
                      <a:br>
                        <a:rPr lang="en-US" sz="1100" kern="100" dirty="0">
                          <a:effectLst/>
                        </a:rPr>
                      </a:br>
                      <a:r>
                        <a:rPr lang="zh-TW" sz="1100" kern="100" dirty="0">
                          <a:effectLst/>
                        </a:rPr>
                        <a:t>向右與向左移動</a:t>
                      </a:r>
                    </a:p>
                    <a:p>
                      <a:pPr marL="182563" indent="-182563">
                        <a:spcAft>
                          <a:spcPts val="0"/>
                        </a:spcAft>
                      </a:pPr>
                      <a:r>
                        <a:rPr lang="en-US" sz="1100" kern="100" dirty="0">
                          <a:effectLst/>
                        </a:rPr>
                        <a:t>3. 	Retreat and fight back</a:t>
                      </a:r>
                      <a:br>
                        <a:rPr lang="en-US" sz="1100" kern="100" dirty="0">
                          <a:effectLst/>
                        </a:rPr>
                      </a:br>
                      <a:r>
                        <a:rPr lang="zh-TW" sz="1100" kern="100" dirty="0">
                          <a:effectLst/>
                        </a:rPr>
                        <a:t>躲避與回擊</a:t>
                      </a:r>
                    </a:p>
                    <a:p>
                      <a:pPr marL="182563" indent="-182563">
                        <a:spcAft>
                          <a:spcPts val="0"/>
                        </a:spcAft>
                      </a:pPr>
                      <a:r>
                        <a:rPr lang="en-US" sz="1100" kern="100" dirty="0">
                          <a:effectLst/>
                        </a:rPr>
                        <a:t>4. 	Change the pace and fight back</a:t>
                      </a:r>
                      <a:br>
                        <a:rPr lang="en-US" sz="1100" kern="100" dirty="0">
                          <a:effectLst/>
                        </a:rPr>
                      </a:br>
                      <a:r>
                        <a:rPr lang="zh-TW" sz="1100" kern="100" dirty="0">
                          <a:effectLst/>
                        </a:rPr>
                        <a:t>變更步伐和回擊</a:t>
                      </a:r>
                    </a:p>
                    <a:p>
                      <a:pPr marL="182563" indent="-182563">
                        <a:spcAft>
                          <a:spcPts val="0"/>
                        </a:spcAft>
                      </a:pPr>
                      <a:r>
                        <a:rPr lang="en-US" sz="1100" kern="100" dirty="0">
                          <a:effectLst/>
                        </a:rPr>
                        <a:t>5. 	Change the pace running, t groups, 30” 4 times</a:t>
                      </a:r>
                      <a:br>
                        <a:rPr lang="en-US" sz="1100" kern="100" dirty="0">
                          <a:effectLst/>
                        </a:rPr>
                      </a:br>
                      <a:r>
                        <a:rPr lang="zh-TW" sz="1100" kern="100" dirty="0">
                          <a:effectLst/>
                        </a:rPr>
                        <a:t>變更步伐跑步，</a:t>
                      </a:r>
                      <a:r>
                        <a:rPr lang="en-US" sz="1100" kern="100" dirty="0">
                          <a:effectLst/>
                        </a:rPr>
                        <a:t>5</a:t>
                      </a:r>
                      <a:r>
                        <a:rPr lang="zh-TW" sz="1100" kern="100" dirty="0">
                          <a:effectLst/>
                        </a:rPr>
                        <a:t>組、</a:t>
                      </a:r>
                      <a:r>
                        <a:rPr lang="en-US" sz="1100" kern="100" dirty="0">
                          <a:effectLst/>
                        </a:rPr>
                        <a:t>30”</a:t>
                      </a:r>
                      <a:r>
                        <a:rPr lang="zh-TW" sz="1100" kern="100" dirty="0">
                          <a:effectLst/>
                        </a:rPr>
                        <a:t>共</a:t>
                      </a:r>
                      <a:r>
                        <a:rPr lang="en-US" sz="1100" kern="100" dirty="0">
                          <a:effectLst/>
                        </a:rPr>
                        <a:t>4</a:t>
                      </a:r>
                      <a:r>
                        <a:rPr lang="zh-TW" sz="1100" kern="100" dirty="0">
                          <a:effectLst/>
                        </a:rPr>
                        <a:t>次</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926126376"/>
                  </a:ext>
                </a:extLst>
              </a:tr>
              <a:tr h="0">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effectLst/>
                        </a:rPr>
                        <a:t>30” Change the pace running</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spcAft>
                          <a:spcPts val="0"/>
                        </a:spcAft>
                      </a:pPr>
                      <a:r>
                        <a:rPr lang="en-US" sz="1100" kern="100" dirty="0">
                          <a:effectLst/>
                        </a:rPr>
                        <a:t>30”</a:t>
                      </a:r>
                      <a:r>
                        <a:rPr lang="zh-TW" sz="1100" kern="100" dirty="0">
                          <a:effectLst/>
                        </a:rPr>
                        <a:t>變更步伐跑步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15 min</a:t>
                      </a:r>
                    </a:p>
                    <a:p>
                      <a:pPr algn="ctr">
                        <a:spcAft>
                          <a:spcPts val="0"/>
                        </a:spcAft>
                      </a:pP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High</a:t>
                      </a:r>
                    </a:p>
                    <a:p>
                      <a:pPr algn="ctr">
                        <a:spcAft>
                          <a:spcPts val="0"/>
                        </a:spcAft>
                      </a:pPr>
                      <a:r>
                        <a:rPr lang="zh-TW" sz="1100" kern="100" dirty="0">
                          <a:effectLst/>
                        </a:rPr>
                        <a:t>高度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xmlns="" val="3398140745"/>
                  </a:ext>
                </a:extLst>
              </a:tr>
              <a:tr h="0">
                <a:tc gridSpan="2">
                  <a:txBody>
                    <a:bodyPr/>
                    <a:lstStyle/>
                    <a:p>
                      <a:pPr>
                        <a:spcAft>
                          <a:spcPts val="0"/>
                        </a:spcAft>
                      </a:pPr>
                      <a:r>
                        <a:rPr lang="en-US" altLang="zh-TW" sz="1100" dirty="0">
                          <a:effectLst/>
                        </a:rPr>
                        <a:t>3. CONCLUSION</a:t>
                      </a:r>
                      <a:endParaRPr lang="en-US" altLang="zh-TW" sz="1100" kern="100" dirty="0">
                        <a:effectLst/>
                      </a:endParaRPr>
                    </a:p>
                    <a:p>
                      <a:pPr>
                        <a:spcAft>
                          <a:spcPts val="0"/>
                        </a:spcAft>
                      </a:pPr>
                      <a:r>
                        <a:rPr lang="en-US" sz="1100" kern="100" dirty="0">
                          <a:effectLst/>
                        </a:rPr>
                        <a:t>3.</a:t>
                      </a:r>
                      <a:r>
                        <a:rPr lang="zh-TW" sz="1100" kern="100" dirty="0">
                          <a:effectLst/>
                        </a:rPr>
                        <a:t>結論</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pP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n-US" sz="1100" kern="100" dirty="0">
                          <a:effectLst/>
                        </a:rPr>
                        <a:t>15 min</a:t>
                      </a:r>
                    </a:p>
                    <a:p>
                      <a:pPr algn="ctr">
                        <a:spcAft>
                          <a:spcPts val="0"/>
                        </a:spcAft>
                      </a:pP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Low</a:t>
                      </a:r>
                    </a:p>
                    <a:p>
                      <a:pPr algn="ctr">
                        <a:spcAft>
                          <a:spcPts val="0"/>
                        </a:spcAft>
                      </a:pPr>
                      <a:r>
                        <a:rPr lang="zh-TW" sz="1100" kern="100" dirty="0">
                          <a:effectLst/>
                        </a:rPr>
                        <a:t>低度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effectLst/>
                        </a:rPr>
                        <a:t>Tennis, relaxing</a:t>
                      </a:r>
                      <a:endParaRPr lang="en-US" altLang="zh-TW" sz="1100" kern="100" dirty="0">
                        <a:effectLst/>
                      </a:endParaRPr>
                    </a:p>
                    <a:p>
                      <a:pPr>
                        <a:spcAft>
                          <a:spcPts val="0"/>
                        </a:spcAft>
                      </a:pPr>
                      <a:r>
                        <a:rPr lang="zh-TW" sz="1100" kern="100" dirty="0">
                          <a:effectLst/>
                        </a:rPr>
                        <a:t>網球、放鬆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542713528"/>
                  </a:ext>
                </a:extLst>
              </a:tr>
            </a:tbl>
          </a:graphicData>
        </a:graphic>
      </p:graphicFrame>
      <p:graphicFrame>
        <p:nvGraphicFramePr>
          <p:cNvPr id="9" name="表格 8">
            <a:extLst>
              <a:ext uri="{FF2B5EF4-FFF2-40B4-BE49-F238E27FC236}">
                <a16:creationId xmlns:a16="http://schemas.microsoft.com/office/drawing/2014/main" xmlns="" id="{FF38E74D-0BEA-4233-A8D3-3DCD9F95B244}"/>
              </a:ext>
            </a:extLst>
          </p:cNvPr>
          <p:cNvGraphicFramePr>
            <a:graphicFrameLocks noGrp="1"/>
          </p:cNvGraphicFramePr>
          <p:nvPr>
            <p:extLst>
              <p:ext uri="{D42A27DB-BD31-4B8C-83A1-F6EECF244321}">
                <p14:modId xmlns:p14="http://schemas.microsoft.com/office/powerpoint/2010/main" val="2814467096"/>
              </p:ext>
            </p:extLst>
          </p:nvPr>
        </p:nvGraphicFramePr>
        <p:xfrm>
          <a:off x="845820" y="1319054"/>
          <a:ext cx="8328660" cy="670560"/>
        </p:xfrm>
        <a:graphic>
          <a:graphicData uri="http://schemas.openxmlformats.org/drawingml/2006/table">
            <a:tbl>
              <a:tblPr firstRow="1" firstCol="1" bandRow="1"/>
              <a:tblGrid>
                <a:gridCol w="1619950">
                  <a:extLst>
                    <a:ext uri="{9D8B030D-6E8A-4147-A177-3AD203B41FA5}">
                      <a16:colId xmlns:a16="http://schemas.microsoft.com/office/drawing/2014/main" xmlns="" val="340078956"/>
                    </a:ext>
                  </a:extLst>
                </a:gridCol>
                <a:gridCol w="3239899">
                  <a:extLst>
                    <a:ext uri="{9D8B030D-6E8A-4147-A177-3AD203B41FA5}">
                      <a16:colId xmlns:a16="http://schemas.microsoft.com/office/drawing/2014/main" xmlns="" val="4042994376"/>
                    </a:ext>
                  </a:extLst>
                </a:gridCol>
                <a:gridCol w="1038397">
                  <a:extLst>
                    <a:ext uri="{9D8B030D-6E8A-4147-A177-3AD203B41FA5}">
                      <a16:colId xmlns:a16="http://schemas.microsoft.com/office/drawing/2014/main" xmlns="" val="3122614285"/>
                    </a:ext>
                  </a:extLst>
                </a:gridCol>
                <a:gridCol w="2430414">
                  <a:extLst>
                    <a:ext uri="{9D8B030D-6E8A-4147-A177-3AD203B41FA5}">
                      <a16:colId xmlns:a16="http://schemas.microsoft.com/office/drawing/2014/main" xmlns="" val="1454702312"/>
                    </a:ext>
                  </a:extLst>
                </a:gridCol>
              </a:tblGrid>
              <a:tr h="0">
                <a:tc>
                  <a:txBody>
                    <a:bodyPr/>
                    <a:lstStyle/>
                    <a:p>
                      <a:pPr>
                        <a:spcAft>
                          <a:spcPts val="0"/>
                        </a:spcAft>
                      </a:pPr>
                      <a:r>
                        <a:rPr lang="en-US" altLang="zh-TW" sz="1100" dirty="0"/>
                        <a:t>TRAINING PERIOD</a:t>
                      </a:r>
                    </a:p>
                    <a:p>
                      <a:pPr>
                        <a:spcAft>
                          <a:spcPts val="0"/>
                        </a:spcAft>
                      </a:pPr>
                      <a:r>
                        <a:rPr lang="zh-TW" sz="1100" kern="100" dirty="0">
                          <a:effectLst/>
                        </a:rPr>
                        <a:t>訓練期間</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spcAft>
                          <a:spcPts val="0"/>
                        </a:spcAft>
                      </a:pPr>
                      <a:r>
                        <a:rPr lang="en-US" altLang="zh-TW" sz="1100" dirty="0"/>
                        <a:t>Special preparation training</a:t>
                      </a:r>
                    </a:p>
                    <a:p>
                      <a:pPr>
                        <a:spcAft>
                          <a:spcPts val="0"/>
                        </a:spcAft>
                      </a:pPr>
                      <a:r>
                        <a:rPr lang="zh-TW" sz="1100" kern="100" dirty="0">
                          <a:effectLst/>
                        </a:rPr>
                        <a:t>特別準備訓練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n-US" altLang="zh-TW" sz="1100" kern="100" dirty="0">
                          <a:effectLst/>
                        </a:rPr>
                        <a:t>DATE</a:t>
                      </a:r>
                    </a:p>
                    <a:p>
                      <a:pPr algn="ctr">
                        <a:spcAft>
                          <a:spcPts val="0"/>
                        </a:spcAft>
                      </a:pPr>
                      <a:r>
                        <a:rPr lang="zh-TW" sz="1100" kern="100" dirty="0">
                          <a:effectLst/>
                        </a:rPr>
                        <a:t>日期</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sz="1100" kern="100" dirty="0">
                          <a:effectLst/>
                        </a:rPr>
                        <a:t>2013.3.22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791846420"/>
                  </a:ext>
                </a:extLst>
              </a:tr>
              <a:tr h="0">
                <a:tc>
                  <a:txBody>
                    <a:bodyPr/>
                    <a:lstStyle/>
                    <a:p>
                      <a:pPr>
                        <a:spcAft>
                          <a:spcPts val="0"/>
                        </a:spcAft>
                      </a:pPr>
                      <a:r>
                        <a:rPr lang="en-US" altLang="zh-TW" sz="1100" dirty="0"/>
                        <a:t>TRAINING FOR：</a:t>
                      </a:r>
                      <a:endParaRPr lang="en-US" altLang="zh-TW" sz="1100" kern="100" dirty="0">
                        <a:effectLst/>
                      </a:endParaRPr>
                    </a:p>
                    <a:p>
                      <a:pPr>
                        <a:spcAft>
                          <a:spcPts val="0"/>
                        </a:spcAft>
                      </a:pPr>
                      <a:r>
                        <a:rPr lang="zh-TW" sz="1100" kern="100" dirty="0">
                          <a:effectLst/>
                        </a:rPr>
                        <a:t>訓練</a:t>
                      </a:r>
                      <a:r>
                        <a:rPr lang="zh-TW" sz="1100" kern="100" dirty="0" smtClean="0">
                          <a:effectLst/>
                        </a:rPr>
                        <a:t>目的</a:t>
                      </a:r>
                      <a:r>
                        <a:rPr lang="en-US" sz="1100" kern="100" dirty="0" smtClean="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t>Defensive footwork training</a:t>
                      </a:r>
                      <a:endParaRPr lang="zh-TW" altLang="zh-TW" sz="1100" dirty="0"/>
                    </a:p>
                    <a:p>
                      <a:pPr>
                        <a:spcAft>
                          <a:spcPts val="0"/>
                        </a:spcAft>
                      </a:pPr>
                      <a:r>
                        <a:rPr lang="zh-TW" sz="1100" kern="100" dirty="0">
                          <a:effectLst/>
                        </a:rPr>
                        <a:t>防守腳步訓練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spcAft>
                          <a:spcPts val="0"/>
                        </a:spcAft>
                      </a:pPr>
                      <a:r>
                        <a:rPr lang="en-US" sz="1100" kern="10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tc>
                  <a:txBody>
                    <a:bodyPr/>
                    <a:lstStyle/>
                    <a:p>
                      <a:pPr>
                        <a:spcAft>
                          <a:spcPts val="0"/>
                        </a:spcAft>
                      </a:pPr>
                      <a:r>
                        <a:rPr lang="en-US" sz="1100" kern="10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416116081"/>
                  </a:ext>
                </a:extLst>
              </a:tr>
            </a:tbl>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519BBDF-B5D9-4442-B751-7D52AF20FB79}" type="slidenum">
              <a:rPr lang="en-US" altLang="en-US" sz="1200" smtClean="0">
                <a:solidFill>
                  <a:srgbClr val="FFFFFF"/>
                </a:solidFill>
                <a:latin typeface="Arial Black" panose="020B0A04020102090204" pitchFamily="34" charset="0"/>
                <a:sym typeface="Arial Black" panose="020B0A04020102090204" pitchFamily="34" charset="0"/>
              </a:rPr>
              <a:pPr/>
              <a:t>83</a:t>
            </a:fld>
            <a:endParaRPr lang="en-US" altLang="en-US" sz="1200">
              <a:solidFill>
                <a:srgbClr val="FFFFFF"/>
              </a:solidFill>
              <a:latin typeface="Arial Black" panose="020B0A04020102090204" pitchFamily="34" charset="0"/>
              <a:sym typeface="Arial Black" panose="020B0A04020102090204" pitchFamily="34" charset="0"/>
            </a:endParaRPr>
          </a:p>
        </p:txBody>
      </p:sp>
      <p:sp>
        <p:nvSpPr>
          <p:cNvPr id="187395" name="Rectangle 3"/>
          <p:cNvSpPr>
            <a:spLocks noGrp="1" noChangeArrowheads="1"/>
          </p:cNvSpPr>
          <p:nvPr>
            <p:ph type="title"/>
          </p:nvPr>
        </p:nvSpPr>
        <p:spPr>
          <a:xfrm>
            <a:off x="1136650" y="333375"/>
            <a:ext cx="8769350" cy="647700"/>
          </a:xfrm>
        </p:spPr>
        <p:txBody>
          <a:bodyPr/>
          <a:lstStyle/>
          <a:p>
            <a:pPr eaLnBrk="1" hangingPunct="1"/>
            <a:r>
              <a:rPr lang="pl-PL" altLang="en-US" sz="2400" dirty="0"/>
              <a:t>Ex. training plans – prev. Courses</a:t>
            </a:r>
            <a:r>
              <a:rPr lang="en-US" altLang="en-US" sz="2400" dirty="0"/>
              <a:t/>
            </a:r>
            <a:br>
              <a:rPr lang="en-US" altLang="en-US" sz="2400" dirty="0"/>
            </a:br>
            <a:r>
              <a:rPr lang="zh-TW" altLang="en-US" sz="2400" b="1" dirty="0" smtClean="0"/>
              <a:t>舉例：訓練</a:t>
            </a:r>
            <a:r>
              <a:rPr lang="zh-TW" altLang="en-US" sz="2400" b="1" dirty="0"/>
              <a:t>規劃</a:t>
            </a:r>
            <a:r>
              <a:rPr lang="en-US" altLang="zh-TW" sz="2400" b="1" dirty="0"/>
              <a:t>-</a:t>
            </a:r>
            <a:r>
              <a:rPr lang="zh-TW" altLang="en-US" sz="2400" b="1" dirty="0"/>
              <a:t>先前的課程</a:t>
            </a:r>
            <a:endParaRPr lang="en-US" altLang="en-US" sz="2400" dirty="0"/>
          </a:p>
        </p:txBody>
      </p:sp>
      <p:graphicFrame>
        <p:nvGraphicFramePr>
          <p:cNvPr id="2" name="表格 1">
            <a:extLst>
              <a:ext uri="{FF2B5EF4-FFF2-40B4-BE49-F238E27FC236}">
                <a16:creationId xmlns:a16="http://schemas.microsoft.com/office/drawing/2014/main" xmlns="" id="{3125525E-8CEF-4E8F-9FCB-5E5D781EBA90}"/>
              </a:ext>
            </a:extLst>
          </p:cNvPr>
          <p:cNvGraphicFramePr>
            <a:graphicFrameLocks noGrp="1"/>
          </p:cNvGraphicFramePr>
          <p:nvPr>
            <p:extLst>
              <p:ext uri="{D42A27DB-BD31-4B8C-83A1-F6EECF244321}">
                <p14:modId xmlns:p14="http://schemas.microsoft.com/office/powerpoint/2010/main" val="1022337793"/>
              </p:ext>
            </p:extLst>
          </p:nvPr>
        </p:nvGraphicFramePr>
        <p:xfrm>
          <a:off x="561340" y="2225040"/>
          <a:ext cx="8796020" cy="3718560"/>
        </p:xfrm>
        <a:graphic>
          <a:graphicData uri="http://schemas.openxmlformats.org/drawingml/2006/table">
            <a:tbl>
              <a:tblPr firstRow="1" firstCol="1" bandRow="1"/>
              <a:tblGrid>
                <a:gridCol w="1744223">
                  <a:extLst>
                    <a:ext uri="{9D8B030D-6E8A-4147-A177-3AD203B41FA5}">
                      <a16:colId xmlns:a16="http://schemas.microsoft.com/office/drawing/2014/main" xmlns="" val="1897671833"/>
                    </a:ext>
                  </a:extLst>
                </a:gridCol>
                <a:gridCol w="1744223">
                  <a:extLst>
                    <a:ext uri="{9D8B030D-6E8A-4147-A177-3AD203B41FA5}">
                      <a16:colId xmlns:a16="http://schemas.microsoft.com/office/drawing/2014/main" xmlns="" val="2067427874"/>
                    </a:ext>
                  </a:extLst>
                </a:gridCol>
                <a:gridCol w="1744223">
                  <a:extLst>
                    <a:ext uri="{9D8B030D-6E8A-4147-A177-3AD203B41FA5}">
                      <a16:colId xmlns:a16="http://schemas.microsoft.com/office/drawing/2014/main" xmlns="" val="1330980055"/>
                    </a:ext>
                  </a:extLst>
                </a:gridCol>
                <a:gridCol w="946492">
                  <a:extLst>
                    <a:ext uri="{9D8B030D-6E8A-4147-A177-3AD203B41FA5}">
                      <a16:colId xmlns:a16="http://schemas.microsoft.com/office/drawing/2014/main" xmlns="" val="3699709194"/>
                    </a:ext>
                  </a:extLst>
                </a:gridCol>
                <a:gridCol w="2616859">
                  <a:extLst>
                    <a:ext uri="{9D8B030D-6E8A-4147-A177-3AD203B41FA5}">
                      <a16:colId xmlns:a16="http://schemas.microsoft.com/office/drawing/2014/main" xmlns="" val="1620974205"/>
                    </a:ext>
                  </a:extLst>
                </a:gridCol>
              </a:tblGrid>
              <a:tr h="295632">
                <a:tc gridSpan="2">
                  <a:txBody>
                    <a:bodyPr/>
                    <a:lstStyle/>
                    <a:p>
                      <a:pPr algn="ctr">
                        <a:spcAft>
                          <a:spcPts val="0"/>
                        </a:spcAft>
                      </a:pPr>
                      <a:r>
                        <a:rPr lang="en-US" altLang="zh-TW" sz="1100" kern="100" dirty="0">
                          <a:effectLst/>
                        </a:rPr>
                        <a:t>EXERCISE</a:t>
                      </a:r>
                    </a:p>
                    <a:p>
                      <a:pPr algn="ctr">
                        <a:spcAft>
                          <a:spcPts val="0"/>
                        </a:spcAft>
                      </a:pPr>
                      <a:r>
                        <a:rPr lang="zh-TW" sz="1100" kern="100" dirty="0">
                          <a:effectLst/>
                        </a:rPr>
                        <a:t>訓練</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100" kern="100" dirty="0">
                          <a:effectLst/>
                        </a:rPr>
                        <a:t>DURATION</a:t>
                      </a:r>
                    </a:p>
                    <a:p>
                      <a:pPr algn="ctr">
                        <a:spcAft>
                          <a:spcPts val="0"/>
                        </a:spcAft>
                      </a:pPr>
                      <a:r>
                        <a:rPr lang="zh-TW" sz="1100" kern="100" dirty="0">
                          <a:effectLst/>
                        </a:rPr>
                        <a:t>時間</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INTENSITY</a:t>
                      </a:r>
                    </a:p>
                    <a:p>
                      <a:pPr algn="ctr">
                        <a:spcAft>
                          <a:spcPts val="0"/>
                        </a:spcAft>
                      </a:pPr>
                      <a:r>
                        <a:rPr lang="zh-TW" sz="1100" kern="100" dirty="0">
                          <a:effectLst/>
                        </a:rPr>
                        <a:t>強度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COMENTS</a:t>
                      </a:r>
                    </a:p>
                    <a:p>
                      <a:pPr algn="ctr">
                        <a:spcAft>
                          <a:spcPts val="0"/>
                        </a:spcAft>
                      </a:pPr>
                      <a:r>
                        <a:rPr lang="zh-TW" sz="1100" kern="100" dirty="0">
                          <a:effectLst/>
                        </a:rPr>
                        <a:t>註釋</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718143929"/>
                  </a:ext>
                </a:extLst>
              </a:tr>
              <a:tr h="295632">
                <a:tc rowSpan="2">
                  <a:txBody>
                    <a:bodyPr/>
                    <a:lstStyle/>
                    <a:p>
                      <a:pPr>
                        <a:spcAft>
                          <a:spcPts val="0"/>
                        </a:spcAft>
                      </a:pPr>
                      <a:r>
                        <a:rPr lang="en-US" altLang="zh-TW" sz="1200" dirty="0">
                          <a:effectLst/>
                        </a:rPr>
                        <a:t>1. INTRODUCTION</a:t>
                      </a:r>
                    </a:p>
                    <a:p>
                      <a:pPr>
                        <a:spcAft>
                          <a:spcPts val="0"/>
                        </a:spcAft>
                      </a:pPr>
                      <a:r>
                        <a:rPr lang="en-US" altLang="zh-TW" sz="1200" kern="100" dirty="0">
                          <a:effectLst/>
                        </a:rPr>
                        <a:t>1.</a:t>
                      </a:r>
                      <a:r>
                        <a:rPr lang="zh-TW" altLang="zh-TW" sz="1200" kern="100" dirty="0">
                          <a:effectLst/>
                        </a:rPr>
                        <a:t>入門</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100" b="0" i="0" u="none" strike="noStrike" kern="1200" dirty="0">
                          <a:solidFill>
                            <a:schemeClr val="tx1"/>
                          </a:solidFill>
                          <a:effectLst/>
                          <a:latin typeface="+mn-lt"/>
                          <a:ea typeface="+mn-ea"/>
                          <a:cs typeface="+mn-cs"/>
                        </a:rPr>
                        <a:t>GENERAL WORM UP</a:t>
                      </a:r>
                    </a:p>
                    <a:p>
                      <a:pPr>
                        <a:spcAft>
                          <a:spcPts val="0"/>
                        </a:spcAft>
                      </a:pPr>
                      <a:r>
                        <a:rPr lang="zh-TW" sz="1100" kern="100" dirty="0">
                          <a:effectLst/>
                        </a:rPr>
                        <a:t>一般暖身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a:effectLst/>
                        </a:rPr>
                        <a:t>10 min</a:t>
                      </a:r>
                    </a:p>
                    <a:p>
                      <a:pPr algn="ctr">
                        <a:spcAft>
                          <a:spcPts val="0"/>
                        </a:spcAft>
                      </a:pPr>
                      <a:r>
                        <a:rPr lang="en-US" sz="1100" kern="100" dirty="0">
                          <a:effectLst/>
                        </a:rPr>
                        <a:t>10</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Low</a:t>
                      </a:r>
                    </a:p>
                    <a:p>
                      <a:pPr algn="ctr">
                        <a:spcAft>
                          <a:spcPts val="0"/>
                        </a:spcAft>
                      </a:pPr>
                      <a:r>
                        <a:rPr lang="zh-TW" altLang="zh-TW" sz="1100" kern="100" dirty="0">
                          <a:effectLst/>
                        </a:rPr>
                        <a:t>低度</a:t>
                      </a:r>
                      <a:endParaRPr lang="zh-TW" alt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rowSpan="2">
                  <a:txBody>
                    <a:bodyPr/>
                    <a:lstStyle/>
                    <a:p>
                      <a:pPr>
                        <a:spcAft>
                          <a:spcPts val="0"/>
                        </a:spcAft>
                      </a:pPr>
                      <a:r>
                        <a:rPr lang="en-US" altLang="zh-TW" sz="1100" b="0" i="0" u="none" strike="noStrike" kern="1200" dirty="0">
                          <a:solidFill>
                            <a:schemeClr val="tx1"/>
                          </a:solidFill>
                          <a:effectLst/>
                          <a:latin typeface="+mn-lt"/>
                          <a:ea typeface="+mn-ea"/>
                          <a:cs typeface="+mn-cs"/>
                        </a:rPr>
                        <a:t>STRETCH 10MIN, Play 15min</a:t>
                      </a:r>
                      <a:endParaRPr lang="en-US" altLang="zh-TW" sz="1100" kern="100" dirty="0">
                        <a:effectLst/>
                      </a:endParaRPr>
                    </a:p>
                    <a:p>
                      <a:pPr>
                        <a:spcAft>
                          <a:spcPts val="0"/>
                        </a:spcAft>
                      </a:pPr>
                      <a:r>
                        <a:rPr lang="zh-TW" sz="1100" kern="100" dirty="0">
                          <a:effectLst/>
                        </a:rPr>
                        <a:t>伸展</a:t>
                      </a:r>
                      <a:r>
                        <a:rPr lang="en-US" sz="1100" kern="100" dirty="0">
                          <a:effectLst/>
                        </a:rPr>
                        <a:t>20</a:t>
                      </a:r>
                      <a:r>
                        <a:rPr lang="zh-TW" sz="1100" kern="100" dirty="0">
                          <a:effectLst/>
                        </a:rPr>
                        <a:t>分、對打</a:t>
                      </a:r>
                      <a:r>
                        <a:rPr lang="en-US" sz="1100" kern="100" dirty="0">
                          <a:effectLst/>
                        </a:rPr>
                        <a:t>15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583418120"/>
                  </a:ext>
                </a:extLst>
              </a:tr>
              <a:tr h="295632">
                <a:tc vMerge="1">
                  <a:txBody>
                    <a:bodyPr/>
                    <a:lstStyle/>
                    <a:p>
                      <a:endParaRPr lang="zh-TW" altLang="en-US"/>
                    </a:p>
                  </a:txBody>
                  <a:tcPr/>
                </a:tc>
                <a:tc>
                  <a:txBody>
                    <a:bodyPr/>
                    <a:lstStyle/>
                    <a:p>
                      <a:pPr>
                        <a:spcAft>
                          <a:spcPts val="0"/>
                        </a:spcAft>
                      </a:pPr>
                      <a:r>
                        <a:rPr lang="en-US" altLang="zh-TW" sz="1100" b="0" i="0" u="none" strike="noStrike" kern="1200" dirty="0">
                          <a:solidFill>
                            <a:schemeClr val="tx1"/>
                          </a:solidFill>
                          <a:effectLst/>
                          <a:latin typeface="+mn-lt"/>
                          <a:ea typeface="+mn-ea"/>
                          <a:cs typeface="+mn-cs"/>
                        </a:rPr>
                        <a:t>SPECIFIC WORM UP</a:t>
                      </a:r>
                    </a:p>
                    <a:p>
                      <a:pPr>
                        <a:spcAft>
                          <a:spcPts val="0"/>
                        </a:spcAft>
                      </a:pPr>
                      <a:r>
                        <a:rPr lang="zh-TW" sz="1100" kern="100" dirty="0">
                          <a:effectLst/>
                        </a:rPr>
                        <a:t>具體暖身</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15 min</a:t>
                      </a:r>
                    </a:p>
                    <a:p>
                      <a:pPr algn="ctr">
                        <a:spcAft>
                          <a:spcPts val="0"/>
                        </a:spcAft>
                      </a:pPr>
                      <a:r>
                        <a:rPr lang="en-US" altLang="zh-TW" sz="1100" kern="100" dirty="0">
                          <a:effectLst/>
                        </a:rPr>
                        <a:t>15</a:t>
                      </a:r>
                      <a:r>
                        <a:rPr lang="zh-TW" altLang="zh-TW" sz="1100" kern="100" dirty="0">
                          <a:effectLst/>
                        </a:rPr>
                        <a:t>分</a:t>
                      </a:r>
                      <a:endParaRPr lang="zh-TW" alt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effectLst/>
                        </a:rPr>
                        <a:t>Medium</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xmlns="" val="1634347113"/>
                  </a:ext>
                </a:extLst>
              </a:tr>
              <a:tr h="591264">
                <a:tc rowSpan="2">
                  <a:txBody>
                    <a:bodyPr/>
                    <a:lstStyle/>
                    <a:p>
                      <a:pPr>
                        <a:spcAft>
                          <a:spcPts val="0"/>
                        </a:spcAft>
                      </a:pPr>
                      <a:r>
                        <a:rPr lang="en-US" altLang="zh-TW" sz="1200" dirty="0">
                          <a:effectLst/>
                        </a:rPr>
                        <a:t>2. MAINTRAINING</a:t>
                      </a:r>
                    </a:p>
                    <a:p>
                      <a:pPr>
                        <a:spcAft>
                          <a:spcPts val="0"/>
                        </a:spcAft>
                      </a:pPr>
                      <a:r>
                        <a:rPr lang="en-US" altLang="zh-TW" sz="1200" kern="100" dirty="0">
                          <a:effectLst/>
                        </a:rPr>
                        <a:t>2.</a:t>
                      </a:r>
                      <a:r>
                        <a:rPr lang="zh-TW" altLang="zh-TW" sz="1200" kern="100" dirty="0">
                          <a:effectLst/>
                        </a:rPr>
                        <a:t>主要訓練</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100" b="0" i="0" u="none" strike="noStrike" kern="1200" dirty="0">
                          <a:solidFill>
                            <a:schemeClr val="tx1"/>
                          </a:solidFill>
                          <a:effectLst/>
                          <a:latin typeface="+mn-lt"/>
                          <a:ea typeface="+mn-ea"/>
                          <a:cs typeface="+mn-cs"/>
                        </a:rPr>
                        <a:t>Technique shadow boxing with </a:t>
                      </a:r>
                      <a:r>
                        <a:rPr lang="en-US" altLang="zh-TW" sz="1100" b="0" i="0" u="none" strike="noStrike" kern="1200" dirty="0" err="1">
                          <a:solidFill>
                            <a:schemeClr val="tx1"/>
                          </a:solidFill>
                          <a:effectLst/>
                          <a:latin typeface="+mn-lt"/>
                          <a:ea typeface="+mn-ea"/>
                          <a:cs typeface="+mn-cs"/>
                        </a:rPr>
                        <a:t>coath</a:t>
                      </a:r>
                      <a:endParaRPr lang="en-US" altLang="zh-TW" sz="1100" b="0" i="0" u="none" strike="noStrike" kern="1200" dirty="0">
                        <a:solidFill>
                          <a:schemeClr val="tx1"/>
                        </a:solidFill>
                        <a:effectLst/>
                        <a:latin typeface="+mn-lt"/>
                        <a:ea typeface="+mn-ea"/>
                        <a:cs typeface="+mn-cs"/>
                      </a:endParaRPr>
                    </a:p>
                    <a:p>
                      <a:pPr>
                        <a:spcAft>
                          <a:spcPts val="0"/>
                        </a:spcAft>
                      </a:pPr>
                      <a:r>
                        <a:rPr lang="zh-TW" sz="1100" kern="100" dirty="0">
                          <a:effectLst/>
                        </a:rPr>
                        <a:t>與教練練習空氣拳擊技巧</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20 min</a:t>
                      </a:r>
                    </a:p>
                    <a:p>
                      <a:pPr algn="ctr">
                        <a:spcAft>
                          <a:spcPts val="0"/>
                        </a:spcAft>
                      </a:pPr>
                      <a:r>
                        <a:rPr lang="en-US" altLang="zh-TW" sz="1100" kern="100" dirty="0">
                          <a:effectLst/>
                        </a:rPr>
                        <a:t>20</a:t>
                      </a:r>
                      <a:r>
                        <a:rPr lang="zh-TW" altLang="zh-TW" sz="1100" kern="100" dirty="0">
                          <a:effectLst/>
                        </a:rPr>
                        <a:t>分</a:t>
                      </a:r>
                      <a:endParaRPr lang="zh-TW" alt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effectLst/>
                        </a:rPr>
                        <a:t>Medium</a:t>
                      </a:r>
                      <a:endParaRPr lang="zh-TW" altLang="zh-TW" sz="1100" dirty="0">
                        <a:solidFill>
                          <a:srgbClr val="000000"/>
                        </a:solidFill>
                        <a:effectLst/>
                        <a:latin typeface="Courier New" panose="02070309020205020404" pitchFamily="49" charset="0"/>
                        <a:ea typeface="Courier New" panose="02070309020205020404" pitchFamily="49" charset="0"/>
                      </a:endParaRPr>
                    </a:p>
                    <a:p>
                      <a:pPr algn="ctr">
                        <a:spcAft>
                          <a:spcPts val="0"/>
                        </a:spcAft>
                      </a:pPr>
                      <a:r>
                        <a:rPr lang="zh-TW" sz="1100" kern="100" dirty="0">
                          <a:effectLst/>
                        </a:rPr>
                        <a:t>中等</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rowSpan="2">
                  <a:txBody>
                    <a:bodyPr/>
                    <a:lstStyle/>
                    <a:p>
                      <a:pPr marL="182563" indent="-182563" algn="l">
                        <a:spcAft>
                          <a:spcPts val="0"/>
                        </a:spcAft>
                      </a:pPr>
                      <a:r>
                        <a:rPr lang="en-US" altLang="zh-TW" sz="1100" kern="1200" dirty="0">
                          <a:solidFill>
                            <a:schemeClr val="tx1"/>
                          </a:solidFill>
                          <a:effectLst/>
                          <a:latin typeface="+mn-lt"/>
                          <a:ea typeface="+mn-ea"/>
                          <a:cs typeface="+mn-cs"/>
                        </a:rPr>
                        <a:t>1. 	BLOCKTHE STRAIGI IT PUNCH AND COUNTKR</a:t>
                      </a:r>
                      <a:br>
                        <a:rPr lang="en-US" altLang="zh-TW" sz="1100" kern="1200" dirty="0">
                          <a:solidFill>
                            <a:schemeClr val="tx1"/>
                          </a:solidFill>
                          <a:effectLst/>
                          <a:latin typeface="+mn-lt"/>
                          <a:ea typeface="+mn-ea"/>
                          <a:cs typeface="+mn-cs"/>
                        </a:rPr>
                      </a:br>
                      <a:r>
                        <a:rPr lang="zh-TW" altLang="zh-TW" sz="1100" kern="100" dirty="0">
                          <a:effectLst/>
                        </a:rPr>
                        <a:t>阻擋直拳與反擊</a:t>
                      </a:r>
                      <a:endParaRPr lang="en-US" altLang="zh-TW" sz="1100" kern="100" dirty="0">
                        <a:effectLst/>
                      </a:endParaRPr>
                    </a:p>
                    <a:p>
                      <a:pPr marL="182563" indent="-182563" algn="l">
                        <a:spcAft>
                          <a:spcPts val="0"/>
                        </a:spcAft>
                      </a:pPr>
                      <a:r>
                        <a:rPr lang="en-US" altLang="zh-TW" sz="1100" kern="1200" dirty="0">
                          <a:solidFill>
                            <a:schemeClr val="tx1"/>
                          </a:solidFill>
                          <a:effectLst/>
                          <a:latin typeface="+mn-lt"/>
                          <a:ea typeface="+mn-ea"/>
                          <a:cs typeface="+mn-cs"/>
                        </a:rPr>
                        <a:t>2. 	BLOCK, HOOK PUNCH AND COUNTER</a:t>
                      </a:r>
                      <a:br>
                        <a:rPr lang="en-US" altLang="zh-TW" sz="1100" kern="1200" dirty="0">
                          <a:solidFill>
                            <a:schemeClr val="tx1"/>
                          </a:solidFill>
                          <a:effectLst/>
                          <a:latin typeface="+mn-lt"/>
                          <a:ea typeface="+mn-ea"/>
                          <a:cs typeface="+mn-cs"/>
                        </a:rPr>
                      </a:br>
                      <a:r>
                        <a:rPr lang="zh-TW" altLang="zh-TW" sz="1100" kern="100" dirty="0">
                          <a:effectLst/>
                        </a:rPr>
                        <a:t>阻擋鉤拳與反擊</a:t>
                      </a:r>
                    </a:p>
                    <a:p>
                      <a:pPr marL="182563" indent="-182563" algn="l">
                        <a:spcAft>
                          <a:spcPts val="0"/>
                        </a:spcAft>
                      </a:pPr>
                      <a:r>
                        <a:rPr lang="en-US" altLang="zh-TW" sz="1100" kern="1200" dirty="0">
                          <a:solidFill>
                            <a:schemeClr val="tx1"/>
                          </a:solidFill>
                          <a:effectLst/>
                          <a:latin typeface="+mn-lt"/>
                          <a:ea typeface="+mn-ea"/>
                          <a:cs typeface="+mn-cs"/>
                        </a:rPr>
                        <a:t>3. 	BLOCK THE UPPER CUT PUNCH AND COUNTER</a:t>
                      </a:r>
                      <a:br>
                        <a:rPr lang="en-US" altLang="zh-TW" sz="1100" kern="1200" dirty="0">
                          <a:solidFill>
                            <a:schemeClr val="tx1"/>
                          </a:solidFill>
                          <a:effectLst/>
                          <a:latin typeface="+mn-lt"/>
                          <a:ea typeface="+mn-ea"/>
                          <a:cs typeface="+mn-cs"/>
                        </a:rPr>
                      </a:br>
                      <a:r>
                        <a:rPr lang="zh-TW" altLang="zh-TW" sz="1100" kern="100" dirty="0">
                          <a:effectLst/>
                        </a:rPr>
                        <a:t>阻擋上鉤拳與反擊</a:t>
                      </a:r>
                    </a:p>
                    <a:p>
                      <a:pPr marL="182563" indent="-182563" algn="l">
                        <a:spcAft>
                          <a:spcPts val="0"/>
                        </a:spcAft>
                      </a:pPr>
                      <a:r>
                        <a:rPr lang="en-US" altLang="zh-TW" sz="1100" kern="1200" dirty="0">
                          <a:solidFill>
                            <a:schemeClr val="tx1"/>
                          </a:solidFill>
                          <a:effectLst/>
                          <a:latin typeface="+mn-lt"/>
                          <a:ea typeface="+mn-ea"/>
                          <a:cs typeface="+mn-cs"/>
                        </a:rPr>
                        <a:t>4. 	THE TARGET SAME WITH THE SHADOW BOXING JUST BHFORE.</a:t>
                      </a:r>
                      <a:br>
                        <a:rPr lang="en-US" altLang="zh-TW" sz="1100" kern="1200" dirty="0">
                          <a:solidFill>
                            <a:schemeClr val="tx1"/>
                          </a:solidFill>
                          <a:effectLst/>
                          <a:latin typeface="+mn-lt"/>
                          <a:ea typeface="+mn-ea"/>
                          <a:cs typeface="+mn-cs"/>
                        </a:rPr>
                      </a:br>
                      <a:r>
                        <a:rPr lang="zh-TW" altLang="zh-TW" sz="1100" kern="100" dirty="0">
                          <a:effectLst/>
                        </a:rPr>
                        <a:t>與先前影子拳擊的相同目標</a:t>
                      </a:r>
                    </a:p>
                    <a:p>
                      <a:pPr marL="182563" indent="-182563" algn="l">
                        <a:spcAft>
                          <a:spcPts val="0"/>
                        </a:spcAft>
                      </a:pPr>
                      <a:r>
                        <a:rPr lang="en-US" altLang="zh-TW" sz="1100" kern="1200" dirty="0">
                          <a:solidFill>
                            <a:schemeClr val="tx1"/>
                          </a:solidFill>
                          <a:effectLst/>
                          <a:latin typeface="+mn-lt"/>
                          <a:ea typeface="+mn-ea"/>
                          <a:cs typeface="+mn-cs"/>
                        </a:rPr>
                        <a:t>5. 	MINX4RONUDS)X2PERSONS</a:t>
                      </a:r>
                      <a:br>
                        <a:rPr lang="en-US" altLang="zh-TW" sz="1100" kern="1200" dirty="0">
                          <a:solidFill>
                            <a:schemeClr val="tx1"/>
                          </a:solidFill>
                          <a:effectLst/>
                          <a:latin typeface="+mn-lt"/>
                          <a:ea typeface="+mn-ea"/>
                          <a:cs typeface="+mn-cs"/>
                        </a:rPr>
                      </a:br>
                      <a:r>
                        <a:rPr lang="zh-TW" sz="1100" kern="100" dirty="0">
                          <a:effectLst/>
                        </a:rPr>
                        <a:t>至少</a:t>
                      </a:r>
                      <a:r>
                        <a:rPr lang="en-US" sz="1100" kern="100" dirty="0">
                          <a:effectLst/>
                        </a:rPr>
                        <a:t>X4</a:t>
                      </a:r>
                      <a:r>
                        <a:rPr lang="zh-TW" sz="1100" kern="100" dirty="0">
                          <a:effectLst/>
                        </a:rPr>
                        <a:t>回合</a:t>
                      </a:r>
                      <a:r>
                        <a:rPr lang="en-US" sz="1100" kern="100" dirty="0">
                          <a:effectLst/>
                        </a:rPr>
                        <a:t>X2</a:t>
                      </a:r>
                      <a:r>
                        <a:rPr lang="zh-TW" sz="1100" kern="100" dirty="0">
                          <a:effectLst/>
                        </a:rPr>
                        <a:t>人</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652091012"/>
                  </a:ext>
                </a:extLst>
              </a:tr>
              <a:tr h="1182529">
                <a:tc vMerge="1">
                  <a:txBody>
                    <a:bodyPr/>
                    <a:lstStyle/>
                    <a:p>
                      <a:endParaRPr lang="zh-TW" altLang="en-US"/>
                    </a:p>
                  </a:txBody>
                  <a:tcPr/>
                </a:tc>
                <a:tc>
                  <a:txBody>
                    <a:bodyPr/>
                    <a:lstStyle/>
                    <a:p>
                      <a:pPr>
                        <a:spcAft>
                          <a:spcPts val="0"/>
                        </a:spcAft>
                      </a:pPr>
                      <a:r>
                        <a:rPr lang="en-US" altLang="zh-TW" sz="1100" b="0" i="0" u="none" strike="noStrike" kern="1200" dirty="0">
                          <a:solidFill>
                            <a:schemeClr val="tx1"/>
                          </a:solidFill>
                          <a:effectLst/>
                          <a:latin typeface="+mn-lt"/>
                          <a:ea typeface="+mn-ea"/>
                          <a:cs typeface="+mn-cs"/>
                        </a:rPr>
                        <a:t>Technique target exercise with boxers</a:t>
                      </a:r>
                    </a:p>
                    <a:p>
                      <a:pPr>
                        <a:spcAft>
                          <a:spcPts val="0"/>
                        </a:spcAft>
                      </a:pPr>
                      <a:r>
                        <a:rPr lang="zh-TW" sz="1100" kern="100" dirty="0">
                          <a:effectLst/>
                        </a:rPr>
                        <a:t>與教練練習目標訓練技巧</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a:effectLst/>
                        </a:rPr>
                        <a:t>45 min</a:t>
                      </a:r>
                    </a:p>
                    <a:p>
                      <a:pPr algn="ctr">
                        <a:spcAft>
                          <a:spcPts val="0"/>
                        </a:spcAft>
                      </a:pPr>
                      <a:r>
                        <a:rPr lang="en-US" sz="1100" kern="100" dirty="0">
                          <a:effectLst/>
                        </a:rPr>
                        <a:t>45</a:t>
                      </a:r>
                      <a:r>
                        <a:rPr lang="zh-TW" sz="1100" kern="100" dirty="0">
                          <a:effectLst/>
                        </a:rPr>
                        <a:t>分</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100" kern="100" dirty="0">
                          <a:effectLst/>
                        </a:rPr>
                        <a:t>High</a:t>
                      </a:r>
                    </a:p>
                    <a:p>
                      <a:pPr algn="ctr">
                        <a:spcAft>
                          <a:spcPts val="0"/>
                        </a:spcAft>
                      </a:pPr>
                      <a:r>
                        <a:rPr lang="zh-TW" sz="1100" kern="100" dirty="0">
                          <a:effectLst/>
                        </a:rPr>
                        <a:t>高度</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vMerge="1">
                  <a:txBody>
                    <a:bodyPr/>
                    <a:lstStyle/>
                    <a:p>
                      <a:endParaRPr lang="zh-TW" altLang="en-US"/>
                    </a:p>
                  </a:txBody>
                  <a:tcPr/>
                </a:tc>
                <a:extLst>
                  <a:ext uri="{0D108BD9-81ED-4DB2-BD59-A6C34878D82A}">
                    <a16:rowId xmlns:a16="http://schemas.microsoft.com/office/drawing/2014/main" xmlns="" val="3080853697"/>
                  </a:ext>
                </a:extLst>
              </a:tr>
              <a:tr h="295632">
                <a:tc gridSpan="2">
                  <a:txBody>
                    <a:bodyPr/>
                    <a:lstStyle/>
                    <a:p>
                      <a:pPr>
                        <a:spcAft>
                          <a:spcPts val="0"/>
                        </a:spcAft>
                      </a:pPr>
                      <a:r>
                        <a:rPr lang="en-US" altLang="zh-TW" sz="1200" dirty="0">
                          <a:effectLst/>
                        </a:rPr>
                        <a:t>3. CONCLUSION</a:t>
                      </a:r>
                      <a:endParaRPr lang="en-US" altLang="zh-TW" sz="1200" kern="100" dirty="0">
                        <a:effectLst/>
                      </a:endParaRPr>
                    </a:p>
                    <a:p>
                      <a:pPr>
                        <a:spcAft>
                          <a:spcPts val="0"/>
                        </a:spcAft>
                      </a:pPr>
                      <a:r>
                        <a:rPr lang="en-US" altLang="zh-TW" sz="1200" kern="100" dirty="0">
                          <a:effectLst/>
                        </a:rPr>
                        <a:t>3.</a:t>
                      </a:r>
                      <a:r>
                        <a:rPr lang="zh-TW" altLang="zh-TW" sz="1200" kern="100" dirty="0">
                          <a:effectLst/>
                        </a:rPr>
                        <a:t>結論</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effectLst/>
                        </a:rPr>
                        <a:t>15 min</a:t>
                      </a:r>
                    </a:p>
                    <a:p>
                      <a:pPr algn="ctr">
                        <a:spcAft>
                          <a:spcPts val="0"/>
                        </a:spcAft>
                      </a:pPr>
                      <a:r>
                        <a:rPr lang="en-US" sz="1200" kern="100" dirty="0">
                          <a:effectLst/>
                        </a:rPr>
                        <a:t>15</a:t>
                      </a:r>
                      <a:r>
                        <a:rPr lang="zh-TW" sz="1200" kern="10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en-US" altLang="zh-TW" sz="1200" kern="100" dirty="0">
                          <a:effectLst/>
                        </a:rPr>
                        <a:t>Low</a:t>
                      </a:r>
                    </a:p>
                    <a:p>
                      <a:pPr algn="ctr">
                        <a:spcAft>
                          <a:spcPts val="0"/>
                        </a:spcAft>
                      </a:pPr>
                      <a:r>
                        <a:rPr lang="zh-TW" altLang="zh-TW" sz="1200" kern="100" dirty="0">
                          <a:effectLst/>
                        </a:rPr>
                        <a:t>低度</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200" kern="100" dirty="0">
                          <a:effectLst/>
                        </a:rPr>
                        <a:t>STRETCHING 20 MIN</a:t>
                      </a:r>
                    </a:p>
                    <a:p>
                      <a:pPr>
                        <a:spcAft>
                          <a:spcPts val="0"/>
                        </a:spcAft>
                      </a:pPr>
                      <a:r>
                        <a:rPr lang="zh-TW" sz="1200" kern="100" dirty="0">
                          <a:effectLst/>
                        </a:rPr>
                        <a:t>伸展</a:t>
                      </a:r>
                      <a:r>
                        <a:rPr lang="en-US" sz="1200" kern="100" dirty="0">
                          <a:effectLst/>
                        </a:rPr>
                        <a:t>20</a:t>
                      </a:r>
                      <a:r>
                        <a:rPr lang="zh-TW" sz="1200" kern="10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925568153"/>
                  </a:ext>
                </a:extLst>
              </a:tr>
            </a:tbl>
          </a:graphicData>
        </a:graphic>
      </p:graphicFrame>
      <p:graphicFrame>
        <p:nvGraphicFramePr>
          <p:cNvPr id="7" name="表格 6">
            <a:extLst>
              <a:ext uri="{FF2B5EF4-FFF2-40B4-BE49-F238E27FC236}">
                <a16:creationId xmlns:a16="http://schemas.microsoft.com/office/drawing/2014/main" xmlns="" id="{5A36A74E-8AAA-4E31-B1E3-A418833BEAA1}"/>
              </a:ext>
            </a:extLst>
          </p:cNvPr>
          <p:cNvGraphicFramePr>
            <a:graphicFrameLocks noGrp="1"/>
          </p:cNvGraphicFramePr>
          <p:nvPr>
            <p:extLst>
              <p:ext uri="{D42A27DB-BD31-4B8C-83A1-F6EECF244321}">
                <p14:modId xmlns:p14="http://schemas.microsoft.com/office/powerpoint/2010/main" val="592235373"/>
              </p:ext>
            </p:extLst>
          </p:nvPr>
        </p:nvGraphicFramePr>
        <p:xfrm>
          <a:off x="561340" y="1371600"/>
          <a:ext cx="8796020" cy="731520"/>
        </p:xfrm>
        <a:graphic>
          <a:graphicData uri="http://schemas.openxmlformats.org/drawingml/2006/table">
            <a:tbl>
              <a:tblPr firstRow="1" firstCol="1" bandRow="1"/>
              <a:tblGrid>
                <a:gridCol w="1744223">
                  <a:extLst>
                    <a:ext uri="{9D8B030D-6E8A-4147-A177-3AD203B41FA5}">
                      <a16:colId xmlns:a16="http://schemas.microsoft.com/office/drawing/2014/main" xmlns="" val="1897671833"/>
                    </a:ext>
                  </a:extLst>
                </a:gridCol>
                <a:gridCol w="3488446">
                  <a:extLst>
                    <a:ext uri="{9D8B030D-6E8A-4147-A177-3AD203B41FA5}">
                      <a16:colId xmlns:a16="http://schemas.microsoft.com/office/drawing/2014/main" xmlns="" val="2067427874"/>
                    </a:ext>
                  </a:extLst>
                </a:gridCol>
                <a:gridCol w="946492">
                  <a:extLst>
                    <a:ext uri="{9D8B030D-6E8A-4147-A177-3AD203B41FA5}">
                      <a16:colId xmlns:a16="http://schemas.microsoft.com/office/drawing/2014/main" xmlns="" val="3699709194"/>
                    </a:ext>
                  </a:extLst>
                </a:gridCol>
                <a:gridCol w="2616859">
                  <a:extLst>
                    <a:ext uri="{9D8B030D-6E8A-4147-A177-3AD203B41FA5}">
                      <a16:colId xmlns:a16="http://schemas.microsoft.com/office/drawing/2014/main" xmlns="" val="1620974205"/>
                    </a:ext>
                  </a:extLst>
                </a:gridCol>
              </a:tblGrid>
              <a:tr h="295632">
                <a:tc>
                  <a:txBody>
                    <a:bodyPr/>
                    <a:lstStyle/>
                    <a:p>
                      <a:pPr>
                        <a:spcAft>
                          <a:spcPts val="0"/>
                        </a:spcAft>
                      </a:pPr>
                      <a:r>
                        <a:rPr lang="en-US" altLang="zh-TW" sz="1200" kern="100" dirty="0">
                          <a:effectLst/>
                        </a:rPr>
                        <a:t>TRAINING PERIOD</a:t>
                      </a:r>
                    </a:p>
                    <a:p>
                      <a:pPr>
                        <a:spcAft>
                          <a:spcPts val="0"/>
                        </a:spcAft>
                      </a:pPr>
                      <a:r>
                        <a:rPr lang="zh-TW" sz="1200" kern="100" dirty="0">
                          <a:effectLst/>
                        </a:rPr>
                        <a:t>訓練期間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200" kern="100" dirty="0">
                          <a:effectLst/>
                        </a:rPr>
                        <a:t>Two months before the competition</a:t>
                      </a:r>
                    </a:p>
                    <a:p>
                      <a:pPr>
                        <a:spcAft>
                          <a:spcPts val="0"/>
                        </a:spcAft>
                      </a:pPr>
                      <a:r>
                        <a:rPr lang="zh-TW" sz="1200" kern="100" dirty="0">
                          <a:effectLst/>
                        </a:rPr>
                        <a:t>比賽之前兩個月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200" kern="100" dirty="0">
                          <a:effectLst/>
                        </a:rPr>
                        <a:t>DATE</a:t>
                      </a:r>
                    </a:p>
                    <a:p>
                      <a:pPr>
                        <a:spcAft>
                          <a:spcPts val="0"/>
                        </a:spcAft>
                      </a:pPr>
                      <a:r>
                        <a:rPr lang="zh-TW" sz="1200" kern="100" dirty="0">
                          <a:effectLst/>
                        </a:rPr>
                        <a:t>日期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sz="1200" kern="100" dirty="0">
                          <a:effectLst/>
                        </a:rPr>
                        <a:t>2014.3.23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286350296"/>
                  </a:ext>
                </a:extLst>
              </a:tr>
              <a:tr h="295632">
                <a:tc>
                  <a:txBody>
                    <a:bodyPr/>
                    <a:lstStyle/>
                    <a:p>
                      <a:pPr>
                        <a:spcAft>
                          <a:spcPts val="0"/>
                        </a:spcAft>
                      </a:pPr>
                      <a:r>
                        <a:rPr lang="en-US" altLang="zh-TW" sz="1200" kern="100" dirty="0">
                          <a:effectLst/>
                        </a:rPr>
                        <a:t>TRAINING FOR</a:t>
                      </a:r>
                    </a:p>
                    <a:p>
                      <a:pPr>
                        <a:spcAft>
                          <a:spcPts val="0"/>
                        </a:spcAft>
                      </a:pPr>
                      <a:r>
                        <a:rPr lang="zh-TW" sz="1200" kern="100" dirty="0">
                          <a:effectLst/>
                        </a:rPr>
                        <a:t>訓練</a:t>
                      </a:r>
                      <a:r>
                        <a:rPr lang="zh-TW" sz="1200" kern="100" dirty="0" smtClean="0">
                          <a:effectLst/>
                        </a:rPr>
                        <a:t>目的</a:t>
                      </a:r>
                      <a:r>
                        <a:rPr lang="en-US" sz="1200" kern="100" dirty="0" smtClean="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spcAft>
                          <a:spcPts val="0"/>
                        </a:spcAft>
                      </a:pPr>
                      <a:r>
                        <a:rPr lang="en-US" altLang="zh-TW" sz="1200" kern="100" dirty="0">
                          <a:effectLst/>
                        </a:rPr>
                        <a:t>Perfect target of hands defends</a:t>
                      </a:r>
                    </a:p>
                    <a:p>
                      <a:pPr>
                        <a:spcAft>
                          <a:spcPts val="0"/>
                        </a:spcAft>
                      </a:pPr>
                      <a:r>
                        <a:rPr lang="zh-TW" sz="1200" kern="100" dirty="0">
                          <a:effectLst/>
                        </a:rPr>
                        <a:t>手部防守的完美目標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algn="l">
                        <a:spcAft>
                          <a:spcPts val="0"/>
                        </a:spcAft>
                      </a:pPr>
                      <a:r>
                        <a:rPr lang="en-US" sz="1200" kern="100" dirty="0">
                          <a:effectLst/>
                        </a:rPr>
                        <a:t>TIME</a:t>
                      </a:r>
                    </a:p>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時間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solidFill>
                  </a:tcPr>
                </a:tc>
                <a:tc>
                  <a:txBody>
                    <a:bodyPr/>
                    <a:lstStyle/>
                    <a:p>
                      <a:pPr marL="0" algn="l" defTabSz="914400" rtl="0" eaLnBrk="1" latinLnBrk="0" hangingPunct="1">
                        <a:spcAft>
                          <a:spcPts val="0"/>
                        </a:spcAft>
                      </a:pPr>
                      <a:r>
                        <a:rPr lang="en-US" sz="1200" kern="100" dirty="0">
                          <a:solidFill>
                            <a:schemeClr val="tx1"/>
                          </a:solidFill>
                          <a:effectLst/>
                          <a:latin typeface="+mn-lt"/>
                          <a:ea typeface="+mn-ea"/>
                          <a:cs typeface="+mn-cs"/>
                        </a:rPr>
                        <a:t>100MIN</a:t>
                      </a:r>
                    </a:p>
                    <a:p>
                      <a:pPr marL="0" algn="l" defTabSz="914400" rtl="0" eaLnBrk="1" latinLnBrk="0" hangingPunct="1">
                        <a:spcAft>
                          <a:spcPts val="0"/>
                        </a:spcAft>
                      </a:pPr>
                      <a:r>
                        <a:rPr lang="en-US" altLang="zh-TW" sz="1200" kern="100" dirty="0">
                          <a:solidFill>
                            <a:schemeClr val="tx1"/>
                          </a:solidFill>
                          <a:effectLst/>
                          <a:latin typeface="+mn-lt"/>
                          <a:ea typeface="+mn-ea"/>
                          <a:cs typeface="+mn-cs"/>
                        </a:rPr>
                        <a:t>100</a:t>
                      </a:r>
                      <a:r>
                        <a:rPr lang="zh-TW" altLang="en-US" sz="1200" kern="100" dirty="0">
                          <a:solidFill>
                            <a:schemeClr val="tx1"/>
                          </a:solidFill>
                          <a:effectLst/>
                          <a:latin typeface="+mn-lt"/>
                          <a:ea typeface="+mn-ea"/>
                          <a:cs typeface="+mn-cs"/>
                        </a:rPr>
                        <a:t>分</a:t>
                      </a:r>
                    </a:p>
                  </a:txBody>
                  <a:tcPr marL="68580" marR="68580" marT="0" marB="0" anchor="ctr">
                    <a:solidFill>
                      <a:schemeClr val="bg1"/>
                    </a:solidFill>
                  </a:tcPr>
                </a:tc>
                <a:extLst>
                  <a:ext uri="{0D108BD9-81ED-4DB2-BD59-A6C34878D82A}">
                    <a16:rowId xmlns:a16="http://schemas.microsoft.com/office/drawing/2014/main" xmlns="" val="2109262017"/>
                  </a:ext>
                </a:extLst>
              </a:tr>
            </a:tbl>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C36B3D9-8CF2-49A5-BC1D-7D96DDE0B700}" type="slidenum">
              <a:rPr lang="en-US" altLang="pl-PL" sz="1200" smtClean="0">
                <a:solidFill>
                  <a:srgbClr val="FFFFFF"/>
                </a:solidFill>
                <a:latin typeface="Arial Black" panose="020B0A04020102090204" pitchFamily="34" charset="0"/>
                <a:sym typeface="Arial Black" panose="020B0A04020102090204" pitchFamily="34" charset="0"/>
              </a:rPr>
              <a:pPr/>
              <a:t>84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89443"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pl-PL" altLang="pl-PL" sz="4400" dirty="0">
                <a:latin typeface="Arial Black" panose="020B0A04020102090204" pitchFamily="34" charset="0"/>
                <a:ea typeface="ヒラギノ角ゴ ProN W6" charset="0"/>
                <a:cs typeface="ヒラギノ角ゴ ProN W6" charset="0"/>
                <a:sym typeface="Arial Black" panose="020B0A04020102090204" pitchFamily="34" charset="0"/>
              </a:rPr>
              <a:t>TRAINING PLAN STRUCTURES</a:t>
            </a:r>
            <a:r>
              <a:rPr lang="zh-TW" altLang="en-US" sz="4400" b="1" dirty="0">
                <a:latin typeface="Arial Black" panose="020B0A04020102090204" pitchFamily="34" charset="0"/>
                <a:ea typeface="ヒラギノ角ゴ ProN W6" charset="0"/>
                <a:cs typeface="ヒラギノ角ゴ ProN W6" charset="0"/>
                <a:sym typeface="Arial Black" panose="020B0A04020102090204" pitchFamily="34" charset="0"/>
              </a:rPr>
              <a:t>訓練規畫架構</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C60EC8F-6474-406A-A312-A5A8155357F7}" type="slidenum">
              <a:rPr lang="en-US" altLang="pl-PL" sz="1200" smtClean="0">
                <a:solidFill>
                  <a:srgbClr val="FFFFFF"/>
                </a:solidFill>
                <a:latin typeface="Arial Black" panose="020B0A04020102090204" pitchFamily="34" charset="0"/>
                <a:sym typeface="Arial Black" panose="020B0A04020102090204" pitchFamily="34" charset="0"/>
              </a:rPr>
              <a:pPr/>
              <a:t>85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08548" name="Rectangle 2"/>
          <p:cNvSpPr>
            <a:spLocks noGrp="1" noChangeArrowheads="1"/>
          </p:cNvSpPr>
          <p:nvPr>
            <p:ph type="body" idx="1"/>
          </p:nvPr>
        </p:nvSpPr>
        <p:spPr>
          <a:xfrm>
            <a:off x="560388" y="1125538"/>
            <a:ext cx="8785225" cy="5111750"/>
          </a:xfrm>
        </p:spPr>
        <p:txBody>
          <a:bodyPr/>
          <a:lstStyle/>
          <a:p>
            <a:pPr marL="0" indent="0" eaLnBrk="1" hangingPunct="1">
              <a:spcBef>
                <a:spcPct val="0"/>
              </a:spcBef>
              <a:buNone/>
              <a:defRPr/>
            </a:pPr>
            <a:r>
              <a:rPr lang="en-US" altLang="pl-PL" sz="2400" dirty="0"/>
              <a:t>The training program is an essential element to the development of the boxer. Training program must be well-planned and organized with individualization for the boxer with his/her skills level and preparations level.</a:t>
            </a:r>
            <a:r>
              <a:rPr lang="zh-TW" altLang="en-US" sz="2400" dirty="0"/>
              <a:t>訓練規劃</a:t>
            </a:r>
            <a:r>
              <a:rPr lang="zh-TW" altLang="zh-TW" sz="2400" dirty="0"/>
              <a:t>是拳擊手發展的基本要素。</a:t>
            </a:r>
            <a:r>
              <a:rPr lang="zh-TW" altLang="en-US" sz="2400" dirty="0"/>
              <a:t>訓練規劃</a:t>
            </a:r>
            <a:r>
              <a:rPr lang="zh-TW" altLang="zh-TW" sz="2400" dirty="0"/>
              <a:t>必須按照他/她的技能</a:t>
            </a:r>
            <a:r>
              <a:rPr lang="zh-TW" altLang="en-US" sz="2400" dirty="0"/>
              <a:t>水準</a:t>
            </a:r>
            <a:r>
              <a:rPr lang="zh-TW" altLang="zh-TW" sz="2400" dirty="0"/>
              <a:t>和</a:t>
            </a:r>
            <a:r>
              <a:rPr lang="zh-TW" altLang="en-US" sz="2400" dirty="0"/>
              <a:t>準備程度</a:t>
            </a:r>
            <a:r>
              <a:rPr lang="zh-TW" altLang="zh-TW" sz="2400" dirty="0"/>
              <a:t>，</a:t>
            </a:r>
            <a:r>
              <a:rPr lang="zh-TW" altLang="en-US" sz="2400" dirty="0"/>
              <a:t>針</a:t>
            </a:r>
            <a:r>
              <a:rPr lang="zh-TW" altLang="zh-TW" sz="2400" dirty="0"/>
              <a:t>對拳擊手進行個性化</a:t>
            </a:r>
            <a:r>
              <a:rPr lang="zh-TW" altLang="en-US" sz="2400" dirty="0"/>
              <a:t>的</a:t>
            </a:r>
            <a:r>
              <a:rPr lang="zh-TW" altLang="zh-TW" sz="2400" dirty="0"/>
              <a:t>精心策劃和</a:t>
            </a:r>
            <a:r>
              <a:rPr lang="zh-TW" altLang="en-US" sz="2400" dirty="0"/>
              <a:t>安排</a:t>
            </a:r>
            <a:r>
              <a:rPr lang="zh-TW" altLang="zh-TW" sz="2400" dirty="0"/>
              <a:t>。</a:t>
            </a:r>
            <a:endParaRPr lang="en-US" altLang="pl-PL" sz="2400" dirty="0"/>
          </a:p>
          <a:p>
            <a:pPr marL="0" indent="0" algn="just" eaLnBrk="1" hangingPunct="1">
              <a:spcBef>
                <a:spcPct val="0"/>
              </a:spcBef>
              <a:buFont typeface="Arial" panose="020B0604020202020204" pitchFamily="34" charset="0"/>
              <a:buNone/>
              <a:defRPr/>
            </a:pPr>
            <a:endParaRPr lang="en-US" altLang="pl-PL" sz="2400" dirty="0"/>
          </a:p>
          <a:p>
            <a:pPr marL="0" indent="0" algn="just" eaLnBrk="1" hangingPunct="1">
              <a:spcBef>
                <a:spcPct val="0"/>
              </a:spcBef>
              <a:buNone/>
              <a:defRPr/>
            </a:pPr>
            <a:r>
              <a:rPr lang="en-US" altLang="pl-PL" sz="2400" dirty="0"/>
              <a:t>When developing the training plan, coaches must consider the </a:t>
            </a:r>
            <a:r>
              <a:rPr lang="en-US" altLang="pl-PL" sz="2400" dirty="0" smtClean="0"/>
              <a:t>following：</a:t>
            </a:r>
            <a:r>
              <a:rPr lang="zh-TW" altLang="zh-TW" sz="2400" dirty="0" smtClean="0"/>
              <a:t>在</a:t>
            </a:r>
            <a:r>
              <a:rPr lang="zh-TW" altLang="en-US" sz="2400" dirty="0"/>
              <a:t>制</a:t>
            </a:r>
            <a:r>
              <a:rPr lang="zh-TW" altLang="zh-TW" sz="2400" dirty="0"/>
              <a:t>定訓練</a:t>
            </a:r>
            <a:r>
              <a:rPr lang="zh-TW" altLang="en-US" sz="2400" dirty="0"/>
              <a:t>規</a:t>
            </a:r>
            <a:r>
              <a:rPr lang="zh-TW" altLang="zh-TW" sz="2400" dirty="0"/>
              <a:t>劃時，教練必須考慮以下</a:t>
            </a:r>
            <a:r>
              <a:rPr lang="zh-TW" altLang="zh-TW" sz="2400" dirty="0" smtClean="0"/>
              <a:t>幾點</a:t>
            </a:r>
            <a:r>
              <a:rPr lang="zh-TW" altLang="en-US" sz="2400" dirty="0" smtClean="0"/>
              <a:t>：</a:t>
            </a:r>
            <a:endParaRPr lang="en-US" altLang="pl-PL" sz="2400" dirty="0"/>
          </a:p>
          <a:p>
            <a:pPr algn="just" eaLnBrk="1" hangingPunct="1">
              <a:spcBef>
                <a:spcPct val="0"/>
              </a:spcBef>
              <a:defRPr/>
            </a:pPr>
            <a:r>
              <a:rPr lang="en-US" altLang="pl-PL" sz="2400" dirty="0"/>
              <a:t>Goals and objectives of the boxer</a:t>
            </a:r>
            <a:r>
              <a:rPr lang="zh-TW" altLang="zh-TW" sz="2400" dirty="0"/>
              <a:t>拳擊手的目標和目</a:t>
            </a:r>
            <a:r>
              <a:rPr lang="zh-TW" altLang="en-US" sz="2400" dirty="0"/>
              <a:t>的</a:t>
            </a:r>
            <a:endParaRPr lang="en-US" altLang="pl-PL" sz="2400" dirty="0"/>
          </a:p>
          <a:p>
            <a:pPr algn="just" eaLnBrk="1" hangingPunct="1">
              <a:spcBef>
                <a:spcPct val="0"/>
              </a:spcBef>
              <a:defRPr/>
            </a:pPr>
            <a:r>
              <a:rPr lang="en-US" altLang="pl-PL" sz="2400" dirty="0"/>
              <a:t>Boxer’s skills and preparation level</a:t>
            </a:r>
            <a:r>
              <a:rPr lang="zh-TW" altLang="zh-TW" sz="2400" dirty="0"/>
              <a:t>拳擊手的技能和</a:t>
            </a:r>
            <a:r>
              <a:rPr lang="zh-TW" altLang="en-US" sz="2400" dirty="0"/>
              <a:t>準備程度</a:t>
            </a:r>
            <a:endParaRPr lang="en-US" altLang="pl-PL" sz="2400" dirty="0"/>
          </a:p>
          <a:p>
            <a:pPr eaLnBrk="1" hangingPunct="1">
              <a:spcBef>
                <a:spcPct val="0"/>
              </a:spcBef>
              <a:defRPr/>
            </a:pPr>
            <a:r>
              <a:rPr lang="en-US" altLang="pl-PL" sz="2400" dirty="0"/>
              <a:t>Schedules of the Major Competitions</a:t>
            </a:r>
            <a:r>
              <a:rPr lang="zh-TW" altLang="zh-TW" sz="2400" dirty="0"/>
              <a:t>主要比賽時</a:t>
            </a:r>
            <a:r>
              <a:rPr lang="zh-TW" altLang="en-US" sz="2400" dirty="0"/>
              <a:t>程</a:t>
            </a:r>
            <a:r>
              <a:rPr lang="zh-TW" altLang="zh-TW" sz="2400" dirty="0"/>
              <a:t>表</a:t>
            </a:r>
            <a:br>
              <a:rPr lang="zh-TW" altLang="zh-TW" sz="2400" dirty="0"/>
            </a:br>
            <a:endParaRPr lang="en-US" altLang="pl-PL" sz="2400" dirty="0"/>
          </a:p>
        </p:txBody>
      </p:sp>
      <p:sp>
        <p:nvSpPr>
          <p:cNvPr id="190468" name="Rectangle 3"/>
          <p:cNvSpPr>
            <a:spLocks noGrp="1" noChangeArrowheads="1"/>
          </p:cNvSpPr>
          <p:nvPr>
            <p:ph type="title"/>
          </p:nvPr>
        </p:nvSpPr>
        <p:spPr>
          <a:xfrm>
            <a:off x="2143125" y="187325"/>
            <a:ext cx="7489825" cy="1089025"/>
          </a:xfrm>
        </p:spPr>
        <p:txBody>
          <a:bodyPr/>
          <a:lstStyle/>
          <a:p>
            <a:pPr eaLnBrk="1" hangingPunct="1"/>
            <a:r>
              <a:rPr lang="en-US" altLang="pl-PL" dirty="0"/>
              <a:t>TRAINING PLAN DEVELOPMENT</a:t>
            </a:r>
            <a:r>
              <a:rPr lang="zh-TW" altLang="en-US" b="1" dirty="0"/>
              <a:t>訓練規劃發展</a:t>
            </a:r>
            <a:endParaRPr lang="en-US" altLang="pl-PL" b="1"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2"/>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en-US" dirty="0"/>
              <a:t>Daily - Training Plan</a:t>
            </a:r>
            <a:r>
              <a:rPr lang="zh-TW" altLang="en-US" b="1" dirty="0"/>
              <a:t>每日</a:t>
            </a:r>
            <a:r>
              <a:rPr lang="en-US" altLang="zh-TW" b="1" dirty="0"/>
              <a:t>-</a:t>
            </a:r>
            <a:r>
              <a:rPr lang="zh-TW" altLang="en-US" b="1" dirty="0"/>
              <a:t>訓練規劃</a:t>
            </a:r>
            <a:r>
              <a:rPr lang="en-US" altLang="zh-TW" b="1" dirty="0"/>
              <a:t/>
            </a:r>
            <a:br>
              <a:rPr lang="en-US" altLang="zh-TW" b="1" dirty="0"/>
            </a:br>
            <a:endParaRPr lang="fr-CH" altLang="en-US" dirty="0"/>
          </a:p>
        </p:txBody>
      </p:sp>
      <p:graphicFrame>
        <p:nvGraphicFramePr>
          <p:cNvPr id="191491" name="Object 2"/>
          <p:cNvGraphicFramePr>
            <a:graphicFrameLocks noChangeAspect="1"/>
          </p:cNvGraphicFramePr>
          <p:nvPr>
            <p:extLst>
              <p:ext uri="{D42A27DB-BD31-4B8C-83A1-F6EECF244321}">
                <p14:modId xmlns:p14="http://schemas.microsoft.com/office/powerpoint/2010/main" val="422400104"/>
              </p:ext>
            </p:extLst>
          </p:nvPr>
        </p:nvGraphicFramePr>
        <p:xfrm>
          <a:off x="1136650" y="1196975"/>
          <a:ext cx="7824788" cy="5197475"/>
        </p:xfrm>
        <a:graphic>
          <a:graphicData uri="http://schemas.openxmlformats.org/presentationml/2006/ole">
            <mc:AlternateContent xmlns:mc="http://schemas.openxmlformats.org/markup-compatibility/2006">
              <mc:Choice xmlns:v="urn:schemas-microsoft-com:vml" Requires="v">
                <p:oleObj spid="_x0000_s191706" name="Worksheet" r:id="rId3" imgW="7353180" imgH="4884328" progId="Excel.Sheet.12">
                  <p:embed/>
                </p:oleObj>
              </mc:Choice>
              <mc:Fallback>
                <p:oleObj name="Worksheet" r:id="rId3" imgW="7353180" imgH="4884328" progId="Excel.Sheet.12">
                  <p:embed/>
                  <p:pic>
                    <p:nvPicPr>
                      <p:cNvPr id="0" name="Object 2"/>
                      <p:cNvPicPr>
                        <a:picLocks noChangeAspect="1" noChangeArrowheads="1"/>
                      </p:cNvPicPr>
                      <p:nvPr/>
                    </p:nvPicPr>
                    <p:blipFill>
                      <a:blip r:embed="rId4"/>
                      <a:srcRect/>
                      <a:stretch>
                        <a:fillRect/>
                      </a:stretch>
                    </p:blipFill>
                    <p:spPr bwMode="auto">
                      <a:xfrm>
                        <a:off x="1136650" y="1196975"/>
                        <a:ext cx="7824788" cy="519747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Tytuł 2"/>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pl-PL" altLang="en-US" dirty="0"/>
              <a:t>Weekly training plan</a:t>
            </a:r>
            <a:r>
              <a:rPr lang="zh-TW" altLang="en-US" b="1" dirty="0"/>
              <a:t>每周訓練規劃</a:t>
            </a:r>
            <a:endParaRPr lang="pl-PL" altLang="en-US" b="1" dirty="0"/>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1700950702"/>
              </p:ext>
            </p:extLst>
          </p:nvPr>
        </p:nvGraphicFramePr>
        <p:xfrm>
          <a:off x="735555" y="1297731"/>
          <a:ext cx="8496304" cy="5193143"/>
        </p:xfrm>
        <a:graphic>
          <a:graphicData uri="http://schemas.openxmlformats.org/drawingml/2006/table">
            <a:tbl>
              <a:tblPr firstRow="1" firstCol="1" bandRow="1"/>
              <a:tblGrid>
                <a:gridCol w="1062038">
                  <a:extLst>
                    <a:ext uri="{9D8B030D-6E8A-4147-A177-3AD203B41FA5}">
                      <a16:colId xmlns:a16="http://schemas.microsoft.com/office/drawing/2014/main" xmlns="" val="20000"/>
                    </a:ext>
                  </a:extLst>
                </a:gridCol>
                <a:gridCol w="1062038">
                  <a:extLst>
                    <a:ext uri="{9D8B030D-6E8A-4147-A177-3AD203B41FA5}">
                      <a16:colId xmlns:a16="http://schemas.microsoft.com/office/drawing/2014/main" xmlns="" val="20001"/>
                    </a:ext>
                  </a:extLst>
                </a:gridCol>
                <a:gridCol w="1062038">
                  <a:extLst>
                    <a:ext uri="{9D8B030D-6E8A-4147-A177-3AD203B41FA5}">
                      <a16:colId xmlns:a16="http://schemas.microsoft.com/office/drawing/2014/main" xmlns="" val="20002"/>
                    </a:ext>
                  </a:extLst>
                </a:gridCol>
                <a:gridCol w="1062038">
                  <a:extLst>
                    <a:ext uri="{9D8B030D-6E8A-4147-A177-3AD203B41FA5}">
                      <a16:colId xmlns:a16="http://schemas.microsoft.com/office/drawing/2014/main" xmlns="" val="20003"/>
                    </a:ext>
                  </a:extLst>
                </a:gridCol>
                <a:gridCol w="1062038">
                  <a:extLst>
                    <a:ext uri="{9D8B030D-6E8A-4147-A177-3AD203B41FA5}">
                      <a16:colId xmlns:a16="http://schemas.microsoft.com/office/drawing/2014/main" xmlns="" val="20004"/>
                    </a:ext>
                  </a:extLst>
                </a:gridCol>
                <a:gridCol w="1062038">
                  <a:extLst>
                    <a:ext uri="{9D8B030D-6E8A-4147-A177-3AD203B41FA5}">
                      <a16:colId xmlns:a16="http://schemas.microsoft.com/office/drawing/2014/main" xmlns="" val="20005"/>
                    </a:ext>
                  </a:extLst>
                </a:gridCol>
                <a:gridCol w="1062038">
                  <a:extLst>
                    <a:ext uri="{9D8B030D-6E8A-4147-A177-3AD203B41FA5}">
                      <a16:colId xmlns:a16="http://schemas.microsoft.com/office/drawing/2014/main" xmlns="" val="20006"/>
                    </a:ext>
                  </a:extLst>
                </a:gridCol>
                <a:gridCol w="1062038">
                  <a:extLst>
                    <a:ext uri="{9D8B030D-6E8A-4147-A177-3AD203B41FA5}">
                      <a16:colId xmlns:a16="http://schemas.microsoft.com/office/drawing/2014/main" xmlns="" val="20007"/>
                    </a:ext>
                  </a:extLst>
                </a:gridCol>
              </a:tblGrid>
              <a:tr h="399817">
                <a:tc>
                  <a:txBody>
                    <a:bodyPr/>
                    <a:lstStyle/>
                    <a:p>
                      <a:pPr>
                        <a:lnSpc>
                          <a:spcPct val="115000"/>
                        </a:lnSpc>
                        <a:spcAft>
                          <a:spcPts val="0"/>
                        </a:spcAft>
                      </a:pPr>
                      <a:r>
                        <a:rPr lang="pl-PL" sz="1000" dirty="0">
                          <a:effectLst/>
                          <a:latin typeface="Calibri"/>
                          <a:ea typeface="Calibri"/>
                          <a:cs typeface="Times New Roman"/>
                        </a:rPr>
                        <a:t>NAME</a:t>
                      </a:r>
                      <a:r>
                        <a:rPr lang="pl-PL" sz="1000" baseline="0" dirty="0">
                          <a:effectLst/>
                          <a:latin typeface="Calibri"/>
                          <a:ea typeface="Calibri"/>
                          <a:cs typeface="Times New Roman"/>
                        </a:rPr>
                        <a:t> OF COACH</a:t>
                      </a:r>
                      <a:endParaRPr lang="en-US" sz="1000" baseline="0" dirty="0">
                        <a:effectLst/>
                        <a:latin typeface="Calibri"/>
                        <a:ea typeface="Calibri"/>
                        <a:cs typeface="Times New Roman"/>
                      </a:endParaRPr>
                    </a:p>
                    <a:p>
                      <a:pPr algn="ctr">
                        <a:lnSpc>
                          <a:spcPct val="115000"/>
                        </a:lnSpc>
                        <a:spcAft>
                          <a:spcPts val="0"/>
                        </a:spcAft>
                      </a:pPr>
                      <a:r>
                        <a:rPr lang="zh-TW" altLang="en-US" sz="1000" dirty="0"/>
                        <a:t>教練姓名</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nSpc>
                          <a:spcPct val="115000"/>
                        </a:lnSpc>
                        <a:spcAft>
                          <a:spcPts val="0"/>
                        </a:spcAft>
                      </a:pPr>
                      <a:r>
                        <a:rPr lang="pl-PL" sz="1000" b="1" dirty="0">
                          <a:effectLst/>
                          <a:latin typeface="Calibri"/>
                          <a:ea typeface="Calibri"/>
                          <a:cs typeface="Times New Roman"/>
                        </a:rPr>
                        <a:t> </a:t>
                      </a:r>
                      <a:endParaRPr lang="pl-PL" sz="1000" dirty="0">
                        <a:effectLst/>
                        <a:latin typeface="Calibri"/>
                        <a:ea typeface="Calibri"/>
                        <a:cs typeface="Times New Roman"/>
                      </a:endParaRPr>
                    </a:p>
                    <a:p>
                      <a:pPr algn="ctr">
                        <a:lnSpc>
                          <a:spcPct val="115000"/>
                        </a:lnSpc>
                        <a:spcAft>
                          <a:spcPts val="0"/>
                        </a:spcAft>
                      </a:pPr>
                      <a:r>
                        <a:rPr lang="pl-PL" sz="1000" b="1" dirty="0">
                          <a:effectLst/>
                          <a:latin typeface="Calibri"/>
                          <a:ea typeface="Calibri"/>
                          <a:cs typeface="Times New Roman"/>
                        </a:rPr>
                        <a:t>  </a:t>
                      </a:r>
                      <a:endParaRPr lang="pl-PL" sz="1000" dirty="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233071">
                <a:tc>
                  <a:txBody>
                    <a:bodyPr/>
                    <a:lstStyle/>
                    <a:p>
                      <a:pPr algn="ctr">
                        <a:lnSpc>
                          <a:spcPct val="115000"/>
                        </a:lnSpc>
                        <a:spcAft>
                          <a:spcPts val="0"/>
                        </a:spcAft>
                      </a:pPr>
                      <a:r>
                        <a:rPr lang="pl-PL" sz="1000" dirty="0">
                          <a:effectLst/>
                          <a:latin typeface="Calibri"/>
                          <a:ea typeface="Calibri"/>
                          <a:cs typeface="Times New Roman"/>
                        </a:rPr>
                        <a:t>DAY</a:t>
                      </a:r>
                      <a:endParaRPr lang="en-US" sz="1000" dirty="0">
                        <a:effectLst/>
                        <a:latin typeface="Calibri"/>
                        <a:ea typeface="Calibri"/>
                        <a:cs typeface="Times New Roman"/>
                      </a:endParaRPr>
                    </a:p>
                    <a:p>
                      <a:pPr algn="ctr">
                        <a:lnSpc>
                          <a:spcPct val="115000"/>
                        </a:lnSpc>
                        <a:spcAft>
                          <a:spcPts val="0"/>
                        </a:spcAft>
                      </a:pPr>
                      <a:r>
                        <a:rPr lang="zh-TW" altLang="en-US" sz="1000" dirty="0"/>
                        <a:t>日期</a:t>
                      </a:r>
                      <a:endParaRPr lang="pl-PL" sz="1000" dirty="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1</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2</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3</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4</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5</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dirty="0">
                          <a:effectLst/>
                          <a:latin typeface="Calibri"/>
                          <a:ea typeface="Calibri"/>
                          <a:cs typeface="Times New Roman"/>
                        </a:rPr>
                        <a:t>6</a:t>
                      </a:r>
                      <a:endParaRPr lang="pl-PL" sz="1000" dirty="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a:effectLst/>
                          <a:latin typeface="Calibri"/>
                          <a:ea typeface="Calibri"/>
                          <a:cs typeface="Times New Roman"/>
                        </a:rPr>
                        <a:t>7</a:t>
                      </a:r>
                      <a:endParaRPr lang="pl-PL" sz="1000">
                        <a:effectLst/>
                        <a:latin typeface="Calibri"/>
                        <a:ea typeface="Calibri"/>
                        <a:cs typeface="Times New Roman"/>
                      </a:endParaRP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2371">
                <a:tc>
                  <a:txBody>
                    <a:bodyPr/>
                    <a:lstStyle/>
                    <a:p>
                      <a:pPr algn="ctr">
                        <a:lnSpc>
                          <a:spcPct val="115000"/>
                        </a:lnSpc>
                        <a:spcAft>
                          <a:spcPts val="0"/>
                        </a:spcAft>
                      </a:pPr>
                      <a:r>
                        <a:rPr lang="pl-PL" sz="1000" dirty="0">
                          <a:effectLst/>
                          <a:latin typeface="Calibri"/>
                          <a:ea typeface="Calibri"/>
                          <a:cs typeface="Times New Roman"/>
                        </a:rPr>
                        <a:t>TIME/HOUR</a:t>
                      </a:r>
                      <a:endParaRPr lang="en-US" sz="1000" dirty="0">
                        <a:effectLst/>
                        <a:latin typeface="Calibri"/>
                        <a:ea typeface="Calibri"/>
                        <a:cs typeface="Times New Roman"/>
                      </a:endParaRPr>
                    </a:p>
                    <a:p>
                      <a:pPr algn="ctr">
                        <a:lnSpc>
                          <a:spcPct val="115000"/>
                        </a:lnSpc>
                        <a:spcAft>
                          <a:spcPts val="0"/>
                        </a:spcAft>
                      </a:pPr>
                      <a:r>
                        <a:rPr lang="zh-TW" altLang="en-US" sz="1000" dirty="0"/>
                        <a:t>時間</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23871">
                <a:tc>
                  <a:txBody>
                    <a:bodyPr/>
                    <a:lstStyle/>
                    <a:p>
                      <a:pPr algn="ctr">
                        <a:lnSpc>
                          <a:spcPct val="115000"/>
                        </a:lnSpc>
                        <a:spcAft>
                          <a:spcPts val="0"/>
                        </a:spcAft>
                      </a:pPr>
                      <a:r>
                        <a:rPr lang="pl-PL" sz="1000" dirty="0">
                          <a:effectLst/>
                          <a:latin typeface="Calibri"/>
                          <a:ea typeface="Calibri"/>
                          <a:cs typeface="Times New Roman"/>
                        </a:rPr>
                        <a:t>TRAINING OBJECTIVE</a:t>
                      </a:r>
                      <a:endParaRPr lang="en-US" sz="1000" dirty="0">
                        <a:effectLst/>
                        <a:latin typeface="Calibri"/>
                        <a:ea typeface="Calibri"/>
                        <a:cs typeface="Times New Roman"/>
                      </a:endParaRPr>
                    </a:p>
                    <a:p>
                      <a:pPr algn="ctr">
                        <a:lnSpc>
                          <a:spcPct val="115000"/>
                        </a:lnSpc>
                        <a:spcAft>
                          <a:spcPts val="0"/>
                        </a:spcAft>
                      </a:pPr>
                      <a:r>
                        <a:rPr lang="zh-TW" altLang="en-US" sz="1000" dirty="0"/>
                        <a:t>訓練目標</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2371">
                <a:tc>
                  <a:txBody>
                    <a:bodyPr/>
                    <a:lstStyle/>
                    <a:p>
                      <a:pPr algn="ctr">
                        <a:lnSpc>
                          <a:spcPct val="115000"/>
                        </a:lnSpc>
                        <a:spcAft>
                          <a:spcPts val="0"/>
                        </a:spcAft>
                      </a:pPr>
                      <a:r>
                        <a:rPr lang="pl-PL" sz="1000" dirty="0">
                          <a:effectLst/>
                          <a:latin typeface="Calibri"/>
                          <a:ea typeface="Calibri"/>
                          <a:cs typeface="Times New Roman"/>
                        </a:rPr>
                        <a:t>TIME/HOUR</a:t>
                      </a:r>
                      <a:endParaRPr lang="en-US" sz="1000" dirty="0">
                        <a:effectLst/>
                        <a:latin typeface="Calibri"/>
                        <a:ea typeface="Calibri"/>
                        <a:cs typeface="Times New Roman"/>
                      </a:endParaRPr>
                    </a:p>
                    <a:p>
                      <a:pPr algn="ctr">
                        <a:lnSpc>
                          <a:spcPct val="115000"/>
                        </a:lnSpc>
                        <a:spcAft>
                          <a:spcPts val="0"/>
                        </a:spcAft>
                      </a:pPr>
                      <a:r>
                        <a:rPr lang="zh-TW" altLang="en-US" sz="1000" dirty="0"/>
                        <a:t>時間</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75183">
                <a:tc>
                  <a:txBody>
                    <a:bodyPr/>
                    <a:lstStyle/>
                    <a:p>
                      <a:pPr algn="ctr">
                        <a:lnSpc>
                          <a:spcPct val="115000"/>
                        </a:lnSpc>
                        <a:spcAft>
                          <a:spcPts val="0"/>
                        </a:spcAft>
                      </a:pPr>
                      <a:r>
                        <a:rPr lang="pl-PL" sz="1000" dirty="0">
                          <a:effectLst/>
                          <a:latin typeface="Calibri"/>
                          <a:ea typeface="Calibri"/>
                          <a:cs typeface="Times New Roman"/>
                        </a:rPr>
                        <a:t>TRAINING OBJECTIVE</a:t>
                      </a:r>
                      <a:endParaRPr lang="en-US" sz="1000" dirty="0">
                        <a:effectLst/>
                        <a:latin typeface="Calibri"/>
                        <a:ea typeface="Calibri"/>
                        <a:cs typeface="Times New Roman"/>
                      </a:endParaRPr>
                    </a:p>
                    <a:p>
                      <a:pPr algn="ctr">
                        <a:lnSpc>
                          <a:spcPct val="115000"/>
                        </a:lnSpc>
                        <a:spcAft>
                          <a:spcPts val="0"/>
                        </a:spcAft>
                      </a:pPr>
                      <a:r>
                        <a:rPr lang="zh-TW" altLang="en-US" sz="1000" dirty="0"/>
                        <a:t>訓練目標</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2371">
                <a:tc>
                  <a:txBody>
                    <a:bodyPr/>
                    <a:lstStyle/>
                    <a:p>
                      <a:pPr algn="ctr">
                        <a:lnSpc>
                          <a:spcPct val="115000"/>
                        </a:lnSpc>
                        <a:spcAft>
                          <a:spcPts val="0"/>
                        </a:spcAft>
                      </a:pPr>
                      <a:r>
                        <a:rPr lang="pl-PL" sz="1000" dirty="0">
                          <a:effectLst/>
                          <a:latin typeface="Calibri"/>
                          <a:ea typeface="Calibri"/>
                          <a:cs typeface="Times New Roman"/>
                        </a:rPr>
                        <a:t>TIME/HOUR</a:t>
                      </a:r>
                      <a:endParaRPr lang="en-US" sz="1000" dirty="0">
                        <a:effectLst/>
                        <a:latin typeface="Calibri"/>
                        <a:ea typeface="Calibri"/>
                        <a:cs typeface="Times New Roman"/>
                      </a:endParaRPr>
                    </a:p>
                    <a:p>
                      <a:pPr algn="ctr">
                        <a:lnSpc>
                          <a:spcPct val="115000"/>
                        </a:lnSpc>
                        <a:spcAft>
                          <a:spcPts val="0"/>
                        </a:spcAft>
                      </a:pPr>
                      <a:r>
                        <a:rPr lang="zh-TW" altLang="en-US" sz="1000" dirty="0"/>
                        <a:t>時間</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764687">
                <a:tc>
                  <a:txBody>
                    <a:bodyPr/>
                    <a:lstStyle/>
                    <a:p>
                      <a:pPr algn="ctr">
                        <a:lnSpc>
                          <a:spcPct val="115000"/>
                        </a:lnSpc>
                        <a:spcAft>
                          <a:spcPts val="0"/>
                        </a:spcAft>
                      </a:pPr>
                      <a:r>
                        <a:rPr lang="pl-PL" sz="1000" dirty="0">
                          <a:effectLst/>
                          <a:latin typeface="Calibri"/>
                          <a:ea typeface="Calibri"/>
                          <a:cs typeface="Times New Roman"/>
                        </a:rPr>
                        <a:t>TRAINING OBJECTIVE</a:t>
                      </a:r>
                      <a:endParaRPr lang="en-US" sz="1000" dirty="0">
                        <a:effectLst/>
                        <a:latin typeface="Calibri"/>
                        <a:ea typeface="Calibri"/>
                        <a:cs typeface="Times New Roman"/>
                      </a:endParaRPr>
                    </a:p>
                    <a:p>
                      <a:pPr algn="ctr">
                        <a:lnSpc>
                          <a:spcPct val="115000"/>
                        </a:lnSpc>
                        <a:spcAft>
                          <a:spcPts val="0"/>
                        </a:spcAft>
                      </a:pPr>
                      <a:r>
                        <a:rPr lang="zh-TW" altLang="en-US" sz="1000" dirty="0"/>
                        <a:t>訓練目標</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8088">
                <a:tc>
                  <a:txBody>
                    <a:bodyPr/>
                    <a:lstStyle/>
                    <a:p>
                      <a:pPr algn="ctr">
                        <a:lnSpc>
                          <a:spcPct val="115000"/>
                        </a:lnSpc>
                        <a:spcAft>
                          <a:spcPts val="0"/>
                        </a:spcAft>
                      </a:pPr>
                      <a:r>
                        <a:rPr lang="pl-PL" sz="1000" dirty="0">
                          <a:effectLst/>
                          <a:latin typeface="Calibri"/>
                          <a:ea typeface="Calibri"/>
                          <a:cs typeface="Times New Roman"/>
                        </a:rPr>
                        <a:t>TIME/HOUR</a:t>
                      </a:r>
                      <a:endParaRPr lang="en-US" sz="1000" dirty="0">
                        <a:effectLst/>
                        <a:latin typeface="Calibri"/>
                        <a:ea typeface="Calibri"/>
                        <a:cs typeface="Times New Roman"/>
                      </a:endParaRPr>
                    </a:p>
                    <a:p>
                      <a:pPr algn="ctr">
                        <a:lnSpc>
                          <a:spcPct val="115000"/>
                        </a:lnSpc>
                        <a:spcAft>
                          <a:spcPts val="0"/>
                        </a:spcAft>
                      </a:pPr>
                      <a:r>
                        <a:rPr lang="zh-TW" altLang="en-US" sz="1000" dirty="0"/>
                        <a:t>時間</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76985">
                <a:tc>
                  <a:txBody>
                    <a:bodyPr/>
                    <a:lstStyle/>
                    <a:p>
                      <a:pPr algn="ctr">
                        <a:lnSpc>
                          <a:spcPct val="115000"/>
                        </a:lnSpc>
                        <a:spcAft>
                          <a:spcPts val="0"/>
                        </a:spcAft>
                      </a:pPr>
                      <a:r>
                        <a:rPr lang="pl-PL" sz="1000" dirty="0">
                          <a:effectLst/>
                          <a:latin typeface="Calibri"/>
                          <a:ea typeface="Calibri"/>
                          <a:cs typeface="Times New Roman"/>
                        </a:rPr>
                        <a:t>TRAINING OBJECTIVE</a:t>
                      </a:r>
                      <a:endParaRPr lang="en-US" sz="1000" dirty="0">
                        <a:effectLst/>
                        <a:latin typeface="Calibri"/>
                        <a:ea typeface="Calibri"/>
                        <a:cs typeface="Times New Roman"/>
                      </a:endParaRPr>
                    </a:p>
                    <a:p>
                      <a:pPr algn="ctr">
                        <a:lnSpc>
                          <a:spcPct val="115000"/>
                        </a:lnSpc>
                        <a:spcAft>
                          <a:spcPts val="0"/>
                        </a:spcAft>
                      </a:pPr>
                      <a:r>
                        <a:rPr lang="zh-TW" altLang="en-US" sz="1000" dirty="0"/>
                        <a:t>訓練目標</a:t>
                      </a:r>
                      <a:endParaRPr lang="pl-PL" sz="1000" dirty="0">
                        <a:effectLst/>
                        <a:latin typeface="Calibri"/>
                        <a:ea typeface="Calibri"/>
                        <a:cs typeface="Times New Roman"/>
                      </a:endParaRPr>
                    </a:p>
                  </a:txBody>
                  <a:tcPr marL="64876" marR="64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dirty="0">
                          <a:effectLst/>
                          <a:latin typeface="Calibri"/>
                          <a:ea typeface="Calibri"/>
                          <a:cs typeface="Times New Roman"/>
                        </a:rPr>
                        <a:t> </a:t>
                      </a:r>
                    </a:p>
                  </a:txBody>
                  <a:tcPr marL="64876" marR="6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2" name="文字方塊 1"/>
          <p:cNvSpPr txBox="1"/>
          <p:nvPr/>
        </p:nvSpPr>
        <p:spPr>
          <a:xfrm>
            <a:off x="1712640" y="620688"/>
            <a:ext cx="184731" cy="738664"/>
          </a:xfrm>
          <a:prstGeom prst="rect">
            <a:avLst/>
          </a:prstGeom>
          <a:noFill/>
        </p:spPr>
        <p:txBody>
          <a:bodyPr wrap="none" rtlCol="0">
            <a:spAutoFit/>
          </a:bodyPr>
          <a:lstStyle/>
          <a:p>
            <a:endParaRPr lang="zh-TW"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2"/>
          <p:cNvSpPr>
            <a:spLocks noGrp="1"/>
          </p:cNvSpPr>
          <p:nvPr>
            <p:ph type="title"/>
          </p:nvPr>
        </p:nvSpPr>
        <p:spPr bwMode="auto">
          <a:xfrm>
            <a:off x="1928813" y="692150"/>
            <a:ext cx="74882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en-US" dirty="0"/>
              <a:t>Yearly - Training Plan</a:t>
            </a:r>
            <a:r>
              <a:rPr lang="zh-TW" altLang="en-US" b="1" dirty="0"/>
              <a:t>年度</a:t>
            </a:r>
            <a:r>
              <a:rPr lang="en-US" altLang="zh-TW" b="1" dirty="0"/>
              <a:t>-</a:t>
            </a:r>
            <a:r>
              <a:rPr lang="zh-TW" altLang="en-US" b="1" dirty="0"/>
              <a:t>訓練規劃</a:t>
            </a:r>
            <a:endParaRPr lang="fr-CH" altLang="en-US" b="1" dirty="0"/>
          </a:p>
        </p:txBody>
      </p:sp>
      <p:sp>
        <p:nvSpPr>
          <p:cNvPr id="3" name="文字方塊 2"/>
          <p:cNvSpPr txBox="1"/>
          <p:nvPr/>
        </p:nvSpPr>
        <p:spPr>
          <a:xfrm>
            <a:off x="1784648" y="332656"/>
            <a:ext cx="9118715" cy="369332"/>
          </a:xfrm>
          <a:prstGeom prst="rect">
            <a:avLst/>
          </a:prstGeom>
          <a:noFill/>
        </p:spPr>
        <p:txBody>
          <a:bodyPr wrap="none" rtlCol="0">
            <a:spAutoFit/>
          </a:bodyPr>
          <a:lstStyle/>
          <a:p>
            <a:r>
              <a:rPr lang="zh-TW" altLang="en-US" sz="1800" dirty="0"/>
              <a:t>教練姓名</a:t>
            </a:r>
            <a:r>
              <a:rPr lang="en-US" altLang="zh-TW" sz="1800" dirty="0"/>
              <a:t>/1</a:t>
            </a:r>
            <a:r>
              <a:rPr lang="zh-TW" altLang="en-US" sz="1800" dirty="0"/>
              <a:t>年期訓練規劃</a:t>
            </a:r>
            <a:r>
              <a:rPr lang="en-US" altLang="zh-TW" sz="1800" dirty="0"/>
              <a:t>/</a:t>
            </a:r>
            <a:r>
              <a:rPr lang="zh-TW" altLang="en-US" sz="1800" dirty="0"/>
              <a:t>月份</a:t>
            </a:r>
            <a:r>
              <a:rPr lang="en-US" altLang="zh-TW" sz="1800" dirty="0"/>
              <a:t>/1</a:t>
            </a:r>
            <a:r>
              <a:rPr lang="zh-TW" altLang="en-US" sz="1800" dirty="0"/>
              <a:t>月</a:t>
            </a:r>
            <a:r>
              <a:rPr lang="en-US" altLang="zh-TW" sz="1800" dirty="0"/>
              <a:t>/2</a:t>
            </a:r>
            <a:r>
              <a:rPr lang="zh-TW" altLang="en-US" sz="1800" dirty="0"/>
              <a:t>月</a:t>
            </a:r>
            <a:r>
              <a:rPr lang="en-US" altLang="zh-TW" sz="1800" dirty="0"/>
              <a:t>/3</a:t>
            </a:r>
            <a:r>
              <a:rPr lang="zh-TW" altLang="en-US" sz="1800" dirty="0"/>
              <a:t>月</a:t>
            </a:r>
            <a:r>
              <a:rPr lang="en-US" altLang="zh-TW" sz="1800" dirty="0"/>
              <a:t>/4</a:t>
            </a:r>
            <a:r>
              <a:rPr lang="zh-TW" altLang="en-US" sz="1800" dirty="0"/>
              <a:t>月</a:t>
            </a:r>
            <a:r>
              <a:rPr lang="en-US" altLang="zh-TW" sz="1800" dirty="0"/>
              <a:t>/5</a:t>
            </a:r>
            <a:r>
              <a:rPr lang="zh-TW" altLang="en-US" sz="1800" dirty="0"/>
              <a:t>月</a:t>
            </a:r>
            <a:r>
              <a:rPr lang="en-US" altLang="zh-TW" sz="1800" dirty="0"/>
              <a:t>/6</a:t>
            </a:r>
            <a:r>
              <a:rPr lang="zh-TW" altLang="en-US" sz="1800" dirty="0"/>
              <a:t>月</a:t>
            </a:r>
            <a:r>
              <a:rPr lang="en-US" altLang="zh-TW" sz="1800" dirty="0"/>
              <a:t>/7</a:t>
            </a:r>
            <a:r>
              <a:rPr lang="zh-TW" altLang="en-US" sz="1800" dirty="0"/>
              <a:t>月</a:t>
            </a:r>
            <a:r>
              <a:rPr lang="en-US" altLang="zh-TW" sz="1800" dirty="0"/>
              <a:t>/8</a:t>
            </a:r>
            <a:r>
              <a:rPr lang="zh-TW" altLang="en-US" sz="1800" dirty="0"/>
              <a:t>月</a:t>
            </a:r>
            <a:r>
              <a:rPr lang="en-US" altLang="zh-TW" sz="1800" dirty="0"/>
              <a:t>/9</a:t>
            </a:r>
            <a:r>
              <a:rPr lang="zh-TW" altLang="en-US" sz="1800" dirty="0"/>
              <a:t>月</a:t>
            </a:r>
            <a:r>
              <a:rPr lang="en-US" altLang="zh-TW" sz="1800" dirty="0"/>
              <a:t>10</a:t>
            </a:r>
            <a:r>
              <a:rPr lang="zh-TW" altLang="en-US" sz="1800" dirty="0"/>
              <a:t>月</a:t>
            </a:r>
            <a:r>
              <a:rPr lang="en-US" altLang="zh-TW" sz="1800" dirty="0"/>
              <a:t>/11</a:t>
            </a:r>
            <a:r>
              <a:rPr lang="zh-TW" altLang="en-US" sz="1800" dirty="0"/>
              <a:t>月</a:t>
            </a:r>
            <a:r>
              <a:rPr lang="en-US" altLang="zh-TW" sz="1800" dirty="0"/>
              <a:t>/12</a:t>
            </a:r>
            <a:r>
              <a:rPr lang="zh-TW" altLang="en-US" sz="1800" dirty="0"/>
              <a:t>月</a:t>
            </a:r>
            <a:r>
              <a:rPr lang="en-US" altLang="zh-TW" sz="1800" dirty="0"/>
              <a:t>/</a:t>
            </a:r>
            <a:r>
              <a:rPr lang="zh-TW" altLang="en-US" sz="1800" dirty="0"/>
              <a:t>意見</a:t>
            </a:r>
          </a:p>
        </p:txBody>
      </p:sp>
      <p:graphicFrame>
        <p:nvGraphicFramePr>
          <p:cNvPr id="5" name="表格 4">
            <a:extLst>
              <a:ext uri="{FF2B5EF4-FFF2-40B4-BE49-F238E27FC236}">
                <a16:creationId xmlns:a16="http://schemas.microsoft.com/office/drawing/2014/main" xmlns="" id="{170DE65B-B384-4F25-87FB-424F59517B39}"/>
              </a:ext>
            </a:extLst>
          </p:cNvPr>
          <p:cNvGraphicFramePr>
            <a:graphicFrameLocks noGrp="1"/>
          </p:cNvGraphicFramePr>
          <p:nvPr>
            <p:extLst>
              <p:ext uri="{D42A27DB-BD31-4B8C-83A1-F6EECF244321}">
                <p14:modId xmlns:p14="http://schemas.microsoft.com/office/powerpoint/2010/main" val="2063665186"/>
              </p:ext>
            </p:extLst>
          </p:nvPr>
        </p:nvGraphicFramePr>
        <p:xfrm>
          <a:off x="488515" y="1476198"/>
          <a:ext cx="8856973" cy="4617098"/>
        </p:xfrm>
        <a:graphic>
          <a:graphicData uri="http://schemas.openxmlformats.org/drawingml/2006/table">
            <a:tbl>
              <a:tblPr>
                <a:tableStyleId>{5C22544A-7EE6-4342-B048-85BDC9FD1C3A}</a:tableStyleId>
              </a:tblPr>
              <a:tblGrid>
                <a:gridCol w="758552">
                  <a:extLst>
                    <a:ext uri="{9D8B030D-6E8A-4147-A177-3AD203B41FA5}">
                      <a16:colId xmlns:a16="http://schemas.microsoft.com/office/drawing/2014/main" xmlns="" val="3774248067"/>
                    </a:ext>
                  </a:extLst>
                </a:gridCol>
                <a:gridCol w="232327">
                  <a:extLst>
                    <a:ext uri="{9D8B030D-6E8A-4147-A177-3AD203B41FA5}">
                      <a16:colId xmlns:a16="http://schemas.microsoft.com/office/drawing/2014/main" xmlns="" val="525789719"/>
                    </a:ext>
                  </a:extLst>
                </a:gridCol>
                <a:gridCol w="232961">
                  <a:extLst>
                    <a:ext uri="{9D8B030D-6E8A-4147-A177-3AD203B41FA5}">
                      <a16:colId xmlns:a16="http://schemas.microsoft.com/office/drawing/2014/main" xmlns="" val="3758692489"/>
                    </a:ext>
                  </a:extLst>
                </a:gridCol>
                <a:gridCol w="232327">
                  <a:extLst>
                    <a:ext uri="{9D8B030D-6E8A-4147-A177-3AD203B41FA5}">
                      <a16:colId xmlns:a16="http://schemas.microsoft.com/office/drawing/2014/main" xmlns="" val="1884512730"/>
                    </a:ext>
                  </a:extLst>
                </a:gridCol>
                <a:gridCol w="232961">
                  <a:extLst>
                    <a:ext uri="{9D8B030D-6E8A-4147-A177-3AD203B41FA5}">
                      <a16:colId xmlns:a16="http://schemas.microsoft.com/office/drawing/2014/main" xmlns="" val="706645221"/>
                    </a:ext>
                  </a:extLst>
                </a:gridCol>
                <a:gridCol w="232961">
                  <a:extLst>
                    <a:ext uri="{9D8B030D-6E8A-4147-A177-3AD203B41FA5}">
                      <a16:colId xmlns:a16="http://schemas.microsoft.com/office/drawing/2014/main" xmlns="" val="3466052946"/>
                    </a:ext>
                  </a:extLst>
                </a:gridCol>
                <a:gridCol w="232327">
                  <a:extLst>
                    <a:ext uri="{9D8B030D-6E8A-4147-A177-3AD203B41FA5}">
                      <a16:colId xmlns:a16="http://schemas.microsoft.com/office/drawing/2014/main" xmlns="" val="1580904958"/>
                    </a:ext>
                  </a:extLst>
                </a:gridCol>
                <a:gridCol w="232961">
                  <a:extLst>
                    <a:ext uri="{9D8B030D-6E8A-4147-A177-3AD203B41FA5}">
                      <a16:colId xmlns:a16="http://schemas.microsoft.com/office/drawing/2014/main" xmlns="" val="246350510"/>
                    </a:ext>
                  </a:extLst>
                </a:gridCol>
                <a:gridCol w="232961">
                  <a:extLst>
                    <a:ext uri="{9D8B030D-6E8A-4147-A177-3AD203B41FA5}">
                      <a16:colId xmlns:a16="http://schemas.microsoft.com/office/drawing/2014/main" xmlns="" val="2719165623"/>
                    </a:ext>
                  </a:extLst>
                </a:gridCol>
                <a:gridCol w="232327">
                  <a:extLst>
                    <a:ext uri="{9D8B030D-6E8A-4147-A177-3AD203B41FA5}">
                      <a16:colId xmlns:a16="http://schemas.microsoft.com/office/drawing/2014/main" xmlns="" val="450125727"/>
                    </a:ext>
                  </a:extLst>
                </a:gridCol>
                <a:gridCol w="232961">
                  <a:extLst>
                    <a:ext uri="{9D8B030D-6E8A-4147-A177-3AD203B41FA5}">
                      <a16:colId xmlns:a16="http://schemas.microsoft.com/office/drawing/2014/main" xmlns="" val="931721597"/>
                    </a:ext>
                  </a:extLst>
                </a:gridCol>
                <a:gridCol w="232961">
                  <a:extLst>
                    <a:ext uri="{9D8B030D-6E8A-4147-A177-3AD203B41FA5}">
                      <a16:colId xmlns:a16="http://schemas.microsoft.com/office/drawing/2014/main" xmlns="" val="3299410358"/>
                    </a:ext>
                  </a:extLst>
                </a:gridCol>
                <a:gridCol w="232327">
                  <a:extLst>
                    <a:ext uri="{9D8B030D-6E8A-4147-A177-3AD203B41FA5}">
                      <a16:colId xmlns:a16="http://schemas.microsoft.com/office/drawing/2014/main" xmlns="" val="4227483876"/>
                    </a:ext>
                  </a:extLst>
                </a:gridCol>
                <a:gridCol w="232961">
                  <a:extLst>
                    <a:ext uri="{9D8B030D-6E8A-4147-A177-3AD203B41FA5}">
                      <a16:colId xmlns:a16="http://schemas.microsoft.com/office/drawing/2014/main" xmlns="" val="3423390568"/>
                    </a:ext>
                  </a:extLst>
                </a:gridCol>
                <a:gridCol w="232961">
                  <a:extLst>
                    <a:ext uri="{9D8B030D-6E8A-4147-A177-3AD203B41FA5}">
                      <a16:colId xmlns:a16="http://schemas.microsoft.com/office/drawing/2014/main" xmlns="" val="1675506150"/>
                    </a:ext>
                  </a:extLst>
                </a:gridCol>
                <a:gridCol w="232327">
                  <a:extLst>
                    <a:ext uri="{9D8B030D-6E8A-4147-A177-3AD203B41FA5}">
                      <a16:colId xmlns:a16="http://schemas.microsoft.com/office/drawing/2014/main" xmlns="" val="1218415097"/>
                    </a:ext>
                  </a:extLst>
                </a:gridCol>
                <a:gridCol w="232961">
                  <a:extLst>
                    <a:ext uri="{9D8B030D-6E8A-4147-A177-3AD203B41FA5}">
                      <a16:colId xmlns:a16="http://schemas.microsoft.com/office/drawing/2014/main" xmlns="" val="1006575419"/>
                    </a:ext>
                  </a:extLst>
                </a:gridCol>
                <a:gridCol w="232327">
                  <a:extLst>
                    <a:ext uri="{9D8B030D-6E8A-4147-A177-3AD203B41FA5}">
                      <a16:colId xmlns:a16="http://schemas.microsoft.com/office/drawing/2014/main" xmlns="" val="2072232522"/>
                    </a:ext>
                  </a:extLst>
                </a:gridCol>
                <a:gridCol w="232961">
                  <a:extLst>
                    <a:ext uri="{9D8B030D-6E8A-4147-A177-3AD203B41FA5}">
                      <a16:colId xmlns:a16="http://schemas.microsoft.com/office/drawing/2014/main" xmlns="" val="1215562157"/>
                    </a:ext>
                  </a:extLst>
                </a:gridCol>
                <a:gridCol w="232961">
                  <a:extLst>
                    <a:ext uri="{9D8B030D-6E8A-4147-A177-3AD203B41FA5}">
                      <a16:colId xmlns:a16="http://schemas.microsoft.com/office/drawing/2014/main" xmlns="" val="1997041014"/>
                    </a:ext>
                  </a:extLst>
                </a:gridCol>
                <a:gridCol w="232327">
                  <a:extLst>
                    <a:ext uri="{9D8B030D-6E8A-4147-A177-3AD203B41FA5}">
                      <a16:colId xmlns:a16="http://schemas.microsoft.com/office/drawing/2014/main" xmlns="" val="269749669"/>
                    </a:ext>
                  </a:extLst>
                </a:gridCol>
                <a:gridCol w="232961">
                  <a:extLst>
                    <a:ext uri="{9D8B030D-6E8A-4147-A177-3AD203B41FA5}">
                      <a16:colId xmlns:a16="http://schemas.microsoft.com/office/drawing/2014/main" xmlns="" val="574147214"/>
                    </a:ext>
                  </a:extLst>
                </a:gridCol>
                <a:gridCol w="232961">
                  <a:extLst>
                    <a:ext uri="{9D8B030D-6E8A-4147-A177-3AD203B41FA5}">
                      <a16:colId xmlns:a16="http://schemas.microsoft.com/office/drawing/2014/main" xmlns="" val="3121844205"/>
                    </a:ext>
                  </a:extLst>
                </a:gridCol>
                <a:gridCol w="232327">
                  <a:extLst>
                    <a:ext uri="{9D8B030D-6E8A-4147-A177-3AD203B41FA5}">
                      <a16:colId xmlns:a16="http://schemas.microsoft.com/office/drawing/2014/main" xmlns="" val="1819370393"/>
                    </a:ext>
                  </a:extLst>
                </a:gridCol>
                <a:gridCol w="232961">
                  <a:extLst>
                    <a:ext uri="{9D8B030D-6E8A-4147-A177-3AD203B41FA5}">
                      <a16:colId xmlns:a16="http://schemas.microsoft.com/office/drawing/2014/main" xmlns="" val="3687942059"/>
                    </a:ext>
                  </a:extLst>
                </a:gridCol>
                <a:gridCol w="232961">
                  <a:extLst>
                    <a:ext uri="{9D8B030D-6E8A-4147-A177-3AD203B41FA5}">
                      <a16:colId xmlns:a16="http://schemas.microsoft.com/office/drawing/2014/main" xmlns="" val="2367377742"/>
                    </a:ext>
                  </a:extLst>
                </a:gridCol>
                <a:gridCol w="232327">
                  <a:extLst>
                    <a:ext uri="{9D8B030D-6E8A-4147-A177-3AD203B41FA5}">
                      <a16:colId xmlns:a16="http://schemas.microsoft.com/office/drawing/2014/main" xmlns="" val="877971051"/>
                    </a:ext>
                  </a:extLst>
                </a:gridCol>
                <a:gridCol w="232961">
                  <a:extLst>
                    <a:ext uri="{9D8B030D-6E8A-4147-A177-3AD203B41FA5}">
                      <a16:colId xmlns:a16="http://schemas.microsoft.com/office/drawing/2014/main" xmlns="" val="264515192"/>
                    </a:ext>
                  </a:extLst>
                </a:gridCol>
                <a:gridCol w="232961">
                  <a:extLst>
                    <a:ext uri="{9D8B030D-6E8A-4147-A177-3AD203B41FA5}">
                      <a16:colId xmlns:a16="http://schemas.microsoft.com/office/drawing/2014/main" xmlns="" val="3799091522"/>
                    </a:ext>
                  </a:extLst>
                </a:gridCol>
                <a:gridCol w="232327">
                  <a:extLst>
                    <a:ext uri="{9D8B030D-6E8A-4147-A177-3AD203B41FA5}">
                      <a16:colId xmlns:a16="http://schemas.microsoft.com/office/drawing/2014/main" xmlns="" val="378968742"/>
                    </a:ext>
                  </a:extLst>
                </a:gridCol>
                <a:gridCol w="232961">
                  <a:extLst>
                    <a:ext uri="{9D8B030D-6E8A-4147-A177-3AD203B41FA5}">
                      <a16:colId xmlns:a16="http://schemas.microsoft.com/office/drawing/2014/main" xmlns="" val="298708516"/>
                    </a:ext>
                  </a:extLst>
                </a:gridCol>
                <a:gridCol w="232961">
                  <a:extLst>
                    <a:ext uri="{9D8B030D-6E8A-4147-A177-3AD203B41FA5}">
                      <a16:colId xmlns:a16="http://schemas.microsoft.com/office/drawing/2014/main" xmlns="" val="1316607803"/>
                    </a:ext>
                  </a:extLst>
                </a:gridCol>
                <a:gridCol w="883604">
                  <a:extLst>
                    <a:ext uri="{9D8B030D-6E8A-4147-A177-3AD203B41FA5}">
                      <a16:colId xmlns:a16="http://schemas.microsoft.com/office/drawing/2014/main" xmlns="" val="3479596280"/>
                    </a:ext>
                  </a:extLst>
                </a:gridCol>
              </a:tblGrid>
              <a:tr h="244861">
                <a:tc gridSpan="33">
                  <a:txBody>
                    <a:bodyPr/>
                    <a:lstStyle/>
                    <a:p>
                      <a:pPr algn="ctr">
                        <a:spcAft>
                          <a:spcPts val="0"/>
                        </a:spcAft>
                      </a:pPr>
                      <a:r>
                        <a:rPr lang="en-US" sz="1000">
                          <a:effectLst/>
                        </a:rPr>
                        <a:t>Name of coach</a:t>
                      </a:r>
                      <a:endParaRPr lang="zh-TW" sz="1000">
                        <a:effectLst/>
                      </a:endParaRPr>
                    </a:p>
                    <a:p>
                      <a:pPr algn="ctr">
                        <a:spcAft>
                          <a:spcPts val="0"/>
                        </a:spcAft>
                      </a:pPr>
                      <a:r>
                        <a:rPr lang="zh-TW" sz="1000">
                          <a:effectLst/>
                        </a:rPr>
                        <a:t>教練姓名</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24042005"/>
                  </a:ext>
                </a:extLst>
              </a:tr>
              <a:tr h="244861">
                <a:tc gridSpan="33">
                  <a:txBody>
                    <a:bodyPr/>
                    <a:lstStyle/>
                    <a:p>
                      <a:pPr algn="ctr">
                        <a:spcAft>
                          <a:spcPts val="0"/>
                        </a:spcAft>
                      </a:pPr>
                      <a:r>
                        <a:rPr lang="en-US" sz="1000">
                          <a:effectLst/>
                        </a:rPr>
                        <a:t>1-YEAR TRAINING PLAN</a:t>
                      </a:r>
                      <a:endParaRPr lang="zh-TW" sz="1000">
                        <a:effectLst/>
                      </a:endParaRPr>
                    </a:p>
                    <a:p>
                      <a:pPr algn="ctr">
                        <a:spcAft>
                          <a:spcPts val="0"/>
                        </a:spcAft>
                      </a:pPr>
                      <a:r>
                        <a:rPr lang="en-US" sz="1000">
                          <a:effectLst/>
                        </a:rPr>
                        <a:t>1</a:t>
                      </a:r>
                      <a:r>
                        <a:rPr lang="zh-TW" sz="1000">
                          <a:effectLst/>
                        </a:rPr>
                        <a:t>年期訓練規劃</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573908355"/>
                  </a:ext>
                </a:extLst>
              </a:tr>
              <a:tr h="349898">
                <a:tc>
                  <a:txBody>
                    <a:bodyPr/>
                    <a:lstStyle/>
                    <a:p>
                      <a:pPr algn="ctr">
                        <a:spcAft>
                          <a:spcPts val="0"/>
                        </a:spcAft>
                      </a:pPr>
                      <a:r>
                        <a:rPr lang="en-US" sz="1000" dirty="0">
                          <a:effectLst/>
                        </a:rPr>
                        <a:t>MONTH</a:t>
                      </a:r>
                      <a:endParaRPr lang="zh-TW" sz="1000" dirty="0">
                        <a:effectLst/>
                      </a:endParaRPr>
                    </a:p>
                    <a:p>
                      <a:pPr algn="ctr">
                        <a:spcAft>
                          <a:spcPts val="0"/>
                        </a:spcAft>
                      </a:pPr>
                      <a:r>
                        <a:rPr lang="zh-TW" sz="1000" dirty="0">
                          <a:effectLst/>
                        </a:rPr>
                        <a:t>月份</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19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22</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23</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24</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25</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26</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27</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28</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29</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30</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31</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COMMENTS</a:t>
                      </a:r>
                      <a:endParaRPr lang="zh-TW" sz="1000">
                        <a:effectLst/>
                      </a:endParaRPr>
                    </a:p>
                    <a:p>
                      <a:pPr algn="ctr">
                        <a:spcAft>
                          <a:spcPts val="0"/>
                        </a:spcAft>
                      </a:pPr>
                      <a:r>
                        <a:rPr lang="zh-TW" sz="1000">
                          <a:effectLst/>
                        </a:rPr>
                        <a:t>意見</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0568980"/>
                  </a:ext>
                </a:extLst>
              </a:tr>
              <a:tr h="285671">
                <a:tc>
                  <a:txBody>
                    <a:bodyPr/>
                    <a:lstStyle/>
                    <a:p>
                      <a:pPr algn="ctr">
                        <a:spcAft>
                          <a:spcPts val="0"/>
                        </a:spcAft>
                      </a:pPr>
                      <a:r>
                        <a:rPr lang="en-US" sz="1000" dirty="0">
                          <a:effectLst/>
                        </a:rPr>
                        <a:t>January</a:t>
                      </a:r>
                      <a:endParaRPr lang="zh-TW" sz="1000" dirty="0">
                        <a:effectLst/>
                      </a:endParaRPr>
                    </a:p>
                    <a:p>
                      <a:pPr algn="ctr">
                        <a:spcAft>
                          <a:spcPts val="0"/>
                        </a:spcAft>
                      </a:pPr>
                      <a:r>
                        <a:rPr lang="en-US" sz="1000" dirty="0">
                          <a:effectLst/>
                        </a:rPr>
                        <a:t>1</a:t>
                      </a:r>
                      <a:r>
                        <a:rPr lang="zh-TW" sz="1000" dirty="0">
                          <a:effectLst/>
                        </a:rPr>
                        <a:t>月</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1141692"/>
                  </a:ext>
                </a:extLst>
              </a:tr>
              <a:tr h="285671">
                <a:tc>
                  <a:txBody>
                    <a:bodyPr/>
                    <a:lstStyle/>
                    <a:p>
                      <a:pPr algn="ctr">
                        <a:spcAft>
                          <a:spcPts val="0"/>
                        </a:spcAft>
                      </a:pPr>
                      <a:r>
                        <a:rPr lang="en-US" sz="1000" dirty="0">
                          <a:effectLst/>
                        </a:rPr>
                        <a:t>February</a:t>
                      </a:r>
                      <a:endParaRPr lang="zh-TW" sz="1000" dirty="0">
                        <a:effectLst/>
                      </a:endParaRPr>
                    </a:p>
                    <a:p>
                      <a:pPr algn="ctr">
                        <a:spcAft>
                          <a:spcPts val="0"/>
                        </a:spcAft>
                      </a:pPr>
                      <a:r>
                        <a:rPr lang="en-US" sz="1000" dirty="0">
                          <a:effectLst/>
                        </a:rPr>
                        <a:t>2</a:t>
                      </a:r>
                      <a:r>
                        <a:rPr lang="zh-TW" sz="1000" dirty="0">
                          <a:effectLst/>
                        </a:rPr>
                        <a:t>月</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0708348"/>
                  </a:ext>
                </a:extLst>
              </a:tr>
              <a:tr h="285671">
                <a:tc>
                  <a:txBody>
                    <a:bodyPr/>
                    <a:lstStyle/>
                    <a:p>
                      <a:pPr algn="ctr">
                        <a:spcAft>
                          <a:spcPts val="0"/>
                        </a:spcAft>
                      </a:pPr>
                      <a:r>
                        <a:rPr lang="en-US" sz="1000">
                          <a:effectLst/>
                        </a:rPr>
                        <a:t>March</a:t>
                      </a:r>
                      <a:endParaRPr lang="zh-TW" sz="1000">
                        <a:effectLst/>
                      </a:endParaRPr>
                    </a:p>
                    <a:p>
                      <a:pPr algn="ctr">
                        <a:spcAft>
                          <a:spcPts val="0"/>
                        </a:spcAft>
                      </a:pPr>
                      <a:r>
                        <a:rPr lang="en-US" sz="1000">
                          <a:effectLst/>
                        </a:rPr>
                        <a:t>3</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89295899"/>
                  </a:ext>
                </a:extLst>
              </a:tr>
              <a:tr h="285671">
                <a:tc>
                  <a:txBody>
                    <a:bodyPr/>
                    <a:lstStyle/>
                    <a:p>
                      <a:pPr algn="ctr">
                        <a:spcAft>
                          <a:spcPts val="0"/>
                        </a:spcAft>
                      </a:pPr>
                      <a:r>
                        <a:rPr lang="en-US" sz="1000">
                          <a:effectLst/>
                        </a:rPr>
                        <a:t>April</a:t>
                      </a:r>
                      <a:endParaRPr lang="zh-TW" sz="1000">
                        <a:effectLst/>
                      </a:endParaRPr>
                    </a:p>
                    <a:p>
                      <a:pPr algn="ctr">
                        <a:spcAft>
                          <a:spcPts val="0"/>
                        </a:spcAft>
                      </a:pPr>
                      <a:r>
                        <a:rPr lang="en-US" sz="1000">
                          <a:effectLst/>
                        </a:rPr>
                        <a:t>4</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9813067"/>
                  </a:ext>
                </a:extLst>
              </a:tr>
              <a:tr h="285671">
                <a:tc>
                  <a:txBody>
                    <a:bodyPr/>
                    <a:lstStyle/>
                    <a:p>
                      <a:pPr algn="ctr">
                        <a:spcAft>
                          <a:spcPts val="0"/>
                        </a:spcAft>
                      </a:pPr>
                      <a:r>
                        <a:rPr lang="en-US" sz="1000">
                          <a:effectLst/>
                        </a:rPr>
                        <a:t>May</a:t>
                      </a:r>
                      <a:endParaRPr lang="zh-TW" sz="1000">
                        <a:effectLst/>
                      </a:endParaRPr>
                    </a:p>
                    <a:p>
                      <a:pPr algn="ctr">
                        <a:spcAft>
                          <a:spcPts val="0"/>
                        </a:spcAft>
                      </a:pPr>
                      <a:r>
                        <a:rPr lang="en-US" sz="1000">
                          <a:effectLst/>
                        </a:rPr>
                        <a:t>5</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9079784"/>
                  </a:ext>
                </a:extLst>
              </a:tr>
              <a:tr h="285671">
                <a:tc>
                  <a:txBody>
                    <a:bodyPr/>
                    <a:lstStyle/>
                    <a:p>
                      <a:pPr algn="ctr">
                        <a:spcAft>
                          <a:spcPts val="0"/>
                        </a:spcAft>
                      </a:pPr>
                      <a:r>
                        <a:rPr lang="en-US" sz="1000">
                          <a:effectLst/>
                        </a:rPr>
                        <a:t>June</a:t>
                      </a:r>
                      <a:endParaRPr lang="zh-TW" sz="1000">
                        <a:effectLst/>
                      </a:endParaRPr>
                    </a:p>
                    <a:p>
                      <a:pPr algn="ctr">
                        <a:spcAft>
                          <a:spcPts val="0"/>
                        </a:spcAft>
                      </a:pPr>
                      <a:r>
                        <a:rPr lang="en-US" sz="1000">
                          <a:effectLst/>
                        </a:rPr>
                        <a:t>6</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9914226"/>
                  </a:ext>
                </a:extLst>
              </a:tr>
              <a:tr h="285671">
                <a:tc>
                  <a:txBody>
                    <a:bodyPr/>
                    <a:lstStyle/>
                    <a:p>
                      <a:pPr algn="ctr">
                        <a:spcAft>
                          <a:spcPts val="0"/>
                        </a:spcAft>
                      </a:pPr>
                      <a:r>
                        <a:rPr lang="en-US" sz="1000">
                          <a:effectLst/>
                        </a:rPr>
                        <a:t>July</a:t>
                      </a:r>
                      <a:endParaRPr lang="zh-TW" sz="1000">
                        <a:effectLst/>
                      </a:endParaRPr>
                    </a:p>
                    <a:p>
                      <a:pPr algn="ctr">
                        <a:spcAft>
                          <a:spcPts val="0"/>
                        </a:spcAft>
                      </a:pPr>
                      <a:r>
                        <a:rPr lang="en-US" sz="1000">
                          <a:effectLst/>
                        </a:rPr>
                        <a:t>7</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4978509"/>
                  </a:ext>
                </a:extLst>
              </a:tr>
              <a:tr h="285671">
                <a:tc>
                  <a:txBody>
                    <a:bodyPr/>
                    <a:lstStyle/>
                    <a:p>
                      <a:pPr algn="ctr">
                        <a:spcAft>
                          <a:spcPts val="0"/>
                        </a:spcAft>
                      </a:pPr>
                      <a:r>
                        <a:rPr lang="en-US" sz="1000">
                          <a:effectLst/>
                        </a:rPr>
                        <a:t>August</a:t>
                      </a:r>
                      <a:endParaRPr lang="zh-TW" sz="1000">
                        <a:effectLst/>
                      </a:endParaRPr>
                    </a:p>
                    <a:p>
                      <a:pPr algn="ctr">
                        <a:spcAft>
                          <a:spcPts val="0"/>
                        </a:spcAft>
                      </a:pPr>
                      <a:r>
                        <a:rPr lang="en-US" sz="1000">
                          <a:effectLst/>
                        </a:rPr>
                        <a:t>8</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9280342"/>
                  </a:ext>
                </a:extLst>
              </a:tr>
              <a:tr h="285671">
                <a:tc>
                  <a:txBody>
                    <a:bodyPr/>
                    <a:lstStyle/>
                    <a:p>
                      <a:pPr algn="ctr">
                        <a:spcAft>
                          <a:spcPts val="0"/>
                        </a:spcAft>
                      </a:pPr>
                      <a:r>
                        <a:rPr lang="en-US" sz="1000">
                          <a:effectLst/>
                        </a:rPr>
                        <a:t>September</a:t>
                      </a:r>
                      <a:endParaRPr lang="zh-TW" sz="1000">
                        <a:effectLst/>
                      </a:endParaRPr>
                    </a:p>
                    <a:p>
                      <a:pPr algn="ctr">
                        <a:spcAft>
                          <a:spcPts val="0"/>
                        </a:spcAft>
                      </a:pPr>
                      <a:r>
                        <a:rPr lang="en-US" sz="1000">
                          <a:effectLst/>
                        </a:rPr>
                        <a:t>9</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6478193"/>
                  </a:ext>
                </a:extLst>
              </a:tr>
              <a:tr h="285671">
                <a:tc>
                  <a:txBody>
                    <a:bodyPr/>
                    <a:lstStyle/>
                    <a:p>
                      <a:pPr algn="ctr">
                        <a:spcAft>
                          <a:spcPts val="0"/>
                        </a:spcAft>
                      </a:pPr>
                      <a:r>
                        <a:rPr lang="en-US" sz="1000">
                          <a:effectLst/>
                        </a:rPr>
                        <a:t>October</a:t>
                      </a:r>
                      <a:endParaRPr lang="zh-TW" sz="1000">
                        <a:effectLst/>
                      </a:endParaRPr>
                    </a:p>
                    <a:p>
                      <a:pPr algn="ctr">
                        <a:spcAft>
                          <a:spcPts val="0"/>
                        </a:spcAft>
                      </a:pPr>
                      <a:r>
                        <a:rPr lang="en-US" sz="1000">
                          <a:effectLst/>
                        </a:rPr>
                        <a:t>10</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49092221"/>
                  </a:ext>
                </a:extLst>
              </a:tr>
              <a:tr h="285671">
                <a:tc>
                  <a:txBody>
                    <a:bodyPr/>
                    <a:lstStyle/>
                    <a:p>
                      <a:pPr algn="ctr">
                        <a:spcAft>
                          <a:spcPts val="0"/>
                        </a:spcAft>
                      </a:pPr>
                      <a:r>
                        <a:rPr lang="en-US" sz="1000">
                          <a:effectLst/>
                        </a:rPr>
                        <a:t>November</a:t>
                      </a:r>
                      <a:endParaRPr lang="zh-TW" sz="1000">
                        <a:effectLst/>
                      </a:endParaRPr>
                    </a:p>
                    <a:p>
                      <a:pPr algn="ctr">
                        <a:spcAft>
                          <a:spcPts val="0"/>
                        </a:spcAft>
                      </a:pPr>
                      <a:r>
                        <a:rPr lang="en-US" sz="1000">
                          <a:effectLst/>
                        </a:rPr>
                        <a:t>11</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6489132"/>
                  </a:ext>
                </a:extLst>
              </a:tr>
              <a:tr h="285671">
                <a:tc>
                  <a:txBody>
                    <a:bodyPr/>
                    <a:lstStyle/>
                    <a:p>
                      <a:pPr algn="ctr">
                        <a:spcAft>
                          <a:spcPts val="0"/>
                        </a:spcAft>
                      </a:pPr>
                      <a:r>
                        <a:rPr lang="en-US" sz="1000">
                          <a:effectLst/>
                        </a:rPr>
                        <a:t>December</a:t>
                      </a:r>
                      <a:endParaRPr lang="zh-TW" sz="1000">
                        <a:effectLst/>
                      </a:endParaRPr>
                    </a:p>
                    <a:p>
                      <a:pPr algn="ctr">
                        <a:spcAft>
                          <a:spcPts val="0"/>
                        </a:spcAft>
                      </a:pPr>
                      <a:r>
                        <a:rPr lang="en-US" sz="1000">
                          <a:effectLst/>
                        </a:rPr>
                        <a:t>12</a:t>
                      </a:r>
                      <a:r>
                        <a:rPr lang="zh-TW" sz="1000">
                          <a:effectLst/>
                        </a:rPr>
                        <a:t>月</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a:effectLst/>
                        </a:rPr>
                        <a:t> </a:t>
                      </a:r>
                      <a:endParaRPr lang="zh-TW" sz="100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 </a:t>
                      </a:r>
                      <a:endParaRPr lang="zh-TW" sz="1000" dirty="0">
                        <a:solidFill>
                          <a:srgbClr val="000000"/>
                        </a:solidFill>
                        <a:effectLst/>
                        <a:latin typeface="Courier New" panose="02070309020205020404" pitchFamily="49" charset="0"/>
                        <a:ea typeface="Courier New" panose="02070309020205020404" pitchFamily="49" charset="0"/>
                      </a:endParaRPr>
                    </a:p>
                  </a:txBody>
                  <a:tcPr marL="25329" marR="253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2399400"/>
                  </a:ext>
                </a:extLst>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97E1EFE-13BC-4D2F-B897-2264114B0D0E}" type="slidenum">
              <a:rPr lang="en-US" altLang="pl-PL" sz="1200" smtClean="0">
                <a:solidFill>
                  <a:srgbClr val="FFFFFF"/>
                </a:solidFill>
                <a:latin typeface="Arial Black" panose="020B0A04020102090204" pitchFamily="34" charset="0"/>
                <a:sym typeface="Arial Black" panose="020B0A04020102090204" pitchFamily="34" charset="0"/>
              </a:rPr>
              <a:pPr/>
              <a:t>89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4563"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pl-PL" altLang="pl-PL" sz="4400" dirty="0">
                <a:latin typeface="Arial Black" panose="020B0A04020102090204" pitchFamily="34" charset="0"/>
                <a:ea typeface="ヒラギノ角ゴ ProN W6" charset="0"/>
                <a:cs typeface="ヒラギノ角ゴ ProN W6" charset="0"/>
                <a:sym typeface="Arial Black" panose="020B0A04020102090204" pitchFamily="34" charset="0"/>
              </a:rPr>
              <a:t>TRAINING PLAN STRUCTURES - EXAMPLES</a:t>
            </a:r>
            <a:r>
              <a:rPr lang="zh-TW" altLang="en-US" sz="4400" b="1" dirty="0">
                <a:latin typeface="Arial Black" panose="020B0A04020102090204" pitchFamily="34" charset="0"/>
                <a:ea typeface="ヒラギノ角ゴ ProN W6" charset="0"/>
                <a:cs typeface="ヒラギノ角ゴ ProN W6" charset="0"/>
                <a:sym typeface="Arial Black" panose="020B0A04020102090204" pitchFamily="34" charset="0"/>
              </a:rPr>
              <a:t>訓練規劃架構</a:t>
            </a:r>
            <a:r>
              <a:rPr lang="en-US" altLang="zh-TW" sz="4400" b="1" dirty="0">
                <a:latin typeface="Arial Black" panose="020B0A04020102090204" pitchFamily="34" charset="0"/>
                <a:ea typeface="ヒラギノ角ゴ ProN W6" charset="0"/>
                <a:cs typeface="ヒラギノ角ゴ ProN W6" charset="0"/>
                <a:sym typeface="Arial Black" panose="020B0A04020102090204" pitchFamily="34" charset="0"/>
              </a:rPr>
              <a:t>-</a:t>
            </a:r>
            <a:r>
              <a:rPr lang="zh-TW" altLang="en-US" sz="4400" b="1" dirty="0">
                <a:latin typeface="Arial Black" panose="020B0A04020102090204" pitchFamily="34" charset="0"/>
                <a:ea typeface="ヒラギノ角ゴ ProN W6" charset="0"/>
                <a:cs typeface="ヒラギノ角ゴ ProN W6" charset="0"/>
                <a:sym typeface="Arial Black" panose="020B0A04020102090204" pitchFamily="34" charset="0"/>
              </a:rPr>
              <a:t>案例</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ctrTitle"/>
          </p:nvPr>
        </p:nvSpPr>
        <p:spPr/>
        <p:txBody>
          <a:bodyPr/>
          <a:lstStyle/>
          <a:p>
            <a:r>
              <a:rPr lang="en-US" altLang="en-US" dirty="0"/>
              <a:t>Examination</a:t>
            </a:r>
            <a:r>
              <a:rPr lang="zh-TW" altLang="en-US" b="1" dirty="0"/>
              <a:t>測驗</a:t>
            </a:r>
            <a:endParaRPr lang="en-US" altLang="en-US" b="1" dirty="0"/>
          </a:p>
        </p:txBody>
      </p:sp>
      <p:sp>
        <p:nvSpPr>
          <p:cNvPr id="113667" name="Symbol zastępczy numeru slajdu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EE111BD-DD9C-4D29-A84C-8839B351B27E}" type="slidenum">
              <a:rPr lang="en-US" altLang="en-US" sz="1200" smtClean="0">
                <a:solidFill>
                  <a:srgbClr val="FFFFFF"/>
                </a:solidFill>
                <a:latin typeface="Arial Black" panose="020B0A04020102090204" pitchFamily="34" charset="0"/>
                <a:sym typeface="Arial Black" panose="020B0A04020102090204" pitchFamily="34" charset="0"/>
              </a:rPr>
              <a:pPr/>
              <a:t>9</a:t>
            </a:fld>
            <a:endParaRPr lang="en-US" altLang="en-US" sz="1200">
              <a:solidFill>
                <a:srgbClr val="FFFFFF"/>
              </a:solidFill>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7C5D8C60-A45E-406F-9334-89F867AAE0CA}" type="slidenum">
              <a:rPr lang="en-US" altLang="pl-PL" sz="1200" smtClean="0">
                <a:solidFill>
                  <a:srgbClr val="FFFFFF"/>
                </a:solidFill>
                <a:latin typeface="Arial Black" panose="020B0A04020102090204" pitchFamily="34" charset="0"/>
                <a:sym typeface="Arial Black" panose="020B0A04020102090204" pitchFamily="34" charset="0"/>
              </a:rPr>
              <a:pPr/>
              <a:t>90</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5587" name="Rectangle 2"/>
          <p:cNvSpPr>
            <a:spLocks noGrp="1" noChangeArrowheads="1"/>
          </p:cNvSpPr>
          <p:nvPr>
            <p:ph type="body" idx="1"/>
          </p:nvPr>
        </p:nvSpPr>
        <p:spPr>
          <a:xfrm>
            <a:off x="344488" y="2995613"/>
            <a:ext cx="9144000" cy="2506662"/>
          </a:xfrm>
        </p:spPr>
        <p:txBody>
          <a:bodyPr/>
          <a:lstStyle/>
          <a:p>
            <a:pPr marL="0" indent="0" algn="ctr" eaLnBrk="1" hangingPunct="1">
              <a:spcBef>
                <a:spcPct val="0"/>
              </a:spcBef>
              <a:buFont typeface="Arial" panose="020B0604020202020204" pitchFamily="34" charset="0"/>
              <a:buNone/>
            </a:pPr>
            <a:r>
              <a:rPr lang="pl-PL" altLang="pl-PL" sz="4400" dirty="0">
                <a:latin typeface="Arial Black" panose="020B0A04020102090204" pitchFamily="34" charset="0"/>
                <a:sym typeface="Arial Black" panose="020B0A04020102090204" pitchFamily="34" charset="0"/>
              </a:rPr>
              <a:t>EUROPE</a:t>
            </a:r>
            <a:r>
              <a:rPr lang="zh-TW" altLang="en-US" sz="4400" b="1" dirty="0">
                <a:latin typeface="Arial Black" panose="020B0A04020102090204" pitchFamily="34" charset="0"/>
                <a:sym typeface="Arial Black" panose="020B0A04020102090204" pitchFamily="34" charset="0"/>
              </a:rPr>
              <a:t>歐洲</a:t>
            </a:r>
            <a:endParaRPr lang="en-US" altLang="pl-PL" sz="4400" b="1" dirty="0">
              <a:latin typeface="Arial Black" panose="020B0A04020102090204" pitchFamily="34" charset="0"/>
              <a:ea typeface="ヒラギノ角ゴ ProN W6" charset="0"/>
              <a:cs typeface="ヒラギノ角ゴ ProN W6"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7710C2A-2266-47A4-8F01-B8C833718447}" type="slidenum">
              <a:rPr lang="en-US" altLang="pl-PL" sz="1200" smtClean="0">
                <a:solidFill>
                  <a:srgbClr val="FFFFFF"/>
                </a:solidFill>
                <a:latin typeface="Arial Black" panose="020B0A04020102090204" pitchFamily="34" charset="0"/>
                <a:sym typeface="Arial Black" panose="020B0A04020102090204" pitchFamily="34" charset="0"/>
              </a:rPr>
              <a:pPr/>
              <a:t>91</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6611" name="Rectangle 2"/>
          <p:cNvSpPr>
            <a:spLocks noGrp="1" noChangeArrowheads="1"/>
          </p:cNvSpPr>
          <p:nvPr>
            <p:ph type="body" idx="1"/>
          </p:nvPr>
        </p:nvSpPr>
        <p:spPr>
          <a:xfrm>
            <a:off x="701675" y="1968500"/>
            <a:ext cx="8788400" cy="4340225"/>
          </a:xfrm>
        </p:spPr>
        <p:txBody>
          <a:bodyPr/>
          <a:lstStyle/>
          <a:p>
            <a:pPr marL="0" indent="323850" algn="just" eaLnBrk="1" hangingPunct="1">
              <a:spcBef>
                <a:spcPct val="0"/>
              </a:spcBef>
              <a:buNone/>
            </a:pPr>
            <a:r>
              <a:rPr lang="en-US" altLang="pl-PL" sz="1800" dirty="0"/>
              <a:t>When developing 1-year training </a:t>
            </a:r>
            <a:r>
              <a:rPr lang="en-US" altLang="pl-PL" sz="1800" dirty="0" smtClean="0"/>
              <a:t>plan：</a:t>
            </a:r>
            <a:r>
              <a:rPr lang="zh-TW" altLang="en-US" sz="1800" dirty="0" smtClean="0"/>
              <a:t>在</a:t>
            </a:r>
            <a:r>
              <a:rPr lang="zh-TW" altLang="zh-TW" sz="1800" dirty="0"/>
              <a:t>制定1年</a:t>
            </a:r>
            <a:r>
              <a:rPr lang="zh-TW" altLang="en-US" sz="1800" dirty="0"/>
              <a:t>期訓練規劃</a:t>
            </a:r>
            <a:r>
              <a:rPr lang="zh-TW" altLang="zh-TW" sz="1800" dirty="0" smtClean="0"/>
              <a:t>時</a:t>
            </a:r>
            <a:r>
              <a:rPr lang="zh-TW" altLang="en-US" sz="1800" dirty="0" smtClean="0"/>
              <a:t>：</a:t>
            </a:r>
            <a:endParaRPr lang="en-US" altLang="pl-PL" sz="1800" dirty="0"/>
          </a:p>
          <a:p>
            <a:pPr marL="0" indent="323850" eaLnBrk="1" hangingPunct="1">
              <a:spcBef>
                <a:spcPct val="0"/>
              </a:spcBef>
            </a:pPr>
            <a:r>
              <a:rPr lang="en-US" altLang="pl-PL" sz="1800" dirty="0"/>
              <a:t>Must be aware of when and where the control, </a:t>
            </a:r>
            <a:r>
              <a:rPr lang="en-US" altLang="pl-PL" sz="1800" u="sng" dirty="0"/>
              <a:t>major and target competitions </a:t>
            </a:r>
            <a:r>
              <a:rPr lang="en-US" altLang="pl-PL" sz="1800" dirty="0"/>
              <a:t>are held</a:t>
            </a:r>
            <a:r>
              <a:rPr lang="zh-TW" altLang="zh-TW" sz="1800" dirty="0"/>
              <a:t>必須</a:t>
            </a:r>
            <a:r>
              <a:rPr lang="zh-TW" altLang="en-US" sz="1800" dirty="0"/>
              <a:t>清楚於何時和何地</a:t>
            </a:r>
            <a:r>
              <a:rPr lang="zh-TW" altLang="zh-TW" sz="1800" dirty="0"/>
              <a:t>舉行控制</a:t>
            </a:r>
            <a:r>
              <a:rPr lang="zh-TW" altLang="en-US" sz="1800" dirty="0">
                <a:latin typeface="新細明體" panose="02020500000000000000" pitchFamily="18" charset="-120"/>
                <a:ea typeface="新細明體" panose="02020500000000000000" pitchFamily="18" charset="-120"/>
              </a:rPr>
              <a:t>、</a:t>
            </a:r>
            <a:r>
              <a:rPr lang="zh-TW" altLang="zh-TW" sz="1800" u="sng" dirty="0"/>
              <a:t>主要和</a:t>
            </a:r>
            <a:r>
              <a:rPr lang="zh-TW" altLang="en-US" sz="1800" u="sng" dirty="0"/>
              <a:t>指標比賽</a:t>
            </a:r>
            <a:endParaRPr lang="en-US" altLang="pl-PL" sz="1800" u="sng" dirty="0"/>
          </a:p>
          <a:p>
            <a:pPr marL="0" indent="323850" eaLnBrk="1" hangingPunct="1">
              <a:spcBef>
                <a:spcPct val="0"/>
              </a:spcBef>
            </a:pPr>
            <a:r>
              <a:rPr lang="en-US" altLang="pl-PL" sz="1800" dirty="0"/>
              <a:t>Develop from backward to front, from the end of the calendar (target competition) to the first day</a:t>
            </a:r>
            <a:r>
              <a:rPr lang="zh-TW" altLang="en-US" sz="1800" dirty="0"/>
              <a:t>制定方法為</a:t>
            </a:r>
            <a:r>
              <a:rPr lang="zh-TW" altLang="zh-TW" sz="1800" dirty="0"/>
              <a:t>從後</a:t>
            </a:r>
            <a:r>
              <a:rPr lang="zh-TW" altLang="en-US" sz="1800" dirty="0"/>
              <a:t>面到</a:t>
            </a:r>
            <a:r>
              <a:rPr lang="zh-TW" altLang="zh-TW" sz="1800" dirty="0"/>
              <a:t>前</a:t>
            </a:r>
            <a:r>
              <a:rPr lang="zh-TW" altLang="en-US" sz="1800" dirty="0"/>
              <a:t>面</a:t>
            </a:r>
            <a:r>
              <a:rPr lang="zh-TW" altLang="zh-TW" sz="1800" dirty="0"/>
              <a:t>，從日曆</a:t>
            </a:r>
            <a:r>
              <a:rPr lang="zh-TW" altLang="en-US" sz="1800" dirty="0"/>
              <a:t>最後一天</a:t>
            </a:r>
            <a:r>
              <a:rPr lang="zh-TW" altLang="zh-TW" sz="1800" dirty="0"/>
              <a:t>（</a:t>
            </a:r>
            <a:r>
              <a:rPr lang="zh-TW" altLang="en-US" sz="1800" dirty="0"/>
              <a:t>指標比賽</a:t>
            </a:r>
            <a:r>
              <a:rPr lang="zh-TW" altLang="zh-TW" sz="1800" dirty="0"/>
              <a:t>）到第一天</a:t>
            </a:r>
            <a:r>
              <a:rPr lang="zh-TW" altLang="en-US" sz="1800" dirty="0"/>
              <a:t>。</a:t>
            </a:r>
            <a:endParaRPr lang="en-US" altLang="pl-PL" sz="1800" dirty="0"/>
          </a:p>
          <a:p>
            <a:pPr marL="0" indent="323850" eaLnBrk="1" hangingPunct="1">
              <a:spcBef>
                <a:spcPct val="0"/>
              </a:spcBef>
            </a:pPr>
            <a:r>
              <a:rPr lang="en-US" altLang="pl-PL" sz="1800" dirty="0"/>
              <a:t>Participate in small or medium tournament before and between the major  competitions to </a:t>
            </a:r>
            <a:r>
              <a:rPr lang="en-US" altLang="pl-PL" sz="1800" u="sng" dirty="0"/>
              <a:t>control and monitor (evaluate)</a:t>
            </a:r>
            <a:r>
              <a:rPr lang="en-US" altLang="pl-PL" sz="1800" dirty="0"/>
              <a:t> boxer’s preparation level and progress</a:t>
            </a:r>
            <a:r>
              <a:rPr lang="zh-TW" altLang="en-US" sz="1800" dirty="0"/>
              <a:t>在</a:t>
            </a:r>
            <a:r>
              <a:rPr lang="zh-TW" altLang="zh-TW" sz="1800" dirty="0"/>
              <a:t>主要比賽之前和之間參加</a:t>
            </a:r>
            <a:r>
              <a:rPr lang="zh-TW" altLang="en-US" sz="1800" dirty="0"/>
              <a:t>中小型比</a:t>
            </a:r>
            <a:r>
              <a:rPr lang="zh-TW" altLang="zh-TW" sz="1800" dirty="0"/>
              <a:t>賽，以</a:t>
            </a:r>
            <a:r>
              <a:rPr lang="zh-TW" altLang="zh-TW" sz="1800" u="sng" dirty="0"/>
              <a:t>控制和監督（評估）</a:t>
            </a:r>
            <a:r>
              <a:rPr lang="zh-TW" altLang="zh-TW" sz="1800" dirty="0"/>
              <a:t>拳擊手的</a:t>
            </a:r>
            <a:r>
              <a:rPr lang="zh-TW" altLang="en-US" sz="1800" dirty="0"/>
              <a:t>準備程度</a:t>
            </a:r>
            <a:r>
              <a:rPr lang="zh-TW" altLang="zh-TW" sz="1800" dirty="0"/>
              <a:t>和進度</a:t>
            </a:r>
            <a:endParaRPr lang="en-US" altLang="pl-PL" sz="1800" dirty="0"/>
          </a:p>
          <a:p>
            <a:pPr marL="0" indent="323850" algn="just" eaLnBrk="1" hangingPunct="1">
              <a:spcBef>
                <a:spcPct val="0"/>
              </a:spcBef>
            </a:pPr>
            <a:r>
              <a:rPr lang="en-US" altLang="pl-PL" sz="1800" u="sng" dirty="0"/>
              <a:t>Select tournament according to boxer’s preparation level</a:t>
            </a:r>
            <a:r>
              <a:rPr lang="en-US" altLang="pl-PL" sz="1800" dirty="0"/>
              <a:t>. Harder tournament may have negative effect on boxer’s psychological level</a:t>
            </a:r>
            <a:r>
              <a:rPr lang="zh-TW" altLang="zh-TW" sz="1800" u="sng" dirty="0"/>
              <a:t>根據拳擊手的</a:t>
            </a:r>
            <a:r>
              <a:rPr lang="zh-TW" altLang="en-US" sz="1800" u="sng" dirty="0"/>
              <a:t>準備程度而</a:t>
            </a:r>
            <a:r>
              <a:rPr lang="zh-TW" altLang="zh-TW" sz="1800" u="sng" dirty="0"/>
              <a:t>選擇比賽</a:t>
            </a:r>
            <a:r>
              <a:rPr lang="zh-TW" altLang="en-US" sz="1800" u="sng" dirty="0"/>
              <a:t>，</a:t>
            </a:r>
            <a:r>
              <a:rPr lang="zh-TW" altLang="en-US" sz="1800" dirty="0"/>
              <a:t>太困</a:t>
            </a:r>
            <a:r>
              <a:rPr lang="zh-TW" altLang="zh-TW" sz="1800" dirty="0"/>
              <a:t>難的比賽可能對拳擊手的心理</a:t>
            </a:r>
            <a:r>
              <a:rPr lang="zh-TW" altLang="en-US" sz="1800" dirty="0"/>
              <a:t>水準帶來</a:t>
            </a:r>
            <a:r>
              <a:rPr lang="zh-TW" altLang="zh-TW" sz="1800" dirty="0"/>
              <a:t>負面影響</a:t>
            </a:r>
            <a:r>
              <a:rPr lang="zh-TW" altLang="en-US" sz="1800" dirty="0"/>
              <a:t>。</a:t>
            </a:r>
            <a:endParaRPr lang="en-US" altLang="pl-PL" sz="1800" dirty="0"/>
          </a:p>
          <a:p>
            <a:pPr marL="0" indent="323850" algn="just" eaLnBrk="1" hangingPunct="1">
              <a:spcBef>
                <a:spcPct val="0"/>
              </a:spcBef>
            </a:pPr>
            <a:r>
              <a:rPr lang="en-US" altLang="pl-PL" sz="1800" dirty="0"/>
              <a:t>Training program and schedule </a:t>
            </a:r>
            <a:r>
              <a:rPr lang="en-US" altLang="pl-PL" sz="1800" u="sng" dirty="0"/>
              <a:t>shall change </a:t>
            </a:r>
            <a:r>
              <a:rPr lang="en-US" altLang="pl-PL" sz="1800" dirty="0"/>
              <a:t>accordingly </a:t>
            </a:r>
            <a:r>
              <a:rPr lang="en-US" altLang="pl-PL" sz="1800" u="sng" dirty="0"/>
              <a:t>by increase or decrease the intensity</a:t>
            </a:r>
            <a:r>
              <a:rPr lang="en-US" altLang="pl-PL" sz="1800" dirty="0"/>
              <a:t>, mix of different  training exercises to keep boxers’ interest and motivational </a:t>
            </a:r>
            <a:r>
              <a:rPr lang="en-US" altLang="pl-PL" sz="1800" dirty="0" err="1"/>
              <a:t>evel</a:t>
            </a:r>
            <a:r>
              <a:rPr lang="en-US" altLang="pl-PL" sz="1800" dirty="0"/>
              <a:t> high.</a:t>
            </a:r>
            <a:r>
              <a:rPr lang="zh-TW" altLang="zh-TW" sz="1800" dirty="0"/>
              <a:t> </a:t>
            </a:r>
            <a:r>
              <a:rPr lang="zh-TW" altLang="en-US" sz="1800" dirty="0"/>
              <a:t>透</a:t>
            </a:r>
            <a:r>
              <a:rPr lang="zh-TW" altLang="zh-TW" sz="1800" dirty="0"/>
              <a:t>過</a:t>
            </a:r>
            <a:r>
              <a:rPr lang="zh-TW" altLang="en-US" sz="1800" u="sng" dirty="0"/>
              <a:t>提高</a:t>
            </a:r>
            <a:r>
              <a:rPr lang="zh-TW" altLang="zh-TW" sz="1800" u="sng" dirty="0"/>
              <a:t>或</a:t>
            </a:r>
            <a:r>
              <a:rPr lang="zh-TW" altLang="en-US" sz="1800" u="sng" dirty="0"/>
              <a:t>降低</a:t>
            </a:r>
            <a:r>
              <a:rPr lang="zh-TW" altLang="zh-TW" sz="1800" dirty="0"/>
              <a:t>強度</a:t>
            </a:r>
            <a:r>
              <a:rPr lang="zh-TW" altLang="en-US" sz="1800" dirty="0"/>
              <a:t>而</a:t>
            </a:r>
            <a:r>
              <a:rPr lang="zh-TW" altLang="zh-TW" sz="1800" dirty="0"/>
              <a:t>相</a:t>
            </a:r>
            <a:r>
              <a:rPr lang="zh-TW" altLang="en-US" sz="1800" dirty="0"/>
              <a:t>對</a:t>
            </a:r>
            <a:r>
              <a:rPr lang="zh-TW" altLang="zh-TW" sz="1800" dirty="0"/>
              <a:t>應</a:t>
            </a:r>
            <a:r>
              <a:rPr lang="zh-TW" altLang="zh-TW" sz="1800" u="sng" dirty="0"/>
              <a:t>改變</a:t>
            </a:r>
            <a:r>
              <a:rPr lang="zh-TW" altLang="zh-TW" sz="1800" dirty="0"/>
              <a:t>培訓方案和時</a:t>
            </a:r>
            <a:r>
              <a:rPr lang="zh-TW" altLang="en-US" sz="1800" dirty="0"/>
              <a:t>程</a:t>
            </a:r>
            <a:r>
              <a:rPr lang="zh-TW" altLang="zh-TW" sz="1800" dirty="0"/>
              <a:t>表，</a:t>
            </a:r>
            <a:r>
              <a:rPr lang="zh-TW" altLang="en-US" sz="1800" dirty="0"/>
              <a:t>混</a:t>
            </a:r>
            <a:r>
              <a:rPr lang="zh-TW" altLang="zh-TW" sz="1800" dirty="0"/>
              <a:t>合不同的訓練</a:t>
            </a:r>
            <a:r>
              <a:rPr lang="zh-TW" altLang="en-US" sz="1800" dirty="0"/>
              <a:t>練習</a:t>
            </a:r>
            <a:r>
              <a:rPr lang="zh-TW" altLang="zh-TW" sz="1800" dirty="0"/>
              <a:t>，以保持拳擊手</a:t>
            </a:r>
            <a:r>
              <a:rPr lang="zh-TW" altLang="en-US" sz="1800" dirty="0"/>
              <a:t>高度</a:t>
            </a:r>
            <a:r>
              <a:rPr lang="zh-TW" altLang="zh-TW" sz="1800" dirty="0"/>
              <a:t>的興趣和激勵程度。</a:t>
            </a:r>
            <a:endParaRPr lang="en-US" altLang="pl-PL" sz="1800" dirty="0"/>
          </a:p>
        </p:txBody>
      </p:sp>
      <p:sp>
        <p:nvSpPr>
          <p:cNvPr id="196612" name="Rectangle 3"/>
          <p:cNvSpPr>
            <a:spLocks noGrp="1" noChangeArrowheads="1"/>
          </p:cNvSpPr>
          <p:nvPr>
            <p:ph type="title"/>
          </p:nvPr>
        </p:nvSpPr>
        <p:spPr>
          <a:xfrm>
            <a:off x="2214563" y="187325"/>
            <a:ext cx="7493000" cy="1397000"/>
          </a:xfrm>
        </p:spPr>
        <p:txBody>
          <a:bodyPr/>
          <a:lstStyle/>
          <a:p>
            <a:pPr eaLnBrk="1" hangingPunct="1"/>
            <a:r>
              <a:rPr lang="en-US" altLang="pl-PL" dirty="0"/>
              <a:t>TRAINING PLAN </a:t>
            </a:r>
            <a:r>
              <a:rPr lang="en-US" altLang="pl-PL" dirty="0" smtClean="0"/>
              <a:t>DEVELOPMENT： </a:t>
            </a:r>
            <a:r>
              <a:rPr lang="en-US" altLang="pl-PL" dirty="0"/>
              <a:t>EUROPE</a:t>
            </a:r>
            <a:r>
              <a:rPr lang="zh-TW" altLang="en-US" b="1" dirty="0"/>
              <a:t>訓練規劃</a:t>
            </a:r>
            <a:r>
              <a:rPr lang="zh-TW" altLang="en-US" b="1" dirty="0" smtClean="0"/>
              <a:t>發展：歐洲</a:t>
            </a:r>
            <a:endParaRPr lang="en-US" altLang="pl-PL" b="1"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2277335-EDD7-4793-88DA-BC92D73D328D}" type="slidenum">
              <a:rPr lang="en-US" altLang="pl-PL" sz="1200" smtClean="0">
                <a:solidFill>
                  <a:srgbClr val="FFFFFF"/>
                </a:solidFill>
                <a:latin typeface="Arial Black" panose="020B0A04020102090204" pitchFamily="34" charset="0"/>
                <a:sym typeface="Arial Black" panose="020B0A04020102090204" pitchFamily="34" charset="0"/>
              </a:rPr>
              <a:pPr/>
              <a:t>92</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7635" name="Rectangle 2"/>
          <p:cNvSpPr>
            <a:spLocks noGrp="1" noChangeArrowheads="1"/>
          </p:cNvSpPr>
          <p:nvPr>
            <p:ph type="body" idx="1"/>
          </p:nvPr>
        </p:nvSpPr>
        <p:spPr>
          <a:xfrm>
            <a:off x="1004888" y="1471613"/>
            <a:ext cx="8569325" cy="3384550"/>
          </a:xfrm>
        </p:spPr>
        <p:txBody>
          <a:bodyPr/>
          <a:lstStyle/>
          <a:p>
            <a:pPr marL="0" indent="0" eaLnBrk="1" hangingPunct="1">
              <a:spcBef>
                <a:spcPct val="0"/>
              </a:spcBef>
              <a:buNone/>
            </a:pPr>
            <a:r>
              <a:rPr lang="en-US" altLang="pl-PL" sz="2400" dirty="0"/>
              <a:t>One of the methods of developing 1-year training plan for European Group is to divide the one year into two six months cycle.</a:t>
            </a:r>
            <a:r>
              <a:rPr lang="zh-TW" altLang="en-US" sz="2400" dirty="0"/>
              <a:t>為</a:t>
            </a:r>
            <a:r>
              <a:rPr lang="zh-TW" altLang="zh-TW" sz="2400" dirty="0"/>
              <a:t>歐洲團</a:t>
            </a:r>
            <a:r>
              <a:rPr lang="zh-TW" altLang="en-US" sz="2400" dirty="0"/>
              <a:t>隊</a:t>
            </a:r>
            <a:r>
              <a:rPr lang="zh-TW" altLang="zh-TW" sz="2400" dirty="0"/>
              <a:t>制定1年</a:t>
            </a:r>
            <a:r>
              <a:rPr lang="zh-TW" altLang="en-US" sz="2400" dirty="0"/>
              <a:t>期訓練規劃</a:t>
            </a:r>
            <a:r>
              <a:rPr lang="zh-TW" altLang="zh-TW" sz="2400" dirty="0"/>
              <a:t>的方法之一</a:t>
            </a:r>
            <a:r>
              <a:rPr lang="zh-TW" altLang="en-US" sz="2400" dirty="0"/>
              <a:t>，</a:t>
            </a:r>
            <a:r>
              <a:rPr lang="zh-TW" altLang="zh-TW" sz="2400" dirty="0"/>
              <a:t>是將一年分為兩</a:t>
            </a:r>
            <a:r>
              <a:rPr lang="zh-TW" altLang="en-US" sz="2400" dirty="0"/>
              <a:t>次六個</a:t>
            </a:r>
            <a:r>
              <a:rPr lang="zh-TW" altLang="zh-TW" sz="2400" dirty="0"/>
              <a:t>月</a:t>
            </a:r>
            <a:r>
              <a:rPr lang="zh-TW" altLang="en-US" sz="2400" dirty="0"/>
              <a:t>的循環</a:t>
            </a:r>
            <a:r>
              <a:rPr lang="zh-TW" altLang="zh-TW" sz="2400" dirty="0"/>
              <a:t>。</a:t>
            </a:r>
            <a:r>
              <a:rPr lang="en-US" altLang="pl-PL" sz="2400" dirty="0"/>
              <a:t> </a:t>
            </a:r>
          </a:p>
          <a:p>
            <a:pPr marL="0" indent="0" algn="just" eaLnBrk="1" hangingPunct="1">
              <a:spcBef>
                <a:spcPts val="600"/>
              </a:spcBef>
              <a:buFont typeface="Arial" panose="020B0604020202020204" pitchFamily="34" charset="0"/>
              <a:buNone/>
            </a:pPr>
            <a:r>
              <a:rPr lang="en-US" altLang="pl-PL" sz="2400" dirty="0"/>
              <a:t>At the end of each cycle, coach selects one competition to become the target competitions that the boxer will focus his/her training on.</a:t>
            </a:r>
            <a:r>
              <a:rPr lang="zh-TW" altLang="zh-TW" sz="2400" dirty="0"/>
              <a:t>在每</a:t>
            </a:r>
            <a:r>
              <a:rPr lang="zh-TW" altLang="en-US" sz="2400" dirty="0"/>
              <a:t>次循環</a:t>
            </a:r>
            <a:r>
              <a:rPr lang="zh-TW" altLang="zh-TW" sz="2400" dirty="0"/>
              <a:t>結束時，教練選擇一</a:t>
            </a:r>
            <a:r>
              <a:rPr lang="zh-TW" altLang="en-US" sz="2400" dirty="0"/>
              <a:t>場</a:t>
            </a:r>
            <a:r>
              <a:rPr lang="zh-TW" altLang="zh-TW" sz="2400" dirty="0"/>
              <a:t>比賽，</a:t>
            </a:r>
            <a:r>
              <a:rPr lang="zh-TW" altLang="en-US" sz="2400" dirty="0"/>
              <a:t>讓</a:t>
            </a:r>
            <a:r>
              <a:rPr lang="zh-TW" altLang="zh-TW" sz="2400" dirty="0"/>
              <a:t>拳擊手</a:t>
            </a:r>
            <a:r>
              <a:rPr lang="zh-TW" altLang="en-US" sz="2400" dirty="0"/>
              <a:t>作為</a:t>
            </a:r>
            <a:r>
              <a:rPr lang="zh-TW" altLang="zh-TW" sz="2400" dirty="0"/>
              <a:t>訓練</a:t>
            </a:r>
            <a:r>
              <a:rPr lang="zh-TW" altLang="en-US" sz="2400" dirty="0"/>
              <a:t>焦點</a:t>
            </a:r>
            <a:r>
              <a:rPr lang="zh-TW" altLang="zh-TW" sz="2400" dirty="0"/>
              <a:t>的</a:t>
            </a:r>
            <a:r>
              <a:rPr lang="zh-TW" altLang="en-US" sz="2400" dirty="0"/>
              <a:t>指</a:t>
            </a:r>
            <a:r>
              <a:rPr lang="zh-TW" altLang="zh-TW" sz="2400" dirty="0"/>
              <a:t>標比賽。</a:t>
            </a:r>
            <a:endParaRPr lang="en-US" altLang="pl-PL" sz="2400" dirty="0"/>
          </a:p>
        </p:txBody>
      </p:sp>
      <p:sp>
        <p:nvSpPr>
          <p:cNvPr id="197636" name="Rectangle 3"/>
          <p:cNvSpPr>
            <a:spLocks/>
          </p:cNvSpPr>
          <p:nvPr/>
        </p:nvSpPr>
        <p:spPr bwMode="auto">
          <a:xfrm>
            <a:off x="2284413" y="260350"/>
            <a:ext cx="7505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altLang="pl-PL" sz="2800" dirty="0">
                <a:latin typeface="Arial Black" panose="020B0A04020102090204" pitchFamily="34" charset="0"/>
                <a:sym typeface="Arial Black" panose="020B0A04020102090204" pitchFamily="34" charset="0"/>
              </a:rPr>
              <a:t>TRAINING PLAN </a:t>
            </a:r>
            <a:r>
              <a:rPr lang="en-US" altLang="pl-PL" sz="2800" dirty="0" smtClean="0">
                <a:latin typeface="Arial Black" panose="020B0A04020102090204" pitchFamily="34" charset="0"/>
                <a:sym typeface="Arial Black" panose="020B0A04020102090204" pitchFamily="34" charset="0"/>
              </a:rPr>
              <a:t>DEVELOPMENT： </a:t>
            </a:r>
            <a:r>
              <a:rPr lang="en-US" altLang="pl-PL" sz="2800" dirty="0">
                <a:latin typeface="Arial Black" panose="020B0A04020102090204" pitchFamily="34" charset="0"/>
                <a:sym typeface="Arial Black" panose="020B0A04020102090204" pitchFamily="34" charset="0"/>
              </a:rPr>
              <a:t>EUROPE</a:t>
            </a:r>
            <a:r>
              <a:rPr lang="zh-TW" altLang="en-US" sz="2800" b="1" dirty="0"/>
              <a:t>訓練規劃</a:t>
            </a:r>
            <a:r>
              <a:rPr lang="zh-TW" altLang="en-US" sz="2800" b="1" dirty="0" smtClean="0"/>
              <a:t>發展：歐洲</a:t>
            </a:r>
            <a:endParaRPr lang="en-US" altLang="pl-PL" sz="2800" dirty="0">
              <a:latin typeface="Arial Black" panose="020B0A04020102090204" pitchFamily="34" charset="0"/>
              <a:sym typeface="Arial Black" panose="020B0A04020102090204"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75AA44B-9012-4C4B-A4D0-95C7B6A720AB}" type="slidenum">
              <a:rPr lang="en-US" altLang="pl-PL" sz="1200" smtClean="0">
                <a:solidFill>
                  <a:srgbClr val="FFFFFF"/>
                </a:solidFill>
                <a:latin typeface="Arial Black" panose="020B0A04020102090204" pitchFamily="34" charset="0"/>
                <a:sym typeface="Arial Black" panose="020B0A04020102090204" pitchFamily="34" charset="0"/>
              </a:rPr>
              <a:pPr/>
              <a:t>93</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8660" name="Rectangle 3"/>
          <p:cNvSpPr>
            <a:spLocks noGrp="1" noChangeArrowheads="1"/>
          </p:cNvSpPr>
          <p:nvPr>
            <p:ph type="body" idx="1"/>
          </p:nvPr>
        </p:nvSpPr>
        <p:spPr>
          <a:xfrm>
            <a:off x="487363" y="4102105"/>
            <a:ext cx="9001125" cy="2808288"/>
          </a:xfrm>
        </p:spPr>
        <p:txBody>
          <a:bodyPr/>
          <a:lstStyle/>
          <a:p>
            <a:pPr marL="0" indent="0" eaLnBrk="1" hangingPunct="1">
              <a:spcBef>
                <a:spcPct val="0"/>
              </a:spcBef>
              <a:buFont typeface="Arial" panose="020B0604020202020204" pitchFamily="34" charset="0"/>
              <a:buNone/>
            </a:pPr>
            <a:r>
              <a:rPr lang="en-US" altLang="pl-PL" sz="1800" dirty="0"/>
              <a:t>Each cycle consists of four (4) </a:t>
            </a:r>
            <a:r>
              <a:rPr lang="en-US" altLang="pl-PL" sz="1800" dirty="0" smtClean="0"/>
              <a:t>periods：</a:t>
            </a:r>
            <a:r>
              <a:rPr lang="zh-TW" altLang="en-US" sz="1800" dirty="0" smtClean="0"/>
              <a:t>每次</a:t>
            </a:r>
            <a:r>
              <a:rPr lang="zh-TW" altLang="en-US" sz="1800" dirty="0"/>
              <a:t>循環都包含四</a:t>
            </a:r>
            <a:r>
              <a:rPr lang="en-US" altLang="zh-TW" sz="1800" dirty="0"/>
              <a:t>(4)</a:t>
            </a:r>
            <a:r>
              <a:rPr lang="zh-TW" altLang="en-US" sz="1800" dirty="0"/>
              <a:t>段</a:t>
            </a:r>
            <a:r>
              <a:rPr lang="zh-TW" altLang="en-US" sz="1800" dirty="0" smtClean="0"/>
              <a:t>期間：</a:t>
            </a:r>
            <a:endParaRPr lang="en-US" altLang="pl-PL" sz="1800" dirty="0"/>
          </a:p>
          <a:p>
            <a:pPr marL="0" indent="0" eaLnBrk="1" hangingPunct="1">
              <a:spcBef>
                <a:spcPts val="500"/>
              </a:spcBef>
            </a:pPr>
            <a:r>
              <a:rPr lang="en-US" altLang="pl-PL" sz="1800" dirty="0"/>
              <a:t>General Preparation</a:t>
            </a:r>
            <a:r>
              <a:rPr lang="zh-TW" altLang="zh-TW" sz="1800" dirty="0"/>
              <a:t>一般準備</a:t>
            </a:r>
            <a:endParaRPr lang="en-US" altLang="pl-PL" sz="1800" dirty="0"/>
          </a:p>
          <a:p>
            <a:pPr marL="0" indent="0" eaLnBrk="1" hangingPunct="1">
              <a:spcBef>
                <a:spcPts val="500"/>
              </a:spcBef>
            </a:pPr>
            <a:r>
              <a:rPr lang="en-US" altLang="pl-PL" sz="1800" dirty="0"/>
              <a:t>Specific Preparation</a:t>
            </a:r>
            <a:r>
              <a:rPr lang="zh-TW" altLang="en-US" sz="1800" dirty="0"/>
              <a:t>具體</a:t>
            </a:r>
            <a:r>
              <a:rPr lang="zh-TW" altLang="zh-TW" sz="1800" dirty="0"/>
              <a:t>準備</a:t>
            </a:r>
            <a:endParaRPr lang="en-US" altLang="pl-PL" sz="1800" dirty="0"/>
          </a:p>
          <a:p>
            <a:pPr marL="0" indent="0" eaLnBrk="1" hangingPunct="1">
              <a:spcBef>
                <a:spcPts val="500"/>
              </a:spcBef>
            </a:pPr>
            <a:r>
              <a:rPr lang="en-US" altLang="pl-PL" sz="1800" dirty="0"/>
              <a:t>Competition Period</a:t>
            </a:r>
            <a:r>
              <a:rPr lang="zh-TW" altLang="en-US" sz="1800" dirty="0"/>
              <a:t>比</a:t>
            </a:r>
            <a:r>
              <a:rPr lang="zh-TW" altLang="zh-TW" sz="1800" dirty="0"/>
              <a:t>賽期</a:t>
            </a:r>
            <a:r>
              <a:rPr lang="zh-TW" altLang="en-US" sz="1800" dirty="0"/>
              <a:t>間</a:t>
            </a:r>
            <a:endParaRPr lang="en-US" altLang="pl-PL" sz="1800" dirty="0"/>
          </a:p>
          <a:p>
            <a:pPr marL="0" indent="0" eaLnBrk="1" hangingPunct="1">
              <a:spcBef>
                <a:spcPts val="500"/>
              </a:spcBef>
            </a:pPr>
            <a:r>
              <a:rPr lang="en-US" altLang="pl-PL" sz="1800" dirty="0"/>
              <a:t>Transition Period</a:t>
            </a:r>
            <a:r>
              <a:rPr lang="zh-TW" altLang="zh-TW" sz="1800" dirty="0"/>
              <a:t>過渡期</a:t>
            </a:r>
            <a:r>
              <a:rPr lang="zh-TW" altLang="en-US" sz="1800" dirty="0"/>
              <a:t>間</a:t>
            </a:r>
            <a:endParaRPr lang="en-US" altLang="pl-PL" sz="1800" dirty="0"/>
          </a:p>
          <a:p>
            <a:pPr marL="0" indent="0" algn="just" eaLnBrk="1" hangingPunct="1">
              <a:spcBef>
                <a:spcPts val="500"/>
              </a:spcBef>
              <a:buNone/>
            </a:pPr>
            <a:r>
              <a:rPr lang="en-US" altLang="pl-PL" sz="1800" dirty="0"/>
              <a:t>In each periods, the boxer trains with </a:t>
            </a:r>
            <a:r>
              <a:rPr lang="en-US" altLang="pl-PL" sz="1800" u="sng" dirty="0"/>
              <a:t>different training goals and objectives</a:t>
            </a:r>
            <a:r>
              <a:rPr lang="en-US" altLang="pl-PL" sz="1800" dirty="0"/>
              <a:t> to prepare for the “Target Competition” at the end of each cycle.</a:t>
            </a:r>
            <a:r>
              <a:rPr lang="zh-TW" altLang="zh-TW" sz="1800" dirty="0"/>
              <a:t>在每</a:t>
            </a:r>
            <a:r>
              <a:rPr lang="zh-TW" altLang="en-US" sz="1800" dirty="0"/>
              <a:t>段</a:t>
            </a:r>
            <a:r>
              <a:rPr lang="zh-TW" altLang="zh-TW" sz="1800" dirty="0"/>
              <a:t>期</a:t>
            </a:r>
            <a:r>
              <a:rPr lang="zh-TW" altLang="en-US" sz="1800" dirty="0"/>
              <a:t>間</a:t>
            </a:r>
            <a:r>
              <a:rPr lang="zh-TW" altLang="zh-TW" sz="1800" dirty="0"/>
              <a:t>，拳擊手訓練</a:t>
            </a:r>
            <a:r>
              <a:rPr lang="zh-TW" altLang="en-US" sz="1800" dirty="0"/>
              <a:t>都</a:t>
            </a:r>
            <a:r>
              <a:rPr lang="zh-TW" altLang="zh-TW" sz="1800" dirty="0"/>
              <a:t>有不同的訓練目標和目</a:t>
            </a:r>
            <a:r>
              <a:rPr lang="zh-TW" altLang="en-US" sz="1800" dirty="0"/>
              <a:t>的</a:t>
            </a:r>
            <a:r>
              <a:rPr lang="zh-TW" altLang="zh-TW" sz="1800" dirty="0"/>
              <a:t>，</a:t>
            </a:r>
            <a:r>
              <a:rPr lang="zh-TW" altLang="en-US" sz="1800" dirty="0"/>
              <a:t>將為</a:t>
            </a:r>
            <a:r>
              <a:rPr lang="zh-TW" altLang="zh-TW" sz="1800" dirty="0"/>
              <a:t>每</a:t>
            </a:r>
            <a:r>
              <a:rPr lang="zh-TW" altLang="en-US" sz="1800" dirty="0"/>
              <a:t>次循環</a:t>
            </a:r>
            <a:r>
              <a:rPr lang="zh-TW" altLang="zh-TW" sz="1800" dirty="0"/>
              <a:t>結束時的“</a:t>
            </a:r>
            <a:r>
              <a:rPr lang="zh-TW" altLang="en-US" sz="1800" dirty="0"/>
              <a:t>指</a:t>
            </a:r>
            <a:r>
              <a:rPr lang="zh-TW" altLang="zh-TW" sz="1800" dirty="0"/>
              <a:t>標比賽”</a:t>
            </a:r>
            <a:r>
              <a:rPr lang="zh-TW" altLang="en-US" sz="1800" dirty="0"/>
              <a:t>作準備</a:t>
            </a:r>
            <a:r>
              <a:rPr lang="zh-TW" altLang="zh-TW" sz="1800" dirty="0"/>
              <a:t>。</a:t>
            </a:r>
            <a:endParaRPr lang="en-US" altLang="pl-PL" sz="1800" dirty="0"/>
          </a:p>
          <a:p>
            <a:pPr marL="0" indent="0" algn="just" eaLnBrk="1" hangingPunct="1">
              <a:spcBef>
                <a:spcPts val="500"/>
              </a:spcBef>
              <a:buFont typeface="Arial" panose="020B0604020202020204" pitchFamily="34" charset="0"/>
              <a:buNone/>
            </a:pPr>
            <a:endParaRPr lang="en-US" altLang="pl-PL" sz="1800" dirty="0"/>
          </a:p>
          <a:p>
            <a:pPr marL="0" indent="0" eaLnBrk="1" hangingPunct="1">
              <a:spcBef>
                <a:spcPts val="500"/>
              </a:spcBef>
              <a:buNone/>
            </a:pPr>
            <a:r>
              <a:rPr lang="zh-TW" altLang="zh-TW" sz="1800" dirty="0"/>
              <a:t/>
            </a:r>
            <a:br>
              <a:rPr lang="zh-TW" altLang="zh-TW" sz="1800" dirty="0"/>
            </a:br>
            <a:r>
              <a:rPr lang="zh-TW" altLang="zh-TW" sz="1800" dirty="0"/>
              <a:t/>
            </a:r>
            <a:br>
              <a:rPr lang="zh-TW" altLang="zh-TW" sz="1800" dirty="0"/>
            </a:br>
            <a:endParaRPr lang="en-US" altLang="pl-PL" sz="1800" dirty="0"/>
          </a:p>
        </p:txBody>
      </p:sp>
      <p:sp>
        <p:nvSpPr>
          <p:cNvPr id="198661" name="Rectangle 4"/>
          <p:cNvSpPr>
            <a:spLocks noGrp="1" noChangeArrowheads="1"/>
          </p:cNvSpPr>
          <p:nvPr>
            <p:ph type="title"/>
          </p:nvPr>
        </p:nvSpPr>
        <p:spPr>
          <a:xfrm>
            <a:off x="2143125" y="260350"/>
            <a:ext cx="7489825" cy="887730"/>
          </a:xfrm>
        </p:spPr>
        <p:txBody>
          <a:bodyPr/>
          <a:lstStyle/>
          <a:p>
            <a:pPr eaLnBrk="1" hangingPunct="1"/>
            <a:r>
              <a:rPr lang="en-US" altLang="pl-PL" dirty="0"/>
              <a:t>TRAINING PLAN </a:t>
            </a:r>
            <a:r>
              <a:rPr lang="en-US" altLang="pl-PL" dirty="0" smtClean="0"/>
              <a:t>DEVELOPMENT： </a:t>
            </a:r>
            <a:r>
              <a:rPr lang="en-US" altLang="pl-PL" dirty="0"/>
              <a:t>EUROPE</a:t>
            </a:r>
            <a:r>
              <a:rPr lang="zh-TW" altLang="en-US" b="1" dirty="0"/>
              <a:t>訓練規劃</a:t>
            </a:r>
            <a:r>
              <a:rPr lang="zh-TW" altLang="en-US" b="1" dirty="0" smtClean="0"/>
              <a:t>發展：歐洲</a:t>
            </a:r>
            <a:endParaRPr lang="en-US" altLang="pl-PL" dirty="0"/>
          </a:p>
        </p:txBody>
      </p:sp>
      <p:grpSp>
        <p:nvGrpSpPr>
          <p:cNvPr id="13" name="群組 12">
            <a:extLst>
              <a:ext uri="{FF2B5EF4-FFF2-40B4-BE49-F238E27FC236}">
                <a16:creationId xmlns:a16="http://schemas.microsoft.com/office/drawing/2014/main" xmlns="" id="{38F3A9F4-F729-4BB5-A0A3-680341D1E9D5}"/>
              </a:ext>
            </a:extLst>
          </p:cNvPr>
          <p:cNvGrpSpPr/>
          <p:nvPr/>
        </p:nvGrpSpPr>
        <p:grpSpPr>
          <a:xfrm>
            <a:off x="254505" y="1048653"/>
            <a:ext cx="9485017" cy="3133745"/>
            <a:chOff x="254505" y="1362165"/>
            <a:chExt cx="9485017" cy="3133745"/>
          </a:xfrm>
        </p:grpSpPr>
        <p:pic>
          <p:nvPicPr>
            <p:cNvPr id="3" name="圖片 2">
              <a:extLst>
                <a:ext uri="{FF2B5EF4-FFF2-40B4-BE49-F238E27FC236}">
                  <a16:creationId xmlns:a16="http://schemas.microsoft.com/office/drawing/2014/main" xmlns="" id="{7F6F1A56-46E5-4173-BC8F-AE34834C974F}"/>
                </a:ext>
              </a:extLst>
            </p:cNvPr>
            <p:cNvPicPr>
              <a:picLocks noChangeAspect="1"/>
            </p:cNvPicPr>
            <p:nvPr/>
          </p:nvPicPr>
          <p:blipFill>
            <a:blip r:embed="rId2"/>
            <a:stretch>
              <a:fillRect/>
            </a:stretch>
          </p:blipFill>
          <p:spPr>
            <a:xfrm>
              <a:off x="519112" y="1413510"/>
              <a:ext cx="8867775" cy="2628900"/>
            </a:xfrm>
            <a:prstGeom prst="rect">
              <a:avLst/>
            </a:prstGeom>
          </p:spPr>
        </p:pic>
        <p:sp>
          <p:nvSpPr>
            <p:cNvPr id="4" name="矩形 3">
              <a:extLst>
                <a:ext uri="{FF2B5EF4-FFF2-40B4-BE49-F238E27FC236}">
                  <a16:creationId xmlns:a16="http://schemas.microsoft.com/office/drawing/2014/main" xmlns="" id="{E635A872-D604-46FB-BA0E-AFA1911B3AC0}"/>
                </a:ext>
              </a:extLst>
            </p:cNvPr>
            <p:cNvSpPr/>
            <p:nvPr/>
          </p:nvSpPr>
          <p:spPr>
            <a:xfrm>
              <a:off x="1923495" y="1362165"/>
              <a:ext cx="1957331" cy="338554"/>
            </a:xfrm>
            <a:prstGeom prst="rect">
              <a:avLst/>
            </a:prstGeom>
          </p:spPr>
          <p:txBody>
            <a:bodyPr wrap="none">
              <a:spAutoFit/>
            </a:bodyPr>
            <a:lstStyle/>
            <a:p>
              <a:pPr algn="ctr"/>
              <a:r>
                <a:rPr lang="en-US" altLang="zh-TW" sz="1600" dirty="0"/>
                <a:t>1</a:t>
              </a:r>
              <a:r>
                <a:rPr lang="en-US" altLang="zh-TW" sz="1600" baseline="30000" dirty="0"/>
                <a:t>st</a:t>
              </a:r>
              <a:r>
                <a:rPr lang="en-US" altLang="zh-TW" sz="1600" dirty="0"/>
                <a:t> CYCLE</a:t>
              </a:r>
              <a:r>
                <a:rPr lang="zh-TW" altLang="en-US" sz="1600" dirty="0"/>
                <a:t>第一次循環</a:t>
              </a:r>
            </a:p>
          </p:txBody>
        </p:sp>
        <p:sp>
          <p:nvSpPr>
            <p:cNvPr id="5" name="矩形 4">
              <a:extLst>
                <a:ext uri="{FF2B5EF4-FFF2-40B4-BE49-F238E27FC236}">
                  <a16:creationId xmlns:a16="http://schemas.microsoft.com/office/drawing/2014/main" xmlns="" id="{57B00831-B3EC-4573-ACE6-F9B5F11F5D5E}"/>
                </a:ext>
              </a:extLst>
            </p:cNvPr>
            <p:cNvSpPr/>
            <p:nvPr/>
          </p:nvSpPr>
          <p:spPr>
            <a:xfrm>
              <a:off x="6188120" y="1362483"/>
              <a:ext cx="2003755" cy="338554"/>
            </a:xfrm>
            <a:prstGeom prst="rect">
              <a:avLst/>
            </a:prstGeom>
          </p:spPr>
          <p:txBody>
            <a:bodyPr wrap="none">
              <a:spAutoFit/>
            </a:bodyPr>
            <a:lstStyle/>
            <a:p>
              <a:pPr algn="ctr"/>
              <a:r>
                <a:rPr lang="en-US" altLang="zh-TW" sz="1600" dirty="0"/>
                <a:t>2</a:t>
              </a:r>
              <a:r>
                <a:rPr lang="en-US" altLang="zh-TW" sz="1600" baseline="30000" dirty="0"/>
                <a:t>nd</a:t>
              </a:r>
              <a:r>
                <a:rPr lang="en-US" altLang="zh-TW" sz="1600" dirty="0"/>
                <a:t> CYCLE</a:t>
              </a:r>
              <a:r>
                <a:rPr lang="zh-TW" altLang="en-US" sz="1600" dirty="0"/>
                <a:t>第二次循環</a:t>
              </a:r>
              <a:endParaRPr lang="en-US" altLang="zh-TW" sz="1600" dirty="0"/>
            </a:p>
          </p:txBody>
        </p:sp>
        <p:sp>
          <p:nvSpPr>
            <p:cNvPr id="6" name="矩形 5">
              <a:extLst>
                <a:ext uri="{FF2B5EF4-FFF2-40B4-BE49-F238E27FC236}">
                  <a16:creationId xmlns:a16="http://schemas.microsoft.com/office/drawing/2014/main" xmlns="" id="{30C850E4-7D61-4733-B274-D8751328F137}"/>
                </a:ext>
              </a:extLst>
            </p:cNvPr>
            <p:cNvSpPr/>
            <p:nvPr/>
          </p:nvSpPr>
          <p:spPr>
            <a:xfrm>
              <a:off x="254505" y="2439760"/>
              <a:ext cx="780215" cy="461665"/>
            </a:xfrm>
            <a:prstGeom prst="rect">
              <a:avLst/>
            </a:prstGeom>
          </p:spPr>
          <p:txBody>
            <a:bodyPr wrap="none">
              <a:spAutoFit/>
            </a:bodyPr>
            <a:lstStyle/>
            <a:p>
              <a:pPr algn="ctr"/>
              <a:r>
                <a:rPr lang="en-US" altLang="zh-TW" sz="1200" b="1" dirty="0"/>
                <a:t>JANUARY</a:t>
              </a:r>
            </a:p>
            <a:p>
              <a:pPr algn="ctr"/>
              <a:r>
                <a:rPr lang="en-US" altLang="zh-TW" sz="1200" b="1" dirty="0"/>
                <a:t>1</a:t>
              </a:r>
              <a:r>
                <a:rPr lang="zh-TW" altLang="en-US" sz="1200" b="1" dirty="0"/>
                <a:t>月</a:t>
              </a:r>
            </a:p>
          </p:txBody>
        </p:sp>
        <p:sp>
          <p:nvSpPr>
            <p:cNvPr id="7" name="矩形 6">
              <a:extLst>
                <a:ext uri="{FF2B5EF4-FFF2-40B4-BE49-F238E27FC236}">
                  <a16:creationId xmlns:a16="http://schemas.microsoft.com/office/drawing/2014/main" xmlns="" id="{3354DDF7-B22D-4471-AB9B-A84716271FCE}"/>
                </a:ext>
              </a:extLst>
            </p:cNvPr>
            <p:cNvSpPr/>
            <p:nvPr/>
          </p:nvSpPr>
          <p:spPr>
            <a:xfrm>
              <a:off x="3548144" y="1840003"/>
              <a:ext cx="1384225" cy="461665"/>
            </a:xfrm>
            <a:prstGeom prst="rect">
              <a:avLst/>
            </a:prstGeom>
          </p:spPr>
          <p:txBody>
            <a:bodyPr wrap="none">
              <a:spAutoFit/>
            </a:bodyPr>
            <a:lstStyle/>
            <a:p>
              <a:pPr algn="ctr"/>
              <a:r>
                <a:rPr lang="en-US" altLang="zh-TW" sz="1200" dirty="0"/>
                <a:t>Target Competition</a:t>
              </a:r>
            </a:p>
            <a:p>
              <a:pPr algn="ctr"/>
              <a:r>
                <a:rPr lang="zh-TW" altLang="en-US" sz="1200" dirty="0"/>
                <a:t>指標比賽</a:t>
              </a:r>
            </a:p>
          </p:txBody>
        </p:sp>
        <p:sp>
          <p:nvSpPr>
            <p:cNvPr id="8" name="矩形 7">
              <a:extLst>
                <a:ext uri="{FF2B5EF4-FFF2-40B4-BE49-F238E27FC236}">
                  <a16:creationId xmlns:a16="http://schemas.microsoft.com/office/drawing/2014/main" xmlns="" id="{8E8D8776-C67B-4917-A966-CAB9C364BD82}"/>
                </a:ext>
              </a:extLst>
            </p:cNvPr>
            <p:cNvSpPr/>
            <p:nvPr/>
          </p:nvSpPr>
          <p:spPr>
            <a:xfrm>
              <a:off x="8843764" y="2398803"/>
              <a:ext cx="895758" cy="461665"/>
            </a:xfrm>
            <a:prstGeom prst="rect">
              <a:avLst/>
            </a:prstGeom>
          </p:spPr>
          <p:txBody>
            <a:bodyPr wrap="none">
              <a:spAutoFit/>
            </a:bodyPr>
            <a:lstStyle/>
            <a:p>
              <a:pPr algn="ctr"/>
              <a:r>
                <a:rPr lang="en-US" altLang="zh-TW" sz="1200" b="1" dirty="0"/>
                <a:t>DECEMBER</a:t>
              </a:r>
            </a:p>
            <a:p>
              <a:pPr algn="ctr"/>
              <a:r>
                <a:rPr lang="en-US" altLang="zh-TW" sz="1200" b="1" dirty="0"/>
                <a:t>12</a:t>
              </a:r>
              <a:r>
                <a:rPr lang="zh-TW" altLang="en-US" sz="1200" b="1" dirty="0"/>
                <a:t>月</a:t>
              </a:r>
            </a:p>
          </p:txBody>
        </p:sp>
        <p:sp>
          <p:nvSpPr>
            <p:cNvPr id="9" name="矩形 8">
              <a:extLst>
                <a:ext uri="{FF2B5EF4-FFF2-40B4-BE49-F238E27FC236}">
                  <a16:creationId xmlns:a16="http://schemas.microsoft.com/office/drawing/2014/main" xmlns="" id="{A7803576-485E-444A-9557-47BDC7E60316}"/>
                </a:ext>
              </a:extLst>
            </p:cNvPr>
            <p:cNvSpPr/>
            <p:nvPr/>
          </p:nvSpPr>
          <p:spPr>
            <a:xfrm>
              <a:off x="601263" y="3160803"/>
              <a:ext cx="1674578" cy="646331"/>
            </a:xfrm>
            <a:prstGeom prst="rect">
              <a:avLst/>
            </a:prstGeom>
          </p:spPr>
          <p:txBody>
            <a:bodyPr wrap="square">
              <a:spAutoFit/>
            </a:bodyPr>
            <a:lstStyle/>
            <a:p>
              <a:pPr algn="ctr"/>
              <a:r>
                <a:rPr lang="en-US" altLang="zh-TW" sz="1200" dirty="0"/>
                <a:t>General Preparation Period</a:t>
              </a:r>
            </a:p>
            <a:p>
              <a:pPr algn="ctr"/>
              <a:r>
                <a:rPr lang="zh-TW" altLang="en-US" sz="1200" dirty="0"/>
                <a:t>一般準備期間</a:t>
              </a:r>
            </a:p>
          </p:txBody>
        </p:sp>
        <p:sp>
          <p:nvSpPr>
            <p:cNvPr id="10" name="矩形 9">
              <a:extLst>
                <a:ext uri="{FF2B5EF4-FFF2-40B4-BE49-F238E27FC236}">
                  <a16:creationId xmlns:a16="http://schemas.microsoft.com/office/drawing/2014/main" xmlns="" id="{E1C190C4-1B6B-4AD8-B2D6-AC0EEB2722ED}"/>
                </a:ext>
              </a:extLst>
            </p:cNvPr>
            <p:cNvSpPr/>
            <p:nvPr/>
          </p:nvSpPr>
          <p:spPr>
            <a:xfrm>
              <a:off x="2156093" y="3048408"/>
              <a:ext cx="1267827" cy="830997"/>
            </a:xfrm>
            <a:prstGeom prst="rect">
              <a:avLst/>
            </a:prstGeom>
          </p:spPr>
          <p:txBody>
            <a:bodyPr wrap="square">
              <a:spAutoFit/>
            </a:bodyPr>
            <a:lstStyle/>
            <a:p>
              <a:pPr algn="ctr"/>
              <a:r>
                <a:rPr lang="en-US" altLang="zh-TW" sz="1200" dirty="0"/>
                <a:t>Specific Preparation Period</a:t>
              </a:r>
            </a:p>
            <a:p>
              <a:pPr algn="ctr"/>
              <a:r>
                <a:rPr lang="zh-TW" altLang="en-US" sz="1200" dirty="0"/>
                <a:t>具體準備期間</a:t>
              </a:r>
            </a:p>
          </p:txBody>
        </p:sp>
        <p:sp>
          <p:nvSpPr>
            <p:cNvPr id="11" name="矩形 10">
              <a:extLst>
                <a:ext uri="{FF2B5EF4-FFF2-40B4-BE49-F238E27FC236}">
                  <a16:creationId xmlns:a16="http://schemas.microsoft.com/office/drawing/2014/main" xmlns="" id="{3D47E357-D016-4991-9BE2-37419EB54D1F}"/>
                </a:ext>
              </a:extLst>
            </p:cNvPr>
            <p:cNvSpPr/>
            <p:nvPr/>
          </p:nvSpPr>
          <p:spPr>
            <a:xfrm>
              <a:off x="3198849" y="3109685"/>
              <a:ext cx="1383311" cy="646331"/>
            </a:xfrm>
            <a:prstGeom prst="rect">
              <a:avLst/>
            </a:prstGeom>
          </p:spPr>
          <p:txBody>
            <a:bodyPr wrap="square">
              <a:spAutoFit/>
            </a:bodyPr>
            <a:lstStyle/>
            <a:p>
              <a:pPr algn="ctr"/>
              <a:r>
                <a:rPr lang="en-US" altLang="zh-TW" sz="1200" dirty="0"/>
                <a:t>Competition Period</a:t>
              </a:r>
            </a:p>
            <a:p>
              <a:pPr algn="ctr"/>
              <a:r>
                <a:rPr lang="zh-TW" altLang="en-US" sz="1200" dirty="0"/>
                <a:t>比賽期間</a:t>
              </a:r>
            </a:p>
          </p:txBody>
        </p:sp>
        <p:sp>
          <p:nvSpPr>
            <p:cNvPr id="12" name="矩形 11">
              <a:extLst>
                <a:ext uri="{FF2B5EF4-FFF2-40B4-BE49-F238E27FC236}">
                  <a16:creationId xmlns:a16="http://schemas.microsoft.com/office/drawing/2014/main" xmlns="" id="{BD9C4040-656D-495F-8911-630743657868}"/>
                </a:ext>
              </a:extLst>
            </p:cNvPr>
            <p:cNvSpPr/>
            <p:nvPr/>
          </p:nvSpPr>
          <p:spPr>
            <a:xfrm>
              <a:off x="4085667" y="4034245"/>
              <a:ext cx="1238096" cy="461665"/>
            </a:xfrm>
            <a:prstGeom prst="rect">
              <a:avLst/>
            </a:prstGeom>
          </p:spPr>
          <p:txBody>
            <a:bodyPr wrap="none">
              <a:spAutoFit/>
            </a:bodyPr>
            <a:lstStyle/>
            <a:p>
              <a:pPr algn="ctr"/>
              <a:r>
                <a:rPr lang="en-US" altLang="zh-TW" sz="1200" dirty="0"/>
                <a:t>Transition Period</a:t>
              </a:r>
            </a:p>
            <a:p>
              <a:pPr algn="ctr"/>
              <a:r>
                <a:rPr lang="zh-TW" altLang="en-US" sz="1200" dirty="0"/>
                <a:t>過渡期間</a:t>
              </a:r>
            </a:p>
          </p:txBody>
        </p:sp>
        <p:sp>
          <p:nvSpPr>
            <p:cNvPr id="18" name="矩形 17">
              <a:extLst>
                <a:ext uri="{FF2B5EF4-FFF2-40B4-BE49-F238E27FC236}">
                  <a16:creationId xmlns:a16="http://schemas.microsoft.com/office/drawing/2014/main" xmlns="" id="{C7F6BCE0-0C29-4CA2-9BFB-2502A4D24CEC}"/>
                </a:ext>
              </a:extLst>
            </p:cNvPr>
            <p:cNvSpPr/>
            <p:nvPr/>
          </p:nvSpPr>
          <p:spPr>
            <a:xfrm>
              <a:off x="7835664" y="1840003"/>
              <a:ext cx="1384225" cy="461665"/>
            </a:xfrm>
            <a:prstGeom prst="rect">
              <a:avLst/>
            </a:prstGeom>
          </p:spPr>
          <p:txBody>
            <a:bodyPr wrap="none">
              <a:spAutoFit/>
            </a:bodyPr>
            <a:lstStyle/>
            <a:p>
              <a:pPr algn="ctr"/>
              <a:r>
                <a:rPr lang="en-US" altLang="zh-TW" sz="1200" dirty="0"/>
                <a:t>Target Competition</a:t>
              </a:r>
            </a:p>
            <a:p>
              <a:pPr algn="ctr"/>
              <a:r>
                <a:rPr lang="zh-TW" altLang="en-US" sz="1200" dirty="0"/>
                <a:t>指標比賽</a:t>
              </a:r>
            </a:p>
          </p:txBody>
        </p:sp>
        <p:sp>
          <p:nvSpPr>
            <p:cNvPr id="20" name="矩形 19">
              <a:extLst>
                <a:ext uri="{FF2B5EF4-FFF2-40B4-BE49-F238E27FC236}">
                  <a16:creationId xmlns:a16="http://schemas.microsoft.com/office/drawing/2014/main" xmlns="" id="{DB4E7828-0BC5-48D8-A261-AFED27D74AD6}"/>
                </a:ext>
              </a:extLst>
            </p:cNvPr>
            <p:cNvSpPr/>
            <p:nvPr/>
          </p:nvSpPr>
          <p:spPr>
            <a:xfrm>
              <a:off x="4980223" y="3160803"/>
              <a:ext cx="1674578" cy="646331"/>
            </a:xfrm>
            <a:prstGeom prst="rect">
              <a:avLst/>
            </a:prstGeom>
          </p:spPr>
          <p:txBody>
            <a:bodyPr wrap="square">
              <a:spAutoFit/>
            </a:bodyPr>
            <a:lstStyle/>
            <a:p>
              <a:pPr algn="ctr"/>
              <a:r>
                <a:rPr lang="en-US" altLang="zh-TW" sz="1200" dirty="0"/>
                <a:t>General Preparation Period</a:t>
              </a:r>
            </a:p>
            <a:p>
              <a:pPr algn="ctr"/>
              <a:r>
                <a:rPr lang="zh-TW" altLang="en-US" sz="1200" dirty="0"/>
                <a:t>一般準備期間</a:t>
              </a:r>
            </a:p>
          </p:txBody>
        </p:sp>
        <p:sp>
          <p:nvSpPr>
            <p:cNvPr id="21" name="矩形 20">
              <a:extLst>
                <a:ext uri="{FF2B5EF4-FFF2-40B4-BE49-F238E27FC236}">
                  <a16:creationId xmlns:a16="http://schemas.microsoft.com/office/drawing/2014/main" xmlns="" id="{89C43A2B-1EB4-4DE2-BDA0-2B98A5B6D120}"/>
                </a:ext>
              </a:extLst>
            </p:cNvPr>
            <p:cNvSpPr/>
            <p:nvPr/>
          </p:nvSpPr>
          <p:spPr>
            <a:xfrm>
              <a:off x="6535053" y="3048408"/>
              <a:ext cx="1267827" cy="830997"/>
            </a:xfrm>
            <a:prstGeom prst="rect">
              <a:avLst/>
            </a:prstGeom>
          </p:spPr>
          <p:txBody>
            <a:bodyPr wrap="square">
              <a:spAutoFit/>
            </a:bodyPr>
            <a:lstStyle/>
            <a:p>
              <a:pPr algn="ctr"/>
              <a:r>
                <a:rPr lang="en-US" altLang="zh-TW" sz="1200" dirty="0"/>
                <a:t>Specific Preparation Period</a:t>
              </a:r>
            </a:p>
            <a:p>
              <a:pPr algn="ctr"/>
              <a:r>
                <a:rPr lang="zh-TW" altLang="en-US" sz="1200" dirty="0"/>
                <a:t>具體準備期間</a:t>
              </a:r>
            </a:p>
          </p:txBody>
        </p:sp>
        <p:sp>
          <p:nvSpPr>
            <p:cNvPr id="22" name="矩形 21">
              <a:extLst>
                <a:ext uri="{FF2B5EF4-FFF2-40B4-BE49-F238E27FC236}">
                  <a16:creationId xmlns:a16="http://schemas.microsoft.com/office/drawing/2014/main" xmlns="" id="{747483A5-A2E9-4EB2-9AEE-8F8A0D44D2D3}"/>
                </a:ext>
              </a:extLst>
            </p:cNvPr>
            <p:cNvSpPr/>
            <p:nvPr/>
          </p:nvSpPr>
          <p:spPr>
            <a:xfrm>
              <a:off x="7577809" y="3109685"/>
              <a:ext cx="1383311" cy="646331"/>
            </a:xfrm>
            <a:prstGeom prst="rect">
              <a:avLst/>
            </a:prstGeom>
          </p:spPr>
          <p:txBody>
            <a:bodyPr wrap="square">
              <a:spAutoFit/>
            </a:bodyPr>
            <a:lstStyle/>
            <a:p>
              <a:pPr algn="ctr"/>
              <a:r>
                <a:rPr lang="en-US" altLang="zh-TW" sz="1200" dirty="0"/>
                <a:t>Competition Period</a:t>
              </a:r>
            </a:p>
            <a:p>
              <a:pPr algn="ctr"/>
              <a:r>
                <a:rPr lang="zh-TW" altLang="en-US" sz="1200" dirty="0"/>
                <a:t>比賽期間</a:t>
              </a:r>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A53594DE-9CB1-4410-BECE-B7CD8106813F}" type="slidenum">
              <a:rPr lang="en-US" altLang="pl-PL" sz="1200" smtClean="0">
                <a:solidFill>
                  <a:srgbClr val="FFFFFF"/>
                </a:solidFill>
                <a:latin typeface="Arial Black" panose="020B0A04020102090204" pitchFamily="34" charset="0"/>
                <a:sym typeface="Arial Black" panose="020B0A04020102090204" pitchFamily="34" charset="0"/>
              </a:rPr>
              <a:pPr/>
              <a:t>94</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199683" name="Rectangle 2"/>
          <p:cNvSpPr>
            <a:spLocks noGrp="1" noChangeArrowheads="1"/>
          </p:cNvSpPr>
          <p:nvPr>
            <p:ph type="body" idx="1"/>
          </p:nvPr>
        </p:nvSpPr>
        <p:spPr>
          <a:xfrm>
            <a:off x="847725" y="908050"/>
            <a:ext cx="8785225" cy="5473700"/>
          </a:xfrm>
        </p:spPr>
        <p:txBody>
          <a:bodyPr/>
          <a:lstStyle/>
          <a:p>
            <a:pPr marL="304800" indent="19050" algn="just" eaLnBrk="1" hangingPunct="1">
              <a:spcBef>
                <a:spcPct val="0"/>
              </a:spcBef>
              <a:buFont typeface="Arial" panose="020B0604020202020204" pitchFamily="34" charset="0"/>
              <a:buNone/>
            </a:pPr>
            <a:r>
              <a:rPr lang="en-US" altLang="pl-PL" sz="2400" dirty="0"/>
              <a:t>GENERAL PREPARATION PERIOD</a:t>
            </a:r>
            <a:r>
              <a:rPr lang="zh-TW" altLang="en-US" sz="2400" dirty="0"/>
              <a:t>一般準備期間</a:t>
            </a:r>
            <a:endParaRPr lang="pl-PL" altLang="pl-PL" sz="2400" dirty="0"/>
          </a:p>
          <a:p>
            <a:pPr marL="304800" indent="19050" algn="just" eaLnBrk="1" hangingPunct="1">
              <a:spcBef>
                <a:spcPct val="0"/>
              </a:spcBef>
              <a:buFont typeface="Arial" panose="020B0604020202020204" pitchFamily="34" charset="0"/>
              <a:buNone/>
            </a:pPr>
            <a:r>
              <a:rPr lang="en-US" altLang="pl-PL" sz="2200" dirty="0"/>
              <a:t>Training focus of the general preparation period is the development of physical abilities</a:t>
            </a:r>
            <a:r>
              <a:rPr lang="pl-PL" altLang="pl-PL" sz="2200" dirty="0"/>
              <a:t> </a:t>
            </a:r>
            <a:r>
              <a:rPr lang="en-US" altLang="pl-PL" sz="2200" dirty="0"/>
              <a:t>such as endurance, strength, speed, coordination and flexibility which are the foundation</a:t>
            </a:r>
          </a:p>
          <a:p>
            <a:pPr marL="304800" indent="19050" algn="just" eaLnBrk="1" hangingPunct="1">
              <a:spcBef>
                <a:spcPct val="0"/>
              </a:spcBef>
              <a:buNone/>
            </a:pPr>
            <a:r>
              <a:rPr lang="en-US" altLang="pl-PL" sz="2200" dirty="0"/>
              <a:t>to achieve an boxer’s goal in the major and target competitions. Important thing to note</a:t>
            </a:r>
            <a:r>
              <a:rPr lang="pl-PL" altLang="pl-PL" sz="2200" dirty="0"/>
              <a:t> </a:t>
            </a:r>
            <a:r>
              <a:rPr lang="en-US" altLang="pl-PL" sz="2200" dirty="0"/>
              <a:t>is that training exercises in this period shall not be limited to boxers’ physical abilities even</a:t>
            </a:r>
            <a:r>
              <a:rPr lang="pl-PL" altLang="pl-PL" sz="2200" dirty="0"/>
              <a:t> </a:t>
            </a:r>
            <a:r>
              <a:rPr lang="en-US" altLang="pl-PL" sz="2200" dirty="0"/>
              <a:t>though general preparation period’s focus is development of physical abilities.</a:t>
            </a:r>
            <a:r>
              <a:rPr lang="zh-TW" altLang="en-US" sz="2200" dirty="0"/>
              <a:t>一般</a:t>
            </a:r>
            <a:r>
              <a:rPr lang="zh-TW" altLang="zh-TW" sz="2200" dirty="0"/>
              <a:t>準備期</a:t>
            </a:r>
            <a:r>
              <a:rPr lang="zh-TW" altLang="en-US" sz="2200" dirty="0"/>
              <a:t>間</a:t>
            </a:r>
            <a:r>
              <a:rPr lang="zh-TW" altLang="zh-TW" sz="2200" dirty="0"/>
              <a:t>的訓練重點是發展</a:t>
            </a:r>
            <a:r>
              <a:rPr lang="zh-TW" altLang="zh-TW" sz="2200" dirty="0" smtClean="0"/>
              <a:t>體</a:t>
            </a:r>
            <a:r>
              <a:rPr lang="zh-TW" altLang="en-US" sz="2200" dirty="0" smtClean="0"/>
              <a:t>能</a:t>
            </a:r>
            <a:r>
              <a:rPr lang="zh-TW" altLang="zh-TW" sz="2200" dirty="0" smtClean="0"/>
              <a:t>能力</a:t>
            </a:r>
            <a:r>
              <a:rPr lang="zh-TW" altLang="en-US" sz="2200" dirty="0"/>
              <a:t>，</a:t>
            </a:r>
            <a:r>
              <a:rPr lang="zh-TW" altLang="zh-TW" sz="2200" dirty="0" smtClean="0"/>
              <a:t>如</a:t>
            </a:r>
            <a:r>
              <a:rPr lang="zh-TW" altLang="en-US" sz="2200" dirty="0" smtClean="0"/>
              <a:t>：</a:t>
            </a:r>
            <a:r>
              <a:rPr lang="zh-TW" altLang="zh-TW" sz="2200" dirty="0" smtClean="0"/>
              <a:t>耐力</a:t>
            </a:r>
            <a:r>
              <a:rPr lang="zh-TW" altLang="en-US" sz="2200" dirty="0"/>
              <a:t>、體</a:t>
            </a:r>
            <a:r>
              <a:rPr lang="zh-TW" altLang="zh-TW" sz="2200" dirty="0"/>
              <a:t>力</a:t>
            </a:r>
            <a:r>
              <a:rPr lang="zh-TW" altLang="en-US" sz="2200" dirty="0"/>
              <a:t>、</a:t>
            </a:r>
            <a:r>
              <a:rPr lang="zh-TW" altLang="zh-TW" sz="2200" dirty="0"/>
              <a:t>速度</a:t>
            </a:r>
            <a:r>
              <a:rPr lang="zh-TW" altLang="en-US" sz="2200" dirty="0"/>
              <a:t>、</a:t>
            </a:r>
            <a:r>
              <a:rPr lang="zh-TW" altLang="zh-TW" sz="2200" dirty="0"/>
              <a:t>協調</a:t>
            </a:r>
            <a:r>
              <a:rPr lang="zh-TW" altLang="en-US" sz="2200" dirty="0"/>
              <a:t>性</a:t>
            </a:r>
            <a:r>
              <a:rPr lang="zh-TW" altLang="zh-TW" sz="2200" dirty="0"/>
              <a:t>和靈活性，這是拳擊手在主要和</a:t>
            </a:r>
            <a:r>
              <a:rPr lang="zh-TW" altLang="en-US" sz="2200" dirty="0"/>
              <a:t>指</a:t>
            </a:r>
            <a:r>
              <a:rPr lang="zh-TW" altLang="zh-TW" sz="2200" dirty="0"/>
              <a:t>標比賽中實現目標的基礎。重要的是</a:t>
            </a:r>
            <a:r>
              <a:rPr lang="zh-TW" altLang="en-US" sz="2200" dirty="0"/>
              <a:t>應</a:t>
            </a:r>
            <a:r>
              <a:rPr lang="zh-TW" altLang="zh-TW" sz="2200" dirty="0"/>
              <a:t>注意</a:t>
            </a:r>
            <a:r>
              <a:rPr lang="zh-TW" altLang="en-US" sz="2200" dirty="0"/>
              <a:t>此</a:t>
            </a:r>
            <a:r>
              <a:rPr lang="zh-TW" altLang="zh-TW" sz="2200" dirty="0"/>
              <a:t>時期的訓練不限於拳擊手的身體素質，即使</a:t>
            </a:r>
            <a:r>
              <a:rPr lang="zh-TW" altLang="en-US" sz="2200" dirty="0"/>
              <a:t>一般</a:t>
            </a:r>
            <a:r>
              <a:rPr lang="zh-TW" altLang="zh-TW" sz="2200" dirty="0"/>
              <a:t>準備時</a:t>
            </a:r>
            <a:r>
              <a:rPr lang="zh-TW" altLang="en-US" sz="2200" dirty="0"/>
              <a:t>期</a:t>
            </a:r>
            <a:r>
              <a:rPr lang="zh-TW" altLang="zh-TW" sz="2200" dirty="0"/>
              <a:t>的重點是發展</a:t>
            </a:r>
            <a:r>
              <a:rPr lang="zh-TW" altLang="en-US" sz="2200" dirty="0"/>
              <a:t>體能素質</a:t>
            </a:r>
            <a:r>
              <a:rPr lang="zh-TW" altLang="zh-TW" sz="2200" dirty="0"/>
              <a:t>。</a:t>
            </a:r>
            <a:endParaRPr lang="pl-PL" altLang="pl-PL" sz="2200" dirty="0"/>
          </a:p>
          <a:p>
            <a:pPr marL="304800" indent="19050" algn="just" eaLnBrk="1" hangingPunct="1">
              <a:spcBef>
                <a:spcPct val="0"/>
              </a:spcBef>
              <a:buFont typeface="Arial" panose="020B0604020202020204" pitchFamily="34" charset="0"/>
              <a:buNone/>
            </a:pPr>
            <a:r>
              <a:rPr lang="en-US" altLang="pl-PL" sz="2200" dirty="0"/>
              <a:t>Coach shall</a:t>
            </a:r>
            <a:r>
              <a:rPr lang="pl-PL" altLang="pl-PL" sz="2200" dirty="0"/>
              <a:t> </a:t>
            </a:r>
            <a:r>
              <a:rPr lang="en-US" altLang="pl-PL" sz="2200" dirty="0"/>
              <a:t>incorporate the elements of specific training as well as technical and tactical elements.</a:t>
            </a:r>
            <a:r>
              <a:rPr lang="pl-PL" altLang="pl-PL" sz="2200" dirty="0"/>
              <a:t> </a:t>
            </a:r>
            <a:r>
              <a:rPr lang="en-US" altLang="pl-PL" sz="2200" dirty="0"/>
              <a:t>Coach must remember to schedule the training of boxing-specific endurance, strength,</a:t>
            </a:r>
          </a:p>
          <a:p>
            <a:pPr marL="304800" indent="19050" eaLnBrk="1" hangingPunct="1">
              <a:spcBef>
                <a:spcPct val="0"/>
              </a:spcBef>
              <a:buNone/>
            </a:pPr>
            <a:r>
              <a:rPr lang="en-US" altLang="pl-PL" sz="2200" dirty="0"/>
              <a:t>speed, coordination and etc.</a:t>
            </a:r>
            <a:r>
              <a:rPr lang="zh-TW" altLang="zh-TW" sz="2200" dirty="0"/>
              <a:t>教練應納入具體訓</a:t>
            </a:r>
            <a:r>
              <a:rPr lang="zh-TW" altLang="en-US" sz="2200" dirty="0"/>
              <a:t>練</a:t>
            </a:r>
            <a:r>
              <a:rPr lang="zh-TW" altLang="zh-TW" sz="2200" dirty="0"/>
              <a:t>要素，</a:t>
            </a:r>
            <a:r>
              <a:rPr lang="zh-TW" altLang="en-US" sz="2200" dirty="0"/>
              <a:t>以及</a:t>
            </a:r>
            <a:r>
              <a:rPr lang="zh-TW" altLang="zh-TW" sz="2200" dirty="0"/>
              <a:t>技術和戰術要素。教練必須記得安排</a:t>
            </a:r>
            <a:r>
              <a:rPr lang="zh-TW" altLang="en-US" sz="2200" dirty="0"/>
              <a:t>針對拳擊</a:t>
            </a:r>
            <a:r>
              <a:rPr lang="zh-TW" altLang="zh-TW" sz="2200" dirty="0"/>
              <a:t>的耐力</a:t>
            </a:r>
            <a:r>
              <a:rPr lang="zh-TW" altLang="en-US" sz="2200" dirty="0"/>
              <a:t>、體</a:t>
            </a:r>
            <a:r>
              <a:rPr lang="zh-TW" altLang="zh-TW" sz="2200" dirty="0"/>
              <a:t>力</a:t>
            </a:r>
            <a:r>
              <a:rPr lang="zh-TW" altLang="en-US" sz="2200" dirty="0"/>
              <a:t>、</a:t>
            </a:r>
            <a:r>
              <a:rPr lang="zh-TW" altLang="zh-TW" sz="2200" dirty="0"/>
              <a:t>速度</a:t>
            </a:r>
            <a:r>
              <a:rPr lang="zh-TW" altLang="en-US" sz="2200" dirty="0"/>
              <a:t>、</a:t>
            </a:r>
            <a:r>
              <a:rPr lang="zh-TW" altLang="zh-TW" sz="2200" dirty="0"/>
              <a:t>協調</a:t>
            </a:r>
            <a:r>
              <a:rPr lang="zh-TW" altLang="en-US" sz="2200" dirty="0"/>
              <a:t>性</a:t>
            </a:r>
            <a:r>
              <a:rPr lang="zh-TW" altLang="zh-TW" sz="2200" dirty="0"/>
              <a:t>等訓練。</a:t>
            </a:r>
            <a:endParaRPr lang="en-US" altLang="pl-PL" sz="2200" dirty="0"/>
          </a:p>
        </p:txBody>
      </p:sp>
      <p:sp>
        <p:nvSpPr>
          <p:cNvPr id="199684" name="Rectangle 3"/>
          <p:cNvSpPr>
            <a:spLocks noGrp="1" noChangeArrowheads="1"/>
          </p:cNvSpPr>
          <p:nvPr>
            <p:ph type="title"/>
          </p:nvPr>
        </p:nvSpPr>
        <p:spPr>
          <a:xfrm>
            <a:off x="2141538" y="187325"/>
            <a:ext cx="7493000" cy="10541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13E426E-5206-4D57-A9CF-D01678B4E664}" type="slidenum">
              <a:rPr lang="en-US" altLang="pl-PL" sz="1200" smtClean="0">
                <a:solidFill>
                  <a:srgbClr val="FFFFFF"/>
                </a:solidFill>
                <a:latin typeface="Arial Black" panose="020B0A04020102090204" pitchFamily="34" charset="0"/>
                <a:sym typeface="Arial Black" panose="020B0A04020102090204" pitchFamily="34" charset="0"/>
              </a:rPr>
              <a:pPr/>
              <a:t>95</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0707" name="Rectangle 2"/>
          <p:cNvSpPr>
            <a:spLocks noGrp="1" noChangeArrowheads="1"/>
          </p:cNvSpPr>
          <p:nvPr>
            <p:ph type="body" idx="1"/>
          </p:nvPr>
        </p:nvSpPr>
        <p:spPr>
          <a:xfrm>
            <a:off x="847725" y="908050"/>
            <a:ext cx="8785225" cy="5473700"/>
          </a:xfrm>
        </p:spPr>
        <p:txBody>
          <a:bodyPr/>
          <a:lstStyle/>
          <a:p>
            <a:pPr marL="304800" indent="19050" algn="just" eaLnBrk="1" hangingPunct="1">
              <a:spcBef>
                <a:spcPct val="0"/>
              </a:spcBef>
              <a:buFont typeface="Arial" panose="020B0604020202020204" pitchFamily="34" charset="0"/>
              <a:buNone/>
            </a:pPr>
            <a:r>
              <a:rPr lang="en-US" altLang="pl-PL" sz="2400" dirty="0"/>
              <a:t>GENERAL PREPARATION PERIOD</a:t>
            </a:r>
            <a:r>
              <a:rPr lang="zh-TW" altLang="en-US" sz="2400" dirty="0"/>
              <a:t>一般準備期間</a:t>
            </a:r>
            <a:endParaRPr lang="pl-PL" altLang="pl-PL" sz="2400" dirty="0"/>
          </a:p>
          <a:p>
            <a:pPr marL="304800" indent="19050" eaLnBrk="1" hangingPunct="1">
              <a:spcBef>
                <a:spcPct val="0"/>
              </a:spcBef>
              <a:buNone/>
            </a:pPr>
            <a:r>
              <a:rPr lang="en-US" altLang="pl-PL" sz="2400" dirty="0"/>
              <a:t>General preparation period can last around 10 to 15 weeks, however based on the yearly</a:t>
            </a:r>
            <a:r>
              <a:rPr lang="pl-PL" altLang="pl-PL" sz="2400" dirty="0"/>
              <a:t> </a:t>
            </a:r>
            <a:r>
              <a:rPr lang="en-US" altLang="pl-PL" sz="2400" dirty="0"/>
              <a:t>competition calendar and the progress of the boxer’s skills level and performance, it shall be</a:t>
            </a:r>
            <a:r>
              <a:rPr lang="pl-PL" altLang="pl-PL" sz="2400" dirty="0"/>
              <a:t> </a:t>
            </a:r>
            <a:r>
              <a:rPr lang="en-US" altLang="pl-PL" sz="2400" dirty="0"/>
              <a:t>adjusted accordingly. In each training program in this period can be planned with different</a:t>
            </a:r>
            <a:r>
              <a:rPr lang="pl-PL" altLang="pl-PL" sz="2400" dirty="0"/>
              <a:t> </a:t>
            </a:r>
            <a:r>
              <a:rPr lang="en-US" altLang="pl-PL" sz="2400" dirty="0"/>
              <a:t>exercises in approximately two-hour frame and two sessions a day.</a:t>
            </a:r>
            <a:r>
              <a:rPr lang="zh-TW" altLang="zh-TW" sz="2400" dirty="0"/>
              <a:t>一般準備期</a:t>
            </a:r>
            <a:r>
              <a:rPr lang="zh-TW" altLang="en-US" sz="2400" dirty="0"/>
              <a:t>間</a:t>
            </a:r>
            <a:r>
              <a:rPr lang="zh-TW" altLang="zh-TW" sz="2400" dirty="0"/>
              <a:t>可</a:t>
            </a:r>
            <a:r>
              <a:rPr lang="zh-TW" altLang="en-US" sz="2400" dirty="0"/>
              <a:t>能</a:t>
            </a:r>
            <a:r>
              <a:rPr lang="zh-TW" altLang="zh-TW" sz="2400" dirty="0"/>
              <a:t>持續10至15週，但</a:t>
            </a:r>
            <a:r>
              <a:rPr lang="zh-TW" altLang="en-US" sz="2400" dirty="0"/>
              <a:t>可</a:t>
            </a:r>
            <a:r>
              <a:rPr lang="zh-TW" altLang="zh-TW" sz="2400" dirty="0"/>
              <a:t>根據年度</a:t>
            </a:r>
            <a:r>
              <a:rPr lang="zh-TW" altLang="en-US" sz="2400" dirty="0"/>
              <a:t>比賽日程</a:t>
            </a:r>
            <a:r>
              <a:rPr lang="zh-TW" altLang="zh-TW" sz="2400" dirty="0"/>
              <a:t>和拳擊手技能</a:t>
            </a:r>
            <a:r>
              <a:rPr lang="zh-TW" altLang="en-US" sz="2400" dirty="0"/>
              <a:t>水準</a:t>
            </a:r>
            <a:r>
              <a:rPr lang="zh-TW" altLang="zh-TW" sz="2400" dirty="0"/>
              <a:t>和表現的進展情況</a:t>
            </a:r>
            <a:r>
              <a:rPr lang="zh-TW" altLang="en-US" sz="2400" dirty="0"/>
              <a:t>而</a:t>
            </a:r>
            <a:r>
              <a:rPr lang="zh-TW" altLang="zh-TW" sz="2400" dirty="0"/>
              <a:t>相應</a:t>
            </a:r>
            <a:r>
              <a:rPr lang="zh-TW" altLang="en-US" sz="2400" dirty="0"/>
              <a:t>地作</a:t>
            </a:r>
            <a:r>
              <a:rPr lang="zh-TW" altLang="zh-TW" sz="2400" dirty="0"/>
              <a:t>調整。</a:t>
            </a:r>
            <a:r>
              <a:rPr lang="zh-TW" altLang="en-US" sz="2400" dirty="0"/>
              <a:t>在此</a:t>
            </a:r>
            <a:r>
              <a:rPr lang="zh-TW" altLang="zh-TW" sz="2400" dirty="0"/>
              <a:t>期</a:t>
            </a:r>
            <a:r>
              <a:rPr lang="zh-TW" altLang="en-US" sz="2400" dirty="0"/>
              <a:t>間</a:t>
            </a:r>
            <a:r>
              <a:rPr lang="zh-TW" altLang="zh-TW" sz="2400" dirty="0"/>
              <a:t>的每</a:t>
            </a:r>
            <a:r>
              <a:rPr lang="zh-TW" altLang="en-US" sz="2400" dirty="0"/>
              <a:t>項訓練規劃中</a:t>
            </a:r>
            <a:r>
              <a:rPr lang="zh-TW" altLang="zh-TW" sz="2400" dirty="0"/>
              <a:t>，</a:t>
            </a:r>
            <a:r>
              <a:rPr lang="zh-TW" altLang="en-US" sz="2400" dirty="0"/>
              <a:t>能以一天約二</a:t>
            </a:r>
            <a:r>
              <a:rPr lang="en-US" altLang="zh-TW" sz="2400" dirty="0"/>
              <a:t>-</a:t>
            </a:r>
            <a:r>
              <a:rPr lang="zh-TW" altLang="en-US" sz="2400" dirty="0"/>
              <a:t>四個</a:t>
            </a:r>
            <a:r>
              <a:rPr lang="zh-TW" altLang="zh-TW" sz="2400" dirty="0"/>
              <a:t>時間段</a:t>
            </a:r>
            <a:r>
              <a:rPr lang="zh-TW" altLang="en-US" sz="2400" dirty="0"/>
              <a:t>和</a:t>
            </a:r>
            <a:r>
              <a:rPr lang="zh-TW" altLang="zh-TW" sz="2400" dirty="0"/>
              <a:t>兩</a:t>
            </a:r>
            <a:r>
              <a:rPr lang="zh-TW" altLang="en-US" sz="2400" dirty="0"/>
              <a:t>種課程藉由</a:t>
            </a:r>
            <a:r>
              <a:rPr lang="zh-TW" altLang="zh-TW" sz="2400" dirty="0"/>
              <a:t>不同的</a:t>
            </a:r>
            <a:r>
              <a:rPr lang="zh-TW" altLang="en-US" sz="2400" dirty="0"/>
              <a:t>運動而進行規劃</a:t>
            </a:r>
            <a:r>
              <a:rPr lang="zh-TW" altLang="zh-TW" sz="2400" dirty="0"/>
              <a:t>。</a:t>
            </a:r>
            <a:endParaRPr lang="pl-PL" altLang="pl-PL" sz="2400" dirty="0"/>
          </a:p>
          <a:p>
            <a:pPr marL="304800" indent="19050" algn="just" eaLnBrk="1" hangingPunct="1">
              <a:spcBef>
                <a:spcPct val="0"/>
              </a:spcBef>
              <a:buNone/>
            </a:pPr>
            <a:r>
              <a:rPr lang="en-US" altLang="pl-PL" sz="2400" dirty="0"/>
              <a:t>When developing the training plan for this period, coach must be aware that the intensity</a:t>
            </a:r>
            <a:r>
              <a:rPr lang="pl-PL" altLang="pl-PL" sz="2400" dirty="0"/>
              <a:t> </a:t>
            </a:r>
            <a:r>
              <a:rPr lang="en-US" altLang="pl-PL" sz="2400" dirty="0"/>
              <a:t>of this period will be low level while the training volume shall be high.</a:t>
            </a:r>
            <a:r>
              <a:rPr lang="zh-TW" altLang="zh-TW" sz="2400" dirty="0"/>
              <a:t>在</a:t>
            </a:r>
            <a:r>
              <a:rPr lang="zh-TW" altLang="en-US" sz="2400" dirty="0"/>
              <a:t>制</a:t>
            </a:r>
            <a:r>
              <a:rPr lang="zh-TW" altLang="zh-TW" sz="2400" dirty="0"/>
              <a:t>定</a:t>
            </a:r>
            <a:r>
              <a:rPr lang="zh-TW" altLang="en-US" sz="2400" dirty="0"/>
              <a:t>此</a:t>
            </a:r>
            <a:r>
              <a:rPr lang="zh-TW" altLang="zh-TW" sz="2400" dirty="0"/>
              <a:t>期</a:t>
            </a:r>
            <a:r>
              <a:rPr lang="zh-TW" altLang="en-US" sz="2400" dirty="0"/>
              <a:t>間</a:t>
            </a:r>
            <a:r>
              <a:rPr lang="zh-TW" altLang="zh-TW" sz="2400" dirty="0"/>
              <a:t>的</a:t>
            </a:r>
            <a:r>
              <a:rPr lang="zh-TW" altLang="en-US" sz="2400" dirty="0"/>
              <a:t>訓練規劃</a:t>
            </a:r>
            <a:r>
              <a:rPr lang="zh-TW" altLang="zh-TW" sz="2400" dirty="0"/>
              <a:t>時，教練必須</a:t>
            </a:r>
            <a:r>
              <a:rPr lang="zh-TW" altLang="en-US" sz="2400" dirty="0"/>
              <a:t>清楚此</a:t>
            </a:r>
            <a:r>
              <a:rPr lang="zh-TW" altLang="zh-TW" sz="2400" dirty="0"/>
              <a:t>時期</a:t>
            </a:r>
            <a:r>
              <a:rPr lang="zh-TW" altLang="en-US" sz="2400" dirty="0"/>
              <a:t>維持低程度的</a:t>
            </a:r>
            <a:r>
              <a:rPr lang="zh-TW" altLang="zh-TW" sz="2400" dirty="0"/>
              <a:t>強度，</a:t>
            </a:r>
            <a:r>
              <a:rPr lang="zh-TW" altLang="en-US" sz="2400" dirty="0"/>
              <a:t>但</a:t>
            </a:r>
            <a:r>
              <a:rPr lang="zh-TW" altLang="zh-TW" sz="2400" dirty="0"/>
              <a:t>要</a:t>
            </a:r>
            <a:r>
              <a:rPr lang="zh-TW" altLang="en-US" sz="2400" dirty="0"/>
              <a:t>有很</a:t>
            </a:r>
            <a:r>
              <a:rPr lang="zh-TW" altLang="zh-TW" sz="2400" dirty="0"/>
              <a:t>高</a:t>
            </a:r>
            <a:r>
              <a:rPr lang="zh-TW" altLang="en-US" sz="2400" dirty="0"/>
              <a:t>的</a:t>
            </a:r>
            <a:r>
              <a:rPr lang="zh-TW" altLang="zh-TW" sz="2400" dirty="0"/>
              <a:t>訓練量。</a:t>
            </a:r>
            <a:endParaRPr lang="en-US" altLang="pl-PL" sz="2400" dirty="0"/>
          </a:p>
        </p:txBody>
      </p:sp>
      <p:sp>
        <p:nvSpPr>
          <p:cNvPr id="200708" name="Rectangle 3"/>
          <p:cNvSpPr>
            <a:spLocks noGrp="1" noChangeArrowheads="1"/>
          </p:cNvSpPr>
          <p:nvPr>
            <p:ph type="title"/>
          </p:nvPr>
        </p:nvSpPr>
        <p:spPr>
          <a:xfrm>
            <a:off x="2141538" y="187325"/>
            <a:ext cx="7493000" cy="10541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5457BCE-6CA6-4A60-8884-381BD3BD3E24}" type="slidenum">
              <a:rPr lang="en-US" altLang="pl-PL" sz="1200" smtClean="0">
                <a:solidFill>
                  <a:srgbClr val="FFFFFF"/>
                </a:solidFill>
                <a:latin typeface="Arial Black" panose="020B0A04020102090204" pitchFamily="34" charset="0"/>
                <a:sym typeface="Arial Black" panose="020B0A04020102090204" pitchFamily="34" charset="0"/>
              </a:rPr>
              <a:pPr/>
              <a:t>96</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1731" name="Rectangle 2"/>
          <p:cNvSpPr>
            <a:spLocks noGrp="1" noChangeArrowheads="1"/>
          </p:cNvSpPr>
          <p:nvPr>
            <p:ph type="body" idx="1"/>
          </p:nvPr>
        </p:nvSpPr>
        <p:spPr>
          <a:xfrm>
            <a:off x="415925" y="908050"/>
            <a:ext cx="9218613" cy="5545138"/>
          </a:xfrm>
        </p:spPr>
        <p:txBody>
          <a:bodyPr/>
          <a:lstStyle/>
          <a:p>
            <a:pPr marL="0" indent="0" algn="just" eaLnBrk="1" hangingPunct="1">
              <a:spcBef>
                <a:spcPct val="0"/>
              </a:spcBef>
              <a:buNone/>
            </a:pPr>
            <a:r>
              <a:rPr lang="en-US" altLang="pl-PL" sz="2400" dirty="0"/>
              <a:t>SPECIFIC PREPARATION PERIOD (ALSO KNOWN AS PRE-COMPETITION PERIOD)</a:t>
            </a:r>
            <a:r>
              <a:rPr lang="zh-TW" altLang="zh-TW" sz="2400" dirty="0"/>
              <a:t>具體準備期</a:t>
            </a:r>
            <a:r>
              <a:rPr lang="zh-TW" altLang="en-US" sz="2400" dirty="0"/>
              <a:t>間</a:t>
            </a:r>
            <a:r>
              <a:rPr lang="zh-TW" altLang="zh-TW" sz="2400" dirty="0"/>
              <a:t>（也稱為</a:t>
            </a:r>
            <a:r>
              <a:rPr lang="zh-TW" altLang="en-US" sz="2400" dirty="0"/>
              <a:t>賽前</a:t>
            </a:r>
            <a:r>
              <a:rPr lang="zh-TW" altLang="zh-TW" sz="2400" dirty="0"/>
              <a:t>期</a:t>
            </a:r>
            <a:r>
              <a:rPr lang="zh-TW" altLang="en-US" sz="2400" dirty="0"/>
              <a:t>間</a:t>
            </a:r>
            <a:r>
              <a:rPr lang="zh-TW" altLang="zh-TW" sz="2400" dirty="0"/>
              <a:t>）</a:t>
            </a:r>
            <a:endParaRPr lang="pl-PL" altLang="pl-PL" sz="2400" dirty="0"/>
          </a:p>
          <a:p>
            <a:pPr marL="0" indent="0" algn="just" eaLnBrk="1" hangingPunct="1">
              <a:spcBef>
                <a:spcPct val="0"/>
              </a:spcBef>
              <a:buNone/>
            </a:pPr>
            <a:r>
              <a:rPr lang="en-US" altLang="pl-PL" sz="2200" dirty="0"/>
              <a:t>Specific preparation period, also known as pre-competition period is the period that boxers</a:t>
            </a:r>
            <a:r>
              <a:rPr lang="pl-PL" altLang="pl-PL" sz="2200" dirty="0"/>
              <a:t> </a:t>
            </a:r>
            <a:r>
              <a:rPr lang="en-US" altLang="pl-PL" sz="2200" dirty="0"/>
              <a:t>have direct preparation for the major and target competitions. Therefore, major focus</a:t>
            </a:r>
            <a:r>
              <a:rPr lang="pl-PL" altLang="pl-PL" sz="2200" dirty="0"/>
              <a:t> </a:t>
            </a:r>
            <a:r>
              <a:rPr lang="en-US" altLang="pl-PL" sz="2200" dirty="0"/>
              <a:t>of the training is the development of boxing-specific physical abilities such as endurance,</a:t>
            </a:r>
            <a:r>
              <a:rPr lang="pl-PL" altLang="pl-PL" sz="2200" dirty="0"/>
              <a:t> </a:t>
            </a:r>
            <a:r>
              <a:rPr lang="en-US" altLang="pl-PL" sz="2200" dirty="0"/>
              <a:t>strength, speed, coordination and flexibility with boxing movement, technique and tactics.</a:t>
            </a:r>
            <a:r>
              <a:rPr lang="zh-TW" altLang="zh-TW" sz="2200" dirty="0"/>
              <a:t>具體的準備期</a:t>
            </a:r>
            <a:r>
              <a:rPr lang="zh-TW" altLang="en-US" sz="2200" dirty="0"/>
              <a:t>間</a:t>
            </a:r>
            <a:r>
              <a:rPr lang="zh-TW" altLang="zh-TW" sz="2200" dirty="0"/>
              <a:t>，也稱為賽前期</a:t>
            </a:r>
            <a:r>
              <a:rPr lang="zh-TW" altLang="en-US" sz="2200" dirty="0"/>
              <a:t>間</a:t>
            </a:r>
            <a:r>
              <a:rPr lang="zh-TW" altLang="zh-TW" sz="2200" dirty="0"/>
              <a:t>，是拳擊手直接準備主要和</a:t>
            </a:r>
            <a:r>
              <a:rPr lang="zh-TW" altLang="en-US" sz="2200" dirty="0"/>
              <a:t>指</a:t>
            </a:r>
            <a:r>
              <a:rPr lang="zh-TW" altLang="zh-TW" sz="2200" dirty="0"/>
              <a:t>標比賽的期</a:t>
            </a:r>
            <a:r>
              <a:rPr lang="zh-TW" altLang="en-US" sz="2200" dirty="0"/>
              <a:t>間</a:t>
            </a:r>
            <a:r>
              <a:rPr lang="zh-TW" altLang="zh-TW" sz="2200" dirty="0"/>
              <a:t>。因此，培訓的主要重點是發</a:t>
            </a:r>
            <a:r>
              <a:rPr lang="zh-TW" altLang="en-US" sz="2200" dirty="0"/>
              <a:t>展</a:t>
            </a:r>
            <a:r>
              <a:rPr lang="zh-TW" altLang="zh-TW" sz="2200" dirty="0"/>
              <a:t>具</a:t>
            </a:r>
            <a:r>
              <a:rPr lang="zh-TW" altLang="en-US" sz="2200" dirty="0"/>
              <a:t>體</a:t>
            </a:r>
            <a:r>
              <a:rPr lang="zh-TW" altLang="zh-TW" sz="2200" dirty="0"/>
              <a:t>拳擊</a:t>
            </a:r>
            <a:r>
              <a:rPr lang="zh-TW" altLang="en-US" sz="2200" dirty="0"/>
              <a:t>體能素質</a:t>
            </a:r>
            <a:r>
              <a:rPr lang="zh-TW" altLang="zh-TW" sz="2200" dirty="0"/>
              <a:t>，</a:t>
            </a:r>
            <a:r>
              <a:rPr lang="zh-TW" altLang="zh-TW" sz="2200" dirty="0" smtClean="0"/>
              <a:t>如</a:t>
            </a:r>
            <a:r>
              <a:rPr lang="zh-TW" altLang="en-US" sz="2200" dirty="0" smtClean="0"/>
              <a:t>：</a:t>
            </a:r>
            <a:r>
              <a:rPr lang="zh-TW" altLang="zh-TW" sz="2200" dirty="0" smtClean="0"/>
              <a:t>耐力</a:t>
            </a:r>
            <a:r>
              <a:rPr lang="zh-TW" altLang="en-US" sz="2200" dirty="0"/>
              <a:t>、體</a:t>
            </a:r>
            <a:r>
              <a:rPr lang="zh-TW" altLang="zh-TW" sz="2200" dirty="0"/>
              <a:t>力</a:t>
            </a:r>
            <a:r>
              <a:rPr lang="zh-TW" altLang="en-US" sz="2200" dirty="0"/>
              <a:t>、</a:t>
            </a:r>
            <a:r>
              <a:rPr lang="zh-TW" altLang="zh-TW" sz="2200" dirty="0"/>
              <a:t>速度</a:t>
            </a:r>
            <a:r>
              <a:rPr lang="zh-TW" altLang="en-US" sz="2200" dirty="0"/>
              <a:t>、</a:t>
            </a:r>
            <a:r>
              <a:rPr lang="zh-TW" altLang="zh-TW" sz="2200" dirty="0"/>
              <a:t>協調</a:t>
            </a:r>
            <a:r>
              <a:rPr lang="zh-TW" altLang="en-US" sz="2200" dirty="0"/>
              <a:t>性</a:t>
            </a:r>
            <a:r>
              <a:rPr lang="zh-TW" altLang="zh-TW" sz="2200" dirty="0"/>
              <a:t>和</a:t>
            </a:r>
            <a:r>
              <a:rPr lang="zh-TW" altLang="en-US" sz="2200" dirty="0"/>
              <a:t>靈活</a:t>
            </a:r>
            <a:r>
              <a:rPr lang="zh-TW" altLang="zh-TW" sz="2200" dirty="0"/>
              <a:t>性</a:t>
            </a:r>
            <a:r>
              <a:rPr lang="zh-TW" altLang="en-US" sz="2200" dirty="0"/>
              <a:t>，還有</a:t>
            </a:r>
            <a:r>
              <a:rPr lang="zh-TW" altLang="zh-TW" sz="2200" dirty="0"/>
              <a:t>拳擊運動</a:t>
            </a:r>
            <a:r>
              <a:rPr lang="zh-TW" altLang="en-US" sz="2200" dirty="0"/>
              <a:t>、</a:t>
            </a:r>
            <a:r>
              <a:rPr lang="zh-TW" altLang="zh-TW" sz="2200" dirty="0"/>
              <a:t>技術和</a:t>
            </a:r>
            <a:r>
              <a:rPr lang="zh-TW" altLang="en-US" sz="2200" dirty="0"/>
              <a:t>戰術。</a:t>
            </a:r>
            <a:endParaRPr lang="en-US" altLang="zh-TW" sz="2200" dirty="0"/>
          </a:p>
          <a:p>
            <a:pPr marL="0" indent="0" algn="just" eaLnBrk="1" hangingPunct="1">
              <a:spcBef>
                <a:spcPct val="0"/>
              </a:spcBef>
              <a:buNone/>
            </a:pPr>
            <a:r>
              <a:rPr lang="en-US" altLang="pl-PL" sz="2200" dirty="0"/>
              <a:t>Specific preparation period can last around 5 to 7 weeks. This duration can be adjusted</a:t>
            </a:r>
            <a:r>
              <a:rPr lang="pl-PL" altLang="pl-PL" sz="2200" dirty="0"/>
              <a:t> </a:t>
            </a:r>
            <a:r>
              <a:rPr lang="en-US" altLang="pl-PL" sz="2200" dirty="0"/>
              <a:t>accordingly based on the yearly competition calendar and level of boxer’s preparation for</a:t>
            </a:r>
            <a:r>
              <a:rPr lang="pl-PL" altLang="pl-PL" sz="2200" dirty="0"/>
              <a:t> </a:t>
            </a:r>
            <a:r>
              <a:rPr lang="en-US" altLang="pl-PL" sz="2200" dirty="0"/>
              <a:t>the competition. In each training program in this period can be planned with different</a:t>
            </a:r>
            <a:r>
              <a:rPr lang="pl-PL" altLang="pl-PL" sz="2200" dirty="0"/>
              <a:t> </a:t>
            </a:r>
            <a:r>
              <a:rPr lang="en-US" altLang="pl-PL" sz="2200" dirty="0"/>
              <a:t>boxing-specific exercises in 1 to 1.5 hours with high or maximum intensity.</a:t>
            </a:r>
            <a:r>
              <a:rPr lang="zh-TW" altLang="zh-TW" sz="2200" dirty="0"/>
              <a:t>具體準備期</a:t>
            </a:r>
            <a:r>
              <a:rPr lang="zh-TW" altLang="en-US" sz="2200" dirty="0"/>
              <a:t>間</a:t>
            </a:r>
            <a:r>
              <a:rPr lang="zh-TW" altLang="zh-TW" sz="2200" dirty="0"/>
              <a:t>可持續約5至7週</a:t>
            </a:r>
            <a:r>
              <a:rPr lang="zh-TW" altLang="en-US" sz="2200" dirty="0"/>
              <a:t>，</a:t>
            </a:r>
            <a:r>
              <a:rPr lang="zh-TW" altLang="zh-TW" sz="2200" dirty="0"/>
              <a:t>但</a:t>
            </a:r>
            <a:r>
              <a:rPr lang="zh-TW" altLang="en-US" sz="2200" dirty="0"/>
              <a:t>可</a:t>
            </a:r>
            <a:r>
              <a:rPr lang="zh-TW" altLang="zh-TW" sz="2200" dirty="0"/>
              <a:t>根據年度</a:t>
            </a:r>
            <a:r>
              <a:rPr lang="zh-TW" altLang="en-US" sz="2200" dirty="0"/>
              <a:t>比賽日程</a:t>
            </a:r>
            <a:r>
              <a:rPr lang="zh-TW" altLang="zh-TW" sz="2200" dirty="0"/>
              <a:t>和拳擊手</a:t>
            </a:r>
            <a:r>
              <a:rPr lang="zh-TW" altLang="en-US" sz="2200" dirty="0"/>
              <a:t>準備比賽的水準而</a:t>
            </a:r>
            <a:r>
              <a:rPr lang="zh-TW" altLang="zh-TW" sz="2200" dirty="0"/>
              <a:t>相應</a:t>
            </a:r>
            <a:r>
              <a:rPr lang="zh-TW" altLang="en-US" sz="2200" dirty="0"/>
              <a:t>地</a:t>
            </a:r>
            <a:r>
              <a:rPr lang="zh-TW" altLang="zh-TW" sz="2200" dirty="0"/>
              <a:t>調整這</a:t>
            </a:r>
            <a:r>
              <a:rPr lang="zh-TW" altLang="en-US" sz="2200" dirty="0"/>
              <a:t>段期</a:t>
            </a:r>
            <a:r>
              <a:rPr lang="zh-TW" altLang="zh-TW" sz="2200" dirty="0"/>
              <a:t>間。</a:t>
            </a:r>
            <a:r>
              <a:rPr lang="zh-TW" altLang="en-US" sz="2200" dirty="0"/>
              <a:t>在此</a:t>
            </a:r>
            <a:r>
              <a:rPr lang="zh-TW" altLang="zh-TW" sz="2200" dirty="0"/>
              <a:t>期</a:t>
            </a:r>
            <a:r>
              <a:rPr lang="zh-TW" altLang="en-US" sz="2200" dirty="0"/>
              <a:t>間</a:t>
            </a:r>
            <a:r>
              <a:rPr lang="zh-TW" altLang="zh-TW" sz="2200" dirty="0"/>
              <a:t>的每</a:t>
            </a:r>
            <a:r>
              <a:rPr lang="zh-TW" altLang="en-US" sz="2200" dirty="0"/>
              <a:t>項訓練規劃中</a:t>
            </a:r>
            <a:r>
              <a:rPr lang="zh-TW" altLang="zh-TW" sz="2200" dirty="0"/>
              <a:t>，</a:t>
            </a:r>
            <a:r>
              <a:rPr lang="zh-TW" altLang="en-US" sz="2200" dirty="0"/>
              <a:t>可藉由</a:t>
            </a:r>
            <a:r>
              <a:rPr lang="zh-TW" altLang="zh-TW" sz="2200" dirty="0"/>
              <a:t>1</a:t>
            </a:r>
            <a:r>
              <a:rPr lang="zh-TW" altLang="en-US" sz="2200" dirty="0"/>
              <a:t>至</a:t>
            </a:r>
            <a:r>
              <a:rPr lang="zh-TW" altLang="zh-TW" sz="2200" dirty="0"/>
              <a:t>1.5小時</a:t>
            </a:r>
            <a:r>
              <a:rPr lang="zh-TW" altLang="en-US" sz="2200" dirty="0"/>
              <a:t>內具備</a:t>
            </a:r>
            <a:r>
              <a:rPr lang="zh-TW" altLang="zh-TW" sz="2200" dirty="0"/>
              <a:t>高</a:t>
            </a:r>
            <a:r>
              <a:rPr lang="zh-TW" altLang="en-US" sz="2200" dirty="0"/>
              <a:t>強度</a:t>
            </a:r>
            <a:r>
              <a:rPr lang="zh-TW" altLang="zh-TW" sz="2200" dirty="0"/>
              <a:t>或最大強度</a:t>
            </a:r>
            <a:r>
              <a:rPr lang="zh-TW" altLang="en-US" sz="2200" dirty="0"/>
              <a:t>的</a:t>
            </a:r>
            <a:r>
              <a:rPr lang="zh-TW" altLang="zh-TW" sz="2200" dirty="0"/>
              <a:t>不同</a:t>
            </a:r>
            <a:r>
              <a:rPr lang="zh-TW" altLang="en-US" sz="2200" dirty="0"/>
              <a:t>特定拳擊運動而進行規劃。</a:t>
            </a:r>
            <a:endParaRPr lang="en-US" altLang="pl-PL" sz="2200" dirty="0"/>
          </a:p>
          <a:p>
            <a:pPr marL="0" indent="0" algn="just" eaLnBrk="1" hangingPunct="1">
              <a:spcBef>
                <a:spcPct val="0"/>
              </a:spcBef>
              <a:buFont typeface="Arial" panose="020B0604020202020204" pitchFamily="34" charset="0"/>
              <a:buNone/>
            </a:pPr>
            <a:endParaRPr lang="en-US" altLang="pl-PL" sz="2400" dirty="0"/>
          </a:p>
        </p:txBody>
      </p:sp>
      <p:sp>
        <p:nvSpPr>
          <p:cNvPr id="201732" name="Rectangle 3"/>
          <p:cNvSpPr>
            <a:spLocks noGrp="1" noChangeArrowheads="1"/>
          </p:cNvSpPr>
          <p:nvPr>
            <p:ph type="title"/>
          </p:nvPr>
        </p:nvSpPr>
        <p:spPr>
          <a:xfrm>
            <a:off x="2141538" y="200025"/>
            <a:ext cx="7493000" cy="11049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9D7297CC-D16B-48CB-B4D7-005A49CBD950}" type="slidenum">
              <a:rPr lang="en-US" altLang="pl-PL" sz="1200" smtClean="0">
                <a:solidFill>
                  <a:srgbClr val="FFFFFF"/>
                </a:solidFill>
                <a:latin typeface="Arial Black" panose="020B0A04020102090204" pitchFamily="34" charset="0"/>
                <a:sym typeface="Arial Black" panose="020B0A04020102090204" pitchFamily="34" charset="0"/>
              </a:rPr>
              <a:pPr/>
              <a:t>97</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5284" name="Rectangle 2"/>
          <p:cNvSpPr>
            <a:spLocks noGrp="1" noChangeArrowheads="1"/>
          </p:cNvSpPr>
          <p:nvPr>
            <p:ph type="body" idx="1"/>
          </p:nvPr>
        </p:nvSpPr>
        <p:spPr>
          <a:xfrm>
            <a:off x="847725" y="1314450"/>
            <a:ext cx="8785225" cy="4706938"/>
          </a:xfrm>
        </p:spPr>
        <p:txBody>
          <a:bodyPr/>
          <a:lstStyle/>
          <a:p>
            <a:pPr marL="0" indent="323850" algn="just" eaLnBrk="1" hangingPunct="1">
              <a:spcBef>
                <a:spcPct val="0"/>
              </a:spcBef>
              <a:buFont typeface="Arial" panose="020B0604020202020204" pitchFamily="34" charset="0"/>
              <a:buNone/>
              <a:defRPr/>
            </a:pPr>
            <a:r>
              <a:rPr lang="en-US" altLang="pl-PL" sz="2400" dirty="0"/>
              <a:t>COMPETITION PERIOD</a:t>
            </a:r>
            <a:r>
              <a:rPr lang="zh-TW" altLang="en-US" sz="2400" dirty="0"/>
              <a:t>比賽期間</a:t>
            </a:r>
            <a:endParaRPr lang="pl-PL" altLang="pl-PL" sz="2400" dirty="0"/>
          </a:p>
          <a:p>
            <a:pPr marL="0" indent="0" algn="just" eaLnBrk="1" hangingPunct="1">
              <a:spcBef>
                <a:spcPct val="0"/>
              </a:spcBef>
              <a:buNone/>
              <a:defRPr/>
            </a:pPr>
            <a:r>
              <a:rPr lang="en-US" altLang="pl-PL" sz="2200" dirty="0"/>
              <a:t>Competition period, the periods that starts approximately 2 to 3 weeks before the major</a:t>
            </a:r>
            <a:r>
              <a:rPr lang="pl-PL" altLang="pl-PL" sz="2200" dirty="0"/>
              <a:t> </a:t>
            </a:r>
            <a:r>
              <a:rPr lang="en-US" altLang="pl-PL" sz="2200" dirty="0"/>
              <a:t>and target competition and last until the final competition day. During this period, each</a:t>
            </a:r>
            <a:r>
              <a:rPr lang="pl-PL" altLang="pl-PL" sz="2200" dirty="0"/>
              <a:t> </a:t>
            </a:r>
            <a:r>
              <a:rPr lang="en-US" altLang="pl-PL" sz="2200" dirty="0"/>
              <a:t>training sessions are programmed to last 1 to 1.5 hours with high intensity but the low</a:t>
            </a:r>
            <a:r>
              <a:rPr lang="pl-PL" altLang="pl-PL" sz="2200" dirty="0"/>
              <a:t> </a:t>
            </a:r>
            <a:r>
              <a:rPr lang="en-US" altLang="pl-PL" sz="2200" dirty="0"/>
              <a:t>volume to reduce the tiredness of the boxer prior to competition.</a:t>
            </a:r>
            <a:r>
              <a:rPr lang="zh-TW" altLang="en-US" sz="2200" dirty="0"/>
              <a:t>比</a:t>
            </a:r>
            <a:r>
              <a:rPr lang="zh-TW" altLang="zh-TW" sz="2200" dirty="0"/>
              <a:t>賽期間，在</a:t>
            </a:r>
            <a:r>
              <a:rPr lang="zh-TW" altLang="en-US" sz="2200" dirty="0"/>
              <a:t>主要比</a:t>
            </a:r>
            <a:r>
              <a:rPr lang="zh-TW" altLang="zh-TW" sz="2200" dirty="0"/>
              <a:t>賽和</a:t>
            </a:r>
            <a:r>
              <a:rPr lang="zh-TW" altLang="en-US" sz="2200" dirty="0"/>
              <a:t>指</a:t>
            </a:r>
            <a:r>
              <a:rPr lang="zh-TW" altLang="zh-TW" sz="2200" dirty="0"/>
              <a:t>標比賽前大約2至3週開始，並持續到最後的比賽日。在此期間，</a:t>
            </a:r>
            <a:r>
              <a:rPr lang="zh-TW" altLang="en-US" sz="2200" dirty="0"/>
              <a:t>規劃高強度但少量的</a:t>
            </a:r>
            <a:r>
              <a:rPr lang="zh-TW" altLang="zh-TW" sz="2200" dirty="0"/>
              <a:t>訓練課程每</a:t>
            </a:r>
            <a:r>
              <a:rPr lang="zh-TW" altLang="en-US" sz="2200" dirty="0"/>
              <a:t>次持續</a:t>
            </a:r>
            <a:r>
              <a:rPr lang="zh-TW" altLang="zh-TW" sz="2200" dirty="0"/>
              <a:t>1至1.5小時，以</a:t>
            </a:r>
            <a:r>
              <a:rPr lang="zh-TW" altLang="en-US" sz="2200" dirty="0"/>
              <a:t>降低</a:t>
            </a:r>
            <a:r>
              <a:rPr lang="zh-TW" altLang="zh-TW" sz="2200" dirty="0"/>
              <a:t>拳擊手在比賽前的疲倦</a:t>
            </a:r>
            <a:r>
              <a:rPr lang="zh-TW" altLang="en-US" sz="2200" dirty="0"/>
              <a:t>感</a:t>
            </a:r>
            <a:r>
              <a:rPr lang="zh-TW" altLang="zh-TW" sz="2200" dirty="0"/>
              <a:t>。</a:t>
            </a:r>
            <a:endParaRPr lang="pl-PL" altLang="pl-PL" sz="2200" dirty="0"/>
          </a:p>
          <a:p>
            <a:pPr marL="0" indent="0" algn="just" eaLnBrk="1" hangingPunct="1">
              <a:spcBef>
                <a:spcPct val="0"/>
              </a:spcBef>
              <a:buFont typeface="Arial" panose="020B0604020202020204" pitchFamily="34" charset="0"/>
              <a:buNone/>
              <a:defRPr/>
            </a:pPr>
            <a:r>
              <a:rPr lang="en-US" altLang="pl-PL" sz="2200" dirty="0"/>
              <a:t>In competition period, the coach will work with boxer to review and improve boxing</a:t>
            </a:r>
            <a:r>
              <a:rPr lang="pl-PL" altLang="pl-PL" sz="2200" dirty="0"/>
              <a:t> </a:t>
            </a:r>
            <a:r>
              <a:rPr lang="en-US" altLang="pl-PL" sz="2200" dirty="0"/>
              <a:t>specific</a:t>
            </a:r>
            <a:r>
              <a:rPr lang="pl-PL" altLang="pl-PL" sz="2200" dirty="0"/>
              <a:t> </a:t>
            </a:r>
            <a:r>
              <a:rPr lang="en-US" altLang="pl-PL" sz="2200" dirty="0"/>
              <a:t>physical abilities, techniques and tactics. The boxer will train with some tactical</a:t>
            </a:r>
            <a:r>
              <a:rPr lang="pl-PL" altLang="pl-PL" sz="2200" dirty="0"/>
              <a:t> </a:t>
            </a:r>
            <a:r>
              <a:rPr lang="en-US" altLang="pl-PL" sz="2200" dirty="0"/>
              <a:t>movement and psychological improvement sessions to have final preparation for the target</a:t>
            </a:r>
            <a:r>
              <a:rPr lang="pl-PL" altLang="pl-PL" sz="2200" dirty="0"/>
              <a:t> </a:t>
            </a:r>
            <a:r>
              <a:rPr lang="en-US" altLang="pl-PL" sz="2200" dirty="0"/>
              <a:t>competitions.</a:t>
            </a:r>
            <a:r>
              <a:rPr lang="zh-TW" altLang="zh-TW" sz="2200" dirty="0"/>
              <a:t>在比賽期間，教練將與拳擊手</a:t>
            </a:r>
            <a:r>
              <a:rPr lang="zh-TW" altLang="en-US" sz="2200" dirty="0"/>
              <a:t>共同評估並</a:t>
            </a:r>
            <a:r>
              <a:rPr lang="zh-TW" altLang="zh-TW" sz="2200" dirty="0"/>
              <a:t>提</a:t>
            </a:r>
            <a:r>
              <a:rPr lang="zh-TW" altLang="en-US" sz="2200" dirty="0"/>
              <a:t>升具體</a:t>
            </a:r>
            <a:r>
              <a:rPr lang="zh-TW" altLang="zh-TW" sz="2200" dirty="0"/>
              <a:t>拳擊體</a:t>
            </a:r>
            <a:r>
              <a:rPr lang="zh-TW" altLang="en-US" sz="2200" dirty="0"/>
              <a:t>能</a:t>
            </a:r>
            <a:r>
              <a:rPr lang="zh-TW" altLang="zh-TW" sz="2200" dirty="0"/>
              <a:t>素質</a:t>
            </a:r>
            <a:r>
              <a:rPr lang="zh-TW" altLang="en-US" sz="2200" dirty="0"/>
              <a:t>、</a:t>
            </a:r>
            <a:r>
              <a:rPr lang="zh-TW" altLang="zh-TW" sz="2200" dirty="0"/>
              <a:t>技能和</a:t>
            </a:r>
            <a:r>
              <a:rPr lang="zh-TW" altLang="en-US" sz="2200" dirty="0"/>
              <a:t>戰術</a:t>
            </a:r>
            <a:r>
              <a:rPr lang="zh-TW" altLang="zh-TW" sz="2200" dirty="0"/>
              <a:t>。拳擊手將</a:t>
            </a:r>
            <a:r>
              <a:rPr lang="zh-TW" altLang="en-US" sz="2200" dirty="0"/>
              <a:t>接受某</a:t>
            </a:r>
            <a:r>
              <a:rPr lang="zh-TW" altLang="zh-TW" sz="2200" dirty="0"/>
              <a:t>些戰術運動和心理</a:t>
            </a:r>
            <a:r>
              <a:rPr lang="zh-TW" altLang="en-US" sz="2200" dirty="0"/>
              <a:t>提升</a:t>
            </a:r>
            <a:r>
              <a:rPr lang="zh-TW" altLang="zh-TW" sz="2200" dirty="0"/>
              <a:t>課程</a:t>
            </a:r>
            <a:r>
              <a:rPr lang="zh-TW" altLang="en-US" sz="2200" dirty="0"/>
              <a:t>的訓練</a:t>
            </a:r>
            <a:r>
              <a:rPr lang="zh-TW" altLang="zh-TW" sz="2200" dirty="0"/>
              <a:t>，</a:t>
            </a:r>
            <a:r>
              <a:rPr lang="zh-TW" altLang="en-US" sz="2200" dirty="0"/>
              <a:t>已變</a:t>
            </a:r>
            <a:r>
              <a:rPr lang="zh-TW" altLang="zh-TW" sz="2200" dirty="0"/>
              <a:t>為</a:t>
            </a:r>
            <a:r>
              <a:rPr lang="zh-TW" altLang="en-US" sz="2200" dirty="0"/>
              <a:t>指</a:t>
            </a:r>
            <a:r>
              <a:rPr lang="zh-TW" altLang="zh-TW" sz="2200" dirty="0"/>
              <a:t>標比賽做好</a:t>
            </a:r>
            <a:r>
              <a:rPr lang="zh-TW" altLang="en-US" sz="2200" dirty="0"/>
              <a:t>最後</a:t>
            </a:r>
            <a:r>
              <a:rPr lang="zh-TW" altLang="zh-TW" sz="2200" dirty="0"/>
              <a:t>準備。</a:t>
            </a:r>
            <a:endParaRPr lang="en-US" altLang="pl-PL" sz="2200" dirty="0"/>
          </a:p>
          <a:p>
            <a:pPr marL="0" indent="0" algn="just" eaLnBrk="1" hangingPunct="1">
              <a:spcBef>
                <a:spcPct val="0"/>
              </a:spcBef>
              <a:buFont typeface="Arial" panose="020B0604020202020204" pitchFamily="34" charset="0"/>
              <a:buNone/>
              <a:defRPr/>
            </a:pPr>
            <a:endParaRPr lang="en-US" altLang="pl-PL" sz="2400" dirty="0"/>
          </a:p>
        </p:txBody>
      </p:sp>
      <p:sp>
        <p:nvSpPr>
          <p:cNvPr id="202756" name="Rectangle 3"/>
          <p:cNvSpPr>
            <a:spLocks noGrp="1" noChangeArrowheads="1"/>
          </p:cNvSpPr>
          <p:nvPr>
            <p:ph type="title"/>
          </p:nvPr>
        </p:nvSpPr>
        <p:spPr>
          <a:xfrm>
            <a:off x="2141538" y="187325"/>
            <a:ext cx="7493000" cy="11430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B8E148A5-F96C-4E41-9C59-66952338EB97}" type="slidenum">
              <a:rPr lang="en-US" altLang="pl-PL" sz="1200" smtClean="0">
                <a:solidFill>
                  <a:srgbClr val="FFFFFF"/>
                </a:solidFill>
                <a:latin typeface="Arial Black" panose="020B0A04020102090204" pitchFamily="34" charset="0"/>
                <a:sym typeface="Arial Black" panose="020B0A04020102090204" pitchFamily="34" charset="0"/>
              </a:rPr>
              <a:pPr/>
              <a:t>98</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26308" name="Rectangle 2"/>
          <p:cNvSpPr>
            <a:spLocks noGrp="1" noChangeArrowheads="1"/>
          </p:cNvSpPr>
          <p:nvPr>
            <p:ph type="body" idx="1"/>
          </p:nvPr>
        </p:nvSpPr>
        <p:spPr>
          <a:xfrm>
            <a:off x="631825" y="1052513"/>
            <a:ext cx="8988425" cy="5949950"/>
          </a:xfrm>
        </p:spPr>
        <p:txBody>
          <a:bodyPr/>
          <a:lstStyle/>
          <a:p>
            <a:pPr marL="0" indent="323850" algn="just" eaLnBrk="1" hangingPunct="1">
              <a:spcBef>
                <a:spcPct val="0"/>
              </a:spcBef>
              <a:buFont typeface="Arial" panose="020B0604020202020204" pitchFamily="34" charset="0"/>
              <a:buNone/>
              <a:defRPr/>
            </a:pPr>
            <a:r>
              <a:rPr lang="en-US" altLang="pl-PL" sz="2400" dirty="0"/>
              <a:t>TRANSITION PERIOD</a:t>
            </a:r>
            <a:r>
              <a:rPr lang="zh-TW" altLang="en-US" sz="2400" dirty="0"/>
              <a:t>過渡期間</a:t>
            </a:r>
            <a:endParaRPr lang="pl-PL" altLang="pl-PL" sz="2400" dirty="0"/>
          </a:p>
          <a:p>
            <a:pPr marL="0" indent="0" eaLnBrk="1" hangingPunct="1">
              <a:spcBef>
                <a:spcPct val="0"/>
              </a:spcBef>
              <a:buNone/>
              <a:defRPr/>
            </a:pPr>
            <a:r>
              <a:rPr lang="en-US" altLang="pl-PL" sz="2000" dirty="0"/>
              <a:t>After the boxer competed at the major or target competitions, coach shall allow the boxer</a:t>
            </a:r>
            <a:r>
              <a:rPr lang="pl-PL" altLang="pl-PL" sz="2000" dirty="0"/>
              <a:t> </a:t>
            </a:r>
            <a:r>
              <a:rPr lang="en-US" altLang="pl-PL" sz="2000" dirty="0"/>
              <a:t>to have transition period also known as the rest period. Transition period shall be adjusted</a:t>
            </a:r>
            <a:r>
              <a:rPr lang="pl-PL" altLang="pl-PL" sz="2000" dirty="0"/>
              <a:t> </a:t>
            </a:r>
            <a:r>
              <a:rPr lang="en-US" altLang="pl-PL" sz="2000" dirty="0"/>
              <a:t>accordingly to the yearly competition calendar or training program and schedule. However,</a:t>
            </a:r>
            <a:r>
              <a:rPr lang="pl-PL" altLang="pl-PL" sz="2000" dirty="0"/>
              <a:t> </a:t>
            </a:r>
            <a:r>
              <a:rPr lang="en-US" altLang="pl-PL" sz="2000" dirty="0"/>
              <a:t>it can be two to four weeks.</a:t>
            </a:r>
            <a:r>
              <a:rPr lang="zh-TW" altLang="zh-TW" sz="2000" dirty="0"/>
              <a:t>拳擊手在主要或</a:t>
            </a:r>
            <a:r>
              <a:rPr lang="zh-TW" altLang="en-US" sz="2000" dirty="0"/>
              <a:t>指</a:t>
            </a:r>
            <a:r>
              <a:rPr lang="zh-TW" altLang="zh-TW" sz="2000" dirty="0"/>
              <a:t>標比賽</a:t>
            </a:r>
            <a:r>
              <a:rPr lang="zh-TW" altLang="en-US" sz="2000" dirty="0"/>
              <a:t>過後</a:t>
            </a:r>
            <a:r>
              <a:rPr lang="zh-TW" altLang="zh-TW" sz="2000" dirty="0"/>
              <a:t>，教練應</a:t>
            </a:r>
            <a:r>
              <a:rPr lang="zh-TW" altLang="en-US" sz="2000" dirty="0"/>
              <a:t>讓</a:t>
            </a:r>
            <a:r>
              <a:rPr lang="zh-TW" altLang="zh-TW" sz="2000" dirty="0"/>
              <a:t>拳擊手</a:t>
            </a:r>
            <a:r>
              <a:rPr lang="zh-TW" altLang="en-US" sz="2000" dirty="0"/>
              <a:t>有</a:t>
            </a:r>
            <a:r>
              <a:rPr lang="zh-TW" altLang="zh-TW" sz="2000" dirty="0"/>
              <a:t>過渡期</a:t>
            </a:r>
            <a:r>
              <a:rPr lang="zh-TW" altLang="en-US" sz="2000" dirty="0"/>
              <a:t>間，</a:t>
            </a:r>
            <a:r>
              <a:rPr lang="zh-TW" altLang="zh-TW" sz="2000" dirty="0"/>
              <a:t>也稱為休息期</a:t>
            </a:r>
            <a:r>
              <a:rPr lang="zh-TW" altLang="en-US" sz="2000" dirty="0"/>
              <a:t>間</a:t>
            </a:r>
            <a:r>
              <a:rPr lang="zh-TW" altLang="zh-TW" sz="2000" dirty="0"/>
              <a:t>。過渡期應根據年度比賽日程或</a:t>
            </a:r>
            <a:r>
              <a:rPr lang="zh-TW" altLang="en-US" sz="2000" dirty="0"/>
              <a:t>訓練規劃</a:t>
            </a:r>
            <a:r>
              <a:rPr lang="zh-TW" altLang="zh-TW" sz="2000" dirty="0"/>
              <a:t>和時</a:t>
            </a:r>
            <a:r>
              <a:rPr lang="zh-TW" altLang="en-US" sz="2000" dirty="0"/>
              <a:t>程</a:t>
            </a:r>
            <a:r>
              <a:rPr lang="zh-TW" altLang="zh-TW" sz="2000" dirty="0"/>
              <a:t>表</a:t>
            </a:r>
            <a:r>
              <a:rPr lang="zh-TW" altLang="en-US" sz="2000" dirty="0"/>
              <a:t>而相應地</a:t>
            </a:r>
            <a:r>
              <a:rPr lang="zh-TW" altLang="zh-TW" sz="2000" dirty="0"/>
              <a:t>調整</a:t>
            </a:r>
            <a:r>
              <a:rPr lang="zh-TW" altLang="en-US" sz="2000" dirty="0"/>
              <a:t>，</a:t>
            </a:r>
            <a:r>
              <a:rPr lang="zh-TW" altLang="zh-TW" sz="2000" dirty="0"/>
              <a:t>但</a:t>
            </a:r>
            <a:r>
              <a:rPr lang="zh-TW" altLang="en-US" sz="2000" dirty="0"/>
              <a:t>也</a:t>
            </a:r>
            <a:r>
              <a:rPr lang="zh-TW" altLang="zh-TW" sz="2000" dirty="0"/>
              <a:t>可能是兩</a:t>
            </a:r>
            <a:r>
              <a:rPr lang="zh-TW" altLang="en-US" sz="2000" dirty="0"/>
              <a:t>週至</a:t>
            </a:r>
            <a:r>
              <a:rPr lang="zh-TW" altLang="zh-TW" sz="2000" dirty="0"/>
              <a:t>四</a:t>
            </a:r>
            <a:r>
              <a:rPr lang="zh-TW" altLang="en-US" sz="2000" dirty="0"/>
              <a:t>週</a:t>
            </a:r>
            <a:r>
              <a:rPr lang="zh-TW" altLang="zh-TW" sz="2000" dirty="0"/>
              <a:t>。</a:t>
            </a:r>
            <a:endParaRPr lang="pl-PL" altLang="pl-PL" sz="2000" dirty="0"/>
          </a:p>
          <a:p>
            <a:pPr marL="0" indent="0" algn="just" eaLnBrk="1" hangingPunct="1">
              <a:spcBef>
                <a:spcPct val="0"/>
              </a:spcBef>
              <a:buFont typeface="Arial" panose="020B0604020202020204" pitchFamily="34" charset="0"/>
              <a:buNone/>
              <a:defRPr/>
            </a:pPr>
            <a:r>
              <a:rPr lang="en-US" altLang="pl-PL" sz="2000" dirty="0"/>
              <a:t>This period can divided into two phases, active-rest phase and preparatory phase. During the</a:t>
            </a:r>
            <a:r>
              <a:rPr lang="pl-PL" altLang="pl-PL" sz="2000" dirty="0"/>
              <a:t> </a:t>
            </a:r>
            <a:r>
              <a:rPr lang="en-US" altLang="pl-PL" sz="2000" dirty="0"/>
              <a:t>active-rest phase, boxer will focus on recovering physiological and psychological tiredness</a:t>
            </a:r>
            <a:r>
              <a:rPr lang="pl-PL" altLang="pl-PL" sz="2000" dirty="0"/>
              <a:t> b</a:t>
            </a:r>
            <a:r>
              <a:rPr lang="en-US" altLang="pl-PL" sz="2000" dirty="0"/>
              <a:t>y relaxing and participating different sports or games other than boxing. The boxer should</a:t>
            </a:r>
            <a:r>
              <a:rPr lang="pl-PL" altLang="pl-PL" sz="2000" dirty="0"/>
              <a:t> </a:t>
            </a:r>
            <a:r>
              <a:rPr lang="en-US" altLang="pl-PL" sz="2000" dirty="0"/>
              <a:t>utilize this period to care or treat for any injuries.</a:t>
            </a:r>
            <a:r>
              <a:rPr lang="pl-PL" altLang="pl-PL" sz="2000" dirty="0"/>
              <a:t> </a:t>
            </a:r>
            <a:r>
              <a:rPr lang="en-US" altLang="pl-PL" sz="2000" dirty="0"/>
              <a:t>In preparatory phase, the boxer will start prepare physiologically and psychologically for the</a:t>
            </a:r>
            <a:r>
              <a:rPr lang="pl-PL" altLang="pl-PL" sz="2000" dirty="0"/>
              <a:t> </a:t>
            </a:r>
            <a:r>
              <a:rPr lang="en-US" altLang="pl-PL" sz="2000" dirty="0"/>
              <a:t>next training cycle by conducting low intensity general endurance and strength training.</a:t>
            </a:r>
            <a:r>
              <a:rPr lang="zh-TW" altLang="en-US" sz="2000" dirty="0"/>
              <a:t>此</a:t>
            </a:r>
            <a:r>
              <a:rPr lang="zh-TW" altLang="zh-TW" sz="2000" dirty="0"/>
              <a:t>時期可分為兩個階段，主動休息階段和準備階段。在</a:t>
            </a:r>
            <a:r>
              <a:rPr lang="zh-TW" altLang="en-US" sz="2000" dirty="0"/>
              <a:t>主動</a:t>
            </a:r>
            <a:r>
              <a:rPr lang="zh-TW" altLang="zh-TW" sz="2000" dirty="0"/>
              <a:t>休息階段，拳擊手將專注於</a:t>
            </a:r>
            <a:r>
              <a:rPr lang="zh-TW" altLang="en-US" sz="2000" dirty="0"/>
              <a:t>透</a:t>
            </a:r>
            <a:r>
              <a:rPr lang="zh-TW" altLang="zh-TW" sz="2000" dirty="0"/>
              <a:t>過放鬆和參</a:t>
            </a:r>
            <a:r>
              <a:rPr lang="zh-TW" altLang="en-US" sz="2000" dirty="0"/>
              <a:t>與</a:t>
            </a:r>
            <a:r>
              <a:rPr lang="zh-TW" altLang="zh-TW" sz="2000" dirty="0"/>
              <a:t>除拳擊以外的不同運動或</a:t>
            </a:r>
            <a:r>
              <a:rPr lang="zh-TW" altLang="en-US" sz="2000" dirty="0"/>
              <a:t>競賽</a:t>
            </a:r>
            <a:r>
              <a:rPr lang="zh-TW" altLang="zh-TW" sz="2000" dirty="0"/>
              <a:t>來恢復生理和心理疲勞。拳擊手應利用</a:t>
            </a:r>
            <a:r>
              <a:rPr lang="zh-TW" altLang="en-US" sz="2000" dirty="0"/>
              <a:t>此</a:t>
            </a:r>
            <a:r>
              <a:rPr lang="zh-TW" altLang="zh-TW" sz="2000" dirty="0"/>
              <a:t>時期來照</a:t>
            </a:r>
            <a:r>
              <a:rPr lang="zh-TW" altLang="en-US" sz="2000" dirty="0"/>
              <a:t>護</a:t>
            </a:r>
            <a:r>
              <a:rPr lang="zh-TW" altLang="zh-TW" sz="2000" dirty="0"/>
              <a:t>或治療任何傷害。在準備階段，拳擊手將</a:t>
            </a:r>
            <a:r>
              <a:rPr lang="zh-TW" altLang="en-US" sz="2000" dirty="0"/>
              <a:t>經由</a:t>
            </a:r>
            <a:r>
              <a:rPr lang="zh-TW" altLang="zh-TW" sz="2000" dirty="0"/>
              <a:t>低強度一般耐力和</a:t>
            </a:r>
            <a:r>
              <a:rPr lang="zh-TW" altLang="en-US" sz="2000" dirty="0"/>
              <a:t>體</a:t>
            </a:r>
            <a:r>
              <a:rPr lang="zh-TW" altLang="zh-TW" sz="2000" dirty="0"/>
              <a:t>力訓練，開始為下一</a:t>
            </a:r>
            <a:r>
              <a:rPr lang="zh-TW" altLang="en-US" sz="2000" dirty="0"/>
              <a:t>次</a:t>
            </a:r>
            <a:r>
              <a:rPr lang="zh-TW" altLang="zh-TW" sz="2000" dirty="0"/>
              <a:t>訓練</a:t>
            </a:r>
            <a:r>
              <a:rPr lang="zh-TW" altLang="en-US" sz="2000" dirty="0"/>
              <a:t>循環做好</a:t>
            </a:r>
            <a:r>
              <a:rPr lang="zh-TW" altLang="zh-TW" sz="2000" dirty="0"/>
              <a:t>生理和心理準備。</a:t>
            </a:r>
            <a:endParaRPr lang="pl-PL" altLang="pl-PL" sz="2000" dirty="0"/>
          </a:p>
        </p:txBody>
      </p:sp>
      <p:sp>
        <p:nvSpPr>
          <p:cNvPr id="203780" name="Rectangle 3"/>
          <p:cNvSpPr>
            <a:spLocks noGrp="1" noChangeArrowheads="1"/>
          </p:cNvSpPr>
          <p:nvPr>
            <p:ph type="title"/>
          </p:nvPr>
        </p:nvSpPr>
        <p:spPr>
          <a:xfrm>
            <a:off x="2141538" y="187325"/>
            <a:ext cx="7493000" cy="1041400"/>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Symbol zastępczy numeru slajd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6720F44A-B34A-4EA5-B260-400B7B0F11CD}" type="slidenum">
              <a:rPr lang="en-US" altLang="pl-PL" sz="1200" smtClean="0">
                <a:solidFill>
                  <a:srgbClr val="FFFFFF"/>
                </a:solidFill>
                <a:latin typeface="Arial Black" panose="020B0A04020102090204" pitchFamily="34" charset="0"/>
                <a:sym typeface="Arial Black" panose="020B0A04020102090204" pitchFamily="34" charset="0"/>
              </a:rPr>
              <a:pPr/>
              <a:t>99</a:t>
            </a:fld>
            <a:endParaRPr lang="en-US" altLang="pl-PL" sz="1200">
              <a:solidFill>
                <a:srgbClr val="FFFFFF"/>
              </a:solidFill>
              <a:latin typeface="Arial Black" panose="020B0A04020102090204" pitchFamily="34" charset="0"/>
              <a:sym typeface="Arial Black" panose="020B0A04020102090204" pitchFamily="34" charset="0"/>
            </a:endParaRPr>
          </a:p>
        </p:txBody>
      </p:sp>
      <p:sp>
        <p:nvSpPr>
          <p:cNvPr id="204803" name="Rectangle 2"/>
          <p:cNvSpPr>
            <a:spLocks noGrp="1" noChangeArrowheads="1"/>
          </p:cNvSpPr>
          <p:nvPr>
            <p:ph type="title"/>
          </p:nvPr>
        </p:nvSpPr>
        <p:spPr>
          <a:xfrm>
            <a:off x="2143125" y="187325"/>
            <a:ext cx="7489825" cy="1152525"/>
          </a:xfrm>
        </p:spPr>
        <p:txBody>
          <a:bodyPr/>
          <a:lstStyle/>
          <a:p>
            <a:pPr eaLnBrk="1" hangingPunct="1"/>
            <a:r>
              <a:rPr lang="en-US" altLang="pl-PL" dirty="0"/>
              <a:t>TRAINING PLAN </a:t>
            </a:r>
            <a:r>
              <a:rPr lang="en-US" altLang="pl-PL" dirty="0" smtClean="0"/>
              <a:t>DEVELOPMENT：</a:t>
            </a:r>
            <a:r>
              <a:rPr lang="en-US" altLang="pl-PL" dirty="0"/>
              <a:t/>
            </a:r>
            <a:br>
              <a:rPr lang="en-US" altLang="pl-PL" dirty="0"/>
            </a:br>
            <a:r>
              <a:rPr lang="pl-PL" altLang="pl-PL" dirty="0"/>
              <a:t>EUROPE</a:t>
            </a:r>
            <a:r>
              <a:rPr lang="zh-TW" altLang="en-US" b="1" dirty="0"/>
              <a:t>訓練規劃</a:t>
            </a:r>
            <a:r>
              <a:rPr lang="zh-TW" altLang="en-US" b="1" dirty="0" smtClean="0"/>
              <a:t>發展：歐洲</a:t>
            </a:r>
            <a:endParaRPr lang="en-US" altLang="pl-PL" dirty="0"/>
          </a:p>
        </p:txBody>
      </p:sp>
      <p:pic>
        <p:nvPicPr>
          <p:cNvPr id="2048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89163" y="-409575"/>
            <a:ext cx="5599112" cy="871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Black"/>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Black"/>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Black"/>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lack"/>
        <a:ea typeface="ヒラギノ角ゴ ProN W6"/>
        <a:cs typeface="ヒラギノ角ゴ ProN W6"/>
      </a:majorFont>
      <a:minorFont>
        <a:latin typeface="Arial"/>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l-P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10535</TotalTime>
  <Pages>0</Pages>
  <Words>44074</Words>
  <Characters>0</Characters>
  <Application>Microsoft Office PowerPoint</Application>
  <PresentationFormat>A4 紙張 (210x297 公釐)</PresentationFormat>
  <Lines>0</Lines>
  <Paragraphs>5750</Paragraphs>
  <Slides>395</Slides>
  <Notes>42</Notes>
  <HiddenSlides>0</HiddenSlides>
  <MMClips>0</MMClips>
  <ScaleCrop>false</ScaleCrop>
  <HeadingPairs>
    <vt:vector size="8" baseType="variant">
      <vt:variant>
        <vt:lpstr>使用字型</vt:lpstr>
      </vt:variant>
      <vt:variant>
        <vt:i4>30</vt:i4>
      </vt:variant>
      <vt:variant>
        <vt:lpstr>佈景主題</vt:lpstr>
      </vt:variant>
      <vt:variant>
        <vt:i4>12</vt:i4>
      </vt:variant>
      <vt:variant>
        <vt:lpstr>內嵌 OLE 伺服程式</vt:lpstr>
      </vt:variant>
      <vt:variant>
        <vt:i4>1</vt:i4>
      </vt:variant>
      <vt:variant>
        <vt:lpstr>投影片標題</vt:lpstr>
      </vt:variant>
      <vt:variant>
        <vt:i4>395</vt:i4>
      </vt:variant>
    </vt:vector>
  </HeadingPairs>
  <TitlesOfParts>
    <vt:vector size="438" baseType="lpstr">
      <vt:lpstr>Arabic Typesetting</vt:lpstr>
      <vt:lpstr>Arial </vt:lpstr>
      <vt:lpstr>Arial Unicode MS</vt:lpstr>
      <vt:lpstr>ArialMT</vt:lpstr>
      <vt:lpstr>Gill Sans</vt:lpstr>
      <vt:lpstr>Gulim</vt:lpstr>
      <vt:lpstr>HelveticaNeueLT Std</vt:lpstr>
      <vt:lpstr>HelveticaNeueLT Std Blk</vt:lpstr>
      <vt:lpstr>HelveticaNeueLT Std Med</vt:lpstr>
      <vt:lpstr>HelveticaNeueLT Std Thin</vt:lpstr>
      <vt:lpstr>Lucida Grande</vt:lpstr>
      <vt:lpstr>ＭＳ Ｐゴシック</vt:lpstr>
      <vt:lpstr>ＭＳ Ｐゴシック</vt:lpstr>
      <vt:lpstr>SimSun</vt:lpstr>
      <vt:lpstr>Skia</vt:lpstr>
      <vt:lpstr>Thonburi</vt:lpstr>
      <vt:lpstr>ヒラギノ角ゴ ProN W3</vt:lpstr>
      <vt:lpstr>ヒラギノ角ゴ ProN W6</vt:lpstr>
      <vt:lpstr>新細明體</vt:lpstr>
      <vt:lpstr>Agency FB</vt:lpstr>
      <vt:lpstr>Arial</vt:lpstr>
      <vt:lpstr>Arial Black</vt:lpstr>
      <vt:lpstr>Calibri</vt:lpstr>
      <vt:lpstr>Calibri Light</vt:lpstr>
      <vt:lpstr>Courier New</vt:lpstr>
      <vt:lpstr>Gill Sans MT</vt:lpstr>
      <vt:lpstr>Times</vt:lpstr>
      <vt:lpstr>Times New Roman</vt:lpstr>
      <vt:lpstr>Wingdings</vt:lpstr>
      <vt:lpstr>Wingdings 2</vt:lpstr>
      <vt:lpstr>Default - 1_Title Slide</vt:lpstr>
      <vt:lpstr>Default - Title Slide</vt:lpstr>
      <vt:lpstr>Default - Title and Content</vt:lpstr>
      <vt:lpstr>1_Default - Title and Content</vt:lpstr>
      <vt:lpstr>2_Default - Title and Content</vt:lpstr>
      <vt:lpstr>Office Theme</vt:lpstr>
      <vt:lpstr>1_Default - Title Slide</vt:lpstr>
      <vt:lpstr>3_Default - Title and Content</vt:lpstr>
      <vt:lpstr>4_Default - Title and Content</vt:lpstr>
      <vt:lpstr>1_Office Theme</vt:lpstr>
      <vt:lpstr>5_Default - Title and Content</vt:lpstr>
      <vt:lpstr>6_Default - Title and Content</vt:lpstr>
      <vt:lpstr>Worksheet</vt:lpstr>
      <vt:lpstr>AIBA 1-STAR COURSE FOR COACHES 2017 2017年AIBA 1-星級教練課程</vt:lpstr>
      <vt:lpstr>Welcome Remarks by Instructor講師致歡迎詞</vt:lpstr>
      <vt:lpstr>Roll Call點名</vt:lpstr>
      <vt:lpstr>Course Introduction課程介紹</vt:lpstr>
      <vt:lpstr>Course Overview課程概述</vt:lpstr>
      <vt:lpstr>Course Overview課程概述</vt:lpstr>
      <vt:lpstr>Course Overview課程概述</vt:lpstr>
      <vt:lpstr>Course Overview課程概述</vt:lpstr>
      <vt:lpstr>Examination測驗</vt:lpstr>
      <vt:lpstr>Examination測驗</vt:lpstr>
      <vt:lpstr>Written Examination書面測驗</vt:lpstr>
      <vt:lpstr>Training Plan Development制定訓練規劃</vt:lpstr>
      <vt:lpstr>PowerPoint 簡報</vt:lpstr>
      <vt:lpstr>PowerPoint 簡報</vt:lpstr>
      <vt:lpstr>PowerPoint 簡報</vt:lpstr>
      <vt:lpstr>Practical Examination實務測試</vt:lpstr>
      <vt:lpstr>Total Score總分</vt:lpstr>
      <vt:lpstr>Day 1第1天 </vt:lpstr>
      <vt:lpstr>Course Programme presentation課程規畫介紹</vt:lpstr>
      <vt:lpstr>Course Programme課程規劃</vt:lpstr>
      <vt:lpstr>Course Programme課程規劃</vt:lpstr>
      <vt:lpstr>Course Programme課程規劃</vt:lpstr>
      <vt:lpstr>Course Programme課程規劃</vt:lpstr>
      <vt:lpstr>Course Programme課程規劃</vt:lpstr>
      <vt:lpstr>Course Programme課程規劃</vt:lpstr>
      <vt:lpstr>Course Program課程規劃</vt:lpstr>
      <vt:lpstr>Structure of AIBA AIBA組織 </vt:lpstr>
      <vt:lpstr>Structure of AIBA AIBA組織</vt:lpstr>
      <vt:lpstr>AIBA Governance AIBA治理</vt:lpstr>
      <vt:lpstr>AIBA Reform and its Status AIBA改革及其現狀 </vt:lpstr>
      <vt:lpstr>AIBA Reform and its Status AIBA改革及其現狀</vt:lpstr>
      <vt:lpstr>AIBA Reform and its Status AIBA改革及其現狀</vt:lpstr>
      <vt:lpstr>AIBA Reform and its Status AIBA改革及其現狀</vt:lpstr>
      <vt:lpstr>PowerPoint 簡報</vt:lpstr>
      <vt:lpstr>PowerPoint 簡報</vt:lpstr>
      <vt:lpstr>PowerPoint 簡報</vt:lpstr>
      <vt:lpstr>AIBA COACHES MANAGEMENT SYSTEM AIBA教練管理系統</vt:lpstr>
      <vt:lpstr>Coaches Qualification Policy教練資格政策</vt:lpstr>
      <vt:lpstr>Coaches Certification Course教練認證課程</vt:lpstr>
      <vt:lpstr>In-Competition Management比賽中的管理</vt:lpstr>
      <vt:lpstr>SPORTS TRAINING STAGES運動訓練階段</vt:lpstr>
      <vt:lpstr>Training Stages訓練階段</vt:lpstr>
      <vt:lpstr>Initiation Stage啟動階段</vt:lpstr>
      <vt:lpstr>Initiation Stage啟動階段</vt:lpstr>
      <vt:lpstr>Basic Stage基本階段</vt:lpstr>
      <vt:lpstr>Basic Stage基本階段</vt:lpstr>
      <vt:lpstr>Specialization Stage專業階段</vt:lpstr>
      <vt:lpstr>Specialization Stage專業階段</vt:lpstr>
      <vt:lpstr>High Performance Stage高績效階段</vt:lpstr>
      <vt:lpstr>High Performance Stage高性能階段</vt:lpstr>
      <vt:lpstr>SPORTS TRAINING METHODOLOGY運動訓練方法</vt:lpstr>
      <vt:lpstr>Teaching &amp; Training Methods教學&amp;訓練方法</vt:lpstr>
      <vt:lpstr>Teaching Methods教學方法</vt:lpstr>
      <vt:lpstr>Teaching Methods教學方法</vt:lpstr>
      <vt:lpstr>Teaching Methods教學方法</vt:lpstr>
      <vt:lpstr>Teaching Methods教學方法</vt:lpstr>
      <vt:lpstr>Teaching Methods教學方法</vt:lpstr>
      <vt:lpstr>Training Methods教學方法</vt:lpstr>
      <vt:lpstr>Training Methods訓練方法</vt:lpstr>
      <vt:lpstr>Training Methods訓練方法</vt:lpstr>
      <vt:lpstr>Training Methods訓練方法</vt:lpstr>
      <vt:lpstr>Training Methods訓練方法</vt:lpstr>
      <vt:lpstr>Training Methods訓練方法</vt:lpstr>
      <vt:lpstr>Teaching and training forms教學與訓練方式</vt:lpstr>
      <vt:lpstr>Teaching and training forms教學與訓練方式</vt:lpstr>
      <vt:lpstr>At all times, the coach should be mindful of the boxer’s SAFETY.在任何時候，教練都必須注意拳擊手的安全。</vt:lpstr>
      <vt:lpstr>TRAINING UNIT STRUCTURE AND DEVELOPMENT培訓單位組織與發展</vt:lpstr>
      <vt:lpstr>Daily training program每日訓練規劃</vt:lpstr>
      <vt:lpstr>Daily training program每日訓練規劃</vt:lpstr>
      <vt:lpstr>Daily training program每日訓練規劃</vt:lpstr>
      <vt:lpstr>Training unit structure訓練單位組織</vt:lpstr>
      <vt:lpstr>WARM-UP熱身</vt:lpstr>
      <vt:lpstr>WARM-UP熱身</vt:lpstr>
      <vt:lpstr>COOL-DOWN緩和</vt:lpstr>
      <vt:lpstr>COOL-DOWN緩和</vt:lpstr>
      <vt:lpstr>PRACTICE EXAMINATION： TOPICS ASSIGNMENT AND EXPLANATION實務測試：主題作業與說明</vt:lpstr>
      <vt:lpstr>PowerPoint 簡報</vt:lpstr>
      <vt:lpstr>PowerPoint 簡報</vt:lpstr>
      <vt:lpstr>Practical Examination實務測試 </vt:lpstr>
      <vt:lpstr>Practical Examination實務測試 </vt:lpstr>
      <vt:lpstr>Ex. training plans – prev. courses舉例：訓練規劃-先前的課程</vt:lpstr>
      <vt:lpstr>Ex. training plans – prev. Courses 舉例：訓練規劃-先前的課程</vt:lpstr>
      <vt:lpstr>Ex. training plans – prev. Courses 舉例：訓練規劃-先前的課程</vt:lpstr>
      <vt:lpstr>PowerPoint 簡報</vt:lpstr>
      <vt:lpstr>TRAINING PLAN DEVELOPMENT訓練規劃發展</vt:lpstr>
      <vt:lpstr>Daily - Training Plan每日-訓練規劃 </vt:lpstr>
      <vt:lpstr>Weekly training plan每周訓練規劃</vt:lpstr>
      <vt:lpstr>Yearly - Training Plan年度-訓練規劃</vt:lpstr>
      <vt:lpstr>PowerPoint 簡報</vt:lpstr>
      <vt:lpstr>PowerPoint 簡報</vt:lpstr>
      <vt:lpstr>TRAINING PLAN DEVELOPMENT： EUROPE訓練規劃發展：歐洲</vt:lpstr>
      <vt:lpstr>PowerPoint 簡報</vt:lpstr>
      <vt:lpstr>TRAINING PLAN DEVELOPMENT： EUROPE訓練規劃發展：歐洲</vt:lpstr>
      <vt:lpstr>TRAINING PLAN DEVELOPMENT： EUROPE訓練規劃發展：歐洲</vt:lpstr>
      <vt:lpstr>TRAINING PLAN DEVELOPMENT： EUROPE訓練規劃發展：歐洲</vt:lpstr>
      <vt:lpstr>TRAINING PLAN DEVELOPMENT： EUROPE訓練規劃發展：歐洲</vt:lpstr>
      <vt:lpstr>TRAINING PLAN DEVELOPMENT： EUROPE訓練規劃發展：歐洲</vt:lpstr>
      <vt:lpstr>TRAINING PLAN DEVELOPMENT： EUROPE訓練規劃發展：歐洲</vt:lpstr>
      <vt:lpstr>TRAINING PLAN DEVELOPMENT： EUROPE訓練規劃發展：歐洲</vt:lpstr>
      <vt:lpstr>PowerPoint 簡報</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RUSSIA訓練規劃發展：俄羅斯</vt:lpstr>
      <vt:lpstr>TRAINING PLAN DEVELOPMENT : RUSSIA訓練規劃發展：俄羅斯</vt:lpstr>
      <vt:lpstr>TRAINING PLAN DEVELOPMENT : RUSSIA訓練規劃發展：俄羅斯</vt:lpstr>
      <vt:lpstr>TRAINING PLAN DEVELOPMENT : RUSSIA訓練規劃發展：俄羅斯</vt:lpstr>
      <vt:lpstr>TRAINING PLAN DEVELOPMENT : RUSSIA訓練規劃發展：俄羅斯</vt:lpstr>
      <vt:lpstr>TRAINING PLAN DEVELOPMENT : RUSSIA訓練規劃發展：俄羅斯</vt:lpstr>
      <vt:lpstr>TRAINING PLAN DEVELOPMENT : RUSSIA訓練規劃發展：俄羅斯</vt:lpstr>
      <vt:lpstr>PowerPoint 簡報</vt:lpstr>
      <vt:lpstr>TRAINING PLAN DEVELOPMENT : USA訓練規劃發展：美國</vt:lpstr>
      <vt:lpstr>TRAINING PLAN DEVELOPMENT : USA訓練規劃發展：美國</vt:lpstr>
      <vt:lpstr>TRAINING PLAN DEVELOPMENT : USA訓練規劃發展：美國</vt:lpstr>
      <vt:lpstr>TRAINING PLAN DEVELOPMENT： USA訓練規劃發展：美國</vt:lpstr>
      <vt:lpstr>TRAINING PLAN DEVELOPMENT： USA訓練規劃發展：美國</vt:lpstr>
      <vt:lpstr>TRAINING PLAN DEVELOPMENT： USA訓練規劃發展：美國</vt:lpstr>
      <vt:lpstr>PowerPoint 簡報</vt:lpstr>
      <vt:lpstr>TRAINING PLAN DEVELOPMENT： Cuba訓練規劃發展：古巴</vt:lpstr>
      <vt:lpstr>TRAINING PLAN DEVELOPMENT： Cuba訓練規劃發展：古巴</vt:lpstr>
      <vt:lpstr>TRAINING PLAN DEVELOPMENT： Cuba訓練規劃發展：古巴</vt:lpstr>
      <vt:lpstr>EXEMPLARY TRAINING PLANS示範訓練規劃</vt:lpstr>
      <vt:lpstr>EXEMPLARY TRAINING PLANS 示範訓練規劃</vt:lpstr>
      <vt:lpstr>EXEMPLARY TRAINING PLANS示範訓練規劃</vt:lpstr>
      <vt:lpstr>EXEMPLARY TRAINING PLANS 示範訓練規劃</vt:lpstr>
      <vt:lpstr>PowerPoint 簡報</vt:lpstr>
      <vt:lpstr>AIBA RULES AND REGULATIONS AIBA Technical Rules, AOB and WSB Competition Rules  (selected aspects)   AIBA規則和法規 AIBA技術規則、AOB和WSB 比賽規則 （選定部分）  </vt:lpstr>
      <vt:lpstr>AGE CLASSIFICATION年齡分類</vt:lpstr>
      <vt:lpstr>WEIGH-IN稱重</vt:lpstr>
      <vt:lpstr>WEIGH-IN稱重</vt:lpstr>
      <vt:lpstr>WEIGH-IN稱重</vt:lpstr>
      <vt:lpstr>REST PERIOD休息時間</vt:lpstr>
      <vt:lpstr>GLOVES手套</vt:lpstr>
      <vt:lpstr>HEADGUARDS頭盔</vt:lpstr>
      <vt:lpstr>HEADGUARDS頭盔</vt:lpstr>
      <vt:lpstr>BANDAGES繃帶</vt:lpstr>
      <vt:lpstr>BANDAGES繃帶</vt:lpstr>
      <vt:lpstr>BANDAGES繃帶</vt:lpstr>
      <vt:lpstr>UNIFORM制服</vt:lpstr>
      <vt:lpstr>UNIFORM制服</vt:lpstr>
      <vt:lpstr>UNIFORM制服</vt:lpstr>
      <vt:lpstr>NUMBER OF ROUNDS回合數量</vt:lpstr>
      <vt:lpstr>ELIGIBILITY資格</vt:lpstr>
      <vt:lpstr>MEDICAL EXAMINATION體檢</vt:lpstr>
      <vt:lpstr>MEDICAL CERTIFICATE醫療證書 </vt:lpstr>
      <vt:lpstr>MEDICAL BOUT REPORT醫療比賽報告  </vt:lpstr>
      <vt:lpstr>PowerPoint 簡報</vt:lpstr>
      <vt:lpstr>PowerPoint 簡報</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SCORING SYSTEM記分系統 </vt:lpstr>
      <vt:lpstr>Field of Play (FOP) 比賽現場（FOP）</vt:lpstr>
      <vt:lpstr>AOB FOP – 1 ring  AOB FOP-第1拳擊場</vt:lpstr>
      <vt:lpstr>AOB FOP – 2 rings  AOB FOP-第2拳擊場</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DECISIONS判決</vt:lpstr>
      <vt:lpstr>PROTEST抗議 </vt:lpstr>
      <vt:lpstr>FOULS違規</vt:lpstr>
      <vt:lpstr>FOULS違規</vt:lpstr>
      <vt:lpstr>FOULS違規</vt:lpstr>
      <vt:lpstr>FOULS違規</vt:lpstr>
      <vt:lpstr>FOULS違規</vt:lpstr>
      <vt:lpstr>GUMSHIELD護齒</vt:lpstr>
      <vt:lpstr>LOW BLOW打擊過低</vt:lpstr>
      <vt:lpstr>LOW BLOW打擊過低</vt:lpstr>
      <vt:lpstr>CAUTION &amp; WARNING小心&amp;警告</vt:lpstr>
      <vt:lpstr>WARNING警告</vt:lpstr>
      <vt:lpstr>WARNING警告</vt:lpstr>
      <vt:lpstr>KNOCKDOWNS擊倒</vt:lpstr>
      <vt:lpstr>PowerPoint 簡報</vt:lpstr>
      <vt:lpstr>KNOCKDOWNS擊倒</vt:lpstr>
      <vt:lpstr>TIMEKEEPER計時員</vt:lpstr>
      <vt:lpstr>ANNOUNCER播音員</vt:lpstr>
      <vt:lpstr>SUMMARY OF AOB RULES  AOB規則摘要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ROLE OF A CUTMAN傷口處理師的任務</vt:lpstr>
      <vt:lpstr>The role of Cutman傷口處理師的任務</vt:lpstr>
      <vt:lpstr>The role of Cutman傷口處理師的任務</vt:lpstr>
      <vt:lpstr>1. Full awareness of your actions充分意識到你們的行為</vt:lpstr>
      <vt:lpstr>2. Take care of Boxer’s hands – hand wrapping.照顧拳擊手的手 - 包紮。</vt:lpstr>
      <vt:lpstr>3. Rightly selection of the equipment.正確選擇裝備。</vt:lpstr>
      <vt:lpstr>*Starter pack入門包</vt:lpstr>
      <vt:lpstr>4. Caring for the sustainability of the skin. 照護皮膚的持續性。</vt:lpstr>
      <vt:lpstr>How do look a cutman work in practice?實務上如何看待傷口處理師的工作？</vt:lpstr>
      <vt:lpstr>Wrapping hands - professional boxing / sparring包紮手 - 專業拳擊/對練</vt:lpstr>
      <vt:lpstr>Wrapping hands- Competition / sparring包紮手 - 比賽/對練</vt:lpstr>
      <vt:lpstr>Example of injuries: cuts + reaction受傷案例：傷口+因應</vt:lpstr>
      <vt:lpstr>Example of injuries: cuts + reaction受傷案例：傷口+因應</vt:lpstr>
      <vt:lpstr>Example of injuries: cuts + reaction受傷案例：傷口+因應</vt:lpstr>
      <vt:lpstr>Example of injuries: cuts + reaction受傷案例：傷口+因應</vt:lpstr>
      <vt:lpstr>Examples of injuries: swelling +reaction：受傷案例：腫脹+因應：</vt:lpstr>
      <vt:lpstr>Examples of injuries: swelling +reaction受傷案例：腫脹+因應：</vt:lpstr>
      <vt:lpstr>Examples of injuries: swelling+reaction受傷案例：腫脹+因應：</vt:lpstr>
      <vt:lpstr>Examples of injuries: fractures + reaction：受傷案例：骨折+因應：</vt:lpstr>
      <vt:lpstr>Examples of injuries: fractures + reaction：受傷案例：骨折+因應</vt:lpstr>
      <vt:lpstr>Sport Evolution運動演進</vt:lpstr>
      <vt:lpstr>Sport Evolution運動演進</vt:lpstr>
      <vt:lpstr>changes改變</vt:lpstr>
      <vt:lpstr>For and against贊成與反對</vt:lpstr>
      <vt:lpstr>answer答案 </vt:lpstr>
      <vt:lpstr>Cutman Knowledge for Seconds助手的傷口處理師經驗</vt:lpstr>
      <vt:lpstr>Cutman Knowledge for Seconds助手的傷口處理師經驗</vt:lpstr>
      <vt:lpstr>Experience經驗</vt:lpstr>
      <vt:lpstr>CAVILON</vt:lpstr>
      <vt:lpstr>CAVILON</vt:lpstr>
      <vt:lpstr>CAVILON</vt:lpstr>
      <vt:lpstr>CAVILON</vt:lpstr>
      <vt:lpstr>CAVILON</vt:lpstr>
      <vt:lpstr>CAVILON塗抹</vt:lpstr>
      <vt:lpstr>Video presentation影片報告</vt:lpstr>
      <vt:lpstr>HAND WRAPPPING TO AOB/WSB EVENTS AOB / WSB賽事手部包紮</vt:lpstr>
      <vt:lpstr>HAND WRAPPING – PRACTICE TRAINING 手部包紮 - 實務訓練</vt:lpstr>
      <vt:lpstr>PowerPoint 簡報</vt:lpstr>
      <vt:lpstr>HEADS-UP CAMPAIGN 抬起頭打行動</vt:lpstr>
      <vt:lpstr>#HeadsUp!抬起頭打!</vt:lpstr>
      <vt:lpstr>1. THE MISSION使命</vt:lpstr>
      <vt:lpstr>3.HEADSUP! UNIQUE PROPOSITION抬起頭打!獨特的主張</vt:lpstr>
      <vt:lpstr>3.HEADSUP! UNIQUE PROPOSITION抬起頭打!獨特的主張</vt:lpstr>
      <vt:lpstr>2. HEADSUP! STRUCTURE抬起頭打!組織</vt:lpstr>
      <vt:lpstr>4. KEY ACHIEVEMENTS – GOING FORWARD主要成就 - 向前邁進</vt:lpstr>
      <vt:lpstr>5. HEADSUP! CHARTER抬起頭打! 憲章</vt:lpstr>
      <vt:lpstr>5. HEADSUP! CHARTER抬起頭打!憲章</vt:lpstr>
      <vt:lpstr>6. HEADSUP! ROLL OUT抬起頭打! 展開</vt:lpstr>
      <vt:lpstr>7. HEADSUP! DURING THE RIO TEST EVENT抬起頭打!於里約測試賽事</vt:lpstr>
      <vt:lpstr>7. HEADSUP! DURING THE RIO TEST EVENT 抬起頭打! 於里約測試賽事</vt:lpstr>
      <vt:lpstr>HEADSUP MAJOR POINTS抬起頭打!重點 </vt:lpstr>
      <vt:lpstr>HEADS-UP CAMPAIGN  COACHING VIEW  抬起頭打行動的教練觀點</vt:lpstr>
      <vt:lpstr>Introduction引言</vt:lpstr>
      <vt:lpstr>Introduction引言</vt:lpstr>
      <vt:lpstr>Introduction引言</vt:lpstr>
      <vt:lpstr>Disadvanteges of headguards using使用頭盔的缺點</vt:lpstr>
      <vt:lpstr>Disadvantages of headguards using使用頭盔的缺點</vt:lpstr>
      <vt:lpstr>Disadvantages of headguards using使用頭盔的缺點</vt:lpstr>
      <vt:lpstr>Disadvantages of headguards using使用頭盔的缺點</vt:lpstr>
      <vt:lpstr>Disadvantages of headguards using使用頭盔的缺點</vt:lpstr>
      <vt:lpstr>Headguards removal reform取消頭盔改革</vt:lpstr>
      <vt:lpstr>Headguards removal reform取消頭盔改革</vt:lpstr>
      <vt:lpstr> Injury prevention傷害預防</vt:lpstr>
      <vt:lpstr>Injury prevention傷害預防</vt:lpstr>
      <vt:lpstr>Injury prevention傷害預防</vt:lpstr>
      <vt:lpstr>Injury prevention傷害預防</vt:lpstr>
      <vt:lpstr>Injury prevention傷害預防</vt:lpstr>
      <vt:lpstr>Head injuries頭部傷害</vt:lpstr>
      <vt:lpstr>Head injuries頭部傷害</vt:lpstr>
      <vt:lpstr>Head injuries頭部傷害</vt:lpstr>
      <vt:lpstr>Head injuries頭部傷害</vt:lpstr>
      <vt:lpstr>Key ways of injury prevention預防受傷的關鍵方法</vt:lpstr>
      <vt:lpstr>PowerPoint 簡報</vt:lpstr>
      <vt:lpstr>TRAINING CAMP &amp; MAKING WEIGHT 訓練營&amp;補充重量</vt:lpstr>
      <vt:lpstr>Training Planning訓練規劃</vt:lpstr>
      <vt:lpstr>Training Planning訓練規劃</vt:lpstr>
      <vt:lpstr>TYPICAL 60kg BOXER典型60kg拳擊手</vt:lpstr>
      <vt:lpstr>IMPACT UPON PERFORMANCE對於表現的影響 </vt:lpstr>
      <vt:lpstr>The love of dehydration對於脫水的喜好</vt:lpstr>
      <vt:lpstr>The body can survive 30 days without food, but only 4 to 10 days without fluids, based on the environment.基於環境，身體在沒有食物的情況下可存活30天，但沒有流質則只能存活4到10天。</vt:lpstr>
      <vt:lpstr>PowerPoint 簡報</vt:lpstr>
      <vt:lpstr>PowerPoint 簡報</vt:lpstr>
      <vt:lpstr>DEHYDRATION FACTS脫水真相</vt:lpstr>
      <vt:lpstr>DEHYDRATION NEGATIVELY AFFECTS ATHLETIC PERFORMANCE脫水不利於運動表現</vt:lpstr>
      <vt:lpstr>NUTRITION FACTS營養真相</vt:lpstr>
      <vt:lpstr>DEHYDRATION FACTS脫水真相</vt:lpstr>
      <vt:lpstr>Which is better?哪個比較好？</vt:lpstr>
      <vt:lpstr>PowerPoint 簡報</vt:lpstr>
      <vt:lpstr>PowerPoint 簡報</vt:lpstr>
      <vt:lpstr>PowerPoint 簡報</vt:lpstr>
      <vt:lpstr>PowerPoint 簡報</vt:lpstr>
      <vt:lpstr>0.06kg is not just 0.06kg...  0.06kg不僅僅是0.06kg ...</vt:lpstr>
      <vt:lpstr>It can be 0.54kg  能夠只有0.54kg</vt:lpstr>
      <vt:lpstr>It could be…        也許是...</vt:lpstr>
      <vt:lpstr>Normal Training Diet正常訓練飲食 </vt:lpstr>
      <vt:lpstr>Weight Making Phase 1 第1階段重量補充 </vt:lpstr>
      <vt:lpstr>PHASE 2 LOW CAL DIET</vt:lpstr>
      <vt:lpstr>PHASE 2 LOW CAL DIET第2階段低卡飲食 </vt:lpstr>
      <vt:lpstr>PHASE 3 LOW RESIDUE第3階段低殘留</vt:lpstr>
      <vt:lpstr>PHASE 3 LOW RESIDUE第3階段低殘留</vt:lpstr>
      <vt:lpstr>PHASE 4 DEHYDRATION第4階段脫水</vt:lpstr>
      <vt:lpstr>MONITORING監測</vt:lpstr>
      <vt:lpstr>BLOOD BIOCHEMISTRY &amp; URINE ANALYSIS血液生物化學&amp;尿素分析</vt:lpstr>
      <vt:lpstr>AFTER THE WEIGH IN稱重之後</vt:lpstr>
      <vt:lpstr>REHYDRATION &amp; RE-FUELLING補水&amp;回補能量 </vt:lpstr>
      <vt:lpstr>PowerPoint 簡報</vt:lpstr>
      <vt:lpstr> PRE BOUT NUTRITION比賽前的營養 </vt:lpstr>
      <vt:lpstr>PowerPoint 簡報</vt:lpstr>
      <vt:lpstr>PHYSICAL PREPARATION體能準備</vt:lpstr>
      <vt:lpstr>PHYSICAL PREPARATION： ENDURANCE體能準備：耐力</vt:lpstr>
      <vt:lpstr>PHYSICAL PREPARATION: STRENGTH體能準備：體力 </vt:lpstr>
      <vt:lpstr>PHYSICAL PREPARATION: STRENGTH體能準備：體力</vt:lpstr>
      <vt:lpstr>PHYSICAL PREPARATION: STRENGTH體能準備：體力</vt:lpstr>
      <vt:lpstr>PHYSICAL PREPARATION:  SPEED TRAINING體能準備：速度訓練</vt:lpstr>
      <vt:lpstr>PHYSICAL PREPARATION: COORDINATION體能準備：協調性</vt:lpstr>
      <vt:lpstr>PHYSICAL PREPARATION: COORDINATION體能準備：協調性</vt:lpstr>
      <vt:lpstr>PHYSICAL PREPARATION: COORDINATION體能準備：協調性</vt:lpstr>
      <vt:lpstr>Video presentation影片報告</vt:lpstr>
      <vt:lpstr>PowerPoint 簡報</vt:lpstr>
      <vt:lpstr>PowerPoint 簡報</vt:lpstr>
      <vt:lpstr>Day 4第4天 </vt:lpstr>
      <vt:lpstr>ROLE OF A COACH AND SECOND教練和助手的作用</vt:lpstr>
      <vt:lpstr>COACHES教練 </vt:lpstr>
      <vt:lpstr>COACHES教練 </vt:lpstr>
      <vt:lpstr>COACHES教練 </vt:lpstr>
      <vt:lpstr>COACHES教練 </vt:lpstr>
      <vt:lpstr>COACHES教練 </vt:lpstr>
      <vt:lpstr>COACHES教練 </vt:lpstr>
      <vt:lpstr>COACHES教練 </vt:lpstr>
      <vt:lpstr>BEFORE THE AOB BOUT在AOB比賽前 </vt:lpstr>
      <vt:lpstr>DURING THE AOB BOUT在AOB比賽時 </vt:lpstr>
      <vt:lpstr>DURING THE AOB BOUT在AOB比賽時  </vt:lpstr>
      <vt:lpstr> </vt:lpstr>
      <vt:lpstr>AFTER AOB BOUT在AOB比賽後</vt:lpstr>
      <vt:lpstr>AFTER AOB BOUT在AOB比賽後</vt:lpstr>
      <vt:lpstr> </vt:lpstr>
      <vt:lpstr>QUALITIES OF GOOD COACH 優良教練的素質</vt:lpstr>
      <vt:lpstr>PowerPoint 簡報</vt:lpstr>
      <vt:lpstr>PowerPoint 簡報</vt:lpstr>
      <vt:lpstr>Coaching Notes指導注意事項</vt:lpstr>
      <vt:lpstr>General Psychological Preparation 一般心理準備</vt:lpstr>
      <vt:lpstr>Psychological Preparation in Competition 比賽心理準備</vt:lpstr>
      <vt:lpstr>Psychological Preparation for Competition比賽心理準備</vt:lpstr>
      <vt:lpstr>Psychological Recovery Methods 心理康復方法</vt:lpstr>
      <vt:lpstr>Use of Positive Key Words 使用積極的關鍵詞</vt:lpstr>
      <vt:lpstr>Visualization (self-imaging) 可視化（自我成像）</vt:lpstr>
      <vt:lpstr>Sport Psychology運動心理學</vt:lpstr>
      <vt:lpstr>Athlete Motivation運動員動機</vt:lpstr>
      <vt:lpstr>PowerPoint 簡報</vt:lpstr>
      <vt:lpstr>What is technique in boxing?什麼是拳擊技巧？</vt:lpstr>
      <vt:lpstr>What is tactics in boxing?何謂拳擊手段？</vt:lpstr>
      <vt:lpstr>What is a strategy in boxing?何謂拳擊策略？</vt:lpstr>
      <vt:lpstr>BOXING STANCE拳擊姿勢</vt:lpstr>
      <vt:lpstr>BOXING STANCE拳擊姿勢</vt:lpstr>
      <vt:lpstr>BOXING STANCE拳擊姿勢</vt:lpstr>
      <vt:lpstr>BOXING STANCE拳擊姿勢</vt:lpstr>
      <vt:lpstr>BOXING STEPS拳擊步伐</vt:lpstr>
      <vt:lpstr>BOXING STEPS拳擊步伐</vt:lpstr>
      <vt:lpstr>Basic Technique： Boxing Steps 基本技術：拳擊步伐</vt:lpstr>
      <vt:lpstr>Basic Technique： Boxing Steps 基本技術：拳擊步伐</vt:lpstr>
      <vt:lpstr>Basic Technique： Boxing Steps 基本技術：拳擊步伐</vt:lpstr>
      <vt:lpstr>BASIC BOXING PUNCHES基本拳擊出拳</vt:lpstr>
      <vt:lpstr>BASIC BOXING PUNCHES基本拳擊出拳</vt:lpstr>
      <vt:lpstr>BASIC BOXING PUNCHES： STRAIGHT PUNCHES基本拳擊出拳：直拳</vt:lpstr>
      <vt:lpstr>BASIC BOXING PUNCHES： STRAIGHT PUNCHES基本拳擊出拳：直拳</vt:lpstr>
      <vt:lpstr>BASIC BOXING PUNCHES： STRAIGHT PUNCHES基本拳擊出拳：直拳</vt:lpstr>
      <vt:lpstr>BASIC BOXING PUNCHES基本拳擊出拳</vt:lpstr>
      <vt:lpstr>BASIC BOXING PUNCHES 基本拳擊出拳</vt:lpstr>
      <vt:lpstr>BASIC BOXING PUNCHES基本拳擊出拳</vt:lpstr>
      <vt:lpstr>BASIC DEFENSE基本防守</vt:lpstr>
      <vt:lpstr>BASIC DEFENSE基本防守</vt:lpstr>
      <vt:lpstr>BASIC DEFENSE基本防守</vt:lpstr>
      <vt:lpstr>Boxing at Various Distances 不同距離的拳擊</vt:lpstr>
      <vt:lpstr>Video presentation影片報告</vt:lpstr>
      <vt:lpstr>PowerPoint 簡報</vt:lpstr>
      <vt:lpstr>PowerPoint 簡報</vt:lpstr>
      <vt:lpstr>PRACTICE EXAMINATION： 實務測試：  Athlete's general preparation and training - training elements presentation運動員的一般準備和訓練 - 訓練要素報告</vt:lpstr>
      <vt:lpstr>PowerPoint 簡報</vt:lpstr>
      <vt:lpstr>PRACTICE EXAMINATION：實務測試：  Athlete's technical preparation and training - training elements presentation運動員的一般準備和訓練 - 訓練要素報告</vt:lpstr>
      <vt:lpstr>PowerPoint 簡報</vt:lpstr>
      <vt:lpstr>WRITTEN EXAMINATION書面測驗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Windows 使用者</cp:lastModifiedBy>
  <cp:revision>705</cp:revision>
  <cp:lastPrinted>2017-11-23T10:02:22Z</cp:lastPrinted>
  <dcterms:modified xsi:type="dcterms:W3CDTF">2017-11-23T12:09:25Z</dcterms:modified>
</cp:coreProperties>
</file>