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handoutMasterIdLst>
    <p:handoutMasterId r:id="rId17"/>
  </p:handoutMasterIdLst>
  <p:sldIdLst>
    <p:sldId id="256" r:id="rId2"/>
    <p:sldId id="258" r:id="rId3"/>
    <p:sldId id="304" r:id="rId4"/>
    <p:sldId id="306" r:id="rId5"/>
    <p:sldId id="305" r:id="rId6"/>
    <p:sldId id="307" r:id="rId7"/>
    <p:sldId id="308" r:id="rId8"/>
    <p:sldId id="300" r:id="rId9"/>
    <p:sldId id="310" r:id="rId10"/>
    <p:sldId id="309" r:id="rId11"/>
    <p:sldId id="293" r:id="rId12"/>
    <p:sldId id="294" r:id="rId13"/>
    <p:sldId id="295" r:id="rId14"/>
    <p:sldId id="296" r:id="rId15"/>
  </p:sldIdLst>
  <p:sldSz cx="9144000" cy="6858000" type="screen4x3"/>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D60093"/>
    <a:srgbClr val="9ACA9F"/>
    <a:srgbClr val="70758C"/>
    <a:srgbClr val="F5C636"/>
    <a:srgbClr val="FF61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9628" autoAdjust="0"/>
  </p:normalViewPr>
  <p:slideViewPr>
    <p:cSldViewPr>
      <p:cViewPr>
        <p:scale>
          <a:sx n="79" d="100"/>
          <a:sy n="79" d="100"/>
        </p:scale>
        <p:origin x="-1474" y="-18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6BC7121-B713-4356-8A65-48FB761ED5DB}" type="datetimeFigureOut">
              <a:rPr lang="zh-TW" altLang="en-US" smtClean="0"/>
              <a:t>2017/11/20</a:t>
            </a:fld>
            <a:endParaRPr lang="zh-TW" altLang="en-US"/>
          </a:p>
        </p:txBody>
      </p:sp>
      <p:sp>
        <p:nvSpPr>
          <p:cNvPr id="4" name="頁尾版面配置區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7BC213A-4B7A-4F47-BB41-B89161CF87C8}" type="slidenum">
              <a:rPr lang="zh-TW" altLang="en-US" smtClean="0"/>
              <a:t>‹#›</a:t>
            </a:fld>
            <a:endParaRPr lang="zh-TW" altLang="en-US"/>
          </a:p>
        </p:txBody>
      </p:sp>
    </p:spTree>
    <p:extLst>
      <p:ext uri="{BB962C8B-B14F-4D97-AF65-F5344CB8AC3E}">
        <p14:creationId xmlns:p14="http://schemas.microsoft.com/office/powerpoint/2010/main" val="587789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A2CC310-03BD-460C-8324-0D53CCDCB713}" type="datetimeFigureOut">
              <a:rPr lang="zh-TW" altLang="en-US" smtClean="0"/>
              <a:t>2017/11/20</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69E624B-C810-43ED-9AAD-5897D99737B0}" type="slidenum">
              <a:rPr lang="zh-TW" altLang="en-US" smtClean="0"/>
              <a:t>‹#›</a:t>
            </a:fld>
            <a:endParaRPr lang="zh-TW" altLang="en-US"/>
          </a:p>
        </p:txBody>
      </p:sp>
    </p:spTree>
    <p:extLst>
      <p:ext uri="{BB962C8B-B14F-4D97-AF65-F5344CB8AC3E}">
        <p14:creationId xmlns:p14="http://schemas.microsoft.com/office/powerpoint/2010/main" val="921158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E69E624B-C810-43ED-9AAD-5897D99737B0}" type="slidenum">
              <a:rPr lang="zh-TW" altLang="en-US" smtClean="0"/>
              <a:t>8</a:t>
            </a:fld>
            <a:endParaRPr lang="zh-TW" altLang="en-US"/>
          </a:p>
        </p:txBody>
      </p:sp>
    </p:spTree>
    <p:extLst>
      <p:ext uri="{BB962C8B-B14F-4D97-AF65-F5344CB8AC3E}">
        <p14:creationId xmlns:p14="http://schemas.microsoft.com/office/powerpoint/2010/main" val="61200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D52D1FC-DFB5-4F28-AFDC-7D3F9E1D6D5B}" type="datetime1">
              <a:rPr lang="zh-TW" altLang="en-US" smtClean="0"/>
              <a:t>2017/11/20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3908895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01A420-1EAB-4D03-AA8D-3EF453F055A5}" type="datetime1">
              <a:rPr lang="zh-TW" altLang="en-US" smtClean="0"/>
              <a:t>2017/11/20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154099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B580DEA-8836-45DB-BC41-A3FCF301EE64}" type="datetime1">
              <a:rPr lang="zh-TW" altLang="en-US" smtClean="0"/>
              <a:t>2017/11/20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285948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6923909-7585-4A9C-B631-90F49A2CEB91}" type="datetime1">
              <a:rPr lang="zh-TW" altLang="en-US" smtClean="0"/>
              <a:t>2017/11/20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260337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13BDC80-83E0-4AD0-B511-F0DAE8ACCD65}" type="datetime1">
              <a:rPr lang="zh-TW" altLang="en-US" smtClean="0"/>
              <a:t>2017/11/20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3516973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75C2D783-2490-477D-8187-AF847500EF43}" type="datetime1">
              <a:rPr lang="zh-TW" altLang="en-US" smtClean="0"/>
              <a:t>2017/11/20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3548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6ECFD07-5EC1-4D48-B2EF-494046DB2E5A}" type="datetime1">
              <a:rPr lang="zh-TW" altLang="en-US" smtClean="0"/>
              <a:t>2017/11/20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213020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A41A936-2C5C-4E23-AE24-F26AFBFCE9B4}" type="datetime1">
              <a:rPr lang="zh-TW" altLang="en-US" smtClean="0"/>
              <a:t>2017/11/20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649681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BB8A90C-F08C-49B3-917A-0855E4296D47}" type="datetime1">
              <a:rPr lang="zh-TW" altLang="en-US" smtClean="0"/>
              <a:t>2017/11/20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278275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559D281-808F-40BB-AA46-AB464932353D}" type="datetime1">
              <a:rPr lang="zh-TW" altLang="en-US" smtClean="0"/>
              <a:t>2017/11/20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141061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CEF320F-50B7-42DF-B8A2-162638474D13}" type="datetime1">
              <a:rPr lang="zh-TW" altLang="en-US" smtClean="0"/>
              <a:t>2017/11/20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2290333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FA712-AA17-4F8E-9E81-B143DE7B4785}" type="datetime1">
              <a:rPr lang="zh-TW" altLang="en-US" smtClean="0"/>
              <a:t>2017/11/20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8262D-127D-4B52-9270-A7F8B3027EE8}" type="slidenum">
              <a:rPr lang="zh-TW" altLang="en-US" smtClean="0"/>
              <a:t>‹#›</a:t>
            </a:fld>
            <a:endParaRPr lang="zh-TW" altLang="en-US"/>
          </a:p>
        </p:txBody>
      </p:sp>
    </p:spTree>
    <p:extLst>
      <p:ext uri="{BB962C8B-B14F-4D97-AF65-F5344CB8AC3E}">
        <p14:creationId xmlns:p14="http://schemas.microsoft.com/office/powerpoint/2010/main" val="314443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Word_Document1.docx"/><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txBox="1">
            <a:spLocks/>
          </p:cNvSpPr>
          <p:nvPr/>
        </p:nvSpPr>
        <p:spPr>
          <a:xfrm>
            <a:off x="985274" y="1268760"/>
            <a:ext cx="7128792" cy="2160240"/>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6000" b="1" dirty="0" smtClean="0">
                <a:effectLst>
                  <a:outerShdw blurRad="38100" dist="38100" dir="2700000" algn="tl">
                    <a:srgbClr val="000000">
                      <a:alpha val="43137"/>
                    </a:srgbClr>
                  </a:outerShdw>
                </a:effectLst>
                <a:latin typeface="微軟正黑體" pitchFamily="34" charset="-120"/>
                <a:ea typeface="微軟正黑體" pitchFamily="34" charset="-120"/>
              </a:rPr>
              <a:t>國際體育交流活動</a:t>
            </a:r>
            <a:endParaRPr lang="en-US" altLang="zh-TW" sz="6000" b="1" dirty="0" smtClean="0">
              <a:effectLst>
                <a:outerShdw blurRad="38100" dist="38100" dir="2700000" algn="tl">
                  <a:srgbClr val="000000">
                    <a:alpha val="43137"/>
                  </a:srgbClr>
                </a:outerShdw>
              </a:effectLst>
              <a:latin typeface="微軟正黑體" pitchFamily="34" charset="-120"/>
              <a:ea typeface="微軟正黑體" pitchFamily="34" charset="-120"/>
            </a:endParaRPr>
          </a:p>
          <a:p>
            <a:pPr algn="l"/>
            <a:r>
              <a:rPr lang="zh-TW" altLang="en-US" sz="6000" b="1" dirty="0" smtClean="0">
                <a:effectLst>
                  <a:outerShdw blurRad="38100" dist="38100" dir="2700000" algn="tl">
                    <a:srgbClr val="000000">
                      <a:alpha val="43137"/>
                    </a:srgbClr>
                  </a:outerShdw>
                </a:effectLst>
                <a:latin typeface="微軟正黑體" pitchFamily="34" charset="-120"/>
                <a:ea typeface="微軟正黑體" pitchFamily="34" charset="-120"/>
              </a:rPr>
              <a:t>行政業務注意事項</a:t>
            </a:r>
            <a:endParaRPr lang="zh-TW" altLang="en-US" sz="6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標題 1"/>
          <p:cNvSpPr txBox="1">
            <a:spLocks/>
          </p:cNvSpPr>
          <p:nvPr/>
        </p:nvSpPr>
        <p:spPr>
          <a:xfrm>
            <a:off x="1043608" y="4077072"/>
            <a:ext cx="5544616" cy="97804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3200" dirty="0" smtClean="0">
                <a:effectLst>
                  <a:outerShdw blurRad="38100" dist="38100" dir="2700000" algn="tl">
                    <a:srgbClr val="000000">
                      <a:alpha val="43137"/>
                    </a:srgbClr>
                  </a:outerShdw>
                </a:effectLst>
                <a:latin typeface="微軟正黑體" pitchFamily="34" charset="-120"/>
                <a:ea typeface="微軟正黑體" pitchFamily="34" charset="-120"/>
              </a:rPr>
              <a:t>簡報人：國際及兩岸運動組</a:t>
            </a:r>
            <a:endParaRPr lang="en-US" altLang="zh-TW" sz="3200" dirty="0" smtClean="0">
              <a:effectLst>
                <a:outerShdw blurRad="38100" dist="38100" dir="2700000" algn="tl">
                  <a:srgbClr val="000000">
                    <a:alpha val="43137"/>
                  </a:srgbClr>
                </a:outerShdw>
              </a:effectLst>
              <a:latin typeface="微軟正黑體" pitchFamily="34" charset="-120"/>
              <a:ea typeface="微軟正黑體" pitchFamily="34" charset="-120"/>
            </a:endParaRPr>
          </a:p>
          <a:p>
            <a:pPr marL="1657350" algn="l"/>
            <a:endParaRPr lang="en-US" altLang="zh-TW" sz="3200" dirty="0" smtClean="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0AB8262D-127D-4B52-9270-A7F8B3027EE8}" type="slidenum">
              <a:rPr lang="zh-TW" altLang="en-US" smtClean="0"/>
              <a:t>0</a:t>
            </a:fld>
            <a:endParaRPr lang="zh-TW" altLang="en-US"/>
          </a:p>
        </p:txBody>
      </p:sp>
    </p:spTree>
    <p:extLst>
      <p:ext uri="{BB962C8B-B14F-4D97-AF65-F5344CB8AC3E}">
        <p14:creationId xmlns:p14="http://schemas.microsoft.com/office/powerpoint/2010/main" val="382363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9</a:t>
            </a:fld>
            <a:endParaRPr lang="zh-TW" altLang="en-US" dirty="0"/>
          </a:p>
        </p:txBody>
      </p:sp>
      <p:sp>
        <p:nvSpPr>
          <p:cNvPr id="29" name="標題 1"/>
          <p:cNvSpPr>
            <a:spLocks noGrp="1"/>
          </p:cNvSpPr>
          <p:nvPr>
            <p:ph type="title"/>
          </p:nvPr>
        </p:nvSpPr>
        <p:spPr>
          <a:xfrm>
            <a:off x="107504" y="13062"/>
            <a:ext cx="6847322" cy="854968"/>
          </a:xfrm>
        </p:spPr>
        <p:txBody>
          <a:bodyPr>
            <a:normAutofit/>
          </a:bodyPr>
          <a:lstStyle/>
          <a:p>
            <a:r>
              <a:rPr lang="zh-TW" altLang="en-US" sz="3600" b="1" dirty="0" smtClean="0">
                <a:effectLst>
                  <a:outerShdw blurRad="38100" dist="38100" dir="2700000" algn="tl">
                    <a:srgbClr val="000000">
                      <a:alpha val="43137"/>
                    </a:srgbClr>
                  </a:outerShdw>
                </a:effectLst>
                <a:latin typeface="微軟正黑體" pitchFamily="34" charset="-120"/>
                <a:ea typeface="微軟正黑體" pitchFamily="34" charset="-120"/>
              </a:rPr>
              <a:t>運動發展基金補助要點修正重點</a:t>
            </a:r>
            <a:endParaRPr lang="zh-TW" altLang="en-US" sz="36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0" name="文字方塊 29"/>
          <p:cNvSpPr txBox="1"/>
          <p:nvPr/>
        </p:nvSpPr>
        <p:spPr>
          <a:xfrm>
            <a:off x="395536" y="1342346"/>
            <a:ext cx="8352928" cy="1015663"/>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zh-TW" altLang="en-US" sz="2000" b="1" dirty="0">
                <a:solidFill>
                  <a:srgbClr val="000099"/>
                </a:solidFill>
                <a:latin typeface="微軟正黑體" pitchFamily="34" charset="-120"/>
                <a:ea typeface="微軟正黑體" pitchFamily="34" charset="-120"/>
              </a:rPr>
              <a:t>放寬補助</a:t>
            </a:r>
            <a:r>
              <a:rPr lang="zh-TW" altLang="en-US" sz="2000" b="1" dirty="0" smtClean="0">
                <a:solidFill>
                  <a:srgbClr val="000099"/>
                </a:solidFill>
                <a:latin typeface="微軟正黑體" pitchFamily="34" charset="-120"/>
                <a:ea typeface="微軟正黑體" pitchFamily="34" charset="-120"/>
              </a:rPr>
              <a:t>對象</a:t>
            </a:r>
            <a:endParaRPr lang="en-US" altLang="zh-TW" sz="2000" dirty="0" smtClean="0">
              <a:solidFill>
                <a:srgbClr val="000099"/>
              </a:solidFill>
              <a:latin typeface="微軟正黑體" pitchFamily="34" charset="-120"/>
              <a:ea typeface="微軟正黑體" pitchFamily="34" charset="-120"/>
            </a:endParaRPr>
          </a:p>
          <a:p>
            <a:pPr algn="just"/>
            <a:r>
              <a:rPr lang="zh-TW" altLang="en-US" sz="2000" dirty="0" smtClean="0">
                <a:latin typeface="微軟正黑體" pitchFamily="34" charset="-120"/>
                <a:ea typeface="微軟正黑體" pitchFamily="34" charset="-120"/>
              </a:rPr>
              <a:t>納入</a:t>
            </a:r>
            <a:r>
              <a:rPr lang="zh-TW" altLang="en-US" sz="2000" b="1" dirty="0" smtClean="0">
                <a:solidFill>
                  <a:srgbClr val="FF0000"/>
                </a:solidFill>
                <a:latin typeface="微軟正黑體" pitchFamily="34" charset="-120"/>
                <a:ea typeface="微軟正黑體" pitchFamily="34" charset="-120"/>
              </a:rPr>
              <a:t>全國性體育學術團體</a:t>
            </a:r>
            <a:r>
              <a:rPr lang="zh-TW" altLang="en-US" sz="2000" dirty="0" smtClean="0">
                <a:solidFill>
                  <a:srgbClr val="FF0000"/>
                </a:solidFill>
                <a:latin typeface="微軟正黑體" pitchFamily="34" charset="-120"/>
                <a:ea typeface="微軟正黑體" pitchFamily="34" charset="-120"/>
              </a:rPr>
              <a:t>和</a:t>
            </a:r>
            <a:r>
              <a:rPr lang="zh-TW" altLang="en-US" sz="2000" b="1" dirty="0" smtClean="0">
                <a:solidFill>
                  <a:srgbClr val="FF0000"/>
                </a:solidFill>
                <a:latin typeface="微軟正黑體" pitchFamily="34" charset="-120"/>
                <a:ea typeface="微軟正黑體" pitchFamily="34" charset="-120"/>
              </a:rPr>
              <a:t>其他法人、團體</a:t>
            </a:r>
            <a:r>
              <a:rPr lang="zh-TW" altLang="en-US" sz="2000" dirty="0" smtClean="0">
                <a:latin typeface="微軟正黑體" pitchFamily="34" charset="-120"/>
                <a:ea typeface="微軟正黑體" pitchFamily="34" charset="-120"/>
              </a:rPr>
              <a:t>，其他法人、團體以獲得國際總會授權，具一定規模之國際職業賽會為限。</a:t>
            </a:r>
            <a:endParaRPr lang="zh-TW" altLang="en-US" sz="2000" dirty="0">
              <a:latin typeface="微軟正黑體" pitchFamily="34" charset="-120"/>
              <a:ea typeface="微軟正黑體" pitchFamily="34" charset="-120"/>
            </a:endParaRPr>
          </a:p>
        </p:txBody>
      </p:sp>
      <p:sp>
        <p:nvSpPr>
          <p:cNvPr id="31" name="文字方塊 30"/>
          <p:cNvSpPr txBox="1"/>
          <p:nvPr/>
        </p:nvSpPr>
        <p:spPr>
          <a:xfrm>
            <a:off x="395536" y="2440955"/>
            <a:ext cx="8352928" cy="1015663"/>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zh-TW" altLang="en-US" sz="2000" b="1" dirty="0">
                <a:solidFill>
                  <a:srgbClr val="000099"/>
                </a:solidFill>
                <a:latin typeface="微軟正黑體" pitchFamily="34" charset="-120"/>
                <a:ea typeface="微軟正黑體" pitchFamily="34" charset="-120"/>
              </a:rPr>
              <a:t>補助申辦</a:t>
            </a:r>
            <a:r>
              <a:rPr lang="zh-TW" altLang="en-US" sz="2000" b="1" dirty="0" smtClean="0">
                <a:solidFill>
                  <a:srgbClr val="000099"/>
                </a:solidFill>
                <a:latin typeface="微軟正黑體" pitchFamily="34" charset="-120"/>
                <a:ea typeface="微軟正黑體" pitchFamily="34" charset="-120"/>
              </a:rPr>
              <a:t>賽事</a:t>
            </a:r>
            <a:endParaRPr lang="en-US" altLang="zh-TW" sz="2000" dirty="0" smtClean="0">
              <a:solidFill>
                <a:srgbClr val="000099"/>
              </a:solidFill>
              <a:latin typeface="微軟正黑體" pitchFamily="34" charset="-120"/>
              <a:ea typeface="微軟正黑體" pitchFamily="34" charset="-120"/>
            </a:endParaRPr>
          </a:p>
          <a:p>
            <a:pPr algn="just"/>
            <a:r>
              <a:rPr lang="zh-TW" altLang="en-US" sz="2000" dirty="0" smtClean="0">
                <a:latin typeface="微軟正黑體" pitchFamily="34" charset="-120"/>
                <a:ea typeface="微軟正黑體" pitchFamily="34" charset="-120"/>
              </a:rPr>
              <a:t>全國性體育團體</a:t>
            </a:r>
            <a:r>
              <a:rPr lang="zh-TW" altLang="en-US" sz="2000" b="1" dirty="0" smtClean="0">
                <a:solidFill>
                  <a:srgbClr val="FF0000"/>
                </a:solidFill>
                <a:latin typeface="微軟正黑體" pitchFamily="34" charset="-120"/>
                <a:ea typeface="微軟正黑體" pitchFamily="34" charset="-120"/>
              </a:rPr>
              <a:t>申辦國際單項賽會</a:t>
            </a:r>
            <a:r>
              <a:rPr lang="zh-TW" altLang="en-US" sz="2000" dirty="0" smtClean="0">
                <a:latin typeface="微軟正黑體" pitchFamily="34" charset="-120"/>
                <a:ea typeface="微軟正黑體" pitchFamily="34" charset="-120"/>
              </a:rPr>
              <a:t>，得擬具計畫申請運動發展基金補助，可補助簽約金、行銷宣傳費和交通膳宿等申辦期間所需支出。</a:t>
            </a:r>
            <a:endParaRPr lang="zh-TW" altLang="en-US" sz="2000" dirty="0">
              <a:latin typeface="微軟正黑體" pitchFamily="34" charset="-120"/>
              <a:ea typeface="微軟正黑體" pitchFamily="34" charset="-120"/>
            </a:endParaRPr>
          </a:p>
        </p:txBody>
      </p:sp>
      <p:sp>
        <p:nvSpPr>
          <p:cNvPr id="32" name="文字方塊 31"/>
          <p:cNvSpPr txBox="1"/>
          <p:nvPr/>
        </p:nvSpPr>
        <p:spPr>
          <a:xfrm>
            <a:off x="395536" y="3566456"/>
            <a:ext cx="8352928" cy="1015663"/>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zh-TW" altLang="en-US" sz="2000" b="1" dirty="0">
                <a:solidFill>
                  <a:srgbClr val="000099"/>
                </a:solidFill>
                <a:latin typeface="微軟正黑體" pitchFamily="34" charset="-120"/>
                <a:ea typeface="微軟正黑體" pitchFamily="34" charset="-120"/>
              </a:rPr>
              <a:t>放寬運動種類</a:t>
            </a:r>
            <a:endParaRPr lang="en-US" altLang="zh-TW" sz="2000" dirty="0" smtClean="0">
              <a:solidFill>
                <a:srgbClr val="000099"/>
              </a:solidFill>
              <a:latin typeface="微軟正黑體" pitchFamily="34" charset="-120"/>
              <a:ea typeface="微軟正黑體" pitchFamily="34" charset="-120"/>
            </a:endParaRPr>
          </a:p>
          <a:p>
            <a:pPr algn="just"/>
            <a:r>
              <a:rPr lang="zh-TW" altLang="en-US" sz="2000" dirty="0" smtClean="0">
                <a:latin typeface="微軟正黑體" pitchFamily="34" charset="-120"/>
                <a:ea typeface="微軟正黑體" pitchFamily="34" charset="-120"/>
              </a:rPr>
              <a:t>除奧運運動種類外，</a:t>
            </a:r>
            <a:r>
              <a:rPr lang="zh-TW" altLang="en-US" sz="2000" b="1" dirty="0" smtClean="0">
                <a:solidFill>
                  <a:srgbClr val="FF0000"/>
                </a:solidFill>
                <a:latin typeface="微軟正黑體" pitchFamily="34" charset="-120"/>
                <a:ea typeface="微軟正黑體" pitchFamily="34" charset="-120"/>
              </a:rPr>
              <a:t>亞運及世大運運動種類</a:t>
            </a:r>
            <a:r>
              <a:rPr lang="zh-TW" altLang="en-US" sz="2000" dirty="0" smtClean="0">
                <a:latin typeface="微軟正黑體" pitchFamily="34" charset="-120"/>
                <a:ea typeface="微軟正黑體" pitchFamily="34" charset="-120"/>
              </a:rPr>
              <a:t>具一定規模之國際單項賽事，亦可申請運動發展基金補助。</a:t>
            </a:r>
            <a:endParaRPr lang="zh-TW" altLang="en-US" sz="2000" dirty="0">
              <a:latin typeface="微軟正黑體" pitchFamily="34" charset="-120"/>
              <a:ea typeface="微軟正黑體" pitchFamily="34" charset="-120"/>
            </a:endParaRPr>
          </a:p>
        </p:txBody>
      </p:sp>
      <p:sp>
        <p:nvSpPr>
          <p:cNvPr id="33" name="文字方塊 32"/>
          <p:cNvSpPr txBox="1"/>
          <p:nvPr/>
        </p:nvSpPr>
        <p:spPr>
          <a:xfrm>
            <a:off x="393563" y="4691957"/>
            <a:ext cx="8352928" cy="707886"/>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zh-TW" altLang="en-US" sz="2000" b="1" dirty="0">
                <a:solidFill>
                  <a:srgbClr val="000099"/>
                </a:solidFill>
                <a:latin typeface="微軟正黑體" pitchFamily="34" charset="-120"/>
                <a:ea typeface="微軟正黑體" pitchFamily="34" charset="-120"/>
              </a:rPr>
              <a:t>簡化核銷流程</a:t>
            </a:r>
            <a:endParaRPr lang="en-US" altLang="zh-TW" sz="2000" dirty="0" smtClean="0">
              <a:solidFill>
                <a:srgbClr val="000099"/>
              </a:solidFill>
              <a:latin typeface="微軟正黑體" pitchFamily="34" charset="-120"/>
              <a:ea typeface="微軟正黑體" pitchFamily="34" charset="-120"/>
            </a:endParaRPr>
          </a:p>
          <a:p>
            <a:pPr algn="just"/>
            <a:r>
              <a:rPr lang="zh-TW" altLang="en-US" sz="2000" dirty="0" smtClean="0">
                <a:latin typeface="微軟正黑體" pitchFamily="34" charset="-120"/>
                <a:ea typeface="微軟正黑體" pitchFamily="34" charset="-120"/>
              </a:rPr>
              <a:t>特定體育團體依國體法第</a:t>
            </a:r>
            <a:r>
              <a:rPr lang="en-US" altLang="zh-TW" sz="2000" dirty="0" smtClean="0">
                <a:latin typeface="微軟正黑體" pitchFamily="34" charset="-120"/>
                <a:ea typeface="微軟正黑體" pitchFamily="34" charset="-120"/>
              </a:rPr>
              <a:t>35</a:t>
            </a:r>
            <a:r>
              <a:rPr lang="zh-TW" altLang="en-US" sz="2000" dirty="0" smtClean="0">
                <a:latin typeface="微軟正黑體" pitchFamily="34" charset="-120"/>
                <a:ea typeface="微軟正黑體" pitchFamily="34" charset="-120"/>
              </a:rPr>
              <a:t>條辦理年度財報者，核結時</a:t>
            </a:r>
            <a:r>
              <a:rPr lang="zh-TW" altLang="en-US" sz="2000" b="1" dirty="0" smtClean="0">
                <a:solidFill>
                  <a:srgbClr val="FF0000"/>
                </a:solidFill>
                <a:latin typeface="微軟正黑體" pitchFamily="34" charset="-120"/>
                <a:ea typeface="微軟正黑體" pitchFamily="34" charset="-120"/>
              </a:rPr>
              <a:t>免附會計師簽證。</a:t>
            </a:r>
            <a:endParaRPr lang="en-US" altLang="zh-TW" sz="2000" dirty="0" smtClean="0">
              <a:solidFill>
                <a:srgbClr val="FF0000"/>
              </a:solidFill>
              <a:latin typeface="微軟正黑體" pitchFamily="34" charset="-120"/>
              <a:ea typeface="微軟正黑體" pitchFamily="34" charset="-120"/>
            </a:endParaRPr>
          </a:p>
        </p:txBody>
      </p:sp>
      <p:sp>
        <p:nvSpPr>
          <p:cNvPr id="34" name="文字方塊 33"/>
          <p:cNvSpPr txBox="1"/>
          <p:nvPr/>
        </p:nvSpPr>
        <p:spPr>
          <a:xfrm>
            <a:off x="393563" y="5509681"/>
            <a:ext cx="8352928" cy="1015663"/>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zh-TW" altLang="en-US" sz="2000" b="1" dirty="0">
                <a:solidFill>
                  <a:srgbClr val="000099"/>
                </a:solidFill>
                <a:latin typeface="微軟正黑體" pitchFamily="34" charset="-120"/>
                <a:ea typeface="微軟正黑體" pitchFamily="34" charset="-120"/>
              </a:rPr>
              <a:t>修正評分</a:t>
            </a:r>
            <a:r>
              <a:rPr lang="zh-TW" altLang="en-US" sz="2000" b="1" dirty="0" smtClean="0">
                <a:solidFill>
                  <a:srgbClr val="000099"/>
                </a:solidFill>
                <a:latin typeface="微軟正黑體" pitchFamily="34" charset="-120"/>
                <a:ea typeface="微軟正黑體" pitchFamily="34" charset="-120"/>
              </a:rPr>
              <a:t>基準</a:t>
            </a:r>
            <a:endParaRPr lang="en-US" altLang="zh-TW" sz="2000" dirty="0" smtClean="0">
              <a:solidFill>
                <a:srgbClr val="000099"/>
              </a:solidFill>
              <a:latin typeface="微軟正黑體" pitchFamily="34" charset="-120"/>
              <a:ea typeface="微軟正黑體" pitchFamily="34" charset="-120"/>
            </a:endParaRPr>
          </a:p>
          <a:p>
            <a:pPr algn="just"/>
            <a:r>
              <a:rPr lang="zh-TW" altLang="en-US" sz="2000" dirty="0" smtClean="0">
                <a:latin typeface="微軟正黑體" pitchFamily="34" charset="-120"/>
                <a:ea typeface="微軟正黑體" pitchFamily="34" charset="-120"/>
              </a:rPr>
              <a:t>將</a:t>
            </a:r>
            <a:r>
              <a:rPr lang="zh-TW" altLang="en-US" sz="2000" b="1" dirty="0" smtClean="0">
                <a:solidFill>
                  <a:srgbClr val="FF0000"/>
                </a:solidFill>
                <a:latin typeface="微軟正黑體" pitchFamily="34" charset="-120"/>
                <a:ea typeface="微軟正黑體" pitchFamily="34" charset="-120"/>
              </a:rPr>
              <a:t>行政配合度</a:t>
            </a:r>
            <a:r>
              <a:rPr lang="zh-TW" altLang="en-US" sz="2000" dirty="0" smtClean="0">
                <a:solidFill>
                  <a:srgbClr val="FF0000"/>
                </a:solidFill>
                <a:latin typeface="微軟正黑體" pitchFamily="34" charset="-120"/>
                <a:ea typeface="微軟正黑體" pitchFamily="34" charset="-120"/>
              </a:rPr>
              <a:t>、</a:t>
            </a:r>
            <a:r>
              <a:rPr lang="zh-TW" altLang="en-US" sz="2000" b="1" dirty="0" smtClean="0">
                <a:solidFill>
                  <a:srgbClr val="FF0000"/>
                </a:solidFill>
                <a:latin typeface="微軟正黑體" pitchFamily="34" charset="-120"/>
                <a:ea typeface="微軟正黑體" pitchFamily="34" charset="-120"/>
              </a:rPr>
              <a:t>國際人才培育</a:t>
            </a:r>
            <a:r>
              <a:rPr lang="zh-TW" altLang="en-US" sz="2000" dirty="0" smtClean="0">
                <a:solidFill>
                  <a:srgbClr val="FF0000"/>
                </a:solidFill>
                <a:latin typeface="微軟正黑體" pitchFamily="34" charset="-120"/>
                <a:ea typeface="微軟正黑體" pitchFamily="34" charset="-120"/>
              </a:rPr>
              <a:t>和</a:t>
            </a:r>
            <a:r>
              <a:rPr lang="zh-TW" altLang="en-US" sz="2000" b="1" dirty="0" smtClean="0">
                <a:solidFill>
                  <a:srgbClr val="FF0000"/>
                </a:solidFill>
                <a:latin typeface="微軟正黑體" pitchFamily="34" charset="-120"/>
                <a:ea typeface="微軟正黑體" pitchFamily="34" charset="-120"/>
              </a:rPr>
              <a:t>發展特色</a:t>
            </a:r>
            <a:r>
              <a:rPr lang="zh-TW" altLang="en-US" sz="2000" dirty="0" smtClean="0">
                <a:latin typeface="微軟正黑體" pitchFamily="34" charset="-120"/>
                <a:ea typeface="微軟正黑體" pitchFamily="34" charset="-120"/>
              </a:rPr>
              <a:t>納入評分，並詳述計畫內容及各項目之評分基準。</a:t>
            </a:r>
            <a:endParaRPr lang="en-US" altLang="zh-TW" sz="20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978243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1445891136"/>
              </p:ext>
            </p:extLst>
          </p:nvPr>
        </p:nvGraphicFramePr>
        <p:xfrm>
          <a:off x="360690" y="1457296"/>
          <a:ext cx="8675806" cy="5284072"/>
        </p:xfrm>
        <a:graphic>
          <a:graphicData uri="http://schemas.openxmlformats.org/drawingml/2006/table">
            <a:tbl>
              <a:tblPr firstRow="1" firstCol="1" bandRow="1"/>
              <a:tblGrid>
                <a:gridCol w="6875606"/>
                <a:gridCol w="864096"/>
                <a:gridCol w="936104"/>
              </a:tblGrid>
              <a:tr h="428281">
                <a:tc>
                  <a:txBody>
                    <a:bodyPr/>
                    <a:lstStyle/>
                    <a:p>
                      <a:pPr algn="ctr">
                        <a:lnSpc>
                          <a:spcPts val="1600"/>
                        </a:lnSpc>
                        <a:spcAft>
                          <a:spcPts val="0"/>
                        </a:spcAft>
                      </a:pPr>
                      <a:r>
                        <a:rPr lang="zh-TW" sz="1200" b="1" kern="100" baseline="0" dirty="0">
                          <a:solidFill>
                            <a:schemeClr val="bg1"/>
                          </a:solidFill>
                          <a:effectLst/>
                          <a:latin typeface="Times New Roman" panose="02020603050405020304" pitchFamily="18" charset="0"/>
                          <a:ea typeface="微軟正黑體" panose="020B0604030504040204" pitchFamily="34" charset="-120"/>
                          <a:cs typeface="Segoe UI"/>
                        </a:rPr>
                        <a:t>項目內容</a:t>
                      </a:r>
                      <a:endParaRPr 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sz="1200" b="1" kern="100" baseline="0">
                          <a:solidFill>
                            <a:schemeClr val="bg1"/>
                          </a:solidFill>
                          <a:effectLst/>
                          <a:latin typeface="Times New Roman" panose="02020603050405020304" pitchFamily="18" charset="0"/>
                          <a:ea typeface="微軟正黑體" panose="020B0604030504040204" pitchFamily="34" charset="-120"/>
                          <a:cs typeface="Segoe UI"/>
                        </a:rPr>
                        <a:t>檢核結果</a:t>
                      </a:r>
                      <a:endParaRPr lang="zh-TW" sz="1200" kern="100" baseline="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altLang="en-US"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備註</a:t>
                      </a:r>
                      <a:endParaRPr lang="en-US" altLang="zh-TW"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endParaRPr>
                    </a:p>
                    <a:p>
                      <a:pPr algn="ctr">
                        <a:lnSpc>
                          <a:spcPts val="1600"/>
                        </a:lnSpc>
                        <a:spcAft>
                          <a:spcPts val="0"/>
                        </a:spcAft>
                      </a:pPr>
                      <a:r>
                        <a:rPr lang="zh-TW" altLang="en-US" sz="1200"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（佐證資料）</a:t>
                      </a:r>
                      <a:endParaRPr lang="en-US" alt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r>
              <a:tr h="1371600">
                <a:tc>
                  <a:txBody>
                    <a:bodyPr/>
                    <a:lstStyle/>
                    <a:p>
                      <a:pPr algn="l">
                        <a:lnSpc>
                          <a:spcPts val="2000"/>
                        </a:lnSpc>
                        <a:spcAft>
                          <a:spcPts val="0"/>
                        </a:spcAft>
                      </a:pPr>
                      <a:r>
                        <a:rPr lang="zh-TW" sz="1500" b="1" kern="100" baseline="0" dirty="0">
                          <a:solidFill>
                            <a:srgbClr val="002060"/>
                          </a:solidFill>
                          <a:effectLst/>
                          <a:latin typeface="Times New Roman" panose="02020603050405020304" pitchFamily="18" charset="0"/>
                          <a:ea typeface="微軟正黑體" panose="020B0604030504040204" pitchFamily="34" charset="-120"/>
                          <a:cs typeface="Segoe UI"/>
                        </a:rPr>
                        <a:t>確認</a:t>
                      </a:r>
                      <a:r>
                        <a:rPr 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國際賽事規範：</a:t>
                      </a:r>
                      <a:endParaRPr lang="en-US"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p>
                      <a:pPr marL="174625" indent="-174625" algn="l">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明確釐清國際總會或賽事授權單位針對觀眾席行為的規範及處理原則</a:t>
                      </a:r>
                      <a:r>
                        <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indent="-174625" algn="l">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充分掌握國際賽事主辦契約內容，了解相關權利義務，並與國際總會技術官員事先溝通，確認相關規範執行之範疇及方法，必要時，並應請國際總會提供相關教育訓練及參考範例</a:t>
                      </a:r>
                      <a:r>
                        <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1593550">
                <a:tc>
                  <a:txBody>
                    <a:bodyPr/>
                    <a:lstStyle/>
                    <a:p>
                      <a:pPr algn="l">
                        <a:lnSpc>
                          <a:spcPts val="2000"/>
                        </a:lnSpc>
                        <a:spcAft>
                          <a:spcPts val="0"/>
                        </a:spcAft>
                      </a:pPr>
                      <a:r>
                        <a:rPr lang="zh-TW"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成立維安因應小組</a:t>
                      </a: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lvl="0"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主辦單位於獲得國際總會授權後，應成立籌備委員會展開相關籌備工作，並應於轄下成立維安因應小組，專責處理賽會維安及觀眾席爭議事件，必要時，並應結合相關主</a:t>
                      </a:r>
                      <a:r>
                        <a:rPr lang="en-US"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協</a:t>
                      </a:r>
                      <a:r>
                        <a:rPr lang="en-US"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辦單位共同組成。</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釐清維安因應小組成員工作職掌，建立聯絡人名冊，暢通聯繫管道，並指定發言人對外發言。</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1890641">
                <a:tc>
                  <a:txBody>
                    <a:bodyPr/>
                    <a:lstStyle/>
                    <a:p>
                      <a:pPr algn="l">
                        <a:lnSpc>
                          <a:spcPts val="2000"/>
                        </a:lnSpc>
                        <a:spcAft>
                          <a:spcPts val="0"/>
                        </a:spcAft>
                      </a:pPr>
                      <a:r>
                        <a:rPr lang="zh-TW"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強化相關教育宣導</a:t>
                      </a: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主辦單位應於官方網站提供該運動競賽獲國際賽相關教育宣導資料，包括國際競賽規則、觀賽禮儀、相關注意事項及實際案例等，並透過新媒體、網路社群、運動粉絲團、研討會等多元管道加強宣導，善盡告知義務。</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有關觀眾席爭議事件之後續影響，例如遭國際總會禁賽、扣除積分、停權、撤銷會籍等處分，主辦單位亦應一併加強說明。</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有關奧會模式適用疑義，請洽中華奧林匹克委員會提供必要協助。</a:t>
                      </a:r>
                      <a:endPar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五邊形 5"/>
          <p:cNvSpPr/>
          <p:nvPr/>
        </p:nvSpPr>
        <p:spPr>
          <a:xfrm>
            <a:off x="355286" y="1084718"/>
            <a:ext cx="2915166" cy="328058"/>
          </a:xfrm>
          <a:prstGeom prst="homePlate">
            <a:avLst/>
          </a:prstGeom>
          <a:solidFill>
            <a:schemeClr val="accent6">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一、賽前準備工作</a:t>
            </a:r>
            <a:r>
              <a:rPr lang="zh-TW" altLang="en-US"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a:t>
            </a:r>
            <a:r>
              <a:rPr lang="en-US" altLang="zh-TW"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1/2</a:t>
            </a:r>
            <a:r>
              <a:rPr lang="zh-TW" altLang="en-US"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a:t>
            </a:r>
            <a:endParaRPr lang="zh-TW" altLang="en-US" sz="12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endParaRPr>
          </a:p>
        </p:txBody>
      </p:sp>
      <p:sp>
        <p:nvSpPr>
          <p:cNvPr id="8" name="矩形 7"/>
          <p:cNvSpPr/>
          <p:nvPr/>
        </p:nvSpPr>
        <p:spPr>
          <a:xfrm>
            <a:off x="179512" y="404664"/>
            <a:ext cx="8103500"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zh-TW" altLang="en-US" sz="3200" b="1" spc="50" dirty="0" smtClean="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因應</a:t>
            </a:r>
            <a:r>
              <a:rPr lang="zh-TW" altLang="en-US" sz="3200" b="1" spc="50" dirty="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國際賽事觀眾爭議事件處理作業檢核表</a:t>
            </a:r>
          </a:p>
        </p:txBody>
      </p:sp>
      <p:cxnSp>
        <p:nvCxnSpPr>
          <p:cNvPr id="9" name="直線接點 8"/>
          <p:cNvCxnSpPr/>
          <p:nvPr/>
        </p:nvCxnSpPr>
        <p:spPr>
          <a:xfrm>
            <a:off x="179512" y="980728"/>
            <a:ext cx="8820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2" name="文字方塊 1"/>
          <p:cNvSpPr txBox="1"/>
          <p:nvPr/>
        </p:nvSpPr>
        <p:spPr>
          <a:xfrm>
            <a:off x="8207424" y="35332"/>
            <a:ext cx="792088" cy="369332"/>
          </a:xfrm>
          <a:prstGeom prst="rect">
            <a:avLst/>
          </a:prstGeom>
          <a:solidFill>
            <a:schemeClr val="bg1">
              <a:lumMod val="85000"/>
            </a:schemeClr>
          </a:solidFill>
        </p:spPr>
        <p:txBody>
          <a:bodyPr wrap="square" rtlCol="0">
            <a:spAutoFit/>
          </a:bodyPr>
          <a:lstStyle/>
          <a:p>
            <a:pPr algn="ctr"/>
            <a:r>
              <a:rPr lang="zh-TW" altLang="en-US" b="1" dirty="0" smtClean="0">
                <a:latin typeface="Times New Roman" panose="02020603050405020304" pitchFamily="18" charset="0"/>
                <a:ea typeface="微軟正黑體" pitchFamily="34" charset="-120"/>
              </a:rPr>
              <a:t>附件</a:t>
            </a:r>
            <a:r>
              <a:rPr lang="en-US" altLang="zh-TW" b="1" dirty="0" smtClean="0">
                <a:latin typeface="Times New Roman" panose="02020603050405020304" pitchFamily="18" charset="0"/>
                <a:ea typeface="微軟正黑體" pitchFamily="34" charset="-120"/>
              </a:rPr>
              <a:t>2</a:t>
            </a:r>
            <a:endParaRPr lang="zh-TW" altLang="en-US" b="1" dirty="0" smtClean="0">
              <a:latin typeface="Times New Roman" panose="02020603050405020304" pitchFamily="18" charset="0"/>
              <a:ea typeface="微軟正黑體" pitchFamily="34" charset="-120"/>
            </a:endParaRPr>
          </a:p>
        </p:txBody>
      </p:sp>
      <p:sp>
        <p:nvSpPr>
          <p:cNvPr id="5" name="投影片編號版面配置區 4"/>
          <p:cNvSpPr>
            <a:spLocks noGrp="1"/>
          </p:cNvSpPr>
          <p:nvPr>
            <p:ph type="sldNum" sz="quarter" idx="12"/>
          </p:nvPr>
        </p:nvSpPr>
        <p:spPr/>
        <p:txBody>
          <a:bodyPr/>
          <a:lstStyle/>
          <a:p>
            <a:fld id="{0AB8262D-127D-4B52-9270-A7F8B3027EE8}" type="slidenum">
              <a:rPr lang="zh-TW" altLang="en-US" smtClean="0"/>
              <a:t>10</a:t>
            </a:fld>
            <a:endParaRPr lang="zh-TW" altLang="en-US" dirty="0"/>
          </a:p>
        </p:txBody>
      </p:sp>
    </p:spTree>
    <p:extLst>
      <p:ext uri="{BB962C8B-B14F-4D97-AF65-F5344CB8AC3E}">
        <p14:creationId xmlns:p14="http://schemas.microsoft.com/office/powerpoint/2010/main" val="3471988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915621348"/>
              </p:ext>
            </p:extLst>
          </p:nvPr>
        </p:nvGraphicFramePr>
        <p:xfrm>
          <a:off x="360690" y="1278385"/>
          <a:ext cx="8675806" cy="4141010"/>
        </p:xfrm>
        <a:graphic>
          <a:graphicData uri="http://schemas.openxmlformats.org/drawingml/2006/table">
            <a:tbl>
              <a:tblPr firstRow="1" firstCol="1" bandRow="1"/>
              <a:tblGrid>
                <a:gridCol w="6875606"/>
                <a:gridCol w="864096"/>
                <a:gridCol w="936104"/>
              </a:tblGrid>
              <a:tr h="422423">
                <a:tc>
                  <a:txBody>
                    <a:bodyPr/>
                    <a:lstStyle/>
                    <a:p>
                      <a:pPr algn="ctr">
                        <a:lnSpc>
                          <a:spcPts val="1600"/>
                        </a:lnSpc>
                        <a:spcAft>
                          <a:spcPts val="0"/>
                        </a:spcAft>
                      </a:pPr>
                      <a:r>
                        <a:rPr lang="zh-TW" sz="1200" b="1" kern="100" baseline="0" dirty="0">
                          <a:solidFill>
                            <a:schemeClr val="bg1"/>
                          </a:solidFill>
                          <a:effectLst/>
                          <a:latin typeface="Times New Roman" panose="02020603050405020304" pitchFamily="18" charset="0"/>
                          <a:ea typeface="微軟正黑體" panose="020B0604030504040204" pitchFamily="34" charset="-120"/>
                          <a:cs typeface="Segoe UI"/>
                        </a:rPr>
                        <a:t>項目內容</a:t>
                      </a:r>
                      <a:endParaRPr 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sz="1200" b="1" kern="100" baseline="0">
                          <a:solidFill>
                            <a:schemeClr val="bg1"/>
                          </a:solidFill>
                          <a:effectLst/>
                          <a:latin typeface="Times New Roman" panose="02020603050405020304" pitchFamily="18" charset="0"/>
                          <a:ea typeface="微軟正黑體" panose="020B0604030504040204" pitchFamily="34" charset="-120"/>
                          <a:cs typeface="Segoe UI"/>
                        </a:rPr>
                        <a:t>檢核結果</a:t>
                      </a:r>
                      <a:endParaRPr lang="zh-TW" sz="1200" kern="100" baseline="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altLang="en-US"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備註</a:t>
                      </a:r>
                      <a:endParaRPr lang="en-US" altLang="zh-TW"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endParaRPr>
                    </a:p>
                    <a:p>
                      <a:pPr algn="ctr">
                        <a:lnSpc>
                          <a:spcPts val="1600"/>
                        </a:lnSpc>
                        <a:spcAft>
                          <a:spcPts val="0"/>
                        </a:spcAft>
                      </a:pPr>
                      <a:r>
                        <a:rPr lang="zh-TW" altLang="en-US" sz="1200"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（佐證資料）</a:t>
                      </a:r>
                      <a:endParaRPr lang="en-US" alt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r>
              <a:tr h="1342323">
                <a:tc>
                  <a:txBody>
                    <a:bodyPr/>
                    <a:lstStyle/>
                    <a:p>
                      <a:pPr algn="l">
                        <a:lnSpc>
                          <a:spcPts val="2000"/>
                        </a:lnSpc>
                        <a:spcAft>
                          <a:spcPts val="0"/>
                        </a:spcAft>
                      </a:pPr>
                      <a:r>
                        <a:rPr lang="zh-TW"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爭議事件模擬演練</a:t>
                      </a: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lvl="0"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賽前應針對過去案例及情蒐狀況，擬訂假想狀況及進行多次演練。</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相關教育訓練應涵蓋維安因應小組成員、賽會志工、保全、等對象，目的在增進工作人員臨場應變、溝通協調等核心能力，必要時，並應洽請轄區警力或外部專業人力提供協助。</a:t>
                      </a:r>
                      <a:endPar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1224136">
                <a:tc>
                  <a:txBody>
                    <a:bodyPr/>
                    <a:lstStyle/>
                    <a:p>
                      <a:pPr algn="l">
                        <a:lnSpc>
                          <a:spcPts val="2000"/>
                        </a:lnSpc>
                        <a:spcAft>
                          <a:spcPts val="0"/>
                        </a:spcAft>
                      </a:pPr>
                      <a:r>
                        <a:rPr lang="zh-TW"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蒐集反映預警情資</a:t>
                      </a: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lvl="0"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事前發掘可能發生觀眾爭議行為之預警資訊，研析發生之可能性。</a:t>
                      </a:r>
                    </a:p>
                    <a:p>
                      <a:pPr marL="174625" lvl="0"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針對情資內容先行通報相關單位，俾先行溝通及預擬因應措施。</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加派工作人員及協調警力支援，以為應處。</a:t>
                      </a:r>
                      <a:endPar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zh-TW"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r h="1152128">
                <a:tc>
                  <a:txBody>
                    <a:bodyPr/>
                    <a:lstStyle/>
                    <a:p>
                      <a:pPr algn="l">
                        <a:lnSpc>
                          <a:spcPts val="2000"/>
                        </a:lnSpc>
                        <a:spcAft>
                          <a:spcPts val="0"/>
                        </a:spcAft>
                      </a:pPr>
                      <a:r>
                        <a:rPr lang="zh-TW"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公告觀眾應循規定</a:t>
                      </a: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p>
                    <a:p>
                      <a:pPr marL="174625" lvl="0"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依據國際總會、賽事授權主辦單位或賽事主辦單位相關規定，明定入場觀眾禁止行為或禁止攜帶物品清單。</a:t>
                      </a:r>
                    </a:p>
                    <a:p>
                      <a:pPr marL="174625" indent="-174625" algn="l" defTabSz="914400" rtl="0" eaLnBrk="1" latinLnBrk="0" hangingPunct="1">
                        <a:lnSpc>
                          <a:spcPts val="2000"/>
                        </a:lnSpc>
                        <a:spcAft>
                          <a:spcPts val="3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事先以文宣品，或於網站、票券及場館入口處，公告禁止行為及禁攜物品。</a:t>
                      </a:r>
                      <a:endParaRPr lang="zh-TW" altLang="en-US"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zh-TW" altLang="zh-TW" sz="1200" kern="100" baseline="0" dirty="0" smtClean="0">
                          <a:solidFill>
                            <a:srgbClr val="002060"/>
                          </a:solidFill>
                          <a:effectLst/>
                          <a:latin typeface="標楷體" pitchFamily="65" charset="-120"/>
                          <a:ea typeface="標楷體" pitchFamily="65" charset="-120"/>
                          <a:cs typeface="Segoe UI"/>
                        </a:rPr>
                        <a:t>□</a:t>
                      </a:r>
                      <a:r>
                        <a:rPr lang="zh-TW" altLang="zh-TW" sz="1200" kern="100" baseline="0" dirty="0" smtClean="0">
                          <a:solidFill>
                            <a:srgbClr val="002060"/>
                          </a:solidFill>
                          <a:effectLst/>
                          <a:latin typeface="Times New Roman" panose="02020603050405020304" pitchFamily="18" charset="0"/>
                          <a:ea typeface="微軟正黑體" panose="020B0604030504040204" pitchFamily="34" charset="-120"/>
                          <a:cs typeface="Segoe UI"/>
                        </a:rPr>
                        <a:t>是</a:t>
                      </a:r>
                      <a:r>
                        <a:rPr lang="zh-TW" altLang="zh-TW" sz="1200" kern="100" baseline="0" dirty="0" smtClean="0">
                          <a:solidFill>
                            <a:srgbClr val="002060"/>
                          </a:solidFill>
                          <a:effectLst/>
                          <a:latin typeface="標楷體" pitchFamily="65" charset="-120"/>
                          <a:ea typeface="標楷體" pitchFamily="65" charset="-120"/>
                          <a:cs typeface="Segoe UI"/>
                        </a:rPr>
                        <a:t>□</a:t>
                      </a:r>
                      <a:r>
                        <a:rPr lang="zh-TW" altLang="zh-TW" sz="1200" kern="100" baseline="0" dirty="0" smtClean="0">
                          <a:solidFill>
                            <a:srgbClr val="002060"/>
                          </a:solidFill>
                          <a:effectLst/>
                          <a:latin typeface="Times New Roman" panose="02020603050405020304" pitchFamily="18" charset="0"/>
                          <a:ea typeface="微軟正黑體" panose="020B0604030504040204" pitchFamily="34" charset="-120"/>
                          <a:cs typeface="Segoe UI"/>
                        </a:rPr>
                        <a:t>否</a:t>
                      </a:r>
                      <a:endParaRPr lang="zh-TW" altLang="zh-TW" sz="1200" kern="100" baseline="0" dirty="0" smtClean="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矩形 8"/>
          <p:cNvSpPr/>
          <p:nvPr/>
        </p:nvSpPr>
        <p:spPr>
          <a:xfrm>
            <a:off x="107504" y="188640"/>
            <a:ext cx="8103500"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zh-TW" altLang="en-US" sz="3200" b="1" spc="50" dirty="0" smtClean="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因應</a:t>
            </a:r>
            <a:r>
              <a:rPr lang="zh-TW" altLang="en-US" sz="3200" b="1" spc="50" dirty="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國際賽事觀眾爭議事件處理作業檢核表</a:t>
            </a:r>
          </a:p>
        </p:txBody>
      </p:sp>
      <p:cxnSp>
        <p:nvCxnSpPr>
          <p:cNvPr id="10" name="直線接點 9"/>
          <p:cNvCxnSpPr/>
          <p:nvPr/>
        </p:nvCxnSpPr>
        <p:spPr>
          <a:xfrm>
            <a:off x="179512" y="773415"/>
            <a:ext cx="8820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11" name="五邊形 10"/>
          <p:cNvSpPr/>
          <p:nvPr/>
        </p:nvSpPr>
        <p:spPr>
          <a:xfrm>
            <a:off x="355286" y="868694"/>
            <a:ext cx="2915166" cy="328058"/>
          </a:xfrm>
          <a:prstGeom prst="homePlate">
            <a:avLst/>
          </a:prstGeom>
          <a:solidFill>
            <a:schemeClr val="accent6">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一、賽前準備工作</a:t>
            </a:r>
            <a:r>
              <a:rPr lang="zh-TW" altLang="en-US"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a:t>
            </a:r>
            <a:r>
              <a:rPr lang="en-US" altLang="zh-TW" sz="12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2</a:t>
            </a:r>
            <a:r>
              <a:rPr lang="en-US" altLang="zh-TW"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/2</a:t>
            </a:r>
            <a:r>
              <a:rPr lang="zh-TW" altLang="en-US" sz="12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a:t>
            </a:r>
            <a:endParaRPr lang="zh-TW" altLang="en-US" sz="12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AB8262D-127D-4B52-9270-A7F8B3027EE8}" type="slidenum">
              <a:rPr lang="zh-TW" altLang="en-US" smtClean="0"/>
              <a:t>11</a:t>
            </a:fld>
            <a:endParaRPr lang="zh-TW" altLang="en-US"/>
          </a:p>
        </p:txBody>
      </p:sp>
      <p:sp>
        <p:nvSpPr>
          <p:cNvPr id="8" name="文字方塊 7"/>
          <p:cNvSpPr txBox="1"/>
          <p:nvPr/>
        </p:nvSpPr>
        <p:spPr>
          <a:xfrm>
            <a:off x="8207424" y="35332"/>
            <a:ext cx="792088" cy="369332"/>
          </a:xfrm>
          <a:prstGeom prst="rect">
            <a:avLst/>
          </a:prstGeom>
          <a:solidFill>
            <a:schemeClr val="bg1">
              <a:lumMod val="85000"/>
            </a:schemeClr>
          </a:solidFill>
        </p:spPr>
        <p:txBody>
          <a:bodyPr wrap="square" rtlCol="0">
            <a:spAutoFit/>
          </a:bodyPr>
          <a:lstStyle/>
          <a:p>
            <a:pPr algn="ctr"/>
            <a:r>
              <a:rPr lang="zh-TW" altLang="en-US" b="1" dirty="0" smtClean="0">
                <a:latin typeface="Times New Roman" panose="02020603050405020304" pitchFamily="18" charset="0"/>
                <a:ea typeface="微軟正黑體" pitchFamily="34" charset="-120"/>
              </a:rPr>
              <a:t>附件</a:t>
            </a:r>
            <a:r>
              <a:rPr lang="en-US" altLang="zh-TW" b="1" dirty="0" smtClean="0">
                <a:latin typeface="Times New Roman" panose="02020603050405020304" pitchFamily="18" charset="0"/>
                <a:ea typeface="微軟正黑體" pitchFamily="34" charset="-120"/>
              </a:rPr>
              <a:t>2</a:t>
            </a:r>
            <a:endParaRPr lang="zh-TW" altLang="en-US" b="1" dirty="0" smtClean="0">
              <a:latin typeface="Times New Roman" panose="02020603050405020304" pitchFamily="18" charset="0"/>
              <a:ea typeface="微軟正黑體" pitchFamily="34" charset="-120"/>
            </a:endParaRPr>
          </a:p>
        </p:txBody>
      </p:sp>
    </p:spTree>
    <p:extLst>
      <p:ext uri="{BB962C8B-B14F-4D97-AF65-F5344CB8AC3E}">
        <p14:creationId xmlns:p14="http://schemas.microsoft.com/office/powerpoint/2010/main" val="3865171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352557949"/>
              </p:ext>
            </p:extLst>
          </p:nvPr>
        </p:nvGraphicFramePr>
        <p:xfrm>
          <a:off x="432698" y="1319539"/>
          <a:ext cx="8603798" cy="5277813"/>
        </p:xfrm>
        <a:graphic>
          <a:graphicData uri="http://schemas.openxmlformats.org/drawingml/2006/table">
            <a:tbl>
              <a:tblPr firstRow="1" firstCol="1" bandRow="1"/>
              <a:tblGrid>
                <a:gridCol w="6803598"/>
                <a:gridCol w="864096"/>
                <a:gridCol w="936104"/>
              </a:tblGrid>
              <a:tr h="203037">
                <a:tc>
                  <a:txBody>
                    <a:bodyPr/>
                    <a:lstStyle/>
                    <a:p>
                      <a:pPr algn="ctr">
                        <a:lnSpc>
                          <a:spcPts val="1600"/>
                        </a:lnSpc>
                        <a:spcAft>
                          <a:spcPts val="0"/>
                        </a:spcAft>
                      </a:pPr>
                      <a:r>
                        <a:rPr lang="zh-TW" sz="1200" b="1" kern="100" baseline="0" dirty="0">
                          <a:solidFill>
                            <a:schemeClr val="bg1"/>
                          </a:solidFill>
                          <a:effectLst/>
                          <a:latin typeface="Times New Roman" panose="02020603050405020304" pitchFamily="18" charset="0"/>
                          <a:ea typeface="微軟正黑體" panose="020B0604030504040204" pitchFamily="34" charset="-120"/>
                          <a:cs typeface="Segoe UI"/>
                        </a:rPr>
                        <a:t>項目內容</a:t>
                      </a:r>
                      <a:endParaRPr 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sz="1200" b="1" kern="100" baseline="0">
                          <a:solidFill>
                            <a:schemeClr val="bg1"/>
                          </a:solidFill>
                          <a:effectLst/>
                          <a:latin typeface="Times New Roman" panose="02020603050405020304" pitchFamily="18" charset="0"/>
                          <a:ea typeface="微軟正黑體" panose="020B0604030504040204" pitchFamily="34" charset="-120"/>
                          <a:cs typeface="Segoe UI"/>
                        </a:rPr>
                        <a:t>檢核結果</a:t>
                      </a:r>
                      <a:endParaRPr lang="zh-TW" sz="1200" kern="100" baseline="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altLang="en-US"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備註</a:t>
                      </a:r>
                      <a:endParaRPr lang="en-US" altLang="zh-TW"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endParaRPr>
                    </a:p>
                    <a:p>
                      <a:pPr algn="ctr">
                        <a:lnSpc>
                          <a:spcPts val="1600"/>
                        </a:lnSpc>
                        <a:spcAft>
                          <a:spcPts val="0"/>
                        </a:spcAft>
                      </a:pPr>
                      <a:r>
                        <a:rPr lang="zh-TW" altLang="en-US" sz="1200"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（佐證資料）</a:t>
                      </a:r>
                      <a:endParaRPr lang="en-US" alt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r>
              <a:tr h="926213">
                <a:tc>
                  <a:txBody>
                    <a:bodyPr/>
                    <a:lstStyle/>
                    <a:p>
                      <a:pPr algn="l">
                        <a:lnSpc>
                          <a:spcPts val="2000"/>
                        </a:lnSpc>
                        <a:spcAft>
                          <a:spcPts val="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進行入場必要查驗：</a:t>
                      </a:r>
                    </a:p>
                    <a:p>
                      <a:pPr marL="174625" lvl="0"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為預防違禁物品或影響賽事秩序物品攜入賽事會場，依據公告內容進行必要性檢查工作。</a:t>
                      </a:r>
                    </a:p>
                    <a:p>
                      <a:pPr marL="174625"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針對查驗技巧及物品留置等規劃配套方案。</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r h="720147">
                <a:tc>
                  <a:txBody>
                    <a:bodyPr/>
                    <a:lstStyle/>
                    <a:p>
                      <a:pPr algn="l">
                        <a:lnSpc>
                          <a:spcPts val="2000"/>
                        </a:lnSpc>
                        <a:spcAft>
                          <a:spcPts val="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落實安全維護措施：</a:t>
                      </a:r>
                    </a:p>
                    <a:p>
                      <a:pPr marL="174625" lvl="0"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配置適當保全人員或志工人員，以維護比賽秩序及觀賽安全。</a:t>
                      </a:r>
                    </a:p>
                    <a:p>
                      <a:pPr marL="174625"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預留或管制部分觀眾席位或場區，以應臨時維護安全需要。</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endParaRPr lang="zh-TW" altLang="zh-TW" sz="1200"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r h="971397">
                <a:tc>
                  <a:txBody>
                    <a:bodyPr/>
                    <a:lstStyle/>
                    <a:p>
                      <a:pPr algn="l">
                        <a:lnSpc>
                          <a:spcPts val="2000"/>
                        </a:lnSpc>
                        <a:spcAft>
                          <a:spcPts val="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啟動因應處理機制：</a:t>
                      </a:r>
                    </a:p>
                    <a:p>
                      <a:pPr marL="174625" lvl="0"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爭議事件發生時，立即循通報系統將現場狀況、處置措施等情形通報各相關人員。</a:t>
                      </a:r>
                    </a:p>
                    <a:p>
                      <a:pPr marL="174625"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設定現場指揮及發言人窗口，統一對外說明及接受採訪，避免因不同說法造成外界誤解，並適時發布新聞稿，說明處置情形。</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r h="1175657">
                <a:tc>
                  <a:txBody>
                    <a:bodyPr/>
                    <a:lstStyle/>
                    <a:p>
                      <a:pPr algn="l">
                        <a:lnSpc>
                          <a:spcPts val="2000"/>
                        </a:lnSpc>
                        <a:spcAft>
                          <a:spcPts val="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柔性處理爭議事件：</a:t>
                      </a:r>
                    </a:p>
                    <a:p>
                      <a:pPr marL="174625" lvl="0"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觀眾行為如違反相關規定及影響比賽秩序，保全或工作人員務以柔性方式勸導，避免衝突。</a:t>
                      </a:r>
                    </a:p>
                    <a:p>
                      <a:pPr marL="174625"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如勸導未果，持續影響賽事進行及觀眾觀賽權益，請其依據主辦單位公告事項所載規範離場，或為其他適當之處理。</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r h="1093239">
                <a:tc>
                  <a:txBody>
                    <a:bodyPr/>
                    <a:lstStyle/>
                    <a:p>
                      <a:pPr algn="l">
                        <a:lnSpc>
                          <a:spcPts val="2000"/>
                        </a:lnSpc>
                        <a:spcAft>
                          <a:spcPts val="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強化警方聯繫機制：</a:t>
                      </a:r>
                    </a:p>
                    <a:p>
                      <a:pPr marL="174625" lvl="0"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遇有爭議事件發生，因應小組及工作人員應先行加強防護，聯繫在場警察，維護現場觀眾及設施安全。</a:t>
                      </a:r>
                    </a:p>
                    <a:p>
                      <a:pPr marL="174625" indent="-174625" algn="l" defTabSz="914400" rtl="0" eaLnBrk="1" latinLnBrk="0" hangingPunct="1">
                        <a:lnSpc>
                          <a:spcPts val="16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若爭議事件有演變為衝突暴力、妨害自由等違法行為之虞時，因應小組及工作人員應協助蒐證、錄影，密切與警方單位配合。</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bl>
          </a:graphicData>
        </a:graphic>
      </p:graphicFrame>
      <p:sp>
        <p:nvSpPr>
          <p:cNvPr id="6" name="五邊形 5"/>
          <p:cNvSpPr/>
          <p:nvPr/>
        </p:nvSpPr>
        <p:spPr>
          <a:xfrm>
            <a:off x="432698" y="907726"/>
            <a:ext cx="2339102" cy="339805"/>
          </a:xfrm>
          <a:prstGeom prst="homePlate">
            <a:avLst/>
          </a:prstGeom>
          <a:solidFill>
            <a:schemeClr val="accent6">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二、賽中處理工作</a:t>
            </a:r>
            <a:endParaRPr lang="zh-TW" altLang="en-US" sz="20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endParaRPr>
          </a:p>
        </p:txBody>
      </p:sp>
      <p:sp>
        <p:nvSpPr>
          <p:cNvPr id="8" name="矩形 7"/>
          <p:cNvSpPr/>
          <p:nvPr/>
        </p:nvSpPr>
        <p:spPr>
          <a:xfrm>
            <a:off x="107504" y="188640"/>
            <a:ext cx="8103500"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zh-TW" altLang="en-US" sz="3200" b="1" spc="50" smtClean="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因應</a:t>
            </a:r>
            <a:r>
              <a:rPr lang="zh-TW" altLang="en-US" sz="3200" b="1" spc="50" dirty="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國際賽事觀眾爭議事件處理作業檢核表</a:t>
            </a:r>
          </a:p>
        </p:txBody>
      </p:sp>
      <p:cxnSp>
        <p:nvCxnSpPr>
          <p:cNvPr id="9" name="直線接點 8"/>
          <p:cNvCxnSpPr/>
          <p:nvPr/>
        </p:nvCxnSpPr>
        <p:spPr>
          <a:xfrm>
            <a:off x="179512" y="773415"/>
            <a:ext cx="8820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3" name="投影片編號版面配置區 2"/>
          <p:cNvSpPr>
            <a:spLocks noGrp="1"/>
          </p:cNvSpPr>
          <p:nvPr>
            <p:ph type="sldNum" sz="quarter" idx="12"/>
          </p:nvPr>
        </p:nvSpPr>
        <p:spPr/>
        <p:txBody>
          <a:bodyPr/>
          <a:lstStyle/>
          <a:p>
            <a:fld id="{0AB8262D-127D-4B52-9270-A7F8B3027EE8}" type="slidenum">
              <a:rPr lang="zh-TW" altLang="en-US" smtClean="0"/>
              <a:t>12</a:t>
            </a:fld>
            <a:endParaRPr lang="zh-TW" altLang="en-US"/>
          </a:p>
        </p:txBody>
      </p:sp>
      <p:sp>
        <p:nvSpPr>
          <p:cNvPr id="10" name="文字方塊 9"/>
          <p:cNvSpPr txBox="1"/>
          <p:nvPr/>
        </p:nvSpPr>
        <p:spPr>
          <a:xfrm>
            <a:off x="8207424" y="35332"/>
            <a:ext cx="792088" cy="369332"/>
          </a:xfrm>
          <a:prstGeom prst="rect">
            <a:avLst/>
          </a:prstGeom>
          <a:solidFill>
            <a:schemeClr val="bg1">
              <a:lumMod val="85000"/>
            </a:schemeClr>
          </a:solidFill>
        </p:spPr>
        <p:txBody>
          <a:bodyPr wrap="square" rtlCol="0">
            <a:spAutoFit/>
          </a:bodyPr>
          <a:lstStyle/>
          <a:p>
            <a:pPr algn="ctr"/>
            <a:r>
              <a:rPr lang="zh-TW" altLang="en-US" b="1" dirty="0" smtClean="0">
                <a:latin typeface="Times New Roman" panose="02020603050405020304" pitchFamily="18" charset="0"/>
                <a:ea typeface="微軟正黑體" pitchFamily="34" charset="-120"/>
              </a:rPr>
              <a:t>附件</a:t>
            </a:r>
            <a:r>
              <a:rPr lang="en-US" altLang="zh-TW" b="1" dirty="0" smtClean="0">
                <a:latin typeface="Times New Roman" panose="02020603050405020304" pitchFamily="18" charset="0"/>
                <a:ea typeface="微軟正黑體" pitchFamily="34" charset="-120"/>
              </a:rPr>
              <a:t>2</a:t>
            </a:r>
            <a:endParaRPr lang="zh-TW" altLang="en-US" b="1" dirty="0" smtClean="0">
              <a:latin typeface="Times New Roman" panose="02020603050405020304" pitchFamily="18" charset="0"/>
              <a:ea typeface="微軟正黑體" pitchFamily="34" charset="-120"/>
            </a:endParaRPr>
          </a:p>
        </p:txBody>
      </p:sp>
    </p:spTree>
    <p:extLst>
      <p:ext uri="{BB962C8B-B14F-4D97-AF65-F5344CB8AC3E}">
        <p14:creationId xmlns:p14="http://schemas.microsoft.com/office/powerpoint/2010/main" val="3222800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451171236"/>
              </p:ext>
            </p:extLst>
          </p:nvPr>
        </p:nvGraphicFramePr>
        <p:xfrm>
          <a:off x="432698" y="1412776"/>
          <a:ext cx="8603798" cy="2663514"/>
        </p:xfrm>
        <a:graphic>
          <a:graphicData uri="http://schemas.openxmlformats.org/drawingml/2006/table">
            <a:tbl>
              <a:tblPr firstRow="1" firstCol="1" bandRow="1"/>
              <a:tblGrid>
                <a:gridCol w="6803598"/>
                <a:gridCol w="864096"/>
                <a:gridCol w="936104"/>
              </a:tblGrid>
              <a:tr h="318370">
                <a:tc>
                  <a:txBody>
                    <a:bodyPr/>
                    <a:lstStyle/>
                    <a:p>
                      <a:pPr algn="ctr">
                        <a:lnSpc>
                          <a:spcPts val="1600"/>
                        </a:lnSpc>
                        <a:spcAft>
                          <a:spcPts val="0"/>
                        </a:spcAft>
                      </a:pPr>
                      <a:r>
                        <a:rPr lang="zh-TW" sz="1200" b="1" kern="100" baseline="0" dirty="0">
                          <a:solidFill>
                            <a:schemeClr val="bg1"/>
                          </a:solidFill>
                          <a:effectLst/>
                          <a:latin typeface="Times New Roman" panose="02020603050405020304" pitchFamily="18" charset="0"/>
                          <a:ea typeface="微軟正黑體" panose="020B0604030504040204" pitchFamily="34" charset="-120"/>
                          <a:cs typeface="Segoe UI"/>
                        </a:rPr>
                        <a:t>項目內容</a:t>
                      </a:r>
                      <a:endParaRPr 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sz="1200" b="1" kern="100" baseline="0">
                          <a:solidFill>
                            <a:schemeClr val="bg1"/>
                          </a:solidFill>
                          <a:effectLst/>
                          <a:latin typeface="Times New Roman" panose="02020603050405020304" pitchFamily="18" charset="0"/>
                          <a:ea typeface="微軟正黑體" panose="020B0604030504040204" pitchFamily="34" charset="-120"/>
                          <a:cs typeface="Segoe UI"/>
                        </a:rPr>
                        <a:t>檢核結果</a:t>
                      </a:r>
                      <a:endParaRPr lang="zh-TW" sz="1200" kern="100" baseline="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ctr">
                        <a:lnSpc>
                          <a:spcPts val="1600"/>
                        </a:lnSpc>
                        <a:spcAft>
                          <a:spcPts val="0"/>
                        </a:spcAft>
                      </a:pPr>
                      <a:r>
                        <a:rPr lang="zh-TW" altLang="en-US"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備註</a:t>
                      </a:r>
                      <a:endParaRPr lang="en-US" altLang="zh-TW" sz="1200" b="1" kern="100" baseline="0" dirty="0" smtClean="0">
                        <a:solidFill>
                          <a:schemeClr val="bg1"/>
                        </a:solidFill>
                        <a:effectLst/>
                        <a:latin typeface="Times New Roman" panose="02020603050405020304" pitchFamily="18" charset="0"/>
                        <a:ea typeface="微軟正黑體" panose="020B0604030504040204" pitchFamily="34" charset="-120"/>
                        <a:cs typeface="Times New Roman"/>
                      </a:endParaRPr>
                    </a:p>
                    <a:p>
                      <a:pPr algn="ctr">
                        <a:lnSpc>
                          <a:spcPts val="1600"/>
                        </a:lnSpc>
                        <a:spcAft>
                          <a:spcPts val="0"/>
                        </a:spcAft>
                      </a:pPr>
                      <a:r>
                        <a:rPr lang="zh-TW" altLang="en-US" sz="1200" kern="100" baseline="0" dirty="0" smtClean="0">
                          <a:solidFill>
                            <a:schemeClr val="bg1"/>
                          </a:solidFill>
                          <a:effectLst/>
                          <a:latin typeface="Times New Roman" panose="02020603050405020304" pitchFamily="18" charset="0"/>
                          <a:ea typeface="微軟正黑體" panose="020B0604030504040204" pitchFamily="34" charset="-120"/>
                          <a:cs typeface="Times New Roman"/>
                        </a:rPr>
                        <a:t>（佐證資料）</a:t>
                      </a:r>
                      <a:endParaRPr lang="en-US" altLang="zh-TW" sz="1200" kern="100" baseline="0" dirty="0">
                        <a:solidFill>
                          <a:schemeClr val="bg1"/>
                        </a:solidFill>
                        <a:effectLst/>
                        <a:latin typeface="Times New Roman" panose="02020603050405020304" pitchFamily="18" charset="0"/>
                        <a:ea typeface="微軟正黑體" panose="020B0604030504040204" pitchFamily="34" charset="-120"/>
                        <a:cs typeface="Times New Roman"/>
                      </a:endParaRPr>
                    </a:p>
                  </a:txBody>
                  <a:tcPr marL="44714" marR="44714"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r>
              <a:tr h="1049000">
                <a:tc>
                  <a:txBody>
                    <a:bodyPr/>
                    <a:lstStyle/>
                    <a:p>
                      <a:pPr algn="l">
                        <a:lnSpc>
                          <a:spcPts val="2000"/>
                        </a:lnSpc>
                        <a:spcAft>
                          <a:spcPts val="30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適時回應外界疑慮：</a:t>
                      </a:r>
                      <a:endParaRPr lang="en-US" altLang="zh-TW"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endParaRPr>
                    </a:p>
                    <a:p>
                      <a:pPr algn="l">
                        <a:lnSpc>
                          <a:spcPts val="2000"/>
                        </a:lnSpc>
                        <a:spcAft>
                          <a:spcPts val="0"/>
                        </a:spcAft>
                      </a:pPr>
                      <a:r>
                        <a:rPr lang="zh-TW" altLang="zh-TW" sz="15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對於外界誤解或曲解事實真相者，應及時釐清；媒體正面報導或輿情反映，應虛心納入檢討依據</a:t>
                      </a:r>
                      <a:r>
                        <a:rPr lang="zh-TW" altLang="en-US" sz="15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a:t>
                      </a:r>
                      <a:endParaRPr lang="zh-TW" altLang="en-US" sz="15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r h="1223354">
                <a:tc>
                  <a:txBody>
                    <a:bodyPr/>
                    <a:lstStyle/>
                    <a:p>
                      <a:pPr algn="l">
                        <a:lnSpc>
                          <a:spcPts val="2000"/>
                        </a:lnSpc>
                        <a:spcAft>
                          <a:spcPts val="300"/>
                        </a:spcAft>
                      </a:pPr>
                      <a:r>
                        <a:rPr lang="zh-TW" altLang="en-US" sz="1500" b="1" kern="100" baseline="0" dirty="0" smtClean="0">
                          <a:solidFill>
                            <a:srgbClr val="002060"/>
                          </a:solidFill>
                          <a:effectLst/>
                          <a:latin typeface="Times New Roman" panose="02020603050405020304" pitchFamily="18" charset="0"/>
                          <a:ea typeface="微軟正黑體" panose="020B0604030504040204" pitchFamily="34" charset="-120"/>
                          <a:cs typeface="Segoe UI"/>
                        </a:rPr>
                        <a:t>落實檢討協調機制：</a:t>
                      </a:r>
                    </a:p>
                    <a:p>
                      <a:pPr marL="174625" lvl="0" indent="-174625" algn="l" defTabSz="914400" rtl="0" eaLnBrk="1" latinLnBrk="0" hangingPunct="1">
                        <a:lnSpc>
                          <a:spcPts val="20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對於事件發生原因、經過及處理情形，檢討事件成因及持續因應作為及程序，進行書面紀錄。</a:t>
                      </a:r>
                    </a:p>
                    <a:p>
                      <a:pPr marL="174625" indent="-174625" algn="l" defTabSz="914400" rtl="0" eaLnBrk="1" latinLnBrk="0" hangingPunct="1">
                        <a:lnSpc>
                          <a:spcPts val="2000"/>
                        </a:lnSpc>
                        <a:spcAft>
                          <a:spcPts val="200"/>
                        </a:spcAft>
                        <a:buFont typeface="+mj-lt"/>
                        <a:buAutoNum type="arabicPeriod"/>
                      </a:pPr>
                      <a:r>
                        <a:rPr lang="zh-TW" altLang="zh-TW" sz="1400" b="0" kern="100" baseline="0" dirty="0" smtClean="0">
                          <a:solidFill>
                            <a:srgbClr val="002060"/>
                          </a:solidFill>
                          <a:effectLst/>
                          <a:latin typeface="Times New Roman" panose="02020603050405020304" pitchFamily="18" charset="0"/>
                          <a:ea typeface="微軟正黑體" panose="020B0604030504040204" pitchFamily="34" charset="-120"/>
                          <a:cs typeface="Segoe UI"/>
                        </a:rPr>
                        <a:t>依據檢討結果，據以策進作為並修正未來狀況演練程序。</a:t>
                      </a:r>
                      <a:endParaRPr lang="zh-TW" altLang="en-US" sz="1400" b="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1400"/>
                        </a:lnSpc>
                        <a:spcAft>
                          <a:spcPts val="0"/>
                        </a:spcAft>
                      </a:pP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是</a:t>
                      </a:r>
                      <a:r>
                        <a:rPr lang="en-US" sz="1200" kern="100" baseline="0" dirty="0">
                          <a:solidFill>
                            <a:srgbClr val="002060"/>
                          </a:solidFill>
                          <a:effectLst/>
                          <a:latin typeface="標楷體" pitchFamily="65" charset="-120"/>
                          <a:ea typeface="標楷體" pitchFamily="65" charset="-120"/>
                          <a:cs typeface="Segoe UI"/>
                        </a:rPr>
                        <a:t>□</a:t>
                      </a:r>
                      <a:r>
                        <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rPr>
                        <a:t>否</a:t>
                      </a: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ctr">
                        <a:lnSpc>
                          <a:spcPts val="2000"/>
                        </a:lnSpc>
                        <a:spcAft>
                          <a:spcPts val="0"/>
                        </a:spcAft>
                      </a:pPr>
                      <a:endParaRPr lang="zh-TW" sz="1200" kern="100" baseline="0" dirty="0">
                        <a:solidFill>
                          <a:srgbClr val="002060"/>
                        </a:solidFill>
                        <a:effectLst/>
                        <a:latin typeface="Times New Roman" panose="02020603050405020304" pitchFamily="18" charset="0"/>
                        <a:ea typeface="微軟正黑體" panose="020B0604030504040204" pitchFamily="34" charset="-120"/>
                        <a:cs typeface="Segoe UI"/>
                      </a:endParaRPr>
                    </a:p>
                  </a:txBody>
                  <a:tcPr marL="25949" marR="2594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r>
            </a:tbl>
          </a:graphicData>
        </a:graphic>
      </p:graphicFrame>
      <p:sp>
        <p:nvSpPr>
          <p:cNvPr id="6" name="五邊形 5"/>
          <p:cNvSpPr/>
          <p:nvPr/>
        </p:nvSpPr>
        <p:spPr>
          <a:xfrm>
            <a:off x="432698" y="949880"/>
            <a:ext cx="2483118" cy="339805"/>
          </a:xfrm>
          <a:prstGeom prst="homePlate">
            <a:avLst/>
          </a:prstGeom>
          <a:solidFill>
            <a:schemeClr val="accent6">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rPr>
              <a:t>三、賽後檢討工作</a:t>
            </a:r>
            <a:endParaRPr lang="zh-TW" altLang="en-US" sz="20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endParaRPr>
          </a:p>
        </p:txBody>
      </p:sp>
      <p:grpSp>
        <p:nvGrpSpPr>
          <p:cNvPr id="10" name="群組 9"/>
          <p:cNvGrpSpPr/>
          <p:nvPr/>
        </p:nvGrpSpPr>
        <p:grpSpPr>
          <a:xfrm>
            <a:off x="0" y="4460206"/>
            <a:ext cx="9144000" cy="1970712"/>
            <a:chOff x="0" y="1988840"/>
            <a:chExt cx="15035099" cy="3240360"/>
          </a:xfrm>
        </p:grpSpPr>
        <p:sp>
          <p:nvSpPr>
            <p:cNvPr id="11" name="矩形 10"/>
            <p:cNvSpPr/>
            <p:nvPr userDrawn="1"/>
          </p:nvSpPr>
          <p:spPr>
            <a:xfrm>
              <a:off x="0" y="2204864"/>
              <a:ext cx="15035099" cy="2816695"/>
            </a:xfrm>
            <a:prstGeom prst="rect">
              <a:avLst/>
            </a:prstGeom>
            <a:solidFill>
              <a:schemeClr val="bg1">
                <a:lumMod val="65000"/>
                <a:alpha val="60000"/>
              </a:schemeClr>
            </a:solidFill>
            <a:ln>
              <a:noFill/>
            </a:ln>
            <a:effectLst>
              <a:outerShdw blurRad="63500" sx="102000" sy="102000" algn="ctr" rotWithShape="0">
                <a:schemeClr val="bg1">
                  <a:alpha val="40000"/>
                </a:schemeClr>
              </a:outerShdw>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dirty="0"/>
            </a:p>
          </p:txBody>
        </p:sp>
        <p:sp>
          <p:nvSpPr>
            <p:cNvPr id="12" name="矩形 11"/>
            <p:cNvSpPr/>
            <p:nvPr userDrawn="1"/>
          </p:nvSpPr>
          <p:spPr>
            <a:xfrm>
              <a:off x="624979" y="1988840"/>
              <a:ext cx="896441" cy="3240360"/>
            </a:xfrm>
            <a:prstGeom prst="rect">
              <a:avLst/>
            </a:prstGeom>
            <a:solidFill>
              <a:schemeClr val="accent6">
                <a:lumMod val="75000"/>
                <a:alpha val="65098"/>
              </a:schemeClr>
            </a:solidFill>
            <a:ln>
              <a:noFill/>
            </a:ln>
            <a:effectLst>
              <a:outerShdw blurRad="63500" sx="102000" sy="102000" algn="ctr" rotWithShape="0">
                <a:schemeClr val="bg1">
                  <a:alpha val="40000"/>
                </a:scheme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填表說明</a:t>
              </a:r>
              <a:endParaRPr lang="en-US"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13" name="直角三角形 12"/>
            <p:cNvSpPr/>
            <p:nvPr userDrawn="1"/>
          </p:nvSpPr>
          <p:spPr>
            <a:xfrm>
              <a:off x="1521420" y="1988840"/>
              <a:ext cx="259200" cy="216024"/>
            </a:xfrm>
            <a:prstGeom prst="rtTriangle">
              <a:avLst/>
            </a:prstGeom>
            <a:solidFill>
              <a:schemeClr val="accent6">
                <a:lumMod val="60000"/>
                <a:lumOff val="40000"/>
                <a:alpha val="64706"/>
              </a:schemeClr>
            </a:solidFill>
            <a:ln>
              <a:noFill/>
            </a:ln>
            <a:effectLst>
              <a:outerShdw blurRad="63500" sx="102000" sy="102000" algn="ctr" rotWithShape="0">
                <a:schemeClr val="bg1">
                  <a:alpha val="40000"/>
                </a:scheme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直角三角形 13"/>
            <p:cNvSpPr/>
            <p:nvPr userDrawn="1"/>
          </p:nvSpPr>
          <p:spPr>
            <a:xfrm flipV="1">
              <a:off x="1521418" y="5021560"/>
              <a:ext cx="259201" cy="207640"/>
            </a:xfrm>
            <a:prstGeom prst="rtTriangle">
              <a:avLst/>
            </a:prstGeom>
            <a:solidFill>
              <a:schemeClr val="accent6">
                <a:lumMod val="60000"/>
                <a:lumOff val="40000"/>
                <a:alpha val="64706"/>
              </a:schemeClr>
            </a:solidFill>
            <a:ln>
              <a:noFill/>
            </a:ln>
            <a:effectLst>
              <a:outerShdw blurRad="63500" sx="102000" sy="102000" algn="ctr" rotWithShape="0">
                <a:schemeClr val="bg1">
                  <a:alpha val="40000"/>
                </a:scheme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pic>
        <p:nvPicPr>
          <p:cNvPr id="15" name="Picture 9" descr="C:\Users\user\Desktop\讲师png.png"/>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5742" y="5554419"/>
            <a:ext cx="960098" cy="1195077"/>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958082" y="4653136"/>
            <a:ext cx="7214318" cy="1653914"/>
          </a:xfrm>
          <a:prstGeom prst="rect">
            <a:avLst/>
          </a:prstGeom>
        </p:spPr>
        <p:txBody>
          <a:bodyPr wrap="square">
            <a:spAutoFit/>
          </a:bodyPr>
          <a:lstStyle/>
          <a:p>
            <a:pPr marL="271463" indent="-271463">
              <a:lnSpc>
                <a:spcPts val="1800"/>
              </a:lnSpc>
              <a:spcAft>
                <a:spcPts val="500"/>
              </a:spcAft>
              <a:buFont typeface="Wingdings" panose="05000000000000000000" pitchFamily="2" charset="2"/>
              <a:buAutoNum type="circleNumWdWhitePlain"/>
            </a:pPr>
            <a:r>
              <a:rPr lang="zh-TW" altLang="zh-TW" sz="1400" dirty="0" smtClean="0">
                <a:solidFill>
                  <a:schemeClr val="tx1">
                    <a:lumMod val="85000"/>
                    <a:lumOff val="15000"/>
                  </a:schemeClr>
                </a:solidFill>
                <a:latin typeface="Times New Roman" panose="02020603050405020304" pitchFamily="18" charset="0"/>
                <a:ea typeface="微軟正黑體" panose="020B0604030504040204" pitchFamily="34" charset="-120"/>
              </a:rPr>
              <a:t>主辦單位</a:t>
            </a:r>
            <a:r>
              <a:rPr lang="zh-TW" altLang="zh-TW" sz="1400" dirty="0">
                <a:solidFill>
                  <a:schemeClr val="tx1">
                    <a:lumMod val="85000"/>
                    <a:lumOff val="15000"/>
                  </a:schemeClr>
                </a:solidFill>
                <a:latin typeface="Times New Roman" panose="02020603050405020304" pitchFamily="18" charset="0"/>
                <a:ea typeface="微軟正黑體" panose="020B0604030504040204" pitchFamily="34" charset="-120"/>
              </a:rPr>
              <a:t>應將本檢核表納入籌辦作業參考，並依賽會性質自行訂定細部標準作業流程。</a:t>
            </a:r>
          </a:p>
          <a:p>
            <a:pPr marL="271463" indent="-271463">
              <a:lnSpc>
                <a:spcPts val="1800"/>
              </a:lnSpc>
              <a:spcAft>
                <a:spcPts val="500"/>
              </a:spcAft>
              <a:buFont typeface="Wingdings" panose="05000000000000000000" pitchFamily="2" charset="2"/>
              <a:buAutoNum type="circleNumWdWhitePlain"/>
            </a:pPr>
            <a:r>
              <a:rPr lang="zh-TW" altLang="zh-TW" sz="1400" dirty="0" smtClean="0">
                <a:solidFill>
                  <a:schemeClr val="tx1">
                    <a:lumMod val="85000"/>
                    <a:lumOff val="15000"/>
                  </a:schemeClr>
                </a:solidFill>
                <a:latin typeface="Times New Roman" panose="02020603050405020304" pitchFamily="18" charset="0"/>
                <a:ea typeface="微軟正黑體" panose="020B0604030504040204" pitchFamily="34" charset="-120"/>
              </a:rPr>
              <a:t>主辦單位</a:t>
            </a:r>
            <a:r>
              <a:rPr lang="zh-TW" altLang="zh-TW" sz="1400" dirty="0">
                <a:solidFill>
                  <a:schemeClr val="tx1">
                    <a:lumMod val="85000"/>
                    <a:lumOff val="15000"/>
                  </a:schemeClr>
                </a:solidFill>
                <a:latin typeface="Times New Roman" panose="02020603050405020304" pitchFamily="18" charset="0"/>
                <a:ea typeface="微軟正黑體" panose="020B0604030504040204" pitchFamily="34" charset="-120"/>
              </a:rPr>
              <a:t>應落實執行賽前、賽中、賽後各項檢核事項，必要時，可洽本署邀集相關單位進行協處。</a:t>
            </a:r>
          </a:p>
          <a:p>
            <a:pPr marL="271463" indent="-271463">
              <a:lnSpc>
                <a:spcPts val="1800"/>
              </a:lnSpc>
              <a:spcAft>
                <a:spcPts val="500"/>
              </a:spcAft>
              <a:buFont typeface="Wingdings" panose="05000000000000000000" pitchFamily="2" charset="2"/>
              <a:buAutoNum type="circleNumWdWhitePlain"/>
            </a:pPr>
            <a:r>
              <a:rPr lang="zh-TW" altLang="zh-TW" sz="1400" dirty="0" smtClean="0">
                <a:solidFill>
                  <a:schemeClr val="tx1">
                    <a:lumMod val="85000"/>
                    <a:lumOff val="15000"/>
                  </a:schemeClr>
                </a:solidFill>
                <a:latin typeface="Times New Roman" panose="02020603050405020304" pitchFamily="18" charset="0"/>
                <a:ea typeface="微軟正黑體" panose="020B0604030504040204" pitchFamily="34" charset="-120"/>
              </a:rPr>
              <a:t>賽</a:t>
            </a:r>
            <a:r>
              <a:rPr lang="zh-TW" altLang="zh-TW" sz="1400" dirty="0">
                <a:solidFill>
                  <a:schemeClr val="tx1">
                    <a:lumMod val="85000"/>
                    <a:lumOff val="15000"/>
                  </a:schemeClr>
                </a:solidFill>
                <a:latin typeface="Times New Roman" panose="02020603050405020304" pitchFamily="18" charset="0"/>
                <a:ea typeface="微軟正黑體" panose="020B0604030504040204" pitchFamily="34" charset="-120"/>
              </a:rPr>
              <a:t>前準備工作，主辦單位至遲應於比賽前一個月展開，並進行多次滾動修正，以臻完善。</a:t>
            </a:r>
          </a:p>
          <a:p>
            <a:pPr marL="271463" indent="-271463">
              <a:lnSpc>
                <a:spcPts val="1800"/>
              </a:lnSpc>
              <a:spcAft>
                <a:spcPts val="500"/>
              </a:spcAft>
              <a:buFont typeface="Wingdings" panose="05000000000000000000" pitchFamily="2" charset="2"/>
              <a:buAutoNum type="circleNumWdWhitePlain"/>
            </a:pPr>
            <a:r>
              <a:rPr lang="zh-TW" altLang="zh-TW" sz="1400" dirty="0" smtClean="0">
                <a:solidFill>
                  <a:schemeClr val="tx1">
                    <a:lumMod val="85000"/>
                    <a:lumOff val="15000"/>
                  </a:schemeClr>
                </a:solidFill>
                <a:latin typeface="Times New Roman" panose="02020603050405020304" pitchFamily="18" charset="0"/>
                <a:ea typeface="微軟正黑體" panose="020B0604030504040204" pitchFamily="34" charset="-120"/>
              </a:rPr>
              <a:t>本</a:t>
            </a:r>
            <a:r>
              <a:rPr lang="zh-TW" altLang="zh-TW" sz="1400" dirty="0">
                <a:solidFill>
                  <a:schemeClr val="tx1">
                    <a:lumMod val="85000"/>
                    <a:lumOff val="15000"/>
                  </a:schemeClr>
                </a:solidFill>
                <a:latin typeface="Times New Roman" panose="02020603050405020304" pitchFamily="18" charset="0"/>
                <a:ea typeface="微軟正黑體" panose="020B0604030504040204" pitchFamily="34" charset="-120"/>
              </a:rPr>
              <a:t>檢核表填列情形，應併活動成果報告備查，並應檢附相關教育宣導、教育訓練、狀況演練等辦理情形之佐證資料</a:t>
            </a:r>
            <a:r>
              <a:rPr lang="zh-TW" altLang="zh-TW" sz="1400" b="1" dirty="0">
                <a:solidFill>
                  <a:schemeClr val="tx1">
                    <a:lumMod val="85000"/>
                    <a:lumOff val="15000"/>
                  </a:schemeClr>
                </a:solidFill>
                <a:latin typeface="Times New Roman" panose="02020603050405020304" pitchFamily="18" charset="0"/>
                <a:ea typeface="微軟正黑體" panose="020B0604030504040204" pitchFamily="34" charset="-120"/>
              </a:rPr>
              <a:t>。</a:t>
            </a:r>
            <a:endParaRPr lang="zh-TW" altLang="zh-TW" sz="1400" dirty="0">
              <a:solidFill>
                <a:schemeClr val="tx1">
                  <a:lumMod val="85000"/>
                  <a:lumOff val="15000"/>
                </a:schemeClr>
              </a:solidFill>
              <a:latin typeface="Times New Roman" panose="02020603050405020304" pitchFamily="18" charset="0"/>
              <a:ea typeface="微軟正黑體" panose="020B0604030504040204" pitchFamily="34" charset="-120"/>
            </a:endParaRPr>
          </a:p>
        </p:txBody>
      </p:sp>
      <p:sp>
        <p:nvSpPr>
          <p:cNvPr id="16" name="矩形 15"/>
          <p:cNvSpPr/>
          <p:nvPr/>
        </p:nvSpPr>
        <p:spPr>
          <a:xfrm>
            <a:off x="107504" y="188640"/>
            <a:ext cx="8103500"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zh-TW" altLang="en-US" sz="3200" b="1" spc="50" dirty="0" smtClean="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因應</a:t>
            </a:r>
            <a:r>
              <a:rPr lang="zh-TW" altLang="en-US" sz="3200" b="1" spc="50" dirty="0">
                <a:ln w="11430"/>
                <a:effectLst>
                  <a:outerShdw blurRad="76200" dist="50800" dir="5400000" algn="tl" rotWithShape="0">
                    <a:srgbClr val="000000">
                      <a:alpha val="65000"/>
                    </a:srgbClr>
                  </a:outerShdw>
                </a:effectLst>
                <a:latin typeface="微軟正黑體" panose="020B0604030504040204" pitchFamily="34" charset="-120"/>
                <a:ea typeface="微軟正黑體" panose="020B0604030504040204" pitchFamily="34" charset="-120"/>
              </a:rPr>
              <a:t>國際賽事觀眾爭議事件處理作業檢核表</a:t>
            </a:r>
          </a:p>
        </p:txBody>
      </p:sp>
      <p:cxnSp>
        <p:nvCxnSpPr>
          <p:cNvPr id="17" name="直線接點 16"/>
          <p:cNvCxnSpPr/>
          <p:nvPr/>
        </p:nvCxnSpPr>
        <p:spPr>
          <a:xfrm>
            <a:off x="179512" y="773415"/>
            <a:ext cx="8820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5" name="投影片編號版面配置區 4"/>
          <p:cNvSpPr>
            <a:spLocks noGrp="1"/>
          </p:cNvSpPr>
          <p:nvPr>
            <p:ph type="sldNum" sz="quarter" idx="12"/>
          </p:nvPr>
        </p:nvSpPr>
        <p:spPr>
          <a:xfrm>
            <a:off x="6948264" y="6356350"/>
            <a:ext cx="2133600" cy="365125"/>
          </a:xfrm>
        </p:spPr>
        <p:txBody>
          <a:bodyPr/>
          <a:lstStyle/>
          <a:p>
            <a:fld id="{0AB8262D-127D-4B52-9270-A7F8B3027EE8}" type="slidenum">
              <a:rPr lang="zh-TW" altLang="en-US" smtClean="0"/>
              <a:t>13</a:t>
            </a:fld>
            <a:endParaRPr lang="zh-TW" altLang="en-US" dirty="0"/>
          </a:p>
        </p:txBody>
      </p:sp>
      <p:sp>
        <p:nvSpPr>
          <p:cNvPr id="19" name="文字方塊 18"/>
          <p:cNvSpPr txBox="1"/>
          <p:nvPr/>
        </p:nvSpPr>
        <p:spPr>
          <a:xfrm>
            <a:off x="8207424" y="35332"/>
            <a:ext cx="792088" cy="369332"/>
          </a:xfrm>
          <a:prstGeom prst="rect">
            <a:avLst/>
          </a:prstGeom>
          <a:solidFill>
            <a:schemeClr val="bg1">
              <a:lumMod val="85000"/>
            </a:schemeClr>
          </a:solidFill>
        </p:spPr>
        <p:txBody>
          <a:bodyPr wrap="square" rtlCol="0">
            <a:spAutoFit/>
          </a:bodyPr>
          <a:lstStyle/>
          <a:p>
            <a:pPr algn="ctr"/>
            <a:r>
              <a:rPr lang="zh-TW" altLang="en-US" b="1" dirty="0" smtClean="0">
                <a:latin typeface="Times New Roman" panose="02020603050405020304" pitchFamily="18" charset="0"/>
                <a:ea typeface="微軟正黑體" pitchFamily="34" charset="-120"/>
              </a:rPr>
              <a:t>附件</a:t>
            </a:r>
            <a:r>
              <a:rPr lang="en-US" altLang="zh-TW" b="1" dirty="0" smtClean="0">
                <a:latin typeface="Times New Roman" panose="02020603050405020304" pitchFamily="18" charset="0"/>
                <a:ea typeface="微軟正黑體" pitchFamily="34" charset="-120"/>
              </a:rPr>
              <a:t>2</a:t>
            </a:r>
            <a:endParaRPr lang="zh-TW" altLang="en-US" b="1" dirty="0" smtClean="0">
              <a:latin typeface="Times New Roman" panose="02020603050405020304" pitchFamily="18" charset="0"/>
              <a:ea typeface="微軟正黑體" pitchFamily="34" charset="-120"/>
            </a:endParaRPr>
          </a:p>
        </p:txBody>
      </p:sp>
    </p:spTree>
    <p:extLst>
      <p:ext uri="{BB962C8B-B14F-4D97-AF65-F5344CB8AC3E}">
        <p14:creationId xmlns:p14="http://schemas.microsoft.com/office/powerpoint/2010/main" val="3179184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130622"/>
            <a:ext cx="4114800" cy="994122"/>
          </a:xfrm>
        </p:spPr>
        <p:txBody>
          <a:bodyPr>
            <a:noAutofit/>
          </a:bodyPr>
          <a:lstStyle/>
          <a:p>
            <a:pPr algn="l"/>
            <a:r>
              <a:rPr lang="zh-TW" altLang="en-US" sz="4800" b="1" dirty="0" smtClean="0">
                <a:effectLst>
                  <a:outerShdw blurRad="38100" dist="38100" dir="2700000" algn="tl">
                    <a:srgbClr val="000000">
                      <a:alpha val="43137"/>
                    </a:srgbClr>
                  </a:outerShdw>
                </a:effectLst>
                <a:latin typeface="微軟正黑體" pitchFamily="34" charset="-120"/>
                <a:ea typeface="微軟正黑體" pitchFamily="34" charset="-120"/>
              </a:rPr>
              <a:t>簡報大綱</a:t>
            </a:r>
            <a:endParaRPr lang="zh-TW" altLang="en-US" sz="4800" b="1" dirty="0">
              <a:effectLst>
                <a:outerShdw blurRad="38100" dist="38100" dir="2700000" algn="tl">
                  <a:srgbClr val="000000">
                    <a:alpha val="43137"/>
                  </a:srgbClr>
                </a:outerShdw>
              </a:effectLst>
              <a:latin typeface="微軟正黑體" pitchFamily="34" charset="-120"/>
              <a:ea typeface="微軟正黑體" pitchFamily="34" charset="-120"/>
            </a:endParaRPr>
          </a:p>
        </p:txBody>
      </p:sp>
      <p:grpSp>
        <p:nvGrpSpPr>
          <p:cNvPr id="15" name="群組 14"/>
          <p:cNvGrpSpPr/>
          <p:nvPr/>
        </p:nvGrpSpPr>
        <p:grpSpPr>
          <a:xfrm>
            <a:off x="971600" y="1926317"/>
            <a:ext cx="6696744" cy="796950"/>
            <a:chOff x="1763688" y="1580428"/>
            <a:chExt cx="6696744" cy="796950"/>
          </a:xfrm>
        </p:grpSpPr>
        <p:sp>
          <p:nvSpPr>
            <p:cNvPr id="27" name="標題 1"/>
            <p:cNvSpPr txBox="1">
              <a:spLocks/>
            </p:cNvSpPr>
            <p:nvPr/>
          </p:nvSpPr>
          <p:spPr>
            <a:xfrm>
              <a:off x="2489150" y="1580428"/>
              <a:ext cx="5971282"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3600" b="1" dirty="0">
                  <a:effectLst>
                    <a:outerShdw blurRad="38100" dist="38100" dir="2700000" algn="tl">
                      <a:srgbClr val="000000">
                        <a:alpha val="43137"/>
                      </a:srgbClr>
                    </a:outerShdw>
                  </a:effectLst>
                  <a:latin typeface="微軟正黑體" pitchFamily="34" charset="-120"/>
                  <a:ea typeface="微軟正黑體" pitchFamily="34" charset="-120"/>
                </a:rPr>
                <a:t>國際體育交流補助法規命令</a:t>
              </a:r>
            </a:p>
          </p:txBody>
        </p:sp>
        <p:grpSp>
          <p:nvGrpSpPr>
            <p:cNvPr id="14" name="群組 13"/>
            <p:cNvGrpSpPr/>
            <p:nvPr/>
          </p:nvGrpSpPr>
          <p:grpSpPr>
            <a:xfrm>
              <a:off x="1763688" y="1768318"/>
              <a:ext cx="5068179" cy="451938"/>
              <a:chOff x="1819774" y="1896942"/>
              <a:chExt cx="5068179" cy="451938"/>
            </a:xfrm>
          </p:grpSpPr>
          <p:cxnSp>
            <p:nvCxnSpPr>
              <p:cNvPr id="80" name="直線接點 22"/>
              <p:cNvCxnSpPr/>
              <p:nvPr/>
            </p:nvCxnSpPr>
            <p:spPr>
              <a:xfrm>
                <a:off x="2207433" y="2091632"/>
                <a:ext cx="4680520" cy="257248"/>
              </a:xfrm>
              <a:prstGeom prst="bentConnector3">
                <a:avLst>
                  <a:gd name="adj1" fmla="val 7060"/>
                </a:avLst>
              </a:prstGeom>
              <a:ln w="12700">
                <a:solidFill>
                  <a:srgbClr val="F5C636"/>
                </a:solidFill>
                <a:prstDash val="dash"/>
              </a:ln>
            </p:spPr>
            <p:style>
              <a:lnRef idx="1">
                <a:schemeClr val="accent1"/>
              </a:lnRef>
              <a:fillRef idx="0">
                <a:schemeClr val="accent1"/>
              </a:fillRef>
              <a:effectRef idx="0">
                <a:schemeClr val="accent1"/>
              </a:effectRef>
              <a:fontRef idx="minor">
                <a:schemeClr val="tx1"/>
              </a:fontRef>
            </p:style>
          </p:cxnSp>
          <p:grpSp>
            <p:nvGrpSpPr>
              <p:cNvPr id="81" name="群組 80"/>
              <p:cNvGrpSpPr/>
              <p:nvPr/>
            </p:nvGrpSpPr>
            <p:grpSpPr>
              <a:xfrm>
                <a:off x="1819774" y="1896942"/>
                <a:ext cx="421170" cy="421170"/>
                <a:chOff x="5023476" y="3019260"/>
                <a:chExt cx="421170" cy="421170"/>
              </a:xfrm>
            </p:grpSpPr>
            <p:sp>
              <p:nvSpPr>
                <p:cNvPr id="82" name="橢圓 81"/>
                <p:cNvSpPr/>
                <p:nvPr/>
              </p:nvSpPr>
              <p:spPr>
                <a:xfrm>
                  <a:off x="5023476" y="3019260"/>
                  <a:ext cx="421170" cy="421170"/>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83" name="加號 82"/>
                <p:cNvSpPr/>
                <p:nvPr/>
              </p:nvSpPr>
              <p:spPr>
                <a:xfrm>
                  <a:off x="5086424" y="3082208"/>
                  <a:ext cx="295275" cy="295275"/>
                </a:xfrm>
                <a:prstGeom prst="mathPlus">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grpSp>
        </p:grpSp>
      </p:grpSp>
      <p:grpSp>
        <p:nvGrpSpPr>
          <p:cNvPr id="16" name="群組 15"/>
          <p:cNvGrpSpPr/>
          <p:nvPr/>
        </p:nvGrpSpPr>
        <p:grpSpPr>
          <a:xfrm>
            <a:off x="971600" y="2790413"/>
            <a:ext cx="6527279" cy="796950"/>
            <a:chOff x="1763688" y="2416026"/>
            <a:chExt cx="6527279" cy="796950"/>
          </a:xfrm>
        </p:grpSpPr>
        <p:sp>
          <p:nvSpPr>
            <p:cNvPr id="28" name="標題 1"/>
            <p:cNvSpPr txBox="1">
              <a:spLocks/>
            </p:cNvSpPr>
            <p:nvPr/>
          </p:nvSpPr>
          <p:spPr>
            <a:xfrm>
              <a:off x="2484587" y="2416026"/>
              <a:ext cx="5806380"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3600" b="1" dirty="0">
                  <a:effectLst>
                    <a:outerShdw blurRad="38100" dist="38100" dir="2700000" algn="tl">
                      <a:srgbClr val="000000">
                        <a:alpha val="43137"/>
                      </a:srgbClr>
                    </a:outerShdw>
                  </a:effectLst>
                  <a:latin typeface="微軟正黑體" pitchFamily="34" charset="-120"/>
                  <a:ea typeface="微軟正黑體" pitchFamily="34" charset="-120"/>
                </a:rPr>
                <a:t>核結注意事項</a:t>
              </a:r>
            </a:p>
          </p:txBody>
        </p:sp>
        <p:grpSp>
          <p:nvGrpSpPr>
            <p:cNvPr id="89" name="群組 88"/>
            <p:cNvGrpSpPr/>
            <p:nvPr/>
          </p:nvGrpSpPr>
          <p:grpSpPr>
            <a:xfrm>
              <a:off x="1763688" y="2617022"/>
              <a:ext cx="5068179" cy="451938"/>
              <a:chOff x="1819774" y="1896942"/>
              <a:chExt cx="5068179" cy="451938"/>
            </a:xfrm>
          </p:grpSpPr>
          <p:cxnSp>
            <p:nvCxnSpPr>
              <p:cNvPr id="90" name="直線接點 22"/>
              <p:cNvCxnSpPr/>
              <p:nvPr/>
            </p:nvCxnSpPr>
            <p:spPr>
              <a:xfrm>
                <a:off x="2207433" y="2091632"/>
                <a:ext cx="4680520" cy="257248"/>
              </a:xfrm>
              <a:prstGeom prst="bentConnector3">
                <a:avLst>
                  <a:gd name="adj1" fmla="val 7060"/>
                </a:avLst>
              </a:prstGeom>
              <a:ln w="12700">
                <a:solidFill>
                  <a:srgbClr val="F5C636"/>
                </a:solidFill>
                <a:prstDash val="dash"/>
              </a:ln>
            </p:spPr>
            <p:style>
              <a:lnRef idx="1">
                <a:schemeClr val="accent1"/>
              </a:lnRef>
              <a:fillRef idx="0">
                <a:schemeClr val="accent1"/>
              </a:fillRef>
              <a:effectRef idx="0">
                <a:schemeClr val="accent1"/>
              </a:effectRef>
              <a:fontRef idx="minor">
                <a:schemeClr val="tx1"/>
              </a:fontRef>
            </p:style>
          </p:cxnSp>
          <p:grpSp>
            <p:nvGrpSpPr>
              <p:cNvPr id="91" name="群組 90"/>
              <p:cNvGrpSpPr/>
              <p:nvPr/>
            </p:nvGrpSpPr>
            <p:grpSpPr>
              <a:xfrm>
                <a:off x="1819774" y="1896942"/>
                <a:ext cx="421170" cy="421170"/>
                <a:chOff x="5023476" y="3019260"/>
                <a:chExt cx="421170" cy="421170"/>
              </a:xfrm>
            </p:grpSpPr>
            <p:sp>
              <p:nvSpPr>
                <p:cNvPr id="92" name="橢圓 91"/>
                <p:cNvSpPr/>
                <p:nvPr/>
              </p:nvSpPr>
              <p:spPr>
                <a:xfrm>
                  <a:off x="5023476" y="3019260"/>
                  <a:ext cx="421170" cy="421170"/>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93" name="加號 92"/>
                <p:cNvSpPr/>
                <p:nvPr/>
              </p:nvSpPr>
              <p:spPr>
                <a:xfrm>
                  <a:off x="5086424" y="3082208"/>
                  <a:ext cx="295275" cy="295275"/>
                </a:xfrm>
                <a:prstGeom prst="mathPlus">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grpSp>
        </p:grpSp>
      </p:grpSp>
      <p:grpSp>
        <p:nvGrpSpPr>
          <p:cNvPr id="17" name="群組 16"/>
          <p:cNvGrpSpPr/>
          <p:nvPr/>
        </p:nvGrpSpPr>
        <p:grpSpPr>
          <a:xfrm>
            <a:off x="971600" y="3654509"/>
            <a:ext cx="7848872" cy="796950"/>
            <a:chOff x="1763688" y="3212976"/>
            <a:chExt cx="7848872" cy="796950"/>
          </a:xfrm>
        </p:grpSpPr>
        <p:sp>
          <p:nvSpPr>
            <p:cNvPr id="29" name="標題 1"/>
            <p:cNvSpPr txBox="1">
              <a:spLocks/>
            </p:cNvSpPr>
            <p:nvPr/>
          </p:nvSpPr>
          <p:spPr>
            <a:xfrm>
              <a:off x="2483768" y="3212976"/>
              <a:ext cx="7128792"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3600" b="1" dirty="0">
                  <a:effectLst>
                    <a:outerShdw blurRad="38100" dist="38100" dir="2700000" algn="tl">
                      <a:srgbClr val="000000">
                        <a:alpha val="43137"/>
                      </a:srgbClr>
                    </a:outerShdw>
                  </a:effectLst>
                  <a:latin typeface="微軟正黑體" pitchFamily="34" charset="-120"/>
                  <a:ea typeface="微軟正黑體" pitchFamily="34" charset="-120"/>
                </a:rPr>
                <a:t>運動發展基金補助要點修正重點</a:t>
              </a:r>
            </a:p>
          </p:txBody>
        </p:sp>
        <p:grpSp>
          <p:nvGrpSpPr>
            <p:cNvPr id="94" name="群組 93"/>
            <p:cNvGrpSpPr/>
            <p:nvPr/>
          </p:nvGrpSpPr>
          <p:grpSpPr>
            <a:xfrm>
              <a:off x="1763688" y="3429000"/>
              <a:ext cx="5068179" cy="451938"/>
              <a:chOff x="1819774" y="1896942"/>
              <a:chExt cx="5068179" cy="451938"/>
            </a:xfrm>
          </p:grpSpPr>
          <p:cxnSp>
            <p:nvCxnSpPr>
              <p:cNvPr id="95" name="直線接點 22"/>
              <p:cNvCxnSpPr/>
              <p:nvPr/>
            </p:nvCxnSpPr>
            <p:spPr>
              <a:xfrm>
                <a:off x="2207433" y="2091632"/>
                <a:ext cx="4680520" cy="257248"/>
              </a:xfrm>
              <a:prstGeom prst="bentConnector3">
                <a:avLst>
                  <a:gd name="adj1" fmla="val 7060"/>
                </a:avLst>
              </a:prstGeom>
              <a:ln w="12700">
                <a:solidFill>
                  <a:srgbClr val="F5C636"/>
                </a:solidFill>
                <a:prstDash val="dash"/>
              </a:ln>
            </p:spPr>
            <p:style>
              <a:lnRef idx="1">
                <a:schemeClr val="accent1"/>
              </a:lnRef>
              <a:fillRef idx="0">
                <a:schemeClr val="accent1"/>
              </a:fillRef>
              <a:effectRef idx="0">
                <a:schemeClr val="accent1"/>
              </a:effectRef>
              <a:fontRef idx="minor">
                <a:schemeClr val="tx1"/>
              </a:fontRef>
            </p:style>
          </p:cxnSp>
          <p:grpSp>
            <p:nvGrpSpPr>
              <p:cNvPr id="96" name="群組 95"/>
              <p:cNvGrpSpPr/>
              <p:nvPr/>
            </p:nvGrpSpPr>
            <p:grpSpPr>
              <a:xfrm>
                <a:off x="1819774" y="1896942"/>
                <a:ext cx="421170" cy="421170"/>
                <a:chOff x="5023476" y="3019260"/>
                <a:chExt cx="421170" cy="421170"/>
              </a:xfrm>
            </p:grpSpPr>
            <p:sp>
              <p:nvSpPr>
                <p:cNvPr id="97" name="橢圓 96"/>
                <p:cNvSpPr/>
                <p:nvPr/>
              </p:nvSpPr>
              <p:spPr>
                <a:xfrm>
                  <a:off x="5023476" y="3019260"/>
                  <a:ext cx="421170" cy="421170"/>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98" name="加號 97"/>
                <p:cNvSpPr/>
                <p:nvPr/>
              </p:nvSpPr>
              <p:spPr>
                <a:xfrm>
                  <a:off x="5086424" y="3082208"/>
                  <a:ext cx="295275" cy="295275"/>
                </a:xfrm>
                <a:prstGeom prst="mathPlus">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grpSp>
        </p:grpSp>
      </p:grpSp>
      <p:sp>
        <p:nvSpPr>
          <p:cNvPr id="111" name="標題 1"/>
          <p:cNvSpPr txBox="1">
            <a:spLocks/>
          </p:cNvSpPr>
          <p:nvPr/>
        </p:nvSpPr>
        <p:spPr>
          <a:xfrm>
            <a:off x="1835696" y="5038234"/>
            <a:ext cx="4824536"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zh-TW" altLang="en-US" sz="2200" b="1" dirty="0" smtClean="0">
                <a:latin typeface="微軟正黑體" pitchFamily="34" charset="-120"/>
                <a:ea typeface="微軟正黑體" pitchFamily="34" charset="-120"/>
              </a:rPr>
              <a:t>附件</a:t>
            </a:r>
            <a:r>
              <a:rPr lang="en-US" altLang="zh-TW" sz="2200" b="1" dirty="0" smtClean="0">
                <a:latin typeface="微軟正黑體" pitchFamily="34" charset="-120"/>
                <a:ea typeface="微軟正黑體" pitchFamily="34" charset="-120"/>
              </a:rPr>
              <a:t>1-</a:t>
            </a:r>
            <a:r>
              <a:rPr lang="zh-TW" altLang="en-US" sz="2200" b="1" dirty="0" smtClean="0">
                <a:latin typeface="微軟正黑體" pitchFamily="34" charset="-120"/>
                <a:ea typeface="微軟正黑體" pitchFamily="34" charset="-120"/>
              </a:rPr>
              <a:t>出席國際會議成果報告範例</a:t>
            </a:r>
            <a:endParaRPr lang="en-US" altLang="zh-TW" sz="2200" b="1" dirty="0" smtClean="0">
              <a:latin typeface="微軟正黑體" pitchFamily="34" charset="-120"/>
              <a:ea typeface="微軟正黑體" pitchFamily="34" charset="-120"/>
            </a:endParaRPr>
          </a:p>
          <a:p>
            <a:pPr algn="l">
              <a:spcAft>
                <a:spcPts val="600"/>
              </a:spcAft>
            </a:pPr>
            <a:r>
              <a:rPr lang="zh-TW" altLang="en-US" sz="2200" b="1" dirty="0" smtClean="0">
                <a:latin typeface="微軟正黑體" pitchFamily="34" charset="-120"/>
                <a:ea typeface="微軟正黑體" pitchFamily="34" charset="-120"/>
              </a:rPr>
              <a:t>附件</a:t>
            </a:r>
            <a:r>
              <a:rPr lang="en-US" altLang="zh-TW" sz="2200" b="1" dirty="0" smtClean="0">
                <a:latin typeface="微軟正黑體" pitchFamily="34" charset="-120"/>
                <a:ea typeface="微軟正黑體" pitchFamily="34" charset="-120"/>
              </a:rPr>
              <a:t>2-</a:t>
            </a:r>
            <a:r>
              <a:rPr lang="zh-TW" altLang="en-US" sz="2200" b="1" dirty="0" smtClean="0">
                <a:latin typeface="微軟正黑體" pitchFamily="34" charset="-120"/>
                <a:ea typeface="微軟正黑體" pitchFamily="34" charset="-120"/>
              </a:rPr>
              <a:t>運動發展基金條文</a:t>
            </a:r>
            <a:r>
              <a:rPr lang="en-US" altLang="zh-TW" sz="2200" b="1" dirty="0" smtClean="0">
                <a:latin typeface="微軟正黑體" pitchFamily="34" charset="-120"/>
                <a:ea typeface="微軟正黑體" pitchFamily="34" charset="-120"/>
              </a:rPr>
              <a:t>(</a:t>
            </a:r>
            <a:r>
              <a:rPr lang="zh-TW" altLang="en-US" sz="2200" b="1" dirty="0" smtClean="0">
                <a:latin typeface="微軟正黑體" pitchFamily="34" charset="-120"/>
                <a:ea typeface="微軟正黑體" pitchFamily="34" charset="-120"/>
              </a:rPr>
              <a:t>修正版</a:t>
            </a:r>
            <a:r>
              <a:rPr lang="en-US" altLang="zh-TW" sz="2200" b="1" dirty="0" smtClean="0">
                <a:latin typeface="微軟正黑體" pitchFamily="34" charset="-120"/>
                <a:ea typeface="微軟正黑體" pitchFamily="34" charset="-120"/>
              </a:rPr>
              <a:t>)</a:t>
            </a:r>
            <a:endParaRPr lang="zh-TW" altLang="en-US" sz="2200" b="1" dirty="0">
              <a:latin typeface="微軟正黑體" pitchFamily="34" charset="-120"/>
              <a:ea typeface="微軟正黑體" pitchFamily="34" charset="-120"/>
            </a:endParaRPr>
          </a:p>
        </p:txBody>
      </p:sp>
      <p:sp>
        <p:nvSpPr>
          <p:cNvPr id="25" name="投影片編號版面配置區 24"/>
          <p:cNvSpPr>
            <a:spLocks noGrp="1"/>
          </p:cNvSpPr>
          <p:nvPr>
            <p:ph type="sldNum" sz="quarter" idx="12"/>
          </p:nvPr>
        </p:nvSpPr>
        <p:spPr/>
        <p:txBody>
          <a:bodyPr/>
          <a:lstStyle/>
          <a:p>
            <a:fld id="{0AB8262D-127D-4B52-9270-A7F8B3027EE8}" type="slidenum">
              <a:rPr lang="zh-TW" altLang="en-US" smtClean="0"/>
              <a:t>1</a:t>
            </a:fld>
            <a:endParaRPr lang="zh-TW" altLang="en-US"/>
          </a:p>
        </p:txBody>
      </p:sp>
    </p:spTree>
    <p:extLst>
      <p:ext uri="{BB962C8B-B14F-4D97-AF65-F5344CB8AC3E}">
        <p14:creationId xmlns:p14="http://schemas.microsoft.com/office/powerpoint/2010/main" val="2860827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AutoShape 5"/>
          <p:cNvSpPr>
            <a:spLocks noChangeArrowheads="1"/>
          </p:cNvSpPr>
          <p:nvPr/>
        </p:nvSpPr>
        <p:spPr bwMode="gray">
          <a:xfrm rot="16200000">
            <a:off x="4090503" y="562446"/>
            <a:ext cx="1421890" cy="7767601"/>
          </a:xfrm>
          <a:prstGeom prst="roundRect">
            <a:avLst>
              <a:gd name="adj" fmla="val 9523"/>
            </a:avLst>
          </a:prstGeom>
          <a:solidFill>
            <a:srgbClr val="F3BB1D">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 name="標題 1"/>
          <p:cNvSpPr txBox="1">
            <a:spLocks/>
          </p:cNvSpPr>
          <p:nvPr/>
        </p:nvSpPr>
        <p:spPr>
          <a:xfrm>
            <a:off x="179512" y="154259"/>
            <a:ext cx="7128792"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國際體育交流補助法規命令</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25" name="AutoShape 8"/>
          <p:cNvSpPr>
            <a:spLocks noChangeArrowheads="1"/>
          </p:cNvSpPr>
          <p:nvPr/>
        </p:nvSpPr>
        <p:spPr bwMode="gray">
          <a:xfrm rot="16200000">
            <a:off x="4004727" y="-1288563"/>
            <a:ext cx="1728192" cy="7632850"/>
          </a:xfrm>
          <a:prstGeom prst="roundRect">
            <a:avLst>
              <a:gd name="adj" fmla="val 9523"/>
            </a:avLst>
          </a:prstGeom>
          <a:solidFill>
            <a:srgbClr val="52CABF">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dirty="0"/>
          </a:p>
        </p:txBody>
      </p:sp>
      <p:sp>
        <p:nvSpPr>
          <p:cNvPr id="26" name="AutoShape 10"/>
          <p:cNvSpPr>
            <a:spLocks noChangeArrowheads="1"/>
          </p:cNvSpPr>
          <p:nvPr/>
        </p:nvSpPr>
        <p:spPr bwMode="gray">
          <a:xfrm rot="18662772">
            <a:off x="180215" y="1340151"/>
            <a:ext cx="1511324" cy="1079276"/>
          </a:xfrm>
          <a:prstGeom prst="downArrow">
            <a:avLst>
              <a:gd name="adj1" fmla="val 75111"/>
              <a:gd name="adj2" fmla="val 40843"/>
            </a:avLst>
          </a:prstGeom>
          <a:ln/>
        </p:spPr>
        <p:style>
          <a:lnRef idx="1">
            <a:schemeClr val="accent1"/>
          </a:lnRef>
          <a:fillRef idx="3">
            <a:schemeClr val="accent1"/>
          </a:fillRef>
          <a:effectRef idx="2">
            <a:schemeClr val="accent1"/>
          </a:effectRef>
          <a:fontRef idx="minor">
            <a:schemeClr val="lt1"/>
          </a:fontRef>
        </p:style>
        <p:txBody>
          <a:bodyPr wrap="none" anchor="ctr"/>
          <a:lstStyle/>
          <a:p>
            <a:pPr algn="ctr"/>
            <a:endParaRPr lang="zh-TW" altLang="en-US" sz="2800" dirty="0">
              <a:latin typeface="微軟正黑體" panose="020B0604030504040204" pitchFamily="34" charset="-120"/>
              <a:ea typeface="微軟正黑體" panose="020B0604030504040204" pitchFamily="34" charset="-120"/>
            </a:endParaRPr>
          </a:p>
        </p:txBody>
      </p:sp>
      <p:sp>
        <p:nvSpPr>
          <p:cNvPr id="4" name="文字方塊 3"/>
          <p:cNvSpPr txBox="1"/>
          <p:nvPr/>
        </p:nvSpPr>
        <p:spPr>
          <a:xfrm>
            <a:off x="1083959" y="1879790"/>
            <a:ext cx="7531022" cy="1261884"/>
          </a:xfrm>
          <a:prstGeom prst="rect">
            <a:avLst/>
          </a:prstGeom>
          <a:noFill/>
        </p:spPr>
        <p:txBody>
          <a:bodyPr wrap="square" rtlCol="0">
            <a:spAutoFit/>
          </a:bodyPr>
          <a:lstStyle/>
          <a:p>
            <a:pPr marL="514350" indent="-514350">
              <a:spcBef>
                <a:spcPts val="1200"/>
              </a:spcBef>
              <a:buFont typeface="+mj-lt"/>
              <a:buAutoNum type="arabicPeriod"/>
            </a:pPr>
            <a:r>
              <a:rPr lang="zh-TW" altLang="en-US" sz="3300" dirty="0">
                <a:latin typeface="Times New Roman" panose="02020603050405020304" pitchFamily="18" charset="0"/>
                <a:ea typeface="微軟正黑體" pitchFamily="34" charset="-120"/>
              </a:rPr>
              <a:t>國際體育交流活動推動及補助</a:t>
            </a:r>
            <a:r>
              <a:rPr lang="zh-TW" altLang="en-US" sz="3300" dirty="0" smtClean="0">
                <a:latin typeface="Times New Roman" panose="02020603050405020304" pitchFamily="18" charset="0"/>
                <a:ea typeface="微軟正黑體" pitchFamily="34" charset="-120"/>
              </a:rPr>
              <a:t>辦法</a:t>
            </a:r>
            <a:endParaRPr lang="en-US" altLang="zh-TW" sz="3300" dirty="0" smtClean="0">
              <a:latin typeface="Times New Roman" panose="02020603050405020304" pitchFamily="18" charset="0"/>
              <a:ea typeface="微軟正黑體" pitchFamily="34" charset="-120"/>
            </a:endParaRPr>
          </a:p>
          <a:p>
            <a:pPr marL="541338" indent="-541338">
              <a:spcBef>
                <a:spcPts val="1200"/>
              </a:spcBef>
              <a:buFont typeface="+mj-lt"/>
              <a:buAutoNum type="arabicPeriod"/>
            </a:pPr>
            <a:r>
              <a:rPr lang="zh-TW" altLang="en-US" sz="3300" dirty="0" smtClean="0">
                <a:latin typeface="Times New Roman" panose="02020603050405020304" pitchFamily="18" charset="0"/>
                <a:ea typeface="微軟正黑體" pitchFamily="34" charset="-120"/>
              </a:rPr>
              <a:t>辦理</a:t>
            </a:r>
            <a:r>
              <a:rPr lang="zh-TW" altLang="en-US" sz="3300" dirty="0">
                <a:latin typeface="Times New Roman" panose="02020603050405020304" pitchFamily="18" charset="0"/>
                <a:ea typeface="微軟正黑體" pitchFamily="34" charset="-120"/>
              </a:rPr>
              <a:t>國際體育交流活動補助作業</a:t>
            </a:r>
            <a:r>
              <a:rPr lang="zh-TW" altLang="en-US" sz="3300" dirty="0" smtClean="0">
                <a:latin typeface="Times New Roman" panose="02020603050405020304" pitchFamily="18" charset="0"/>
                <a:ea typeface="微軟正黑體" pitchFamily="34" charset="-120"/>
              </a:rPr>
              <a:t>要點</a:t>
            </a:r>
            <a:endParaRPr lang="en-US" altLang="zh-TW" sz="3300" dirty="0" smtClean="0">
              <a:latin typeface="Times New Roman" panose="02020603050405020304" pitchFamily="18" charset="0"/>
              <a:ea typeface="微軟正黑體" pitchFamily="34" charset="-120"/>
            </a:endParaRPr>
          </a:p>
        </p:txBody>
      </p:sp>
      <p:sp>
        <p:nvSpPr>
          <p:cNvPr id="7" name="文字方塊 6"/>
          <p:cNvSpPr txBox="1"/>
          <p:nvPr/>
        </p:nvSpPr>
        <p:spPr>
          <a:xfrm>
            <a:off x="539552" y="1320422"/>
            <a:ext cx="646331" cy="864096"/>
          </a:xfrm>
          <a:prstGeom prst="rect">
            <a:avLst/>
          </a:prstGeom>
          <a:noFill/>
        </p:spPr>
        <p:txBody>
          <a:bodyPr vert="eaVert" wrap="square" rtlCol="0">
            <a:spAutoFit/>
          </a:bodyPr>
          <a:lstStyle/>
          <a:p>
            <a:r>
              <a:rPr lang="zh-TW" altLang="en-US" sz="3000" dirty="0" smtClean="0">
                <a:solidFill>
                  <a:schemeClr val="bg1"/>
                </a:solidFill>
                <a:latin typeface="微軟正黑體" pitchFamily="34" charset="-120"/>
                <a:ea typeface="微軟正黑體" pitchFamily="34" charset="-120"/>
              </a:rPr>
              <a:t>公務</a:t>
            </a:r>
          </a:p>
        </p:txBody>
      </p:sp>
      <p:sp>
        <p:nvSpPr>
          <p:cNvPr id="31" name="AutoShape 10"/>
          <p:cNvSpPr>
            <a:spLocks noChangeArrowheads="1"/>
          </p:cNvSpPr>
          <p:nvPr/>
        </p:nvSpPr>
        <p:spPr bwMode="gray">
          <a:xfrm rot="19457986">
            <a:off x="154857" y="3266696"/>
            <a:ext cx="1511324" cy="1079276"/>
          </a:xfrm>
          <a:prstGeom prst="downArrow">
            <a:avLst>
              <a:gd name="adj1" fmla="val 75111"/>
              <a:gd name="adj2" fmla="val 40843"/>
            </a:avLst>
          </a:prstGeom>
          <a:ln/>
        </p:spPr>
        <p:style>
          <a:lnRef idx="1">
            <a:schemeClr val="accent3"/>
          </a:lnRef>
          <a:fillRef idx="3">
            <a:schemeClr val="accent3"/>
          </a:fillRef>
          <a:effectRef idx="2">
            <a:schemeClr val="accent3"/>
          </a:effectRef>
          <a:fontRef idx="minor">
            <a:schemeClr val="lt1"/>
          </a:fontRef>
        </p:style>
        <p:txBody>
          <a:bodyPr wrap="none" anchor="ctr"/>
          <a:lstStyle/>
          <a:p>
            <a:pPr algn="ctr"/>
            <a:endParaRPr lang="zh-TW" altLang="en-US" sz="2800" dirty="0">
              <a:latin typeface="微軟正黑體" panose="020B0604030504040204" pitchFamily="34" charset="-120"/>
              <a:ea typeface="微軟正黑體" panose="020B0604030504040204" pitchFamily="34" charset="-120"/>
            </a:endParaRPr>
          </a:p>
        </p:txBody>
      </p:sp>
      <p:sp>
        <p:nvSpPr>
          <p:cNvPr id="32" name="文字方塊 31"/>
          <p:cNvSpPr txBox="1"/>
          <p:nvPr/>
        </p:nvSpPr>
        <p:spPr>
          <a:xfrm>
            <a:off x="587353" y="3305237"/>
            <a:ext cx="646331" cy="864096"/>
          </a:xfrm>
          <a:prstGeom prst="rect">
            <a:avLst/>
          </a:prstGeom>
          <a:noFill/>
        </p:spPr>
        <p:txBody>
          <a:bodyPr vert="eaVert" wrap="square" rtlCol="0">
            <a:spAutoFit/>
          </a:bodyPr>
          <a:lstStyle/>
          <a:p>
            <a:r>
              <a:rPr lang="zh-TW" altLang="en-US" sz="3000" dirty="0" smtClean="0">
                <a:solidFill>
                  <a:schemeClr val="bg1"/>
                </a:solidFill>
                <a:latin typeface="微軟正黑體" pitchFamily="34" charset="-120"/>
                <a:ea typeface="微軟正黑體" pitchFamily="34" charset="-120"/>
              </a:rPr>
              <a:t>基金</a:t>
            </a:r>
          </a:p>
        </p:txBody>
      </p:sp>
      <p:sp>
        <p:nvSpPr>
          <p:cNvPr id="10" name="文字方塊 9"/>
          <p:cNvSpPr txBox="1"/>
          <p:nvPr/>
        </p:nvSpPr>
        <p:spPr>
          <a:xfrm>
            <a:off x="1499642" y="3954087"/>
            <a:ext cx="7067317" cy="1107996"/>
          </a:xfrm>
          <a:prstGeom prst="rect">
            <a:avLst/>
          </a:prstGeom>
          <a:noFill/>
        </p:spPr>
        <p:txBody>
          <a:bodyPr wrap="square" rtlCol="0">
            <a:spAutoFit/>
          </a:bodyPr>
          <a:lstStyle/>
          <a:p>
            <a:pPr>
              <a:spcBef>
                <a:spcPts val="1200"/>
              </a:spcBef>
            </a:pPr>
            <a:r>
              <a:rPr lang="zh-TW" altLang="en-US" sz="3300" dirty="0" smtClean="0">
                <a:latin typeface="Times New Roman" panose="02020603050405020304" pitchFamily="18" charset="0"/>
                <a:ea typeface="微軟正黑體" pitchFamily="34" charset="-120"/>
              </a:rPr>
              <a:t>教育部</a:t>
            </a:r>
            <a:r>
              <a:rPr lang="zh-TW" altLang="en-US" sz="3300" dirty="0">
                <a:latin typeface="Times New Roman" panose="02020603050405020304" pitchFamily="18" charset="0"/>
                <a:ea typeface="微軟正黑體" pitchFamily="34" charset="-120"/>
              </a:rPr>
              <a:t>運動發展基金辦理國際體育運動交流作業要點</a:t>
            </a:r>
            <a:endParaRPr lang="en-US" altLang="zh-TW" sz="3300" dirty="0" smtClean="0">
              <a:latin typeface="Times New Roman" panose="02020603050405020304" pitchFamily="18" charset="0"/>
              <a:ea typeface="微軟正黑體" pitchFamily="34" charset="-120"/>
            </a:endParaRPr>
          </a:p>
        </p:txBody>
      </p:sp>
      <p:sp>
        <p:nvSpPr>
          <p:cNvPr id="11" name="AutoShape 5"/>
          <p:cNvSpPr>
            <a:spLocks noChangeArrowheads="1"/>
          </p:cNvSpPr>
          <p:nvPr/>
        </p:nvSpPr>
        <p:spPr bwMode="gray">
          <a:xfrm rot="16200000">
            <a:off x="4318277" y="2093913"/>
            <a:ext cx="954360" cy="7767601"/>
          </a:xfrm>
          <a:prstGeom prst="roundRect">
            <a:avLst>
              <a:gd name="adj" fmla="val 9523"/>
            </a:avLst>
          </a:prstGeom>
          <a:noFill/>
          <a:ln/>
        </p:spPr>
        <p:style>
          <a:lnRef idx="2">
            <a:schemeClr val="accent2"/>
          </a:lnRef>
          <a:fillRef idx="1">
            <a:schemeClr val="lt1"/>
          </a:fillRef>
          <a:effectRef idx="0">
            <a:schemeClr val="accent2"/>
          </a:effectRef>
          <a:fontRef idx="minor">
            <a:schemeClr val="dk1"/>
          </a:fontRef>
        </p:style>
        <p:txBody>
          <a:bodyPr wrap="none" anchor="ctr"/>
          <a:lstStyle/>
          <a:p>
            <a:endParaRPr lang="zh-TW" altLang="en-US"/>
          </a:p>
        </p:txBody>
      </p:sp>
      <p:sp>
        <p:nvSpPr>
          <p:cNvPr id="2" name="圓角矩形 1"/>
          <p:cNvSpPr/>
          <p:nvPr/>
        </p:nvSpPr>
        <p:spPr>
          <a:xfrm>
            <a:off x="911655" y="5500157"/>
            <a:ext cx="447245" cy="959048"/>
          </a:xfrm>
          <a:prstGeom prst="roundRect">
            <a:avLst/>
          </a:prstGeom>
        </p:spPr>
        <p:style>
          <a:lnRef idx="0">
            <a:schemeClr val="accent2"/>
          </a:lnRef>
          <a:fillRef idx="3">
            <a:schemeClr val="accent2"/>
          </a:fillRef>
          <a:effectRef idx="3">
            <a:schemeClr val="accent2"/>
          </a:effectRef>
          <a:fontRef idx="minor">
            <a:schemeClr val="lt1"/>
          </a:fontRef>
        </p:style>
        <p:txBody>
          <a:bodyPr wrap="square" rtlCol="0" anchor="t">
            <a:spAutoFit/>
          </a:bodyPr>
          <a:lstStyle/>
          <a:p>
            <a:pPr algn="ctr" hangingPunct="0"/>
            <a:r>
              <a:rPr lang="zh-TW" altLang="en-US" sz="5400" b="1" dirty="0" smtClean="0">
                <a:solidFill>
                  <a:schemeClr val="bg1"/>
                </a:solidFill>
                <a:latin typeface="Bauhaus 93" pitchFamily="82" charset="0"/>
                <a:ea typeface="微軟正黑體" pitchFamily="34" charset="-120"/>
              </a:rPr>
              <a:t>！</a:t>
            </a:r>
          </a:p>
        </p:txBody>
      </p:sp>
      <p:sp>
        <p:nvSpPr>
          <p:cNvPr id="13" name="文字方塊 12"/>
          <p:cNvSpPr txBox="1"/>
          <p:nvPr/>
        </p:nvSpPr>
        <p:spPr>
          <a:xfrm>
            <a:off x="1628401" y="5500157"/>
            <a:ext cx="6932567" cy="954107"/>
          </a:xfrm>
          <a:prstGeom prst="rect">
            <a:avLst/>
          </a:prstGeom>
          <a:noFill/>
        </p:spPr>
        <p:txBody>
          <a:bodyPr wrap="square" rtlCol="0">
            <a:spAutoFit/>
          </a:bodyPr>
          <a:lstStyle/>
          <a:p>
            <a:pPr>
              <a:spcBef>
                <a:spcPts val="1200"/>
              </a:spcBef>
            </a:pPr>
            <a:r>
              <a:rPr lang="en-US" altLang="zh-TW" sz="2800" dirty="0">
                <a:latin typeface="Times New Roman" panose="02020603050405020304" pitchFamily="18" charset="0"/>
                <a:ea typeface="微軟正黑體" pitchFamily="34" charset="-120"/>
              </a:rPr>
              <a:t>http://edu.law.moe.gov.tw/LawCategoryContentList.aspx?id=46</a:t>
            </a:r>
            <a:endParaRPr lang="en-US" altLang="zh-TW" sz="2800" dirty="0" smtClean="0">
              <a:latin typeface="Times New Roman" panose="02020603050405020304" pitchFamily="18" charset="0"/>
              <a:ea typeface="微軟正黑體" pitchFamily="34" charset="-120"/>
            </a:endParaRPr>
          </a:p>
        </p:txBody>
      </p:sp>
    </p:spTree>
    <p:extLst>
      <p:ext uri="{BB962C8B-B14F-4D97-AF65-F5344CB8AC3E}">
        <p14:creationId xmlns:p14="http://schemas.microsoft.com/office/powerpoint/2010/main" val="2004940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標題 1"/>
          <p:cNvSpPr txBox="1">
            <a:spLocks/>
          </p:cNvSpPr>
          <p:nvPr/>
        </p:nvSpPr>
        <p:spPr>
          <a:xfrm>
            <a:off x="107503" y="10743"/>
            <a:ext cx="6480721"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核結注意事項</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20" name="橢圓 19"/>
          <p:cNvSpPr/>
          <p:nvPr/>
        </p:nvSpPr>
        <p:spPr>
          <a:xfrm>
            <a:off x="7591419" y="3611401"/>
            <a:ext cx="216000" cy="2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7" name="直線接點 16"/>
          <p:cNvCxnSpPr/>
          <p:nvPr/>
        </p:nvCxnSpPr>
        <p:spPr>
          <a:xfrm>
            <a:off x="107503" y="3222133"/>
            <a:ext cx="8784976" cy="0"/>
          </a:xfrm>
          <a:prstGeom prst="line">
            <a:avLst/>
          </a:prstGeom>
          <a:ln w="38100">
            <a:solidFill>
              <a:schemeClr val="tx1">
                <a:lumMod val="75000"/>
                <a:lumOff val="2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手繪多邊形 17"/>
          <p:cNvSpPr/>
          <p:nvPr/>
        </p:nvSpPr>
        <p:spPr>
          <a:xfrm>
            <a:off x="3426323" y="3410460"/>
            <a:ext cx="1693300" cy="669710"/>
          </a:xfrm>
          <a:custGeom>
            <a:avLst/>
            <a:gdLst>
              <a:gd name="connsiteX0" fmla="*/ 841943 w 1683886"/>
              <a:gd name="connsiteY0" fmla="*/ 0 h 1092014"/>
              <a:gd name="connsiteX1" fmla="*/ 962121 w 1683886"/>
              <a:gd name="connsiteY1" fmla="*/ 191899 h 1092014"/>
              <a:gd name="connsiteX2" fmla="*/ 1683886 w 1683886"/>
              <a:gd name="connsiteY2" fmla="*/ 191899 h 1092014"/>
              <a:gd name="connsiteX3" fmla="*/ 1683886 w 1683886"/>
              <a:gd name="connsiteY3" fmla="*/ 1092014 h 1092014"/>
              <a:gd name="connsiteX4" fmla="*/ 0 w 1683886"/>
              <a:gd name="connsiteY4" fmla="*/ 1092014 h 1092014"/>
              <a:gd name="connsiteX5" fmla="*/ 0 w 1683886"/>
              <a:gd name="connsiteY5" fmla="*/ 191899 h 1092014"/>
              <a:gd name="connsiteX6" fmla="*/ 721766 w 1683886"/>
              <a:gd name="connsiteY6" fmla="*/ 191899 h 109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3886" h="1092014">
                <a:moveTo>
                  <a:pt x="841943" y="0"/>
                </a:moveTo>
                <a:lnTo>
                  <a:pt x="962121" y="191899"/>
                </a:lnTo>
                <a:lnTo>
                  <a:pt x="1683886" y="191899"/>
                </a:lnTo>
                <a:lnTo>
                  <a:pt x="1683886" y="1092014"/>
                </a:lnTo>
                <a:lnTo>
                  <a:pt x="0" y="1092014"/>
                </a:lnTo>
                <a:lnTo>
                  <a:pt x="0" y="191899"/>
                </a:lnTo>
                <a:lnTo>
                  <a:pt x="721766" y="191899"/>
                </a:lnTo>
                <a:close/>
              </a:path>
            </a:pathLst>
          </a:custGeom>
          <a:ln/>
        </p:spPr>
        <p:style>
          <a:lnRef idx="0">
            <a:schemeClr val="accent4"/>
          </a:lnRef>
          <a:fillRef idx="3">
            <a:schemeClr val="accent4"/>
          </a:fillRef>
          <a:effectRef idx="3">
            <a:schemeClr val="accent4"/>
          </a:effectRef>
          <a:fontRef idx="minor">
            <a:schemeClr val="lt1"/>
          </a:fontRef>
        </p:style>
        <p:txBody>
          <a:bodyPr vert="horz" rtlCol="0" anchor="ctr">
            <a:scene3d>
              <a:camera prst="orthographicFront">
                <a:rot lat="21299999" lon="0" rev="0"/>
              </a:camera>
              <a:lightRig rig="threePt" dir="t"/>
            </a:scene3d>
          </a:bodyPr>
          <a:lstStyle/>
          <a:p>
            <a:pPr marL="0" marR="0" lvl="0" indent="0" algn="ctr" defTabSz="914400" eaLnBrk="1" fontAlgn="auto" latinLnBrk="0" hangingPunct="1">
              <a:lnSpc>
                <a:spcPct val="100000"/>
              </a:lnSpc>
              <a:spcAft>
                <a:spcPts val="0"/>
              </a:spcAft>
              <a:buClrTx/>
              <a:buSzTx/>
              <a:buFontTx/>
              <a:buNone/>
              <a:tabLst/>
              <a:defRPr/>
            </a:pPr>
            <a:endParaRPr lang="en-US" altLang="zh-TW" sz="800" b="1" kern="0" dirty="0">
              <a:solidFill>
                <a:sysClr val="window" lastClr="FFFFFF"/>
              </a:solidFill>
              <a:latin typeface="Arial"/>
              <a:ea typeface="微軟正黑體"/>
            </a:endParaRPr>
          </a:p>
          <a:p>
            <a:pPr marL="0" marR="0" lvl="0" indent="0" algn="ctr" defTabSz="914400" eaLnBrk="1" fontAlgn="auto" latinLnBrk="0" hangingPunct="1">
              <a:lnSpc>
                <a:spcPct val="100000"/>
              </a:lnSpc>
              <a:spcAft>
                <a:spcPts val="0"/>
              </a:spcAft>
              <a:buClrTx/>
              <a:buSzTx/>
              <a:buFontTx/>
              <a:buNone/>
              <a:tabLst/>
              <a:defRPr/>
            </a:pPr>
            <a:r>
              <a:rPr kumimoji="0" lang="zh-TW" altLang="en-US" sz="2000" b="1" i="0" u="none" strike="noStrike" kern="0" cap="none" spc="0" normalizeH="0" baseline="0" noProof="0" dirty="0" smtClean="0">
                <a:ln>
                  <a:noFill/>
                </a:ln>
                <a:solidFill>
                  <a:sysClr val="window" lastClr="FFFFFF"/>
                </a:solidFill>
                <a:effectLst/>
                <a:uLnTx/>
                <a:uFillTx/>
                <a:latin typeface="Arial"/>
                <a:ea typeface="微軟正黑體"/>
                <a:cs typeface="+mn-cs"/>
              </a:rPr>
              <a:t>活動期間</a:t>
            </a:r>
            <a:endParaRPr kumimoji="0" lang="zh-TW" altLang="en-US" sz="2000" b="1" i="0" u="none" strike="noStrike" kern="0" cap="none" spc="0" normalizeH="0" baseline="0" noProof="0" dirty="0">
              <a:ln>
                <a:noFill/>
              </a:ln>
              <a:solidFill>
                <a:sysClr val="window" lastClr="FFFFFF"/>
              </a:solidFill>
              <a:effectLst/>
              <a:uLnTx/>
              <a:uFillTx/>
              <a:latin typeface="Arial"/>
              <a:ea typeface="微軟正黑體"/>
              <a:cs typeface="+mn-cs"/>
            </a:endParaRPr>
          </a:p>
        </p:txBody>
      </p:sp>
      <p:sp>
        <p:nvSpPr>
          <p:cNvPr id="21" name="橢圓 20"/>
          <p:cNvSpPr/>
          <p:nvPr/>
        </p:nvSpPr>
        <p:spPr>
          <a:xfrm>
            <a:off x="4118771" y="3081701"/>
            <a:ext cx="307382" cy="307382"/>
          </a:xfrm>
          <a:prstGeom prst="ellipse">
            <a:avLst/>
          </a:prstGeom>
          <a:solidFill>
            <a:schemeClr val="accent4">
              <a:lumMod val="75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22" name="橢圓 21"/>
          <p:cNvSpPr/>
          <p:nvPr/>
        </p:nvSpPr>
        <p:spPr>
          <a:xfrm>
            <a:off x="1627621" y="3068442"/>
            <a:ext cx="307382" cy="307382"/>
          </a:xfrm>
          <a:prstGeom prst="ellipse">
            <a:avLst/>
          </a:prstGeom>
          <a:solidFill>
            <a:srgbClr val="9ACA9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24" name="矩形 23"/>
          <p:cNvSpPr/>
          <p:nvPr/>
        </p:nvSpPr>
        <p:spPr>
          <a:xfrm>
            <a:off x="622933" y="3377856"/>
            <a:ext cx="2262158" cy="678519"/>
          </a:xfrm>
          <a:prstGeom prst="rect">
            <a:avLst/>
          </a:prstGeom>
        </p:spPr>
        <p:txBody>
          <a:bodyPr wrap="none">
            <a:spAutoFit/>
          </a:bodyPr>
          <a:lstStyle/>
          <a:p>
            <a:pPr algn="just">
              <a:lnSpc>
                <a:spcPct val="110000"/>
              </a:lnSpc>
            </a:pPr>
            <a:r>
              <a:rPr lang="zh-TW" altLang="en-US" b="1" dirty="0" smtClean="0">
                <a:latin typeface="微軟正黑體" pitchFamily="34" charset="-120"/>
                <a:ea typeface="微軟正黑體" pitchFamily="34" charset="-120"/>
              </a:rPr>
              <a:t>收</a:t>
            </a:r>
            <a:r>
              <a:rPr lang="zh-TW" altLang="en-US" b="1" dirty="0">
                <a:latin typeface="微軟正黑體" pitchFamily="34" charset="-120"/>
                <a:ea typeface="微軟正黑體" pitchFamily="34" charset="-120"/>
              </a:rPr>
              <a:t>受補助通知</a:t>
            </a:r>
            <a:r>
              <a:rPr lang="zh-TW" altLang="en-US" b="1" dirty="0" smtClean="0">
                <a:latin typeface="微軟正黑體" pitchFamily="34" charset="-120"/>
                <a:ea typeface="微軟正黑體" pitchFamily="34" charset="-120"/>
              </a:rPr>
              <a:t>後來函</a:t>
            </a:r>
            <a:endParaRPr lang="en-US" altLang="zh-TW" b="1" dirty="0" smtClean="0">
              <a:latin typeface="微軟正黑體" pitchFamily="34" charset="-120"/>
              <a:ea typeface="微軟正黑體" pitchFamily="34" charset="-120"/>
            </a:endParaRPr>
          </a:p>
          <a:p>
            <a:pPr algn="just">
              <a:lnSpc>
                <a:spcPct val="110000"/>
              </a:lnSpc>
            </a:pPr>
            <a:r>
              <a:rPr lang="zh-TW" altLang="en-US" b="1" dirty="0" smtClean="0">
                <a:latin typeface="微軟正黑體" pitchFamily="34" charset="-120"/>
                <a:ea typeface="微軟正黑體" pitchFamily="34" charset="-120"/>
              </a:rPr>
              <a:t>請領補助第</a:t>
            </a:r>
            <a:r>
              <a:rPr lang="en-US" altLang="zh-TW" b="1" dirty="0" smtClean="0">
                <a:latin typeface="微軟正黑體" pitchFamily="34" charset="-120"/>
                <a:ea typeface="微軟正黑體" pitchFamily="34" charset="-120"/>
              </a:rPr>
              <a:t>1</a:t>
            </a:r>
            <a:r>
              <a:rPr lang="zh-TW" altLang="en-US" b="1" dirty="0" smtClean="0">
                <a:latin typeface="微軟正黑體" pitchFamily="34" charset="-120"/>
                <a:ea typeface="微軟正黑體" pitchFamily="34" charset="-120"/>
              </a:rPr>
              <a:t>期經費</a:t>
            </a:r>
            <a:endParaRPr lang="zh-TW" altLang="en-US" b="1" dirty="0">
              <a:latin typeface="微軟正黑體" pitchFamily="34" charset="-120"/>
              <a:ea typeface="微軟正黑體" pitchFamily="34" charset="-120"/>
            </a:endParaRPr>
          </a:p>
        </p:txBody>
      </p:sp>
      <p:sp>
        <p:nvSpPr>
          <p:cNvPr id="28" name="橢圓 27"/>
          <p:cNvSpPr/>
          <p:nvPr/>
        </p:nvSpPr>
        <p:spPr>
          <a:xfrm>
            <a:off x="6577086" y="3080415"/>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3" name="矩形 2"/>
          <p:cNvSpPr/>
          <p:nvPr/>
        </p:nvSpPr>
        <p:spPr>
          <a:xfrm>
            <a:off x="5253449" y="3396235"/>
            <a:ext cx="2954655" cy="646331"/>
          </a:xfrm>
          <a:prstGeom prst="rect">
            <a:avLst/>
          </a:prstGeom>
        </p:spPr>
        <p:txBody>
          <a:bodyPr wrap="none">
            <a:spAutoFit/>
          </a:bodyPr>
          <a:lstStyle/>
          <a:p>
            <a:pPr algn="ctr"/>
            <a:r>
              <a:rPr lang="zh-TW" altLang="en-US" b="1" dirty="0">
                <a:latin typeface="微軟正黑體" pitchFamily="34" charset="-120"/>
                <a:ea typeface="微軟正黑體" pitchFamily="34" charset="-120"/>
              </a:rPr>
              <a:t>活動結束</a:t>
            </a:r>
            <a:r>
              <a:rPr lang="en-US" altLang="zh-TW" b="1" dirty="0">
                <a:latin typeface="微軟正黑體" pitchFamily="34" charset="-120"/>
                <a:ea typeface="微軟正黑體" pitchFamily="34" charset="-120"/>
              </a:rPr>
              <a:t>2</a:t>
            </a:r>
            <a:r>
              <a:rPr lang="zh-TW" altLang="en-US" b="1" dirty="0">
                <a:latin typeface="微軟正黑體" pitchFamily="34" charset="-120"/>
                <a:ea typeface="微軟正黑體" pitchFamily="34" charset="-120"/>
              </a:rPr>
              <a:t>個月</a:t>
            </a:r>
            <a:r>
              <a:rPr lang="zh-TW" altLang="en-US" b="1" dirty="0" smtClean="0">
                <a:latin typeface="微軟正黑體" pitchFamily="34" charset="-120"/>
                <a:ea typeface="微軟正黑體" pitchFamily="34" charset="-120"/>
              </a:rPr>
              <a:t>內</a:t>
            </a:r>
            <a:endParaRPr lang="en-US" altLang="zh-TW" b="1" dirty="0" smtClean="0">
              <a:latin typeface="微軟正黑體" pitchFamily="34" charset="-120"/>
              <a:ea typeface="微軟正黑體" pitchFamily="34" charset="-120"/>
            </a:endParaRPr>
          </a:p>
          <a:p>
            <a:pPr algn="ctr"/>
            <a:r>
              <a:rPr lang="zh-TW" altLang="en-US" b="1" dirty="0" smtClean="0">
                <a:latin typeface="微軟正黑體" pitchFamily="34" charset="-120"/>
                <a:ea typeface="微軟正黑體" pitchFamily="34" charset="-120"/>
              </a:rPr>
              <a:t>向</a:t>
            </a:r>
            <a:r>
              <a:rPr lang="zh-TW" altLang="en-US" b="1" dirty="0">
                <a:latin typeface="微軟正黑體" pitchFamily="34" charset="-120"/>
                <a:ea typeface="微軟正黑體" pitchFamily="34" charset="-120"/>
              </a:rPr>
              <a:t>本</a:t>
            </a:r>
            <a:r>
              <a:rPr lang="zh-TW" altLang="en-US" b="1" dirty="0" smtClean="0">
                <a:latin typeface="微軟正黑體" pitchFamily="34" charset="-120"/>
                <a:ea typeface="微軟正黑體" pitchFamily="34" charset="-120"/>
              </a:rPr>
              <a:t>署申請</a:t>
            </a:r>
            <a:r>
              <a:rPr lang="zh-TW" altLang="en-US" b="1" dirty="0">
                <a:latin typeface="微軟正黑體" pitchFamily="34" charset="-120"/>
                <a:ea typeface="微軟正黑體" pitchFamily="34" charset="-120"/>
              </a:rPr>
              <a:t>撥付餘款及核結</a:t>
            </a:r>
          </a:p>
        </p:txBody>
      </p:sp>
      <p:grpSp>
        <p:nvGrpSpPr>
          <p:cNvPr id="46" name="群組 45"/>
          <p:cNvGrpSpPr/>
          <p:nvPr/>
        </p:nvGrpSpPr>
        <p:grpSpPr>
          <a:xfrm>
            <a:off x="234538" y="4505765"/>
            <a:ext cx="8707927" cy="1600438"/>
            <a:chOff x="5141665" y="4375927"/>
            <a:chExt cx="3729456" cy="1600438"/>
          </a:xfrm>
        </p:grpSpPr>
        <p:sp>
          <p:nvSpPr>
            <p:cNvPr id="47" name="矩形 46"/>
            <p:cNvSpPr/>
            <p:nvPr/>
          </p:nvSpPr>
          <p:spPr>
            <a:xfrm>
              <a:off x="5417121" y="4375927"/>
              <a:ext cx="3454000" cy="1600438"/>
            </a:xfrm>
            <a:prstGeom prst="rect">
              <a:avLst/>
            </a:prstGeom>
            <a:solidFill>
              <a:schemeClr val="bg1"/>
            </a:solidFill>
            <a:ln w="28575">
              <a:solidFill>
                <a:srgbClr val="FF0000"/>
              </a:solidFill>
            </a:ln>
          </p:spPr>
          <p:txBody>
            <a:bodyPr wrap="square" anchor="ctr">
              <a:spAutoFit/>
            </a:bodyPr>
            <a:lstStyle/>
            <a:p>
              <a:pPr marL="266700" indent="-266700" algn="just" hangingPunct="0">
                <a:spcBef>
                  <a:spcPts val="600"/>
                </a:spcBef>
                <a:buFont typeface="+mj-lt"/>
                <a:buAutoNum type="arabicPeriod"/>
              </a:pPr>
              <a:r>
                <a:rPr lang="zh-TW" altLang="en-US" sz="2200" dirty="0" smtClean="0">
                  <a:latin typeface="微軟正黑體" pitchFamily="34" charset="-120"/>
                  <a:ea typeface="微軟正黑體" pitchFamily="34" charset="-120"/>
                </a:rPr>
                <a:t>實際總支用低於核定總經費者，按核定比率撥付補助款。</a:t>
              </a:r>
              <a:endParaRPr lang="en-US" altLang="zh-TW" sz="2200" dirty="0">
                <a:latin typeface="微軟正黑體" pitchFamily="34" charset="-120"/>
                <a:ea typeface="微軟正黑體" pitchFamily="34" charset="-120"/>
              </a:endParaRPr>
            </a:p>
            <a:p>
              <a:pPr marL="266700" indent="-266700" algn="just" hangingPunct="0">
                <a:spcBef>
                  <a:spcPts val="600"/>
                </a:spcBef>
                <a:buFont typeface="+mj-lt"/>
                <a:buAutoNum type="arabicPeriod"/>
              </a:pPr>
              <a:r>
                <a:rPr lang="zh-TW" altLang="en-US" sz="2200" dirty="0" smtClean="0">
                  <a:latin typeface="微軟正黑體" pitchFamily="34" charset="-120"/>
                  <a:ea typeface="微軟正黑體" pitchFamily="34" charset="-120"/>
                </a:rPr>
                <a:t>至</a:t>
              </a:r>
              <a:r>
                <a:rPr lang="zh-TW" altLang="en-US" sz="2200" dirty="0">
                  <a:latin typeface="微軟正黑體" pitchFamily="34" charset="-120"/>
                  <a:ea typeface="微軟正黑體" pitchFamily="34" charset="-120"/>
                </a:rPr>
                <a:t>遲應於每年</a:t>
              </a:r>
              <a:r>
                <a:rPr lang="en-US" altLang="zh-TW" sz="2200" dirty="0">
                  <a:latin typeface="微軟正黑體" pitchFamily="34" charset="-120"/>
                  <a:ea typeface="微軟正黑體" pitchFamily="34" charset="-120"/>
                </a:rPr>
                <a:t>12</a:t>
              </a:r>
              <a:r>
                <a:rPr lang="zh-TW" altLang="en-US" sz="2200" dirty="0">
                  <a:latin typeface="微軟正黑體" pitchFamily="34" charset="-120"/>
                  <a:ea typeface="微軟正黑體" pitchFamily="34" charset="-120"/>
                </a:rPr>
                <a:t>月</a:t>
              </a:r>
              <a:r>
                <a:rPr lang="en-US" altLang="zh-TW" sz="2200" dirty="0">
                  <a:latin typeface="微軟正黑體" pitchFamily="34" charset="-120"/>
                  <a:ea typeface="微軟正黑體" pitchFamily="34" charset="-120"/>
                </a:rPr>
                <a:t>15</a:t>
              </a:r>
              <a:r>
                <a:rPr lang="zh-TW" altLang="en-US" sz="2200" dirty="0">
                  <a:latin typeface="微軟正黑體" pitchFamily="34" charset="-120"/>
                  <a:ea typeface="微軟正黑體" pitchFamily="34" charset="-120"/>
                </a:rPr>
                <a:t>日前辦理核結</a:t>
              </a:r>
              <a:r>
                <a:rPr lang="zh-TW" altLang="en-US" sz="2200" dirty="0" smtClean="0">
                  <a:latin typeface="微軟正黑體" pitchFamily="34" charset="-120"/>
                  <a:ea typeface="微軟正黑體" pitchFamily="34" charset="-120"/>
                </a:rPr>
                <a:t>。</a:t>
              </a:r>
              <a:endParaRPr lang="en-US" altLang="zh-TW" sz="2200" dirty="0" smtClean="0">
                <a:latin typeface="微軟正黑體" pitchFamily="34" charset="-120"/>
                <a:ea typeface="微軟正黑體" pitchFamily="34" charset="-120"/>
              </a:endParaRPr>
            </a:p>
            <a:p>
              <a:pPr marL="266700" indent="-266700" algn="just" hangingPunct="0">
                <a:spcBef>
                  <a:spcPts val="600"/>
                </a:spcBef>
                <a:buFont typeface="+mj-lt"/>
                <a:buAutoNum type="arabicPeriod"/>
              </a:pPr>
              <a:r>
                <a:rPr lang="zh-TW" altLang="en-US" sz="2200" dirty="0" smtClean="0">
                  <a:latin typeface="微軟正黑體" pitchFamily="34" charset="-120"/>
                  <a:ea typeface="微軟正黑體" pitchFamily="34" charset="-120"/>
                </a:rPr>
                <a:t>行政</a:t>
              </a:r>
              <a:r>
                <a:rPr lang="zh-TW" altLang="en-US" sz="2200" dirty="0">
                  <a:latin typeface="微軟正黑體" pitchFamily="34" charset="-120"/>
                  <a:ea typeface="微軟正黑體" pitchFamily="34" charset="-120"/>
                </a:rPr>
                <a:t>配合度（經費核結、重要會議活動參與度），將列入經費補助審查參考</a:t>
              </a:r>
              <a:r>
                <a:rPr lang="zh-TW" altLang="en-US" sz="2200" dirty="0" smtClean="0">
                  <a:latin typeface="微軟正黑體" pitchFamily="34" charset="-120"/>
                  <a:ea typeface="微軟正黑體" pitchFamily="34" charset="-120"/>
                </a:rPr>
                <a:t>。</a:t>
              </a:r>
              <a:endParaRPr lang="zh-TW" altLang="en-US" sz="2200" dirty="0">
                <a:latin typeface="微軟正黑體" pitchFamily="34" charset="-120"/>
                <a:ea typeface="微軟正黑體" pitchFamily="34" charset="-120"/>
              </a:endParaRPr>
            </a:p>
          </p:txBody>
        </p:sp>
        <p:sp>
          <p:nvSpPr>
            <p:cNvPr id="48" name="矩形 47"/>
            <p:cNvSpPr/>
            <p:nvPr/>
          </p:nvSpPr>
          <p:spPr>
            <a:xfrm>
              <a:off x="5141665" y="4403606"/>
              <a:ext cx="249481" cy="1554272"/>
            </a:xfrm>
            <a:prstGeom prst="rect">
              <a:avLst/>
            </a:prstGeom>
            <a:solidFill>
              <a:srgbClr val="FF0000"/>
            </a:solidFill>
            <a:ln w="28575">
              <a:solidFill>
                <a:srgbClr val="FF0000"/>
              </a:solidFill>
            </a:ln>
          </p:spPr>
          <p:txBody>
            <a:bodyPr wrap="square">
              <a:spAutoFit/>
            </a:bodyPr>
            <a:lstStyle/>
            <a:p>
              <a:pPr algn="ctr"/>
              <a:r>
                <a:rPr lang="zh-TW" altLang="en-US" sz="9500" dirty="0" smtClean="0">
                  <a:solidFill>
                    <a:schemeClr val="bg1"/>
                  </a:solidFill>
                  <a:latin typeface="Bauhaus 93" pitchFamily="82" charset="0"/>
                  <a:ea typeface="微軟正黑體" pitchFamily="34" charset="-120"/>
                </a:rPr>
                <a:t>！</a:t>
              </a:r>
              <a:endParaRPr lang="zh-TW" altLang="en-US" sz="9500" dirty="0">
                <a:solidFill>
                  <a:schemeClr val="bg1"/>
                </a:solidFill>
                <a:latin typeface="Bauhaus 93" pitchFamily="82" charset="0"/>
                <a:ea typeface="微軟正黑體" pitchFamily="34" charset="-120"/>
              </a:endParaRPr>
            </a:p>
          </p:txBody>
        </p:sp>
      </p:grpSp>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3</a:t>
            </a:fld>
            <a:endParaRPr lang="zh-TW" altLang="en-US" dirty="0"/>
          </a:p>
        </p:txBody>
      </p:sp>
      <p:sp>
        <p:nvSpPr>
          <p:cNvPr id="9" name="圓角矩形圖說文字 8"/>
          <p:cNvSpPr/>
          <p:nvPr/>
        </p:nvSpPr>
        <p:spPr>
          <a:xfrm>
            <a:off x="331284" y="1731406"/>
            <a:ext cx="3623078" cy="1113496"/>
          </a:xfrm>
          <a:prstGeom prst="wedgeRoundRectCallout">
            <a:avLst>
              <a:gd name="adj1" fmla="val -9668"/>
              <a:gd name="adj2" fmla="val 69985"/>
              <a:gd name="adj3" fmla="val 16667"/>
            </a:avLst>
          </a:prstGeom>
          <a:noFill/>
          <a:ln>
            <a:solidFill>
              <a:srgbClr val="9ACA9F"/>
            </a:solidFill>
          </a:ln>
        </p:spPr>
        <p:style>
          <a:lnRef idx="2">
            <a:schemeClr val="accent5"/>
          </a:lnRef>
          <a:fillRef idx="1">
            <a:schemeClr val="lt1"/>
          </a:fillRef>
          <a:effectRef idx="0">
            <a:schemeClr val="accent5"/>
          </a:effectRef>
          <a:fontRef idx="minor">
            <a:schemeClr val="dk1"/>
          </a:fontRef>
        </p:style>
        <p:txBody>
          <a:bodyPr wrap="square" rtlCol="0" anchor="ctr">
            <a:spAutoFit/>
          </a:bodyPr>
          <a:lstStyle/>
          <a:p>
            <a:pPr marL="342900" indent="-342900" algn="just" hangingPunct="0">
              <a:lnSpc>
                <a:spcPct val="110000"/>
              </a:lnSpc>
              <a:buFont typeface="+mj-lt"/>
              <a:buAutoNum type="arabicPeriod"/>
            </a:pPr>
            <a:r>
              <a:rPr lang="zh-TW" altLang="en-US" dirty="0">
                <a:latin typeface="微軟正黑體" pitchFamily="34" charset="-120"/>
                <a:ea typeface="微軟正黑體" pitchFamily="34" charset="-120"/>
              </a:rPr>
              <a:t>第１期款領據</a:t>
            </a:r>
            <a:endParaRPr lang="en-US" altLang="zh-TW" dirty="0">
              <a:latin typeface="微軟正黑體" pitchFamily="34" charset="-120"/>
              <a:ea typeface="微軟正黑體" pitchFamily="34" charset="-120"/>
            </a:endParaRPr>
          </a:p>
          <a:p>
            <a:pPr marL="342900" indent="-342900" algn="just" hangingPunct="0">
              <a:lnSpc>
                <a:spcPct val="110000"/>
              </a:lnSpc>
              <a:buFont typeface="+mj-lt"/>
              <a:buAutoNum type="arabicPeriod"/>
            </a:pPr>
            <a:r>
              <a:rPr lang="zh-TW" altLang="en-US" dirty="0">
                <a:latin typeface="微軟正黑體" pitchFamily="34" charset="-120"/>
                <a:ea typeface="微軟正黑體" pitchFamily="34" charset="-120"/>
              </a:rPr>
              <a:t>修正後經費預算表</a:t>
            </a:r>
            <a:endParaRPr lang="en-US" altLang="zh-TW" dirty="0">
              <a:latin typeface="微軟正黑體" pitchFamily="34" charset="-120"/>
              <a:ea typeface="微軟正黑體" pitchFamily="34" charset="-120"/>
            </a:endParaRPr>
          </a:p>
          <a:p>
            <a:pPr marL="342900" indent="-342900" algn="just" hangingPunct="0">
              <a:lnSpc>
                <a:spcPct val="110000"/>
              </a:lnSpc>
              <a:buFont typeface="+mj-lt"/>
              <a:buAutoNum type="arabicPeriod"/>
            </a:pPr>
            <a:r>
              <a:rPr lang="zh-TW" altLang="en-US" dirty="0">
                <a:latin typeface="微軟正黑體" pitchFamily="34" charset="-120"/>
                <a:ea typeface="微軟正黑體" pitchFamily="34" charset="-120"/>
              </a:rPr>
              <a:t>修正後計畫總表及分</a:t>
            </a:r>
            <a:r>
              <a:rPr lang="zh-TW" altLang="en-US" dirty="0" smtClean="0">
                <a:latin typeface="微軟正黑體" pitchFamily="34" charset="-120"/>
                <a:ea typeface="微軟正黑體" pitchFamily="34" charset="-120"/>
              </a:rPr>
              <a:t>表</a:t>
            </a:r>
            <a:endParaRPr lang="en-US" altLang="zh-TW" dirty="0">
              <a:latin typeface="微軟正黑體" pitchFamily="34" charset="-120"/>
              <a:ea typeface="微軟正黑體" pitchFamily="34" charset="-120"/>
            </a:endParaRPr>
          </a:p>
        </p:txBody>
      </p:sp>
      <p:sp>
        <p:nvSpPr>
          <p:cNvPr id="30" name="圓角矩形圖說文字 29"/>
          <p:cNvSpPr/>
          <p:nvPr/>
        </p:nvSpPr>
        <p:spPr>
          <a:xfrm>
            <a:off x="5302651" y="1401210"/>
            <a:ext cx="2542958" cy="1450610"/>
          </a:xfrm>
          <a:prstGeom prst="wedgeRoundRectCallout">
            <a:avLst>
              <a:gd name="adj1" fmla="val 4510"/>
              <a:gd name="adj2" fmla="val 66971"/>
              <a:gd name="adj3" fmla="val 16667"/>
            </a:avLst>
          </a:prstGeom>
          <a:noFill/>
          <a:ln>
            <a:solidFill>
              <a:srgbClr val="FFC000"/>
            </a:solidFill>
          </a:ln>
        </p:spPr>
        <p:style>
          <a:lnRef idx="2">
            <a:schemeClr val="accent5"/>
          </a:lnRef>
          <a:fillRef idx="1">
            <a:schemeClr val="lt1"/>
          </a:fillRef>
          <a:effectRef idx="0">
            <a:schemeClr val="accent5"/>
          </a:effectRef>
          <a:fontRef idx="minor">
            <a:schemeClr val="dk1"/>
          </a:fontRef>
        </p:style>
        <p:txBody>
          <a:bodyPr wrap="square" rtlCol="0" anchor="ctr">
            <a:spAutoFit/>
          </a:bodyPr>
          <a:lstStyle/>
          <a:p>
            <a:pPr marL="444500" indent="-358775" algn="just">
              <a:lnSpc>
                <a:spcPct val="110000"/>
              </a:lnSpc>
              <a:buSzPct val="90000"/>
              <a:buFont typeface="+mj-lt"/>
              <a:buAutoNum type="arabicPeriod"/>
            </a:pPr>
            <a:r>
              <a:rPr lang="zh-TW" altLang="en-US" dirty="0">
                <a:latin typeface="微軟正黑體" pitchFamily="34" charset="-120"/>
                <a:ea typeface="微軟正黑體" pitchFamily="34" charset="-120"/>
              </a:rPr>
              <a:t>餘款領據</a:t>
            </a:r>
            <a:endParaRPr lang="en-US" altLang="zh-TW" dirty="0">
              <a:latin typeface="微軟正黑體" pitchFamily="34" charset="-120"/>
              <a:ea typeface="微軟正黑體" pitchFamily="34" charset="-120"/>
            </a:endParaRPr>
          </a:p>
          <a:p>
            <a:pPr marL="444500" indent="-358775" algn="just">
              <a:lnSpc>
                <a:spcPct val="110000"/>
              </a:lnSpc>
              <a:buSzPct val="90000"/>
              <a:buFont typeface="+mj-lt"/>
              <a:buAutoNum type="arabicPeriod"/>
            </a:pPr>
            <a:r>
              <a:rPr lang="zh-TW" altLang="en-US" dirty="0">
                <a:latin typeface="微軟正黑體" pitchFamily="34" charset="-120"/>
                <a:ea typeface="微軟正黑體" pitchFamily="34" charset="-120"/>
              </a:rPr>
              <a:t>收支結算表</a:t>
            </a:r>
            <a:endParaRPr lang="en-US" altLang="zh-TW" dirty="0">
              <a:latin typeface="微軟正黑體" pitchFamily="34" charset="-120"/>
              <a:ea typeface="微軟正黑體" pitchFamily="34" charset="-120"/>
            </a:endParaRPr>
          </a:p>
          <a:p>
            <a:pPr marL="444500" indent="-358775" algn="just">
              <a:lnSpc>
                <a:spcPct val="110000"/>
              </a:lnSpc>
              <a:buSzPct val="90000"/>
              <a:buFont typeface="+mj-lt"/>
              <a:buAutoNum type="arabicPeriod"/>
            </a:pPr>
            <a:r>
              <a:rPr lang="zh-TW" altLang="en-US" dirty="0">
                <a:latin typeface="微軟正黑體" pitchFamily="34" charset="-120"/>
                <a:ea typeface="微軟正黑體" pitchFamily="34" charset="-120"/>
              </a:rPr>
              <a:t>原始支出憑證</a:t>
            </a:r>
            <a:endParaRPr lang="en-US" altLang="zh-TW" dirty="0">
              <a:latin typeface="微軟正黑體" pitchFamily="34" charset="-120"/>
              <a:ea typeface="微軟正黑體" pitchFamily="34" charset="-120"/>
            </a:endParaRPr>
          </a:p>
          <a:p>
            <a:pPr marL="444500" indent="-358775" algn="just">
              <a:lnSpc>
                <a:spcPct val="110000"/>
              </a:lnSpc>
              <a:buSzPct val="90000"/>
              <a:buFont typeface="+mj-lt"/>
              <a:buAutoNum type="arabicPeriod"/>
            </a:pPr>
            <a:r>
              <a:rPr lang="zh-TW" altLang="en-US" dirty="0">
                <a:latin typeface="微軟正黑體" pitchFamily="34" charset="-120"/>
                <a:ea typeface="微軟正黑體" pitchFamily="34" charset="-120"/>
              </a:rPr>
              <a:t>成果</a:t>
            </a:r>
            <a:r>
              <a:rPr lang="zh-TW" altLang="en-US" dirty="0" smtClean="0">
                <a:latin typeface="微軟正黑體" pitchFamily="34" charset="-120"/>
                <a:ea typeface="微軟正黑體" pitchFamily="34" charset="-120"/>
              </a:rPr>
              <a:t>報告</a:t>
            </a:r>
            <a:endParaRPr lang="zh-TW" altLang="en-US" dirty="0">
              <a:latin typeface="微軟正黑體" pitchFamily="34" charset="-120"/>
              <a:ea typeface="微軟正黑體" pitchFamily="34" charset="-120"/>
            </a:endParaRPr>
          </a:p>
        </p:txBody>
      </p:sp>
      <p:cxnSp>
        <p:nvCxnSpPr>
          <p:cNvPr id="23" name="直線接點 22"/>
          <p:cNvCxnSpPr/>
          <p:nvPr/>
        </p:nvCxnSpPr>
        <p:spPr>
          <a:xfrm>
            <a:off x="3714549" y="431360"/>
            <a:ext cx="2657651" cy="0"/>
          </a:xfrm>
          <a:prstGeom prst="line">
            <a:avLst/>
          </a:prstGeom>
          <a:ln>
            <a:headEnd type="oval" w="med" len="med"/>
            <a:tailEnd type="oval" w="med" len="med"/>
          </a:ln>
        </p:spPr>
        <p:style>
          <a:lnRef idx="2">
            <a:schemeClr val="accent5"/>
          </a:lnRef>
          <a:fillRef idx="0">
            <a:schemeClr val="accent5"/>
          </a:fillRef>
          <a:effectRef idx="1">
            <a:schemeClr val="accent5"/>
          </a:effectRef>
          <a:fontRef idx="minor">
            <a:schemeClr val="tx1"/>
          </a:fontRef>
        </p:style>
      </p:cxnSp>
      <p:sp>
        <p:nvSpPr>
          <p:cNvPr id="25" name="文字方塊 24"/>
          <p:cNvSpPr txBox="1"/>
          <p:nvPr/>
        </p:nvSpPr>
        <p:spPr>
          <a:xfrm>
            <a:off x="4067944" y="143328"/>
            <a:ext cx="1952429"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algn="ctr"/>
            <a:r>
              <a:rPr lang="zh-TW" altLang="en-US" sz="3200" dirty="0" smtClean="0">
                <a:latin typeface="微軟正黑體" pitchFamily="34" charset="-120"/>
                <a:ea typeface="微軟正黑體" pitchFamily="34" charset="-120"/>
              </a:rPr>
              <a:t>賽事部分</a:t>
            </a:r>
          </a:p>
        </p:txBody>
      </p:sp>
    </p:spTree>
    <p:extLst>
      <p:ext uri="{BB962C8B-B14F-4D97-AF65-F5344CB8AC3E}">
        <p14:creationId xmlns:p14="http://schemas.microsoft.com/office/powerpoint/2010/main" val="7751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4716016" y="1988840"/>
            <a:ext cx="4071774" cy="4191755"/>
          </a:xfrm>
          <a:prstGeom prst="rect">
            <a:avLst/>
          </a:prstGeom>
          <a:noFill/>
          <a:ln w="285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
        <p:nvSpPr>
          <p:cNvPr id="5" name="標題 1"/>
          <p:cNvSpPr txBox="1">
            <a:spLocks/>
          </p:cNvSpPr>
          <p:nvPr/>
        </p:nvSpPr>
        <p:spPr>
          <a:xfrm>
            <a:off x="107503" y="10743"/>
            <a:ext cx="6480721"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核結注意事項</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4</a:t>
            </a:fld>
            <a:endParaRPr lang="zh-TW" altLang="en-US" dirty="0"/>
          </a:p>
        </p:txBody>
      </p:sp>
      <p:cxnSp>
        <p:nvCxnSpPr>
          <p:cNvPr id="23" name="直線接點 22"/>
          <p:cNvCxnSpPr/>
          <p:nvPr/>
        </p:nvCxnSpPr>
        <p:spPr>
          <a:xfrm>
            <a:off x="3714549" y="431360"/>
            <a:ext cx="2657651" cy="0"/>
          </a:xfrm>
          <a:prstGeom prst="line">
            <a:avLst/>
          </a:prstGeom>
          <a:ln>
            <a:headEnd type="oval" w="med" len="med"/>
            <a:tailEnd type="oval" w="med" len="med"/>
          </a:ln>
        </p:spPr>
        <p:style>
          <a:lnRef idx="2">
            <a:schemeClr val="accent5"/>
          </a:lnRef>
          <a:fillRef idx="0">
            <a:schemeClr val="accent5"/>
          </a:fillRef>
          <a:effectRef idx="1">
            <a:schemeClr val="accent5"/>
          </a:effectRef>
          <a:fontRef idx="minor">
            <a:schemeClr val="tx1"/>
          </a:fontRef>
        </p:style>
      </p:cxnSp>
      <p:sp>
        <p:nvSpPr>
          <p:cNvPr id="25" name="文字方塊 24"/>
          <p:cNvSpPr txBox="1"/>
          <p:nvPr/>
        </p:nvSpPr>
        <p:spPr>
          <a:xfrm>
            <a:off x="4067944" y="143328"/>
            <a:ext cx="1952429"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algn="ctr"/>
            <a:r>
              <a:rPr lang="zh-TW" altLang="en-US" sz="3200" dirty="0" smtClean="0">
                <a:latin typeface="微軟正黑體" pitchFamily="34" charset="-120"/>
                <a:ea typeface="微軟正黑體" pitchFamily="34" charset="-120"/>
              </a:rPr>
              <a:t>賽事部分</a:t>
            </a:r>
          </a:p>
        </p:txBody>
      </p:sp>
      <p:sp>
        <p:nvSpPr>
          <p:cNvPr id="2" name="圓角化對角線角落矩形 1"/>
          <p:cNvSpPr/>
          <p:nvPr/>
        </p:nvSpPr>
        <p:spPr>
          <a:xfrm>
            <a:off x="5127376" y="1478062"/>
            <a:ext cx="3174997" cy="510778"/>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zh-TW" altLang="en-US" sz="2400" dirty="0" smtClean="0">
                <a:latin typeface="微軟正黑體" pitchFamily="34" charset="-120"/>
                <a:ea typeface="微軟正黑體" pitchFamily="34" charset="-120"/>
              </a:rPr>
              <a:t>收支結算表（新版）</a:t>
            </a:r>
            <a:endParaRPr lang="zh-TW" altLang="en-US" sz="2400" dirty="0">
              <a:latin typeface="微軟正黑體" pitchFamily="34" charset="-120"/>
              <a:ea typeface="微軟正黑體" pitchFamily="34" charset="-120"/>
            </a:endParaRPr>
          </a:p>
        </p:txBody>
      </p:sp>
      <p:sp>
        <p:nvSpPr>
          <p:cNvPr id="26" name="文字方塊 25"/>
          <p:cNvSpPr txBox="1"/>
          <p:nvPr/>
        </p:nvSpPr>
        <p:spPr>
          <a:xfrm>
            <a:off x="4860032" y="2060848"/>
            <a:ext cx="3814377" cy="4054956"/>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收入欄</a:t>
            </a:r>
            <a:r>
              <a:rPr lang="zh-TW" altLang="en-US"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不含自籌</a:t>
            </a: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經費</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smtClean="0">
                <a:latin typeface="微軟正黑體" pitchFamily="34" charset="-120"/>
                <a:ea typeface="微軟正黑體" pitchFamily="34" charset="-120"/>
              </a:rPr>
              <a:t>含</a:t>
            </a:r>
            <a:r>
              <a:rPr lang="zh-TW" altLang="en-US" sz="2000" dirty="0" smtClean="0">
                <a:latin typeface="微軟正黑體" pitchFamily="34" charset="-120"/>
                <a:ea typeface="微軟正黑體" pitchFamily="34" charset="-120"/>
              </a:rPr>
              <a:t>體育</a:t>
            </a:r>
            <a:r>
              <a:rPr lang="zh-TW" altLang="en-US" sz="2000" dirty="0" smtClean="0">
                <a:latin typeface="微軟正黑體" pitchFamily="34" charset="-120"/>
                <a:ea typeface="微軟正黑體" pitchFamily="34" charset="-120"/>
              </a:rPr>
              <a:t>署及縣市政府補助、企業贊助、門票及報名費收入。</a:t>
            </a:r>
            <a:endParaRPr lang="en-US" altLang="zh-TW" sz="2000" dirty="0">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自籌經費填寫在</a:t>
            </a:r>
            <a:r>
              <a:rPr lang="zh-TW" altLang="en-US"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餘額欄</a:t>
            </a: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扣除上述項目，</a:t>
            </a:r>
            <a:r>
              <a:rPr lang="zh-TW" altLang="en-US" sz="2000" dirty="0" smtClean="0">
                <a:latin typeface="微軟正黑體" pitchFamily="34" charset="-120"/>
                <a:ea typeface="微軟正黑體" pitchFamily="34" charset="-120"/>
              </a:rPr>
              <a:t>由</a:t>
            </a:r>
            <a:r>
              <a:rPr lang="zh-TW" altLang="en-US" sz="2000" dirty="0" smtClean="0">
                <a:latin typeface="微軟正黑體" pitchFamily="34" charset="-120"/>
                <a:ea typeface="微軟正黑體" pitchFamily="34" charset="-120"/>
              </a:rPr>
              <a:t>協會自</a:t>
            </a:r>
            <a:r>
              <a:rPr lang="zh-TW" altLang="en-US" sz="2000" dirty="0" smtClean="0">
                <a:latin typeface="微軟正黑體" pitchFamily="34" charset="-120"/>
                <a:ea typeface="微軟正黑體" pitchFamily="34" charset="-120"/>
              </a:rPr>
              <a:t>有經費填補</a:t>
            </a:r>
            <a:r>
              <a:rPr lang="zh-TW" altLang="en-US" sz="2000" dirty="0" smtClean="0">
                <a:latin typeface="微軟正黑體" pitchFamily="34" charset="-120"/>
                <a:ea typeface="微軟正黑體" pitchFamily="34" charset="-120"/>
              </a:rPr>
              <a:t>不足者，</a:t>
            </a:r>
            <a:r>
              <a:rPr lang="zh-TW" altLang="en-US" sz="2000" dirty="0" smtClean="0">
                <a:solidFill>
                  <a:srgbClr val="FF0000"/>
                </a:solidFill>
                <a:latin typeface="微軟正黑體" pitchFamily="34" charset="-120"/>
                <a:ea typeface="微軟正黑體" pitchFamily="34" charset="-120"/>
              </a:rPr>
              <a:t>亦即收支無需達平衡</a:t>
            </a:r>
            <a:r>
              <a:rPr lang="zh-TW" altLang="en-US" sz="2000" dirty="0" smtClean="0">
                <a:latin typeface="微軟正黑體" pitchFamily="34" charset="-120"/>
                <a:ea typeface="微軟正黑體" pitchFamily="34" charset="-120"/>
              </a:rPr>
              <a:t>。</a:t>
            </a:r>
            <a:endParaRPr lang="en-US" altLang="zh-TW" sz="2000" dirty="0" smtClean="0">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結算表後加附</a:t>
            </a:r>
            <a:r>
              <a:rPr lang="zh-TW" altLang="en-US"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收支明細表</a:t>
            </a: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新版收支結算表較簡化，單價明細則請加附收支明細表，以利對照。</a:t>
            </a:r>
            <a:endParaRPr lang="en-US" altLang="zh-TW" sz="2000" dirty="0" smtClean="0">
              <a:latin typeface="微軟正黑體" pitchFamily="34" charset="-120"/>
              <a:ea typeface="微軟正黑體" pitchFamily="34" charset="-120"/>
            </a:endParaRPr>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976" y="807693"/>
            <a:ext cx="4145640" cy="5845047"/>
          </a:xfrm>
          <a:prstGeom prst="rect">
            <a:avLst/>
          </a:prstGeom>
        </p:spPr>
      </p:pic>
    </p:spTree>
    <p:extLst>
      <p:ext uri="{BB962C8B-B14F-4D97-AF65-F5344CB8AC3E}">
        <p14:creationId xmlns:p14="http://schemas.microsoft.com/office/powerpoint/2010/main" val="743580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4537884" y="1829533"/>
            <a:ext cx="4300817" cy="4623803"/>
          </a:xfrm>
          <a:prstGeom prst="rect">
            <a:avLst/>
          </a:prstGeom>
          <a:noFill/>
          <a:ln w="285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
        <p:nvSpPr>
          <p:cNvPr id="5" name="標題 1"/>
          <p:cNvSpPr txBox="1">
            <a:spLocks/>
          </p:cNvSpPr>
          <p:nvPr/>
        </p:nvSpPr>
        <p:spPr>
          <a:xfrm>
            <a:off x="107503" y="10743"/>
            <a:ext cx="6480721"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核結注意事項</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5</a:t>
            </a:fld>
            <a:endParaRPr lang="zh-TW" altLang="en-US" dirty="0"/>
          </a:p>
        </p:txBody>
      </p:sp>
      <p:cxnSp>
        <p:nvCxnSpPr>
          <p:cNvPr id="23" name="直線接點 22"/>
          <p:cNvCxnSpPr/>
          <p:nvPr/>
        </p:nvCxnSpPr>
        <p:spPr>
          <a:xfrm>
            <a:off x="3714549" y="431360"/>
            <a:ext cx="2657651" cy="0"/>
          </a:xfrm>
          <a:prstGeom prst="line">
            <a:avLst/>
          </a:prstGeom>
          <a:ln>
            <a:headEnd type="oval" w="med" len="med"/>
            <a:tailEnd type="oval" w="med" len="med"/>
          </a:ln>
        </p:spPr>
        <p:style>
          <a:lnRef idx="2">
            <a:schemeClr val="accent5"/>
          </a:lnRef>
          <a:fillRef idx="0">
            <a:schemeClr val="accent5"/>
          </a:fillRef>
          <a:effectRef idx="1">
            <a:schemeClr val="accent5"/>
          </a:effectRef>
          <a:fontRef idx="minor">
            <a:schemeClr val="tx1"/>
          </a:fontRef>
        </p:style>
      </p:cxnSp>
      <p:sp>
        <p:nvSpPr>
          <p:cNvPr id="25" name="文字方塊 24"/>
          <p:cNvSpPr txBox="1"/>
          <p:nvPr/>
        </p:nvSpPr>
        <p:spPr>
          <a:xfrm>
            <a:off x="4067944" y="143328"/>
            <a:ext cx="1952429"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algn="ctr"/>
            <a:r>
              <a:rPr lang="zh-TW" altLang="en-US" sz="3200" dirty="0" smtClean="0">
                <a:latin typeface="微軟正黑體" pitchFamily="34" charset="-120"/>
                <a:ea typeface="微軟正黑體" pitchFamily="34" charset="-120"/>
              </a:rPr>
              <a:t>賽事部分</a:t>
            </a:r>
          </a:p>
        </p:txBody>
      </p:sp>
      <p:sp>
        <p:nvSpPr>
          <p:cNvPr id="2" name="圓角化對角線角落矩形 1"/>
          <p:cNvSpPr/>
          <p:nvPr/>
        </p:nvSpPr>
        <p:spPr>
          <a:xfrm>
            <a:off x="4926693" y="1318755"/>
            <a:ext cx="3174997" cy="510778"/>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en-US" altLang="zh-TW" sz="2400" dirty="0" smtClean="0">
                <a:latin typeface="微軟正黑體" pitchFamily="34" charset="-120"/>
                <a:ea typeface="微軟正黑體" pitchFamily="34" charset="-120"/>
              </a:rPr>
              <a:t>3</a:t>
            </a:r>
            <a:r>
              <a:rPr lang="zh-TW" altLang="en-US" sz="2400" dirty="0" smtClean="0">
                <a:latin typeface="微軟正黑體" pitchFamily="34" charset="-120"/>
                <a:ea typeface="微軟正黑體" pitchFamily="34" charset="-120"/>
              </a:rPr>
              <a:t>分鐘賽事精華影片</a:t>
            </a:r>
            <a:endParaRPr lang="zh-TW" altLang="en-US" sz="2400" dirty="0">
              <a:latin typeface="微軟正黑體" pitchFamily="34" charset="-120"/>
              <a:ea typeface="微軟正黑體" pitchFamily="34" charset="-120"/>
            </a:endParaRPr>
          </a:p>
        </p:txBody>
      </p:sp>
      <p:sp>
        <p:nvSpPr>
          <p:cNvPr id="26" name="文字方塊 25"/>
          <p:cNvSpPr txBox="1"/>
          <p:nvPr/>
        </p:nvSpPr>
        <p:spPr>
          <a:xfrm>
            <a:off x="4537884" y="2093936"/>
            <a:ext cx="4300817" cy="2798202"/>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剪輯整場賽事的精彩片段</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spcAft>
                <a:spcPts val="300"/>
              </a:spcAft>
              <a:buFont typeface="微軟正黑體" panose="020B0604030504040204" pitchFamily="34" charset="-120"/>
              <a:buChar char="╳"/>
            </a:pPr>
            <a:r>
              <a:rPr lang="zh-TW" altLang="en-US" sz="2000" dirty="0" smtClean="0">
                <a:latin typeface="微軟正黑體" pitchFamily="34" charset="-120"/>
                <a:ea typeface="微軟正黑體" pitchFamily="34" charset="-120"/>
              </a:rPr>
              <a:t>不是所有賽事錄影檔</a:t>
            </a:r>
            <a:endParaRPr lang="en-US" altLang="zh-TW" sz="2000" dirty="0" smtClean="0">
              <a:latin typeface="微軟正黑體" pitchFamily="34" charset="-120"/>
              <a:ea typeface="微軟正黑體" pitchFamily="34" charset="-120"/>
            </a:endParaRPr>
          </a:p>
          <a:p>
            <a:pPr marL="615950" indent="-342900" algn="just" hangingPunct="0">
              <a:spcAft>
                <a:spcPts val="300"/>
              </a:spcAft>
              <a:buFont typeface="微軟正黑體" panose="020B0604030504040204" pitchFamily="34" charset="-120"/>
              <a:buChar char="╳"/>
            </a:pPr>
            <a:r>
              <a:rPr lang="zh-TW" altLang="en-US" sz="2000" dirty="0" smtClean="0">
                <a:latin typeface="微軟正黑體" pitchFamily="34" charset="-120"/>
                <a:ea typeface="微軟正黑體" pitchFamily="34" charset="-120"/>
              </a:rPr>
              <a:t>不僅是電視轉播影像檔</a:t>
            </a:r>
            <a:endParaRPr lang="en-US" altLang="zh-TW" sz="2000" dirty="0" smtClean="0">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smtClean="0">
                <a:solidFill>
                  <a:srgbClr val="FF0000"/>
                </a:solidFill>
                <a:latin typeface="微軟正黑體" pitchFamily="34" charset="-120"/>
                <a:ea typeface="微軟正黑體" pitchFamily="34" charset="-120"/>
              </a:rPr>
              <a:t>而是要經過剪輯整理的</a:t>
            </a:r>
            <a:r>
              <a:rPr lang="en-US" altLang="zh-TW" sz="2000" dirty="0" smtClean="0">
                <a:solidFill>
                  <a:srgbClr val="FF0000"/>
                </a:solidFill>
                <a:latin typeface="微軟正黑體" pitchFamily="34" charset="-120"/>
                <a:ea typeface="微軟正黑體" pitchFamily="34" charset="-120"/>
              </a:rPr>
              <a:t>3</a:t>
            </a:r>
            <a:r>
              <a:rPr lang="zh-TW" altLang="en-US" sz="2000" dirty="0" smtClean="0">
                <a:solidFill>
                  <a:srgbClr val="FF0000"/>
                </a:solidFill>
                <a:latin typeface="微軟正黑體" pitchFamily="34" charset="-120"/>
                <a:ea typeface="微軟正黑體" pitchFamily="34" charset="-120"/>
              </a:rPr>
              <a:t>分鐘精華影片</a:t>
            </a:r>
            <a:endParaRPr lang="en-US" altLang="zh-TW" sz="2000" dirty="0" smtClean="0">
              <a:solidFill>
                <a:srgbClr val="FF0000"/>
              </a:solidFill>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r>
              <a:rPr lang="zh-TW" altLang="en-US"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目的</a:t>
            </a: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利於協助放置網路宣傳</a:t>
            </a: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en-US" altLang="zh-TW" sz="2000" dirty="0" smtClean="0">
                <a:latin typeface="微軟正黑體" pitchFamily="34" charset="-120"/>
                <a:ea typeface="微軟正黑體" pitchFamily="34" charset="-120"/>
              </a:rPr>
              <a:t>MOE sports</a:t>
            </a:r>
            <a:r>
              <a:rPr lang="zh-TW" altLang="en-US" sz="2000" dirty="0">
                <a:latin typeface="微軟正黑體" pitchFamily="34" charset="-120"/>
                <a:ea typeface="微軟正黑體" pitchFamily="34" charset="-120"/>
              </a:rPr>
              <a:t>國際運動賽事精華</a:t>
            </a:r>
            <a:endParaRPr lang="en-US" altLang="zh-TW" sz="2000" dirty="0" smtClean="0">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夯運動粉絲專頁</a:t>
            </a:r>
            <a:endParaRPr lang="en-US" altLang="zh-TW" sz="2000" dirty="0" smtClean="0">
              <a:latin typeface="微軟正黑體" pitchFamily="34" charset="-120"/>
              <a:ea typeface="微軟正黑體" pitchFamily="34" charset="-120"/>
            </a:endParaRPr>
          </a:p>
        </p:txBody>
      </p:sp>
      <p:sp>
        <p:nvSpPr>
          <p:cNvPr id="9" name="圓角化對角線角落矩形 8"/>
          <p:cNvSpPr/>
          <p:nvPr/>
        </p:nvSpPr>
        <p:spPr>
          <a:xfrm>
            <a:off x="4860321" y="4978508"/>
            <a:ext cx="416334" cy="742117"/>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en-US" altLang="zh-TW" sz="4000" dirty="0" smtClean="0">
                <a:latin typeface="微軟正黑體" pitchFamily="34" charset="-120"/>
                <a:ea typeface="微軟正黑體" pitchFamily="34" charset="-120"/>
              </a:rPr>
              <a:t>!</a:t>
            </a:r>
            <a:endParaRPr lang="zh-TW" altLang="en-US" sz="4000" dirty="0">
              <a:latin typeface="微軟正黑體" pitchFamily="34" charset="-120"/>
              <a:ea typeface="微軟正黑體" pitchFamily="34" charset="-120"/>
            </a:endParaRPr>
          </a:p>
        </p:txBody>
      </p:sp>
      <p:sp>
        <p:nvSpPr>
          <p:cNvPr id="10" name="矩形 9"/>
          <p:cNvSpPr/>
          <p:nvPr/>
        </p:nvSpPr>
        <p:spPr>
          <a:xfrm>
            <a:off x="5383034" y="4934067"/>
            <a:ext cx="3166629" cy="830997"/>
          </a:xfrm>
          <a:prstGeom prst="rect">
            <a:avLst/>
          </a:prstGeom>
          <a:noFill/>
          <a:ln w="31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r>
              <a:rPr lang="zh-TW" altLang="en-US" sz="2400" dirty="0" smtClean="0">
                <a:latin typeface="微軟正黑體" pitchFamily="34" charset="-120"/>
                <a:ea typeface="微軟正黑體" pitchFamily="34" charset="-120"/>
              </a:rPr>
              <a:t>必須確認影像授權無任何疑慮</a:t>
            </a:r>
            <a:endParaRPr lang="zh-TW" altLang="en-US" sz="2400" dirty="0">
              <a:latin typeface="微軟正黑體" pitchFamily="34" charset="-120"/>
              <a:ea typeface="微軟正黑體" pitchFamily="34" charset="-120"/>
            </a:endParaRPr>
          </a:p>
        </p:txBody>
      </p:sp>
      <p:sp>
        <p:nvSpPr>
          <p:cNvPr id="11" name="矩形 10"/>
          <p:cNvSpPr/>
          <p:nvPr/>
        </p:nvSpPr>
        <p:spPr>
          <a:xfrm>
            <a:off x="270466" y="1829533"/>
            <a:ext cx="4013502" cy="4623803"/>
          </a:xfrm>
          <a:prstGeom prst="rect">
            <a:avLst/>
          </a:prstGeom>
          <a:noFill/>
          <a:ln w="285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
        <p:nvSpPr>
          <p:cNvPr id="12" name="圓角化對角線角落矩形 11"/>
          <p:cNvSpPr/>
          <p:nvPr/>
        </p:nvSpPr>
        <p:spPr>
          <a:xfrm>
            <a:off x="754012" y="1318755"/>
            <a:ext cx="3174997" cy="510778"/>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zh-TW" altLang="en-US" sz="2400" dirty="0" smtClean="0">
                <a:latin typeface="微軟正黑體" pitchFamily="34" charset="-120"/>
                <a:ea typeface="微軟正黑體" pitchFamily="34" charset="-120"/>
              </a:rPr>
              <a:t>成果報告</a:t>
            </a:r>
            <a:endParaRPr lang="zh-TW" altLang="en-US" sz="2400" dirty="0">
              <a:latin typeface="微軟正黑體" pitchFamily="34" charset="-120"/>
              <a:ea typeface="微軟正黑體" pitchFamily="34" charset="-120"/>
            </a:endParaRPr>
          </a:p>
        </p:txBody>
      </p:sp>
      <p:sp>
        <p:nvSpPr>
          <p:cNvPr id="13" name="文字方塊 12"/>
          <p:cNvSpPr txBox="1"/>
          <p:nvPr/>
        </p:nvSpPr>
        <p:spPr>
          <a:xfrm>
            <a:off x="342474" y="1901541"/>
            <a:ext cx="3854061" cy="4375557"/>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包含</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smtClean="0">
                <a:latin typeface="微軟正黑體" pitchFamily="34" charset="-120"/>
                <a:ea typeface="微軟正黑體" pitchFamily="34" charset="-120"/>
              </a:rPr>
              <a:t>成果</a:t>
            </a:r>
            <a:r>
              <a:rPr lang="zh-TW" altLang="en-US" sz="2000" dirty="0">
                <a:latin typeface="微軟正黑體" pitchFamily="34" charset="-120"/>
                <a:ea typeface="微軟正黑體" pitchFamily="34" charset="-120"/>
              </a:rPr>
              <a:t>報告表</a:t>
            </a:r>
            <a:r>
              <a:rPr lang="zh-TW" altLang="en-US" sz="2000" dirty="0" smtClean="0">
                <a:latin typeface="微軟正黑體" pitchFamily="34" charset="-120"/>
                <a:ea typeface="微軟正黑體" pitchFamily="34" charset="-120"/>
              </a:rPr>
              <a:t>（參賽國名、</a:t>
            </a:r>
            <a:r>
              <a:rPr lang="zh-TW" altLang="en-US" sz="2000" dirty="0">
                <a:latin typeface="微軟正黑體" pitchFamily="34" charset="-120"/>
                <a:ea typeface="微軟正黑體" pitchFamily="34" charset="-120"/>
              </a:rPr>
              <a:t>現場／電視／線上賽會觀賞人數等資訊</a:t>
            </a:r>
            <a:r>
              <a:rPr lang="zh-TW" altLang="en-US" sz="2000" dirty="0" smtClean="0">
                <a:latin typeface="微軟正黑體" pitchFamily="34" charset="-120"/>
                <a:ea typeface="微軟正黑體" pitchFamily="34" charset="-120"/>
              </a:rPr>
              <a:t>）</a:t>
            </a:r>
            <a:endParaRPr lang="en-US" altLang="zh-TW" sz="2000" dirty="0" smtClean="0">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smtClean="0">
                <a:latin typeface="微軟正黑體" pitchFamily="34" charset="-120"/>
                <a:ea typeface="微軟正黑體" pitchFamily="34" charset="-120"/>
              </a:rPr>
              <a:t>照片</a:t>
            </a:r>
            <a:r>
              <a:rPr lang="zh-TW" altLang="en-US" sz="2000" dirty="0">
                <a:latin typeface="微軟正黑體" pitchFamily="34" charset="-120"/>
                <a:ea typeface="微軟正黑體" pitchFamily="34" charset="-120"/>
              </a:rPr>
              <a:t>、</a:t>
            </a:r>
            <a:r>
              <a:rPr lang="zh-TW" altLang="en-US" sz="2000" dirty="0" smtClean="0">
                <a:latin typeface="微軟正黑體" pitchFamily="34" charset="-120"/>
                <a:ea typeface="微軟正黑體" pitchFamily="34" charset="-120"/>
              </a:rPr>
              <a:t>行銷</a:t>
            </a:r>
            <a:r>
              <a:rPr lang="zh-TW" altLang="en-US" sz="2000" dirty="0" smtClean="0">
                <a:latin typeface="微軟正黑體" pitchFamily="34" charset="-120"/>
                <a:ea typeface="微軟正黑體" pitchFamily="34" charset="-120"/>
              </a:rPr>
              <a:t>成效</a:t>
            </a:r>
            <a:endParaRPr lang="en-US" altLang="zh-TW" sz="2000" dirty="0" smtClean="0">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en-US" altLang="zh-TW" sz="2000" dirty="0" smtClean="0">
                <a:solidFill>
                  <a:srgbClr val="FF0000"/>
                </a:solidFill>
                <a:latin typeface="微軟正黑體" pitchFamily="34" charset="-120"/>
                <a:ea typeface="微軟正黑體" pitchFamily="34" charset="-120"/>
              </a:rPr>
              <a:t>3</a:t>
            </a:r>
            <a:r>
              <a:rPr lang="zh-TW" altLang="en-US" sz="2000" dirty="0" smtClean="0">
                <a:solidFill>
                  <a:srgbClr val="FF0000"/>
                </a:solidFill>
                <a:latin typeface="微軟正黑體" pitchFamily="34" charset="-120"/>
                <a:ea typeface="微軟正黑體" pitchFamily="34" charset="-120"/>
              </a:rPr>
              <a:t>分鐘賽事精華影片</a:t>
            </a:r>
            <a:endParaRPr lang="en-US" altLang="zh-TW" sz="2000" dirty="0" smtClean="0">
              <a:solidFill>
                <a:srgbClr val="FF0000"/>
              </a:solidFill>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a:solidFill>
                  <a:srgbClr val="FF0000"/>
                </a:solidFill>
                <a:latin typeface="微軟正黑體" pitchFamily="34" charset="-120"/>
                <a:ea typeface="微軟正黑體" pitchFamily="34" charset="-120"/>
              </a:rPr>
              <a:t>因應國際賽事觀眾爭議事件處理作業檢核</a:t>
            </a:r>
            <a:r>
              <a:rPr lang="zh-TW" altLang="en-US" sz="2000" dirty="0" smtClean="0">
                <a:solidFill>
                  <a:srgbClr val="FF0000"/>
                </a:solidFill>
                <a:latin typeface="微軟正黑體" pitchFamily="34" charset="-120"/>
                <a:ea typeface="微軟正黑體" pitchFamily="34" charset="-120"/>
              </a:rPr>
              <a:t>表</a:t>
            </a:r>
            <a:endParaRPr lang="en-US" altLang="zh-TW" sz="2000" dirty="0" smtClean="0">
              <a:solidFill>
                <a:srgbClr val="FF0000"/>
              </a:solidFill>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目的</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自我檢視賽事逐年成效</a:t>
            </a:r>
            <a:endParaRPr lang="en-US" altLang="zh-TW" sz="2000" dirty="0" smtClean="0">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製作成果專刊協助宣傳</a:t>
            </a:r>
            <a:endParaRPr lang="en-US" altLang="zh-TW" sz="2000" dirty="0" smtClean="0">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a:latin typeface="微軟正黑體" pitchFamily="34" charset="-120"/>
                <a:ea typeface="微軟正黑體" pitchFamily="34" charset="-120"/>
              </a:rPr>
              <a:t>本</a:t>
            </a:r>
            <a:r>
              <a:rPr lang="zh-TW" altLang="en-US" sz="2000" dirty="0" smtClean="0">
                <a:latin typeface="微軟正黑體" pitchFamily="34" charset="-120"/>
                <a:ea typeface="微軟正黑體" pitchFamily="34" charset="-120"/>
              </a:rPr>
              <a:t>署</a:t>
            </a:r>
            <a:r>
              <a:rPr lang="zh-TW" altLang="en-US" sz="2000" dirty="0" smtClean="0">
                <a:latin typeface="微軟正黑體" pitchFamily="34" charset="-120"/>
                <a:ea typeface="微軟正黑體" pitchFamily="34" charset="-120"/>
              </a:rPr>
              <a:t>預算</a:t>
            </a:r>
            <a:r>
              <a:rPr lang="zh-TW" altLang="en-US" sz="2000" dirty="0" smtClean="0">
                <a:latin typeface="微軟正黑體" pitchFamily="34" charset="-120"/>
                <a:ea typeface="微軟正黑體" pitchFamily="34" charset="-120"/>
              </a:rPr>
              <a:t>審查佐證</a:t>
            </a:r>
            <a:r>
              <a:rPr lang="zh-TW" altLang="en-US" sz="2000" dirty="0" smtClean="0">
                <a:latin typeface="微軟正黑體" pitchFamily="34" charset="-120"/>
                <a:ea typeface="微軟正黑體" pitchFamily="34" charset="-120"/>
              </a:rPr>
              <a:t>資料</a:t>
            </a:r>
            <a:endParaRPr lang="en-US" altLang="zh-TW" sz="2000" dirty="0" smtClean="0">
              <a:latin typeface="微軟正黑體" pitchFamily="34" charset="-120"/>
              <a:ea typeface="微軟正黑體" pitchFamily="34" charset="-120"/>
            </a:endParaRPr>
          </a:p>
          <a:p>
            <a:pPr marL="615950" indent="-342900" algn="just" hangingPunct="0">
              <a:buFont typeface="Wingdings" panose="05000000000000000000" pitchFamily="2" charset="2"/>
              <a:buChar char="ü"/>
            </a:pPr>
            <a:r>
              <a:rPr lang="zh-TW" altLang="en-US" sz="2000" dirty="0" smtClean="0">
                <a:latin typeface="微軟正黑體" pitchFamily="34" charset="-120"/>
                <a:ea typeface="微軟正黑體" pitchFamily="34" charset="-120"/>
              </a:rPr>
              <a:t>本署研究基礎資料</a:t>
            </a:r>
            <a:endParaRPr lang="en-US" altLang="zh-TW" sz="20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1800761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左大括弧 2"/>
          <p:cNvSpPr/>
          <p:nvPr/>
        </p:nvSpPr>
        <p:spPr>
          <a:xfrm rot="5400000">
            <a:off x="4180040" y="-228020"/>
            <a:ext cx="629693" cy="5482821"/>
          </a:xfrm>
          <a:prstGeom prst="leftBrace">
            <a:avLst>
              <a:gd name="adj1" fmla="val 0"/>
              <a:gd name="adj2" fmla="val 50000"/>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zh-TW" altLang="en-US"/>
          </a:p>
        </p:txBody>
      </p:sp>
      <p:sp>
        <p:nvSpPr>
          <p:cNvPr id="5" name="標題 1"/>
          <p:cNvSpPr txBox="1">
            <a:spLocks/>
          </p:cNvSpPr>
          <p:nvPr/>
        </p:nvSpPr>
        <p:spPr>
          <a:xfrm>
            <a:off x="107503" y="10743"/>
            <a:ext cx="6480721"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核結注意事項</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6</a:t>
            </a:fld>
            <a:endParaRPr lang="zh-TW" altLang="en-US" dirty="0"/>
          </a:p>
        </p:txBody>
      </p:sp>
      <p:cxnSp>
        <p:nvCxnSpPr>
          <p:cNvPr id="23" name="直線接點 22"/>
          <p:cNvCxnSpPr/>
          <p:nvPr/>
        </p:nvCxnSpPr>
        <p:spPr>
          <a:xfrm>
            <a:off x="3714549" y="431360"/>
            <a:ext cx="2657651" cy="0"/>
          </a:xfrm>
          <a:prstGeom prst="line">
            <a:avLst/>
          </a:prstGeom>
          <a:ln>
            <a:headEnd type="oval" w="med" len="med"/>
            <a:tailEnd type="oval" w="med" len="med"/>
          </a:ln>
        </p:spPr>
        <p:style>
          <a:lnRef idx="2">
            <a:schemeClr val="accent5"/>
          </a:lnRef>
          <a:fillRef idx="0">
            <a:schemeClr val="accent5"/>
          </a:fillRef>
          <a:effectRef idx="1">
            <a:schemeClr val="accent5"/>
          </a:effectRef>
          <a:fontRef idx="minor">
            <a:schemeClr val="tx1"/>
          </a:fontRef>
        </p:style>
      </p:cxnSp>
      <p:sp>
        <p:nvSpPr>
          <p:cNvPr id="25" name="文字方塊 24"/>
          <p:cNvSpPr txBox="1"/>
          <p:nvPr/>
        </p:nvSpPr>
        <p:spPr>
          <a:xfrm>
            <a:off x="4067944" y="143328"/>
            <a:ext cx="1952429"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algn="ctr"/>
            <a:r>
              <a:rPr lang="zh-TW" altLang="en-US" sz="3200" dirty="0" smtClean="0">
                <a:latin typeface="微軟正黑體" pitchFamily="34" charset="-120"/>
                <a:ea typeface="微軟正黑體" pitchFamily="34" charset="-120"/>
              </a:rPr>
              <a:t>其他部分</a:t>
            </a:r>
          </a:p>
        </p:txBody>
      </p:sp>
      <p:cxnSp>
        <p:nvCxnSpPr>
          <p:cNvPr id="14" name="直線接點 13"/>
          <p:cNvCxnSpPr/>
          <p:nvPr/>
        </p:nvCxnSpPr>
        <p:spPr>
          <a:xfrm>
            <a:off x="107504" y="5518915"/>
            <a:ext cx="8784976" cy="0"/>
          </a:xfrm>
          <a:prstGeom prst="line">
            <a:avLst/>
          </a:prstGeom>
          <a:ln w="38100">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手繪多邊形 14"/>
          <p:cNvSpPr/>
          <p:nvPr/>
        </p:nvSpPr>
        <p:spPr>
          <a:xfrm>
            <a:off x="3814804" y="5713301"/>
            <a:ext cx="1693300" cy="669710"/>
          </a:xfrm>
          <a:custGeom>
            <a:avLst/>
            <a:gdLst>
              <a:gd name="connsiteX0" fmla="*/ 841943 w 1683886"/>
              <a:gd name="connsiteY0" fmla="*/ 0 h 1092014"/>
              <a:gd name="connsiteX1" fmla="*/ 962121 w 1683886"/>
              <a:gd name="connsiteY1" fmla="*/ 191899 h 1092014"/>
              <a:gd name="connsiteX2" fmla="*/ 1683886 w 1683886"/>
              <a:gd name="connsiteY2" fmla="*/ 191899 h 1092014"/>
              <a:gd name="connsiteX3" fmla="*/ 1683886 w 1683886"/>
              <a:gd name="connsiteY3" fmla="*/ 1092014 h 1092014"/>
              <a:gd name="connsiteX4" fmla="*/ 0 w 1683886"/>
              <a:gd name="connsiteY4" fmla="*/ 1092014 h 1092014"/>
              <a:gd name="connsiteX5" fmla="*/ 0 w 1683886"/>
              <a:gd name="connsiteY5" fmla="*/ 191899 h 1092014"/>
              <a:gd name="connsiteX6" fmla="*/ 721766 w 1683886"/>
              <a:gd name="connsiteY6" fmla="*/ 191899 h 109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3886" h="1092014">
                <a:moveTo>
                  <a:pt x="841943" y="0"/>
                </a:moveTo>
                <a:lnTo>
                  <a:pt x="962121" y="191899"/>
                </a:lnTo>
                <a:lnTo>
                  <a:pt x="1683886" y="191899"/>
                </a:lnTo>
                <a:lnTo>
                  <a:pt x="1683886" y="1092014"/>
                </a:lnTo>
                <a:lnTo>
                  <a:pt x="0" y="1092014"/>
                </a:lnTo>
                <a:lnTo>
                  <a:pt x="0" y="191899"/>
                </a:lnTo>
                <a:lnTo>
                  <a:pt x="721766" y="191899"/>
                </a:lnTo>
                <a:close/>
              </a:path>
            </a:pathLst>
          </a:custGeom>
          <a:solidFill>
            <a:schemeClr val="accent3">
              <a:lumMod val="50000"/>
            </a:schemeClr>
          </a:solidFill>
          <a:ln w="25400" cap="flat" cmpd="sng" algn="ctr">
            <a:noFill/>
            <a:prstDash val="solid"/>
          </a:ln>
          <a:effectLst/>
        </p:spPr>
        <p:txBody>
          <a:bodyPr vert="horz" rtlCol="0" anchor="ctr">
            <a:scene3d>
              <a:camera prst="orthographicFront">
                <a:rot lat="21299999" lon="0" rev="0"/>
              </a:camera>
              <a:lightRig rig="threePt" dir="t"/>
            </a:scene3d>
          </a:bodyPr>
          <a:lstStyle/>
          <a:p>
            <a:pPr marL="0" marR="0" lvl="0" indent="0" algn="ctr" defTabSz="914400" eaLnBrk="1" fontAlgn="auto" latinLnBrk="0" hangingPunct="1">
              <a:lnSpc>
                <a:spcPct val="100000"/>
              </a:lnSpc>
              <a:spcAft>
                <a:spcPts val="0"/>
              </a:spcAft>
              <a:buClrTx/>
              <a:buSzTx/>
              <a:buFontTx/>
              <a:buNone/>
              <a:tabLst/>
              <a:defRPr/>
            </a:pPr>
            <a:endParaRPr lang="en-US" altLang="zh-TW" sz="800" b="1" kern="0" dirty="0">
              <a:solidFill>
                <a:schemeClr val="bg1"/>
              </a:solidFill>
              <a:latin typeface="Arial"/>
              <a:ea typeface="微軟正黑體"/>
            </a:endParaRPr>
          </a:p>
          <a:p>
            <a:pPr marL="0" marR="0" lvl="0" indent="0" algn="ctr" defTabSz="914400" eaLnBrk="1" fontAlgn="auto" latinLnBrk="0" hangingPunct="1">
              <a:lnSpc>
                <a:spcPct val="100000"/>
              </a:lnSpc>
              <a:spcAft>
                <a:spcPts val="0"/>
              </a:spcAft>
              <a:buClrTx/>
              <a:buSzTx/>
              <a:buFontTx/>
              <a:buNone/>
              <a:tabLst/>
              <a:defRPr/>
            </a:pPr>
            <a:r>
              <a:rPr lang="zh-TW" altLang="en-US" sz="2000" b="1" kern="0" dirty="0">
                <a:solidFill>
                  <a:schemeClr val="bg1"/>
                </a:solidFill>
                <a:latin typeface="Arial"/>
                <a:ea typeface="微軟正黑體"/>
              </a:rPr>
              <a:t>會議</a:t>
            </a:r>
            <a:r>
              <a:rPr kumimoji="0" lang="zh-TW" altLang="en-US" sz="2000" b="1" i="0" u="none" strike="noStrike" kern="0" cap="none" spc="0" normalizeH="0" baseline="0" noProof="0" dirty="0" smtClean="0">
                <a:ln>
                  <a:noFill/>
                </a:ln>
                <a:solidFill>
                  <a:schemeClr val="bg1"/>
                </a:solidFill>
                <a:effectLst/>
                <a:uLnTx/>
                <a:uFillTx/>
                <a:latin typeface="Arial"/>
                <a:ea typeface="微軟正黑體"/>
                <a:cs typeface="+mn-cs"/>
              </a:rPr>
              <a:t>期間</a:t>
            </a:r>
            <a:endParaRPr kumimoji="0" lang="zh-TW" altLang="en-US" sz="2000" b="1" i="0" u="none" strike="noStrike" kern="0" cap="none" spc="0" normalizeH="0" baseline="0" noProof="0" dirty="0">
              <a:ln>
                <a:noFill/>
              </a:ln>
              <a:solidFill>
                <a:schemeClr val="bg1"/>
              </a:solidFill>
              <a:effectLst/>
              <a:uLnTx/>
              <a:uFillTx/>
              <a:latin typeface="Arial"/>
              <a:ea typeface="微軟正黑體"/>
              <a:cs typeface="+mn-cs"/>
            </a:endParaRPr>
          </a:p>
        </p:txBody>
      </p:sp>
      <p:sp>
        <p:nvSpPr>
          <p:cNvPr id="16" name="橢圓 15"/>
          <p:cNvSpPr/>
          <p:nvPr/>
        </p:nvSpPr>
        <p:spPr>
          <a:xfrm>
            <a:off x="4499992" y="5374899"/>
            <a:ext cx="307382" cy="307382"/>
          </a:xfrm>
          <a:prstGeom prst="ellipse">
            <a:avLst/>
          </a:prstGeom>
          <a:solidFill>
            <a:schemeClr val="accent3">
              <a:lumMod val="5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17" name="矩形 16"/>
          <p:cNvSpPr/>
          <p:nvPr/>
        </p:nvSpPr>
        <p:spPr>
          <a:xfrm>
            <a:off x="1187624" y="5446907"/>
            <a:ext cx="1712328" cy="1006429"/>
          </a:xfrm>
          <a:prstGeom prst="rect">
            <a:avLst/>
          </a:prstGeom>
        </p:spPr>
        <p:txBody>
          <a:bodyPr wrap="none">
            <a:spAutoFit/>
          </a:bodyPr>
          <a:lstStyle/>
          <a:p>
            <a:pPr algn="just">
              <a:lnSpc>
                <a:spcPct val="110000"/>
              </a:lnSpc>
            </a:pPr>
            <a:r>
              <a:rPr lang="zh-TW" altLang="en-US" b="1" dirty="0" smtClean="0">
                <a:latin typeface="微軟正黑體" pitchFamily="34" charset="-120"/>
                <a:ea typeface="微軟正黑體" pitchFamily="34" charset="-120"/>
              </a:rPr>
              <a:t>出國</a:t>
            </a:r>
            <a:r>
              <a:rPr lang="en-US" altLang="zh-TW" sz="5400" b="1" dirty="0" smtClean="0">
                <a:latin typeface="Source Sans Pro Black" pitchFamily="34" charset="0"/>
                <a:ea typeface="Source Sans Pro Black" pitchFamily="34" charset="0"/>
              </a:rPr>
              <a:t>1</a:t>
            </a:r>
            <a:r>
              <a:rPr lang="zh-TW" altLang="en-US" b="1" dirty="0" smtClean="0">
                <a:latin typeface="微軟正黑體" pitchFamily="34" charset="-120"/>
                <a:ea typeface="微軟正黑體" pitchFamily="34" charset="-120"/>
              </a:rPr>
              <a:t>個月前</a:t>
            </a:r>
            <a:endParaRPr lang="zh-TW" altLang="en-US" b="1" dirty="0">
              <a:latin typeface="微軟正黑體" pitchFamily="34" charset="-120"/>
              <a:ea typeface="微軟正黑體" pitchFamily="34" charset="-120"/>
            </a:endParaRPr>
          </a:p>
        </p:txBody>
      </p:sp>
      <p:sp>
        <p:nvSpPr>
          <p:cNvPr id="18" name="矩形 17"/>
          <p:cNvSpPr/>
          <p:nvPr/>
        </p:nvSpPr>
        <p:spPr>
          <a:xfrm>
            <a:off x="5899897" y="5446907"/>
            <a:ext cx="2173993" cy="1006429"/>
          </a:xfrm>
          <a:prstGeom prst="rect">
            <a:avLst/>
          </a:prstGeom>
        </p:spPr>
        <p:txBody>
          <a:bodyPr wrap="none">
            <a:spAutoFit/>
          </a:bodyPr>
          <a:lstStyle/>
          <a:p>
            <a:pPr algn="just">
              <a:lnSpc>
                <a:spcPct val="110000"/>
              </a:lnSpc>
            </a:pPr>
            <a:r>
              <a:rPr lang="zh-TW" altLang="en-US" b="1" dirty="0" smtClean="0">
                <a:latin typeface="微軟正黑體" pitchFamily="34" charset="-120"/>
                <a:ea typeface="微軟正黑體" pitchFamily="34" charset="-120"/>
              </a:rPr>
              <a:t>會議結束</a:t>
            </a:r>
            <a:r>
              <a:rPr lang="en-US" altLang="zh-TW" sz="5400" b="1" dirty="0" smtClean="0">
                <a:latin typeface="Source Sans Pro Black" pitchFamily="34" charset="0"/>
                <a:ea typeface="Source Sans Pro Black" pitchFamily="34" charset="0"/>
              </a:rPr>
              <a:t>1</a:t>
            </a:r>
            <a:r>
              <a:rPr lang="zh-TW" altLang="en-US" b="1" dirty="0" smtClean="0">
                <a:latin typeface="微軟正黑體" pitchFamily="34" charset="-120"/>
                <a:ea typeface="微軟正黑體" pitchFamily="34" charset="-120"/>
              </a:rPr>
              <a:t>個月內</a:t>
            </a:r>
            <a:endParaRPr lang="zh-TW" altLang="en-US" b="1" dirty="0">
              <a:latin typeface="微軟正黑體" pitchFamily="34" charset="-120"/>
              <a:ea typeface="微軟正黑體" pitchFamily="34" charset="-120"/>
            </a:endParaRPr>
          </a:p>
        </p:txBody>
      </p:sp>
      <p:grpSp>
        <p:nvGrpSpPr>
          <p:cNvPr id="19" name="群組 18"/>
          <p:cNvGrpSpPr/>
          <p:nvPr/>
        </p:nvGrpSpPr>
        <p:grpSpPr>
          <a:xfrm>
            <a:off x="229413" y="2854619"/>
            <a:ext cx="3334475" cy="2559520"/>
            <a:chOff x="175916" y="1196752"/>
            <a:chExt cx="2108850" cy="1116408"/>
          </a:xfrm>
        </p:grpSpPr>
        <p:sp>
          <p:nvSpPr>
            <p:cNvPr id="20" name="矩形 19"/>
            <p:cNvSpPr/>
            <p:nvPr/>
          </p:nvSpPr>
          <p:spPr>
            <a:xfrm>
              <a:off x="189219" y="1196752"/>
              <a:ext cx="2095547" cy="1116408"/>
            </a:xfrm>
            <a:prstGeom prst="rect">
              <a:avLst/>
            </a:prstGeom>
            <a:solidFill>
              <a:schemeClr val="bg1"/>
            </a:solidFill>
            <a:ln>
              <a:solidFill>
                <a:srgbClr val="F5C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175916" y="1259580"/>
              <a:ext cx="2095547" cy="979993"/>
            </a:xfrm>
            <a:prstGeom prst="rect">
              <a:avLst/>
            </a:prstGeom>
          </p:spPr>
          <p:txBody>
            <a:bodyPr wrap="square" anchor="ctr">
              <a:spAutoFit/>
            </a:bodyPr>
            <a:lstStyle/>
            <a:p>
              <a:pPr algn="just" hangingPunct="0">
                <a:lnSpc>
                  <a:spcPct val="125000"/>
                </a:lnSpc>
              </a:pPr>
              <a:r>
                <a:rPr lang="zh-TW" altLang="en-US" sz="1600" dirty="0" smtClean="0">
                  <a:latin typeface="Times New Roman" panose="02020603050405020304" pitchFamily="18" charset="0"/>
                  <a:ea typeface="微軟正黑體" pitchFamily="34" charset="-120"/>
                </a:rPr>
                <a:t>檢附下列文件，報</a:t>
              </a:r>
              <a:r>
                <a:rPr lang="zh-TW" altLang="en-US" sz="1600" dirty="0">
                  <a:latin typeface="Times New Roman" panose="02020603050405020304" pitchFamily="18" charset="0"/>
                  <a:ea typeface="微軟正黑體" pitchFamily="34" charset="-120"/>
                </a:rPr>
                <a:t>本</a:t>
              </a:r>
              <a:r>
                <a:rPr lang="zh-TW" altLang="en-US" sz="1600" dirty="0" smtClean="0">
                  <a:latin typeface="Times New Roman" panose="02020603050405020304" pitchFamily="18" charset="0"/>
                  <a:ea typeface="微軟正黑體" pitchFamily="34" charset="-120"/>
                </a:rPr>
                <a:t>署備查：</a:t>
              </a:r>
              <a:endParaRPr lang="en-US" altLang="zh-TW" sz="1600" dirty="0" smtClean="0">
                <a:latin typeface="Times New Roman" panose="02020603050405020304" pitchFamily="18" charset="0"/>
                <a:ea typeface="微軟正黑體" pitchFamily="34" charset="-120"/>
              </a:endParaRPr>
            </a:p>
            <a:p>
              <a:pPr marL="342900" indent="-257175" algn="just" hangingPunct="0">
                <a:lnSpc>
                  <a:spcPct val="125000"/>
                </a:lnSpc>
                <a:buFont typeface="+mj-lt"/>
                <a:buAutoNum type="arabicPeriod"/>
              </a:pPr>
              <a:r>
                <a:rPr lang="zh-TW" altLang="en-US" sz="1600" dirty="0" smtClean="0">
                  <a:latin typeface="Times New Roman" panose="02020603050405020304" pitchFamily="18" charset="0"/>
                  <a:ea typeface="微軟正黑體" pitchFamily="34" charset="-120"/>
                </a:rPr>
                <a:t>核定之年度計畫</a:t>
              </a:r>
              <a:endParaRPr lang="en-US" altLang="zh-TW" sz="1600" dirty="0" smtClean="0">
                <a:latin typeface="Times New Roman" panose="02020603050405020304" pitchFamily="18" charset="0"/>
                <a:ea typeface="微軟正黑體" pitchFamily="34" charset="-120"/>
              </a:endParaRPr>
            </a:p>
            <a:p>
              <a:pPr marL="342900" indent="-257175" hangingPunct="0">
                <a:lnSpc>
                  <a:spcPct val="125000"/>
                </a:lnSpc>
                <a:buFont typeface="+mj-lt"/>
                <a:buAutoNum type="arabicPeriod"/>
              </a:pPr>
              <a:r>
                <a:rPr lang="zh-TW" altLang="en-US" sz="1600" dirty="0">
                  <a:latin typeface="Times New Roman" panose="02020603050405020304" pitchFamily="18" charset="0"/>
                  <a:ea typeface="微軟正黑體" pitchFamily="34" charset="-120"/>
                </a:rPr>
                <a:t>舉辦</a:t>
              </a:r>
              <a:r>
                <a:rPr lang="zh-TW" altLang="en-US" sz="1600" dirty="0" smtClean="0">
                  <a:latin typeface="Times New Roman" panose="02020603050405020304" pitchFamily="18" charset="0"/>
                  <a:ea typeface="微軟正黑體" pitchFamily="34" charset="-120"/>
                </a:rPr>
                <a:t>單位邀請函，含大會日程、膳宿、交通人數等資料</a:t>
              </a:r>
              <a:endParaRPr lang="en-US" altLang="zh-TW" sz="1600" dirty="0" smtClean="0">
                <a:latin typeface="Times New Roman" panose="02020603050405020304" pitchFamily="18" charset="0"/>
                <a:ea typeface="微軟正黑體" pitchFamily="34" charset="-120"/>
              </a:endParaRPr>
            </a:p>
            <a:p>
              <a:pPr marL="342900" indent="-257175" algn="just" hangingPunct="0">
                <a:lnSpc>
                  <a:spcPct val="125000"/>
                </a:lnSpc>
                <a:buFont typeface="+mj-lt"/>
                <a:buAutoNum type="arabicPeriod"/>
              </a:pPr>
              <a:r>
                <a:rPr lang="zh-TW" altLang="en-US" sz="1600" dirty="0" smtClean="0">
                  <a:latin typeface="Times New Roman" panose="02020603050405020304" pitchFamily="18" charset="0"/>
                  <a:ea typeface="微軟正黑體" pitchFamily="34" charset="-120"/>
                </a:rPr>
                <a:t>會議代表名冊</a:t>
              </a:r>
              <a:endParaRPr lang="en-US" altLang="zh-TW" sz="1600" dirty="0" smtClean="0">
                <a:latin typeface="Times New Roman" panose="02020603050405020304" pitchFamily="18" charset="0"/>
                <a:ea typeface="微軟正黑體" pitchFamily="34" charset="-120"/>
              </a:endParaRPr>
            </a:p>
            <a:p>
              <a:pPr marL="342900" indent="-257175" algn="just" hangingPunct="0">
                <a:lnSpc>
                  <a:spcPct val="125000"/>
                </a:lnSpc>
                <a:buFont typeface="+mj-lt"/>
                <a:buAutoNum type="arabicPeriod"/>
              </a:pPr>
              <a:r>
                <a:rPr lang="zh-TW" altLang="en-US" sz="1600" dirty="0">
                  <a:latin typeface="Times New Roman" panose="02020603050405020304" pitchFamily="18" charset="0"/>
                  <a:ea typeface="微軟正黑體" pitchFamily="34" charset="-120"/>
                </a:rPr>
                <a:t>當</a:t>
              </a:r>
              <a:r>
                <a:rPr lang="zh-TW" altLang="en-US" sz="1600" dirty="0" smtClean="0">
                  <a:latin typeface="Times New Roman" panose="02020603050405020304" pitchFamily="18" charset="0"/>
                  <a:ea typeface="微軟正黑體" pitchFamily="34" charset="-120"/>
                </a:rPr>
                <a:t>次出國經費預算表</a:t>
              </a:r>
              <a:endParaRPr lang="en-US" altLang="zh-TW" sz="1600" dirty="0" smtClean="0">
                <a:latin typeface="Times New Roman" panose="02020603050405020304" pitchFamily="18" charset="0"/>
                <a:ea typeface="微軟正黑體" pitchFamily="34" charset="-120"/>
              </a:endParaRPr>
            </a:p>
            <a:p>
              <a:pPr marL="342900" indent="-257175" algn="just" hangingPunct="0">
                <a:lnSpc>
                  <a:spcPct val="125000"/>
                </a:lnSpc>
                <a:buFont typeface="+mj-lt"/>
                <a:buAutoNum type="arabicPeriod"/>
              </a:pPr>
              <a:r>
                <a:rPr lang="zh-TW" altLang="en-US" sz="1600" dirty="0" smtClean="0">
                  <a:latin typeface="Times New Roman" panose="02020603050405020304" pitchFamily="18" charset="0"/>
                  <a:ea typeface="微軟正黑體" pitchFamily="34" charset="-120"/>
                </a:rPr>
                <a:t>當次出國行程表</a:t>
              </a:r>
              <a:endParaRPr lang="zh-TW" altLang="en-US" sz="1600" dirty="0">
                <a:latin typeface="Times New Roman" panose="02020603050405020304" pitchFamily="18" charset="0"/>
                <a:ea typeface="微軟正黑體" pitchFamily="34" charset="-120"/>
              </a:endParaRPr>
            </a:p>
          </p:txBody>
        </p:sp>
      </p:grpSp>
      <p:sp>
        <p:nvSpPr>
          <p:cNvPr id="22" name="橢圓 21"/>
          <p:cNvSpPr/>
          <p:nvPr/>
        </p:nvSpPr>
        <p:spPr>
          <a:xfrm>
            <a:off x="1753476" y="5301208"/>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grpSp>
        <p:nvGrpSpPr>
          <p:cNvPr id="24" name="群組 23"/>
          <p:cNvGrpSpPr/>
          <p:nvPr/>
        </p:nvGrpSpPr>
        <p:grpSpPr>
          <a:xfrm>
            <a:off x="5508103" y="2844772"/>
            <a:ext cx="3240360" cy="2569367"/>
            <a:chOff x="189218" y="1196752"/>
            <a:chExt cx="2095548" cy="1116408"/>
          </a:xfrm>
        </p:grpSpPr>
        <p:sp>
          <p:nvSpPr>
            <p:cNvPr id="27" name="矩形 26"/>
            <p:cNvSpPr/>
            <p:nvPr/>
          </p:nvSpPr>
          <p:spPr>
            <a:xfrm>
              <a:off x="189219" y="1196752"/>
              <a:ext cx="2095547" cy="1116408"/>
            </a:xfrm>
            <a:prstGeom prst="rect">
              <a:avLst/>
            </a:prstGeom>
            <a:solidFill>
              <a:schemeClr val="bg1"/>
            </a:solidFill>
            <a:ln>
              <a:solidFill>
                <a:srgbClr val="F5C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矩形 27"/>
            <p:cNvSpPr/>
            <p:nvPr/>
          </p:nvSpPr>
          <p:spPr>
            <a:xfrm>
              <a:off x="189218" y="1280334"/>
              <a:ext cx="2095548" cy="641909"/>
            </a:xfrm>
            <a:prstGeom prst="rect">
              <a:avLst/>
            </a:prstGeom>
          </p:spPr>
          <p:txBody>
            <a:bodyPr wrap="square" anchor="ctr">
              <a:spAutoFit/>
            </a:bodyPr>
            <a:lstStyle/>
            <a:p>
              <a:pPr marL="177800" indent="-177800" algn="just" hangingPunct="0">
                <a:lnSpc>
                  <a:spcPct val="125000"/>
                </a:lnSpc>
                <a:spcAft>
                  <a:spcPts val="600"/>
                </a:spcAft>
                <a:buFont typeface="Arial" pitchFamily="34" charset="0"/>
                <a:buChar char="•"/>
              </a:pPr>
              <a:r>
                <a:rPr lang="zh-TW" altLang="en-US" sz="1600" dirty="0" smtClean="0">
                  <a:latin typeface="微軟正黑體" pitchFamily="34" charset="-120"/>
                  <a:ea typeface="微軟正黑體" pitchFamily="34" charset="-120"/>
                </a:rPr>
                <a:t>函</a:t>
              </a:r>
              <a:r>
                <a:rPr lang="zh-TW" altLang="en-US" sz="1600" dirty="0">
                  <a:latin typeface="微軟正黑體" pitchFamily="34" charset="-120"/>
                  <a:ea typeface="微軟正黑體" pitchFamily="34" charset="-120"/>
                </a:rPr>
                <a:t>報</a:t>
              </a:r>
              <a:r>
                <a:rPr lang="zh-TW" altLang="en-US" sz="1600" dirty="0" smtClean="0">
                  <a:latin typeface="微軟正黑體" pitchFamily="34" charset="-120"/>
                  <a:ea typeface="微軟正黑體" pitchFamily="34" charset="-120"/>
                </a:rPr>
                <a:t>出席會議報告。</a:t>
              </a:r>
              <a:endParaRPr lang="en-US" altLang="zh-TW" sz="1600" dirty="0" smtClean="0">
                <a:latin typeface="微軟正黑體" pitchFamily="34" charset="-120"/>
                <a:ea typeface="微軟正黑體" pitchFamily="34" charset="-120"/>
              </a:endParaRPr>
            </a:p>
            <a:p>
              <a:pPr marL="177800" indent="-177800" algn="just" hangingPunct="0">
                <a:lnSpc>
                  <a:spcPct val="125000"/>
                </a:lnSpc>
                <a:spcAft>
                  <a:spcPts val="600"/>
                </a:spcAft>
                <a:buFont typeface="Arial" pitchFamily="34" charset="0"/>
                <a:buChar char="•"/>
              </a:pPr>
              <a:r>
                <a:rPr lang="zh-TW" altLang="en-US" sz="1600" dirty="0" smtClean="0">
                  <a:latin typeface="微軟正黑體" pitchFamily="34" charset="-120"/>
                  <a:ea typeface="微軟正黑體" pitchFamily="34" charset="-120"/>
                </a:rPr>
                <a:t>節錄討論內容及決議等資訊。</a:t>
              </a:r>
              <a:endParaRPr lang="en-US" altLang="zh-TW" sz="1600" dirty="0" smtClean="0">
                <a:latin typeface="微軟正黑體" pitchFamily="34" charset="-120"/>
                <a:ea typeface="微軟正黑體" pitchFamily="34" charset="-120"/>
              </a:endParaRPr>
            </a:p>
            <a:p>
              <a:pPr marL="177800" indent="-177800" algn="just" hangingPunct="0">
                <a:lnSpc>
                  <a:spcPct val="125000"/>
                </a:lnSpc>
                <a:spcAft>
                  <a:spcPts val="600"/>
                </a:spcAft>
                <a:buFont typeface="Arial" pitchFamily="34" charset="0"/>
                <a:buChar char="•"/>
              </a:pPr>
              <a:r>
                <a:rPr lang="zh-TW" altLang="en-US" sz="1600" dirty="0" smtClean="0">
                  <a:latin typeface="微軟正黑體" pitchFamily="34" charset="-120"/>
                  <a:ea typeface="微軟正黑體" pitchFamily="34" charset="-120"/>
                </a:rPr>
                <a:t>登載於官網供</a:t>
              </a:r>
              <a:r>
                <a:rPr lang="zh-TW" altLang="en-US" sz="1600" dirty="0">
                  <a:latin typeface="微軟正黑體" pitchFamily="34" charset="-120"/>
                  <a:ea typeface="微軟正黑體" pitchFamily="34" charset="-120"/>
                </a:rPr>
                <a:t>各界參考，發揮</a:t>
              </a:r>
              <a:r>
                <a:rPr lang="zh-TW" altLang="en-US" sz="1600" dirty="0" smtClean="0">
                  <a:latin typeface="微軟正黑體" pitchFamily="34" charset="-120"/>
                  <a:ea typeface="微軟正黑體" pitchFamily="34" charset="-120"/>
                </a:rPr>
                <a:t>出席國際會議</a:t>
              </a:r>
              <a:r>
                <a:rPr lang="zh-TW" altLang="en-US" sz="1600" dirty="0">
                  <a:latin typeface="微軟正黑體" pitchFamily="34" charset="-120"/>
                  <a:ea typeface="微軟正黑體" pitchFamily="34" charset="-120"/>
                </a:rPr>
                <a:t>最大效益。</a:t>
              </a:r>
            </a:p>
          </p:txBody>
        </p:sp>
      </p:grpSp>
      <p:sp>
        <p:nvSpPr>
          <p:cNvPr id="29" name="橢圓 28"/>
          <p:cNvSpPr/>
          <p:nvPr/>
        </p:nvSpPr>
        <p:spPr>
          <a:xfrm>
            <a:off x="6928914" y="5301208"/>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pic>
        <p:nvPicPr>
          <p:cNvPr id="30" name="圖片 29"/>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707903" y="4005064"/>
            <a:ext cx="1800201" cy="1425612"/>
          </a:xfrm>
          <a:prstGeom prst="rect">
            <a:avLst/>
          </a:prstGeom>
        </p:spPr>
      </p:pic>
      <p:sp>
        <p:nvSpPr>
          <p:cNvPr id="31" name="標題 1"/>
          <p:cNvSpPr txBox="1">
            <a:spLocks/>
          </p:cNvSpPr>
          <p:nvPr/>
        </p:nvSpPr>
        <p:spPr>
          <a:xfrm>
            <a:off x="1547663" y="1477523"/>
            <a:ext cx="5976665" cy="79695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rPr>
              <a:t>出席國際體育會議</a:t>
            </a:r>
            <a:r>
              <a:rPr lang="en-US" altLang="zh-TW" sz="4000" b="1" dirty="0">
                <a:effectLst>
                  <a:outerShdw blurRad="38100" dist="38100" dir="2700000" algn="tl">
                    <a:srgbClr val="000000">
                      <a:alpha val="43137"/>
                    </a:srgbClr>
                  </a:outerShdw>
                </a:effectLst>
                <a:latin typeface="微軟正黑體" pitchFamily="34" charset="-120"/>
                <a:ea typeface="微軟正黑體" pitchFamily="34" charset="-120"/>
              </a:rPr>
              <a:t>SOP</a:t>
            </a:r>
          </a:p>
        </p:txBody>
      </p:sp>
    </p:spTree>
    <p:extLst>
      <p:ext uri="{BB962C8B-B14F-4D97-AF65-F5344CB8AC3E}">
        <p14:creationId xmlns:p14="http://schemas.microsoft.com/office/powerpoint/2010/main" val="3622290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1" name="圖片 20"/>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71600" y="2564904"/>
            <a:ext cx="2978854" cy="2978854"/>
          </a:xfrm>
          <a:prstGeom prst="rect">
            <a:avLst/>
          </a:prstGeom>
        </p:spPr>
      </p:pic>
      <p:sp>
        <p:nvSpPr>
          <p:cNvPr id="3" name="投影片編號版面配置區 2"/>
          <p:cNvSpPr>
            <a:spLocks noGrp="1"/>
          </p:cNvSpPr>
          <p:nvPr>
            <p:ph type="sldNum" sz="quarter" idx="12"/>
          </p:nvPr>
        </p:nvSpPr>
        <p:spPr/>
        <p:txBody>
          <a:bodyPr/>
          <a:lstStyle/>
          <a:p>
            <a:fld id="{0AB8262D-127D-4B52-9270-A7F8B3027EE8}" type="slidenum">
              <a:rPr lang="zh-TW" altLang="en-US" smtClean="0"/>
              <a:t>7</a:t>
            </a:fld>
            <a:endParaRPr lang="zh-TW" altLang="en-US"/>
          </a:p>
        </p:txBody>
      </p:sp>
      <p:graphicFrame>
        <p:nvGraphicFramePr>
          <p:cNvPr id="18" name="物件 17"/>
          <p:cNvGraphicFramePr>
            <a:graphicFrameLocks noChangeAspect="1"/>
          </p:cNvGraphicFramePr>
          <p:nvPr>
            <p:extLst>
              <p:ext uri="{D42A27DB-BD31-4B8C-83A1-F6EECF244321}">
                <p14:modId xmlns:p14="http://schemas.microsoft.com/office/powerpoint/2010/main" val="1624034540"/>
              </p:ext>
            </p:extLst>
          </p:nvPr>
        </p:nvGraphicFramePr>
        <p:xfrm>
          <a:off x="193923" y="116633"/>
          <a:ext cx="4594101" cy="6840759"/>
        </p:xfrm>
        <a:graphic>
          <a:graphicData uri="http://schemas.openxmlformats.org/presentationml/2006/ole">
            <mc:AlternateContent xmlns:mc="http://schemas.openxmlformats.org/markup-compatibility/2006">
              <mc:Choice xmlns:v="urn:schemas-microsoft-com:vml" Requires="v">
                <p:oleObj spid="_x0000_s2072" name="文件" r:id="rId5" imgW="6527739" imgH="8733634" progId="Word.Document.12">
                  <p:embed/>
                </p:oleObj>
              </mc:Choice>
              <mc:Fallback>
                <p:oleObj name="文件" r:id="rId5" imgW="6527739" imgH="8733634" progId="Word.Document.12">
                  <p:embed/>
                  <p:pic>
                    <p:nvPicPr>
                      <p:cNvPr id="0" name=""/>
                      <p:cNvPicPr>
                        <a:picLocks noChangeAspect="1" noChangeArrowheads="1"/>
                      </p:cNvPicPr>
                      <p:nvPr/>
                    </p:nvPicPr>
                    <p:blipFill>
                      <a:blip r:embed="rId6"/>
                      <a:srcRect/>
                      <a:stretch>
                        <a:fillRect/>
                      </a:stretch>
                    </p:blipFill>
                    <p:spPr bwMode="auto">
                      <a:xfrm>
                        <a:off x="193923" y="116633"/>
                        <a:ext cx="4594101" cy="6840759"/>
                      </a:xfrm>
                      <a:prstGeom prst="rect">
                        <a:avLst/>
                      </a:prstGeom>
                      <a:noFill/>
                      <a:ln>
                        <a:noFill/>
                      </a:ln>
                    </p:spPr>
                  </p:pic>
                </p:oleObj>
              </mc:Fallback>
            </mc:AlternateContent>
          </a:graphicData>
        </a:graphic>
      </p:graphicFrame>
      <p:sp>
        <p:nvSpPr>
          <p:cNvPr id="19" name="文字方塊 18"/>
          <p:cNvSpPr txBox="1"/>
          <p:nvPr/>
        </p:nvSpPr>
        <p:spPr>
          <a:xfrm>
            <a:off x="4788024" y="935675"/>
            <a:ext cx="4212468" cy="6235040"/>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核心決策人員</a:t>
            </a:r>
            <a:endParaRPr lang="en-US" altLang="zh-TW"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algn="just" hangingPunct="0">
              <a:spcAft>
                <a:spcPts val="300"/>
              </a:spcAft>
            </a:pPr>
            <a:r>
              <a:rPr lang="zh-TW" altLang="en-US" dirty="0" smtClean="0">
                <a:latin typeface="微軟正黑體" pitchFamily="34" charset="-120"/>
                <a:ea typeface="微軟正黑體" pitchFamily="34" charset="-120"/>
              </a:rPr>
              <a:t>國際</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亞洲總會及</a:t>
            </a:r>
            <a:r>
              <a:rPr lang="zh-TW" altLang="en-US" dirty="0">
                <a:latin typeface="微軟正黑體" pitchFamily="34" charset="-120"/>
                <a:ea typeface="微軟正黑體" pitchFamily="34" charset="-120"/>
              </a:rPr>
              <a:t>重點</a:t>
            </a:r>
            <a:r>
              <a:rPr lang="zh-TW" altLang="en-US" dirty="0" smtClean="0">
                <a:latin typeface="微軟正黑體" pitchFamily="34" charset="-120"/>
                <a:ea typeface="微軟正黑體" pitchFamily="34" charset="-120"/>
              </a:rPr>
              <a:t>國家之會長、秘書長等核心決策人員之姓名及國籍。</a:t>
            </a:r>
            <a:endParaRPr lang="en-US" altLang="zh-TW" dirty="0">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r>
              <a:rPr lang="zh-TW" altLang="en-US"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討論要點及決議事項</a:t>
            </a:r>
            <a:endParaRPr lang="en-US" altLang="zh-TW" b="1" dirty="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algn="just" hangingPunct="0"/>
            <a:r>
              <a:rPr lang="zh-TW" altLang="en-US" dirty="0" smtClean="0">
                <a:latin typeface="微軟正黑體" pitchFamily="34" charset="-120"/>
                <a:ea typeface="微軟正黑體" pitchFamily="34" charset="-120"/>
              </a:rPr>
              <a:t>依據議程摘要記錄討論</a:t>
            </a:r>
            <a:r>
              <a:rPr lang="zh-TW" altLang="en-US" dirty="0">
                <a:latin typeface="微軟正黑體" pitchFamily="34" charset="-120"/>
                <a:ea typeface="微軟正黑體" pitchFamily="34" charset="-120"/>
              </a:rPr>
              <a:t>要點及決議</a:t>
            </a:r>
            <a:r>
              <a:rPr lang="zh-TW" altLang="en-US" dirty="0" smtClean="0">
                <a:latin typeface="微軟正黑體" pitchFamily="34" charset="-120"/>
                <a:ea typeface="微軟正黑體" pitchFamily="34" charset="-120"/>
              </a:rPr>
              <a:t>事項，尤以下列事項為重：</a:t>
            </a:r>
            <a:endParaRPr lang="en-US" altLang="zh-TW" dirty="0">
              <a:latin typeface="微軟正黑體" pitchFamily="34" charset="-120"/>
              <a:ea typeface="微軟正黑體" pitchFamily="34" charset="-120"/>
            </a:endParaRPr>
          </a:p>
          <a:p>
            <a:pPr marL="534988" indent="-261938" algn="just">
              <a:spcBef>
                <a:spcPts val="350"/>
              </a:spcBef>
              <a:buFont typeface="Wingdings" pitchFamily="2" charset="2"/>
              <a:buChar char="«"/>
            </a:pPr>
            <a:r>
              <a:rPr lang="zh-TW" altLang="en-US" dirty="0" smtClean="0">
                <a:latin typeface="微軟正黑體" pitchFamily="34" charset="-120"/>
                <a:ea typeface="微軟正黑體" pitchFamily="34" charset="-120"/>
              </a:rPr>
              <a:t>總會</a:t>
            </a:r>
            <a:r>
              <a:rPr lang="zh-TW" altLang="zh-TW" dirty="0" smtClean="0">
                <a:latin typeface="微軟正黑體" pitchFamily="34" charset="-120"/>
                <a:ea typeface="微軟正黑體" pitchFamily="34" charset="-120"/>
              </a:rPr>
              <a:t>職務改選</a:t>
            </a:r>
            <a:r>
              <a:rPr lang="zh-TW" altLang="en-US" dirty="0" smtClean="0">
                <a:latin typeface="微軟正黑體" pitchFamily="34" charset="-120"/>
                <a:ea typeface="微軟正黑體" pitchFamily="34" charset="-120"/>
              </a:rPr>
              <a:t>結果。</a:t>
            </a:r>
            <a:endParaRPr lang="en-US" altLang="zh-TW" dirty="0">
              <a:latin typeface="微軟正黑體" pitchFamily="34" charset="-120"/>
              <a:ea typeface="微軟正黑體" pitchFamily="34" charset="-120"/>
            </a:endParaRPr>
          </a:p>
          <a:p>
            <a:pPr marL="534988" lvl="1" indent="-261938" algn="just">
              <a:spcBef>
                <a:spcPts val="350"/>
              </a:spcBef>
              <a:buFont typeface="Wingdings" pitchFamily="2" charset="2"/>
              <a:buChar char="«"/>
            </a:pPr>
            <a:r>
              <a:rPr lang="zh-TW" altLang="en-US" dirty="0" smtClean="0">
                <a:latin typeface="微軟正黑體" pitchFamily="34" charset="-120"/>
                <a:ea typeface="微軟正黑體" pitchFamily="34" charset="-120"/>
              </a:rPr>
              <a:t>會員</a:t>
            </a:r>
            <a:r>
              <a:rPr lang="zh-TW" altLang="en-US" dirty="0">
                <a:latin typeface="微軟正黑體" pitchFamily="34" charset="-120"/>
                <a:ea typeface="微軟正黑體" pitchFamily="34" charset="-120"/>
              </a:rPr>
              <a:t>權益</a:t>
            </a:r>
            <a:r>
              <a:rPr lang="zh-TW" altLang="en-US" dirty="0" smtClean="0">
                <a:latin typeface="微軟正黑體" pitchFamily="34" charset="-120"/>
                <a:ea typeface="微軟正黑體" pitchFamily="34" charset="-120"/>
              </a:rPr>
              <a:t>事項 </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組織章程</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競賽規程</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技術</a:t>
            </a:r>
            <a:r>
              <a:rPr lang="zh-TW" altLang="en-US" dirty="0">
                <a:latin typeface="微軟正黑體" pitchFamily="34" charset="-120"/>
                <a:ea typeface="微軟正黑體" pitchFamily="34" charset="-120"/>
              </a:rPr>
              <a:t>規則</a:t>
            </a:r>
            <a:r>
              <a:rPr lang="zh-TW" altLang="en-US" dirty="0" smtClean="0">
                <a:latin typeface="微軟正黑體" pitchFamily="34" charset="-120"/>
                <a:ea typeface="微軟正黑體" pitchFamily="34" charset="-120"/>
              </a:rPr>
              <a:t>修正等</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marL="534988" lvl="1" indent="-261938" algn="just" hangingPunct="0">
              <a:spcBef>
                <a:spcPts val="350"/>
              </a:spcBef>
              <a:buFont typeface="Wingdings" pitchFamily="2" charset="2"/>
              <a:buChar char="«"/>
            </a:pPr>
            <a:r>
              <a:rPr lang="zh-TW" altLang="en-US" dirty="0" smtClean="0">
                <a:latin typeface="微軟正黑體" pitchFamily="34" charset="-120"/>
                <a:ea typeface="微軟正黑體" pitchFamily="34" charset="-120"/>
              </a:rPr>
              <a:t>近期重要賽事及</a:t>
            </a:r>
            <a:r>
              <a:rPr lang="zh-TW" altLang="en-US" dirty="0" smtClean="0">
                <a:latin typeface="微軟正黑體" pitchFamily="34" charset="-120"/>
                <a:ea typeface="微軟正黑體" pitchFamily="34" charset="-120"/>
              </a:rPr>
              <a:t>會議舉辦</a:t>
            </a:r>
            <a:r>
              <a:rPr lang="zh-TW" altLang="en-US" dirty="0" smtClean="0">
                <a:latin typeface="微軟正黑體" pitchFamily="34" charset="-120"/>
                <a:ea typeface="微軟正黑體" pitchFamily="34" charset="-120"/>
              </a:rPr>
              <a:t>時程及地點，若我國亦參與申辦過程，</a:t>
            </a:r>
            <a:r>
              <a:rPr lang="zh-TW" altLang="en-US" dirty="0">
                <a:latin typeface="微軟正黑體" pitchFamily="34" charset="-120"/>
                <a:ea typeface="微軟正黑體" pitchFamily="34" charset="-120"/>
              </a:rPr>
              <a:t>請檢附申辦資料供</a:t>
            </a:r>
            <a:r>
              <a:rPr lang="zh-TW" altLang="en-US" dirty="0" smtClean="0">
                <a:latin typeface="微軟正黑體" pitchFamily="34" charset="-120"/>
                <a:ea typeface="微軟正黑體" pitchFamily="34" charset="-120"/>
              </a:rPr>
              <a:t>參。</a:t>
            </a:r>
            <a:endParaRPr lang="en-US" altLang="zh-TW" dirty="0" smtClean="0">
              <a:latin typeface="微軟正黑體" pitchFamily="34" charset="-120"/>
              <a:ea typeface="微軟正黑體" pitchFamily="34" charset="-120"/>
            </a:endParaRPr>
          </a:p>
          <a:p>
            <a:pPr marL="534988" lvl="1" indent="-261938" algn="just" hangingPunct="0">
              <a:spcBef>
                <a:spcPts val="350"/>
              </a:spcBef>
              <a:buFont typeface="Wingdings" pitchFamily="2" charset="2"/>
              <a:buChar char="«"/>
            </a:pPr>
            <a:r>
              <a:rPr lang="zh-TW" altLang="en-US" dirty="0" smtClean="0">
                <a:latin typeface="微軟正黑體" pitchFamily="34" charset="-120"/>
                <a:ea typeface="微軟正黑體" pitchFamily="34" charset="-120"/>
              </a:rPr>
              <a:t>未來賽事</a:t>
            </a:r>
            <a:r>
              <a:rPr lang="zh-TW" altLang="en-US" dirty="0">
                <a:latin typeface="微軟正黑體" pitchFamily="34" charset="-120"/>
                <a:ea typeface="微軟正黑體" pitchFamily="34" charset="-120"/>
              </a:rPr>
              <a:t>及</a:t>
            </a:r>
            <a:r>
              <a:rPr lang="zh-TW" altLang="en-US" dirty="0" smtClean="0">
                <a:latin typeface="微軟正黑體" pitchFamily="34" charset="-120"/>
                <a:ea typeface="微軟正黑體" pitchFamily="34" charset="-120"/>
              </a:rPr>
              <a:t>會議之申辦期程。</a:t>
            </a:r>
            <a:endParaRPr lang="en-US" altLang="zh-TW" dirty="0" smtClean="0">
              <a:latin typeface="微軟正黑體" pitchFamily="34" charset="-120"/>
              <a:ea typeface="微軟正黑體" pitchFamily="34" charset="-120"/>
            </a:endParaRPr>
          </a:p>
          <a:p>
            <a:pPr marL="534988" lvl="1" indent="-261938" algn="just" hangingPunct="0">
              <a:spcBef>
                <a:spcPts val="350"/>
              </a:spcBef>
              <a:buFont typeface="Wingdings" pitchFamily="2" charset="2"/>
              <a:buChar char="«"/>
            </a:pPr>
            <a:r>
              <a:rPr lang="zh-TW" altLang="en-US" dirty="0" smtClean="0">
                <a:latin typeface="微軟正黑體" pitchFamily="34" charset="-120"/>
                <a:ea typeface="微軟正黑體" pitchFamily="34" charset="-120"/>
              </a:rPr>
              <a:t>我國代表發言重點</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總會回應</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marL="534988" lvl="1" indent="-261938" algn="just" hangingPunct="0">
              <a:spcBef>
                <a:spcPts val="350"/>
              </a:spcBef>
              <a:buFont typeface="Wingdings" pitchFamily="2" charset="2"/>
              <a:buChar char="«"/>
            </a:pPr>
            <a:r>
              <a:rPr lang="zh-TW" altLang="en-US" dirty="0" smtClean="0">
                <a:latin typeface="微軟正黑體" pitchFamily="34" charset="-120"/>
                <a:ea typeface="微軟正黑體" pitchFamily="34" charset="-120"/>
              </a:rPr>
              <a:t>標竿案例分享。</a:t>
            </a:r>
            <a:endParaRPr lang="en-US" altLang="zh-TW" dirty="0">
              <a:latin typeface="微軟正黑體" pitchFamily="34" charset="-120"/>
              <a:ea typeface="微軟正黑體" pitchFamily="34" charset="-120"/>
            </a:endParaRPr>
          </a:p>
          <a:p>
            <a:pPr marL="273050" indent="-190500">
              <a:spcAft>
                <a:spcPts val="200"/>
              </a:spcAft>
              <a:buFont typeface="Arial" pitchFamily="34" charset="0"/>
              <a:buChar char="•"/>
              <a:tabLst>
                <a:tab pos="273050" algn="l"/>
              </a:tabLst>
            </a:pPr>
            <a:r>
              <a:rPr lang="zh-TW" altLang="en-US"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目的</a:t>
            </a:r>
            <a:endParaRPr lang="en-US" altLang="zh-TW" b="1" dirty="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lvl="1" algn="just" hangingPunct="0">
              <a:spcBef>
                <a:spcPts val="350"/>
              </a:spcBef>
            </a:pPr>
            <a:r>
              <a:rPr lang="zh-TW" altLang="en-US" sz="1700" dirty="0" smtClean="0">
                <a:latin typeface="微軟正黑體" pitchFamily="34" charset="-120"/>
                <a:ea typeface="微軟正黑體" pitchFamily="34" charset="-120"/>
              </a:rPr>
              <a:t>爭取職務與頂級賽事為重要政策</a:t>
            </a:r>
            <a:r>
              <a:rPr lang="zh-TW" altLang="en-US" sz="1700" dirty="0" smtClean="0">
                <a:latin typeface="微軟正黑體" pitchFamily="34" charset="-120"/>
                <a:ea typeface="微軟正黑體" pitchFamily="34" charset="-120"/>
              </a:rPr>
              <a:t>，最直接手段即透過參與會議管道表達自我想法及汲取經驗。</a:t>
            </a:r>
            <a:endParaRPr lang="en-US" altLang="zh-TW" sz="1700" dirty="0">
              <a:solidFill>
                <a:srgbClr val="FF0000"/>
              </a:solidFill>
              <a:latin typeface="微軟正黑體" pitchFamily="34" charset="-120"/>
              <a:ea typeface="微軟正黑體" pitchFamily="34" charset="-120"/>
            </a:endParaRPr>
          </a:p>
          <a:p>
            <a:pPr marL="534988" lvl="1" indent="-261938" algn="just" hangingPunct="0">
              <a:spcBef>
                <a:spcPts val="350"/>
              </a:spcBef>
              <a:buFont typeface="Wingdings" pitchFamily="2" charset="2"/>
              <a:buChar char="«"/>
            </a:pPr>
            <a:endParaRPr lang="en-US" altLang="zh-TW" dirty="0" smtClean="0">
              <a:latin typeface="微軟正黑體" pitchFamily="34" charset="-120"/>
              <a:ea typeface="微軟正黑體" pitchFamily="34" charset="-120"/>
            </a:endParaRPr>
          </a:p>
        </p:txBody>
      </p:sp>
      <p:pic>
        <p:nvPicPr>
          <p:cNvPr id="20" name="圖片 19"/>
          <p:cNvPicPr>
            <a:picLocks noChangeAspect="1"/>
          </p:cNvPicPr>
          <p:nvPr/>
        </p:nvPicPr>
        <p:blipFill>
          <a:blip r:embed="rId7"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932039" y="188640"/>
            <a:ext cx="747035" cy="747035"/>
          </a:xfrm>
          <a:prstGeom prst="rect">
            <a:avLst/>
          </a:prstGeom>
        </p:spPr>
      </p:pic>
    </p:spTree>
    <p:extLst>
      <p:ext uri="{BB962C8B-B14F-4D97-AF65-F5344CB8AC3E}">
        <p14:creationId xmlns:p14="http://schemas.microsoft.com/office/powerpoint/2010/main" val="1918949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4499992" y="1916832"/>
            <a:ext cx="4319763" cy="4191755"/>
          </a:xfrm>
          <a:prstGeom prst="rect">
            <a:avLst/>
          </a:prstGeom>
          <a:noFill/>
          <a:ln w="285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
        <p:nvSpPr>
          <p:cNvPr id="5" name="標題 1"/>
          <p:cNvSpPr txBox="1">
            <a:spLocks/>
          </p:cNvSpPr>
          <p:nvPr/>
        </p:nvSpPr>
        <p:spPr>
          <a:xfrm>
            <a:off x="107503" y="10743"/>
            <a:ext cx="6480721" cy="796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effectLst>
                  <a:outerShdw blurRad="38100" dist="38100" dir="2700000" algn="tl">
                    <a:srgbClr val="000000">
                      <a:alpha val="43137"/>
                    </a:srgbClr>
                  </a:outerShdw>
                </a:effectLst>
                <a:latin typeface="微軟正黑體" pitchFamily="34" charset="-120"/>
                <a:ea typeface="微軟正黑體" pitchFamily="34" charset="-120"/>
              </a:rPr>
              <a:t>核結注意事項</a:t>
            </a:r>
            <a:endParaRPr lang="zh-TW" altLang="en-US" sz="4000" b="1" dirty="0">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a:xfrm>
            <a:off x="6847322" y="6476517"/>
            <a:ext cx="2133600" cy="365125"/>
          </a:xfrm>
        </p:spPr>
        <p:txBody>
          <a:bodyPr/>
          <a:lstStyle/>
          <a:p>
            <a:fld id="{0AB8262D-127D-4B52-9270-A7F8B3027EE8}" type="slidenum">
              <a:rPr lang="zh-TW" altLang="en-US" smtClean="0"/>
              <a:t>8</a:t>
            </a:fld>
            <a:endParaRPr lang="zh-TW" altLang="en-US" dirty="0"/>
          </a:p>
        </p:txBody>
      </p:sp>
      <p:cxnSp>
        <p:nvCxnSpPr>
          <p:cNvPr id="23" name="直線接點 22"/>
          <p:cNvCxnSpPr/>
          <p:nvPr/>
        </p:nvCxnSpPr>
        <p:spPr>
          <a:xfrm>
            <a:off x="3714549" y="431360"/>
            <a:ext cx="2657651" cy="0"/>
          </a:xfrm>
          <a:prstGeom prst="line">
            <a:avLst/>
          </a:prstGeom>
          <a:ln>
            <a:headEnd type="oval" w="med" len="med"/>
            <a:tailEnd type="oval" w="med" len="med"/>
          </a:ln>
        </p:spPr>
        <p:style>
          <a:lnRef idx="2">
            <a:schemeClr val="accent5"/>
          </a:lnRef>
          <a:fillRef idx="0">
            <a:schemeClr val="accent5"/>
          </a:fillRef>
          <a:effectRef idx="1">
            <a:schemeClr val="accent5"/>
          </a:effectRef>
          <a:fontRef idx="minor">
            <a:schemeClr val="tx1"/>
          </a:fontRef>
        </p:style>
      </p:cxnSp>
      <p:sp>
        <p:nvSpPr>
          <p:cNvPr id="25" name="文字方塊 24"/>
          <p:cNvSpPr txBox="1"/>
          <p:nvPr/>
        </p:nvSpPr>
        <p:spPr>
          <a:xfrm>
            <a:off x="4067944" y="143328"/>
            <a:ext cx="1952429"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algn="ctr"/>
            <a:r>
              <a:rPr lang="zh-TW" altLang="en-US" sz="3200" dirty="0" smtClean="0">
                <a:latin typeface="微軟正黑體" pitchFamily="34" charset="-120"/>
                <a:ea typeface="微軟正黑體" pitchFamily="34" charset="-120"/>
              </a:rPr>
              <a:t>其他部分</a:t>
            </a:r>
          </a:p>
        </p:txBody>
      </p:sp>
      <p:sp>
        <p:nvSpPr>
          <p:cNvPr id="26" name="文字方塊 25"/>
          <p:cNvSpPr txBox="1"/>
          <p:nvPr/>
        </p:nvSpPr>
        <p:spPr>
          <a:xfrm>
            <a:off x="4518938" y="2181235"/>
            <a:ext cx="4300817" cy="1079783"/>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國外交通費</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615950" indent="-342900" algn="just" hangingPunct="0">
              <a:spcAft>
                <a:spcPts val="300"/>
              </a:spcAft>
              <a:buFont typeface="Wingdings" panose="05000000000000000000" pitchFamily="2" charset="2"/>
              <a:buChar char="ü"/>
            </a:pPr>
            <a:r>
              <a:rPr lang="zh-TW" altLang="en-US" sz="2000" dirty="0" smtClean="0">
                <a:latin typeface="微軟正黑體" pitchFamily="34" charset="-120"/>
                <a:ea typeface="微軟正黑體" pitchFamily="34" charset="-120"/>
              </a:rPr>
              <a:t>補助最短旅程經濟艙機票</a:t>
            </a:r>
            <a:endParaRPr lang="en-US" altLang="zh-TW" sz="2000" dirty="0" smtClean="0">
              <a:latin typeface="微軟正黑體" pitchFamily="34" charset="-120"/>
              <a:ea typeface="微軟正黑體" pitchFamily="34" charset="-120"/>
            </a:endParaRPr>
          </a:p>
          <a:p>
            <a:pPr marL="615950" indent="-342900" algn="just" hangingPunct="0">
              <a:spcAft>
                <a:spcPts val="300"/>
              </a:spcAft>
              <a:buFont typeface="微軟正黑體" panose="020B0604030504040204" pitchFamily="34" charset="-120"/>
              <a:buChar char="╳"/>
            </a:pPr>
            <a:r>
              <a:rPr lang="zh-TW" altLang="en-US" sz="2000" dirty="0" smtClean="0">
                <a:solidFill>
                  <a:srgbClr val="FF0000"/>
                </a:solidFill>
                <a:latin typeface="微軟正黑體" pitchFamily="34" charset="-120"/>
                <a:ea typeface="微軟正黑體" pitchFamily="34" charset="-120"/>
              </a:rPr>
              <a:t>不補助國外租車、計程車資</a:t>
            </a:r>
            <a:endParaRPr lang="en-US" altLang="zh-TW" sz="2000" dirty="0" smtClean="0">
              <a:solidFill>
                <a:srgbClr val="FF0000"/>
              </a:solidFill>
              <a:latin typeface="微軟正黑體" pitchFamily="34" charset="-120"/>
              <a:ea typeface="微軟正黑體" pitchFamily="34" charset="-120"/>
            </a:endParaRPr>
          </a:p>
        </p:txBody>
      </p:sp>
      <p:sp>
        <p:nvSpPr>
          <p:cNvPr id="9" name="圓角化對角線角落矩形 8"/>
          <p:cNvSpPr/>
          <p:nvPr/>
        </p:nvSpPr>
        <p:spPr>
          <a:xfrm>
            <a:off x="4705180" y="4212559"/>
            <a:ext cx="416334" cy="1140143"/>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en-US" altLang="zh-TW" sz="6600" dirty="0" smtClean="0">
                <a:latin typeface="微軟正黑體" pitchFamily="34" charset="-120"/>
                <a:ea typeface="微軟正黑體" pitchFamily="34" charset="-120"/>
              </a:rPr>
              <a:t>!</a:t>
            </a:r>
            <a:endParaRPr lang="zh-TW" altLang="en-US" sz="6600" dirty="0">
              <a:latin typeface="微軟正黑體" pitchFamily="34" charset="-120"/>
              <a:ea typeface="微軟正黑體" pitchFamily="34" charset="-120"/>
            </a:endParaRPr>
          </a:p>
        </p:txBody>
      </p:sp>
      <p:sp>
        <p:nvSpPr>
          <p:cNvPr id="10" name="矩形 9"/>
          <p:cNvSpPr/>
          <p:nvPr/>
        </p:nvSpPr>
        <p:spPr>
          <a:xfrm>
            <a:off x="5198312" y="4207760"/>
            <a:ext cx="3166629" cy="1200329"/>
          </a:xfrm>
          <a:prstGeom prst="rect">
            <a:avLst/>
          </a:prstGeom>
          <a:noFill/>
          <a:ln w="31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r>
              <a:rPr lang="zh-TW" altLang="en-US" sz="2400" dirty="0" smtClean="0">
                <a:latin typeface="微軟正黑體" pitchFamily="34" charset="-120"/>
                <a:ea typeface="微軟正黑體" pitchFamily="34" charset="-120"/>
              </a:rPr>
              <a:t>辦理經費核結時，請務必詳讀相關法規命令之規定。</a:t>
            </a:r>
            <a:endParaRPr lang="zh-TW" altLang="en-US" sz="2400" dirty="0">
              <a:latin typeface="微軟正黑體" pitchFamily="34" charset="-120"/>
              <a:ea typeface="微軟正黑體" pitchFamily="34" charset="-120"/>
            </a:endParaRPr>
          </a:p>
        </p:txBody>
      </p:sp>
      <p:sp>
        <p:nvSpPr>
          <p:cNvPr id="11" name="矩形 10"/>
          <p:cNvSpPr/>
          <p:nvPr/>
        </p:nvSpPr>
        <p:spPr>
          <a:xfrm>
            <a:off x="251519" y="1916832"/>
            <a:ext cx="4142093" cy="4191755"/>
          </a:xfrm>
          <a:prstGeom prst="rect">
            <a:avLst/>
          </a:prstGeom>
          <a:noFill/>
          <a:ln w="28575"/>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
        <p:nvSpPr>
          <p:cNvPr id="12" name="圓角化對角線角落矩形 11"/>
          <p:cNvSpPr/>
          <p:nvPr/>
        </p:nvSpPr>
        <p:spPr>
          <a:xfrm>
            <a:off x="2894813" y="1398100"/>
            <a:ext cx="3174997" cy="510778"/>
          </a:xfrm>
          <a:prstGeom prst="round2DiagRect">
            <a:avLst>
              <a:gd name="adj1" fmla="val 16667"/>
              <a:gd name="adj2" fmla="val 6781"/>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hangingPunct="0"/>
            <a:r>
              <a:rPr lang="zh-TW" altLang="en-US" sz="2400" dirty="0" smtClean="0">
                <a:latin typeface="微軟正黑體" pitchFamily="34" charset="-120"/>
                <a:ea typeface="微軟正黑體" pitchFamily="34" charset="-120"/>
              </a:rPr>
              <a:t>相關</a:t>
            </a:r>
            <a:r>
              <a:rPr lang="zh-TW" altLang="en-US" sz="2400" dirty="0" smtClean="0">
                <a:latin typeface="微軟正黑體" pitchFamily="34" charset="-120"/>
                <a:ea typeface="微軟正黑體" pitchFamily="34" charset="-120"/>
              </a:rPr>
              <a:t>補助規範</a:t>
            </a:r>
            <a:endParaRPr lang="zh-TW" altLang="en-US" sz="2400" dirty="0">
              <a:latin typeface="微軟正黑體" pitchFamily="34" charset="-120"/>
              <a:ea typeface="微軟正黑體" pitchFamily="34" charset="-120"/>
            </a:endParaRPr>
          </a:p>
        </p:txBody>
      </p:sp>
      <p:sp>
        <p:nvSpPr>
          <p:cNvPr id="13" name="文字方塊 12"/>
          <p:cNvSpPr txBox="1"/>
          <p:nvPr/>
        </p:nvSpPr>
        <p:spPr>
          <a:xfrm>
            <a:off x="395536" y="2223164"/>
            <a:ext cx="3854061" cy="3518912"/>
          </a:xfrm>
          <a:prstGeom prst="rect">
            <a:avLst/>
          </a:prstGeom>
          <a:noFill/>
        </p:spPr>
        <p:txBody>
          <a:bodyPr wrap="square" rtlCol="0">
            <a:spAutoFit/>
          </a:bodyPr>
          <a:lstStyle/>
          <a:p>
            <a:pPr marL="273050" indent="-190500">
              <a:spcAft>
                <a:spcPts val="200"/>
              </a:spcAft>
              <a:buFont typeface="Arial" pitchFamily="34" charset="0"/>
              <a:buChar char="•"/>
              <a:tabLst>
                <a:tab pos="273050" algn="l"/>
              </a:tabLst>
            </a:pPr>
            <a:r>
              <a:rPr lang="zh-TW" altLang="en-US"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rPr>
              <a:t>出席會議膳宿費</a:t>
            </a:r>
            <a:endParaRPr lang="en-US" altLang="zh-TW" sz="2000" b="1" dirty="0" smtClean="0">
              <a:solidFill>
                <a:srgbClr val="0000FF"/>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273050" indent="-190500" algn="just" hangingPunct="0">
              <a:spcBef>
                <a:spcPts val="600"/>
              </a:spcBef>
              <a:spcAft>
                <a:spcPts val="200"/>
              </a:spcAft>
              <a:buFont typeface="Arial" pitchFamily="34" charset="0"/>
              <a:buChar char="•"/>
            </a:pPr>
            <a:endParaRPr lang="en-US" altLang="zh-TW" sz="2000" b="1" dirty="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425450" indent="-342900" algn="just" hangingPunct="0">
              <a:spcBef>
                <a:spcPts val="600"/>
              </a:spcBef>
              <a:spcAft>
                <a:spcPts val="200"/>
              </a:spcAft>
              <a:buFont typeface="Wingdings" panose="05000000000000000000" pitchFamily="2" charset="2"/>
              <a:buChar char="ü"/>
            </a:pPr>
            <a:r>
              <a:rPr lang="zh-TW" altLang="en-US" dirty="0" smtClean="0">
                <a:solidFill>
                  <a:srgbClr val="FF0000"/>
                </a:solidFill>
                <a:latin typeface="微軟正黑體" pitchFamily="34" charset="-120"/>
                <a:ea typeface="微軟正黑體" pitchFamily="34" charset="-120"/>
              </a:rPr>
              <a:t>會議１日，且有開閉幕為例，可補助上限為</a:t>
            </a:r>
            <a:r>
              <a:rPr lang="en-US" altLang="zh-TW" dirty="0" smtClean="0">
                <a:solidFill>
                  <a:srgbClr val="FF0000"/>
                </a:solidFill>
                <a:latin typeface="微軟正黑體" pitchFamily="34" charset="-120"/>
                <a:ea typeface="微軟正黑體" pitchFamily="34" charset="-120"/>
              </a:rPr>
              <a:t>12,000</a:t>
            </a:r>
            <a:r>
              <a:rPr lang="zh-TW" altLang="en-US" dirty="0" smtClean="0">
                <a:solidFill>
                  <a:srgbClr val="FF0000"/>
                </a:solidFill>
                <a:latin typeface="微軟正黑體" pitchFamily="34" charset="-120"/>
                <a:ea typeface="微軟正黑體" pitchFamily="34" charset="-120"/>
              </a:rPr>
              <a:t>元。</a:t>
            </a:r>
            <a:endParaRPr lang="en-US" altLang="zh-TW" sz="20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cxnSp>
        <p:nvCxnSpPr>
          <p:cNvPr id="14" name="直線接點 13"/>
          <p:cNvCxnSpPr/>
          <p:nvPr/>
        </p:nvCxnSpPr>
        <p:spPr>
          <a:xfrm>
            <a:off x="663057" y="3068960"/>
            <a:ext cx="3319013"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17" name="橢圓 16"/>
          <p:cNvSpPr/>
          <p:nvPr/>
        </p:nvSpPr>
        <p:spPr>
          <a:xfrm>
            <a:off x="2861293" y="2906448"/>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8" name="文字方塊 7"/>
          <p:cNvSpPr txBox="1"/>
          <p:nvPr/>
        </p:nvSpPr>
        <p:spPr>
          <a:xfrm>
            <a:off x="1890073" y="3266548"/>
            <a:ext cx="911231" cy="369332"/>
          </a:xfrm>
          <a:prstGeom prst="rect">
            <a:avLst/>
          </a:prstGeom>
          <a:noFill/>
        </p:spPr>
        <p:txBody>
          <a:bodyPr wrap="square" rtlCol="0">
            <a:spAutoFit/>
          </a:bodyPr>
          <a:lstStyle/>
          <a:p>
            <a:r>
              <a:rPr lang="zh-TW" altLang="en-US" dirty="0" smtClean="0">
                <a:latin typeface="微軟正黑體" pitchFamily="34" charset="-120"/>
                <a:ea typeface="微軟正黑體" pitchFamily="34" charset="-120"/>
              </a:rPr>
              <a:t>會議</a:t>
            </a:r>
            <a:r>
              <a:rPr lang="zh-TW" altLang="en-US" dirty="0">
                <a:latin typeface="微軟正黑體" pitchFamily="34" charset="-120"/>
                <a:ea typeface="微軟正黑體" pitchFamily="34" charset="-120"/>
              </a:rPr>
              <a:t>日</a:t>
            </a:r>
            <a:endParaRPr lang="zh-TW" altLang="en-US" dirty="0" smtClean="0">
              <a:latin typeface="微軟正黑體" pitchFamily="34" charset="-120"/>
              <a:ea typeface="微軟正黑體" pitchFamily="34" charset="-120"/>
            </a:endParaRPr>
          </a:p>
        </p:txBody>
      </p:sp>
      <p:sp>
        <p:nvSpPr>
          <p:cNvPr id="19" name="橢圓 18"/>
          <p:cNvSpPr/>
          <p:nvPr/>
        </p:nvSpPr>
        <p:spPr>
          <a:xfrm>
            <a:off x="1500530" y="2905595"/>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20" name="橢圓 19"/>
          <p:cNvSpPr/>
          <p:nvPr/>
        </p:nvSpPr>
        <p:spPr>
          <a:xfrm>
            <a:off x="2186061" y="2915269"/>
            <a:ext cx="307382" cy="307382"/>
          </a:xfrm>
          <a:prstGeom prst="ellipse">
            <a:avLst/>
          </a:prstGeom>
          <a:solidFill>
            <a:srgbClr val="F5C63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sysClr val="window" lastClr="FFFFFF"/>
              </a:solidFill>
              <a:effectLst/>
              <a:uLnTx/>
              <a:uFillTx/>
              <a:latin typeface="Arial"/>
              <a:ea typeface="微軟正黑體"/>
              <a:cs typeface="+mn-cs"/>
            </a:endParaRPr>
          </a:p>
        </p:txBody>
      </p:sp>
      <p:sp>
        <p:nvSpPr>
          <p:cNvPr id="21" name="文字方塊 20"/>
          <p:cNvSpPr txBox="1"/>
          <p:nvPr/>
        </p:nvSpPr>
        <p:spPr>
          <a:xfrm>
            <a:off x="1308073" y="3266548"/>
            <a:ext cx="692296" cy="369332"/>
          </a:xfrm>
          <a:prstGeom prst="rect">
            <a:avLst/>
          </a:prstGeom>
          <a:noFill/>
        </p:spPr>
        <p:txBody>
          <a:bodyPr wrap="square" rtlCol="0">
            <a:spAutoFit/>
          </a:bodyPr>
          <a:lstStyle/>
          <a:p>
            <a:r>
              <a:rPr lang="zh-TW" altLang="en-US" dirty="0" smtClean="0">
                <a:latin typeface="微軟正黑體" pitchFamily="34" charset="-120"/>
                <a:ea typeface="微軟正黑體" pitchFamily="34" charset="-120"/>
              </a:rPr>
              <a:t>開幕</a:t>
            </a:r>
          </a:p>
        </p:txBody>
      </p:sp>
      <p:sp>
        <p:nvSpPr>
          <p:cNvPr id="24" name="文字方塊 23"/>
          <p:cNvSpPr txBox="1"/>
          <p:nvPr/>
        </p:nvSpPr>
        <p:spPr>
          <a:xfrm>
            <a:off x="2672604" y="3266548"/>
            <a:ext cx="692296" cy="369332"/>
          </a:xfrm>
          <a:prstGeom prst="rect">
            <a:avLst/>
          </a:prstGeom>
          <a:noFill/>
        </p:spPr>
        <p:txBody>
          <a:bodyPr wrap="square" rtlCol="0">
            <a:spAutoFit/>
          </a:bodyPr>
          <a:lstStyle/>
          <a:p>
            <a:r>
              <a:rPr lang="zh-TW" altLang="en-US" dirty="0">
                <a:latin typeface="微軟正黑體" pitchFamily="34" charset="-120"/>
                <a:ea typeface="微軟正黑體" pitchFamily="34" charset="-120"/>
              </a:rPr>
              <a:t>閉</a:t>
            </a:r>
            <a:r>
              <a:rPr lang="zh-TW" altLang="en-US" dirty="0" smtClean="0">
                <a:latin typeface="微軟正黑體" pitchFamily="34" charset="-120"/>
                <a:ea typeface="微軟正黑體" pitchFamily="34" charset="-120"/>
              </a:rPr>
              <a:t>幕</a:t>
            </a:r>
          </a:p>
        </p:txBody>
      </p:sp>
      <p:sp>
        <p:nvSpPr>
          <p:cNvPr id="15" name="右大括弧 14"/>
          <p:cNvSpPr/>
          <p:nvPr/>
        </p:nvSpPr>
        <p:spPr>
          <a:xfrm rot="5400000">
            <a:off x="2164623" y="3009873"/>
            <a:ext cx="283948" cy="1506469"/>
          </a:xfrm>
          <a:prstGeom prst="rightBrace">
            <a:avLst>
              <a:gd name="adj1" fmla="val 0"/>
              <a:gd name="adj2" fmla="val 51541"/>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zh-TW" altLang="en-US"/>
          </a:p>
        </p:txBody>
      </p:sp>
      <p:sp>
        <p:nvSpPr>
          <p:cNvPr id="27" name="文字方塊 26"/>
          <p:cNvSpPr txBox="1"/>
          <p:nvPr/>
        </p:nvSpPr>
        <p:spPr>
          <a:xfrm>
            <a:off x="1572538" y="3882834"/>
            <a:ext cx="1559302" cy="369332"/>
          </a:xfrm>
          <a:prstGeom prst="rect">
            <a:avLst/>
          </a:prstGeom>
          <a:noFill/>
        </p:spPr>
        <p:txBody>
          <a:bodyPr wrap="square" rtlCol="0">
            <a:spAutoFit/>
          </a:bodyPr>
          <a:lstStyle/>
          <a:p>
            <a:r>
              <a:rPr lang="zh-TW" altLang="en-US" dirty="0" smtClean="0">
                <a:latin typeface="Times New Roman" panose="02020603050405020304" pitchFamily="18" charset="0"/>
                <a:ea typeface="微軟正黑體" pitchFamily="34" charset="-120"/>
              </a:rPr>
              <a:t>每日</a:t>
            </a:r>
            <a:r>
              <a:rPr lang="en-US" altLang="zh-TW" dirty="0" smtClean="0">
                <a:latin typeface="Times New Roman" panose="02020603050405020304" pitchFamily="18" charset="0"/>
                <a:ea typeface="微軟正黑體" pitchFamily="34" charset="-120"/>
              </a:rPr>
              <a:t>3,000</a:t>
            </a:r>
            <a:r>
              <a:rPr lang="zh-TW" altLang="en-US" dirty="0" smtClean="0">
                <a:latin typeface="Times New Roman" panose="02020603050405020304" pitchFamily="18" charset="0"/>
                <a:ea typeface="微軟正黑體" pitchFamily="34" charset="-120"/>
              </a:rPr>
              <a:t>元</a:t>
            </a:r>
          </a:p>
        </p:txBody>
      </p:sp>
      <p:sp>
        <p:nvSpPr>
          <p:cNvPr id="28" name="文字方塊 27"/>
          <p:cNvSpPr txBox="1"/>
          <p:nvPr/>
        </p:nvSpPr>
        <p:spPr>
          <a:xfrm>
            <a:off x="696508" y="4644889"/>
            <a:ext cx="3311362" cy="369332"/>
          </a:xfrm>
          <a:prstGeom prst="rect">
            <a:avLst/>
          </a:prstGeom>
          <a:noFill/>
        </p:spPr>
        <p:txBody>
          <a:bodyPr wrap="square" rtlCol="0">
            <a:spAutoFit/>
          </a:bodyPr>
          <a:lstStyle/>
          <a:p>
            <a:r>
              <a:rPr lang="zh-TW" altLang="en-US" dirty="0" smtClean="0">
                <a:latin typeface="Times New Roman" panose="02020603050405020304" pitchFamily="18" charset="0"/>
                <a:ea typeface="微軟正黑體" pitchFamily="34" charset="-120"/>
              </a:rPr>
              <a:t>前後各加計</a:t>
            </a:r>
            <a:r>
              <a:rPr lang="en-US" altLang="zh-TW" dirty="0" smtClean="0">
                <a:latin typeface="Times New Roman" panose="02020603050405020304" pitchFamily="18" charset="0"/>
                <a:ea typeface="微軟正黑體" pitchFamily="34" charset="-120"/>
              </a:rPr>
              <a:t>1</a:t>
            </a:r>
            <a:r>
              <a:rPr lang="zh-TW" altLang="en-US" dirty="0" smtClean="0">
                <a:latin typeface="Times New Roman" panose="02020603050405020304" pitchFamily="18" charset="0"/>
                <a:ea typeface="微軟正黑體" pitchFamily="34" charset="-120"/>
              </a:rPr>
              <a:t>日（每日</a:t>
            </a:r>
            <a:r>
              <a:rPr lang="en-US" altLang="zh-TW" dirty="0" smtClean="0">
                <a:latin typeface="Times New Roman" panose="02020603050405020304" pitchFamily="18" charset="0"/>
                <a:ea typeface="微軟正黑體" pitchFamily="34" charset="-120"/>
              </a:rPr>
              <a:t>1,500</a:t>
            </a:r>
            <a:r>
              <a:rPr lang="zh-TW" altLang="en-US" dirty="0" smtClean="0">
                <a:latin typeface="Times New Roman" panose="02020603050405020304" pitchFamily="18" charset="0"/>
                <a:ea typeface="微軟正黑體" pitchFamily="34" charset="-120"/>
              </a:rPr>
              <a:t>元）</a:t>
            </a:r>
            <a:endParaRPr lang="en-US" altLang="zh-TW" dirty="0" smtClean="0">
              <a:latin typeface="Times New Roman" panose="02020603050405020304" pitchFamily="18" charset="0"/>
              <a:ea typeface="微軟正黑體" pitchFamily="34" charset="-120"/>
            </a:endParaRPr>
          </a:p>
        </p:txBody>
      </p:sp>
      <p:sp>
        <p:nvSpPr>
          <p:cNvPr id="16" name="加號 15"/>
          <p:cNvSpPr/>
          <p:nvPr/>
        </p:nvSpPr>
        <p:spPr>
          <a:xfrm>
            <a:off x="2040884" y="4207760"/>
            <a:ext cx="452559" cy="474342"/>
          </a:xfrm>
          <a:prstGeom prst="mathPlus">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just" hangingPunct="0"/>
            <a:endParaRPr lang="zh-TW" altLang="en-US" sz="1400" dirty="0">
              <a:latin typeface="微軟正黑體" pitchFamily="34" charset="-120"/>
              <a:ea typeface="微軟正黑體" pitchFamily="34" charset="-120"/>
            </a:endParaRPr>
          </a:p>
        </p:txBody>
      </p:sp>
    </p:spTree>
    <p:extLst>
      <p:ext uri="{BB962C8B-B14F-4D97-AF65-F5344CB8AC3E}">
        <p14:creationId xmlns:p14="http://schemas.microsoft.com/office/powerpoint/2010/main" val="388923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gn="just" hangingPunct="0">
          <a:defRPr sz="1400" dirty="0">
            <a:latin typeface="微軟正黑體" pitchFamily="34" charset="-120"/>
            <a:ea typeface="微軟正黑體" pitchFamily="34" charset="-120"/>
          </a:defRPr>
        </a:defPPr>
      </a:lstStyle>
    </a:spDef>
    <a:txDef>
      <a:spPr>
        <a:noFill/>
      </a:spPr>
      <a:bodyPr wrap="square" rtlCol="0">
        <a:spAutoFit/>
      </a:bodyPr>
      <a:lstStyle>
        <a:defPPr>
          <a:defRPr sz="2800" dirty="0" smtClean="0">
            <a:latin typeface="微軟正黑體" pitchFamily="34" charset="-120"/>
            <a:ea typeface="微軟正黑體" pitchFamily="34" charset="-120"/>
          </a:defRPr>
        </a:defPPr>
      </a:lstStyle>
    </a:txDef>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3789</TotalTime>
  <Words>1984</Words>
  <Application>Microsoft Office PowerPoint</Application>
  <PresentationFormat>如螢幕大小 (4:3)</PresentationFormat>
  <Paragraphs>228</Paragraphs>
  <Slides>14</Slides>
  <Notes>1</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16" baseType="lpstr">
      <vt:lpstr>Office 佈景主題</vt:lpstr>
      <vt:lpstr>文件</vt:lpstr>
      <vt:lpstr>PowerPoint 簡報</vt:lpstr>
      <vt:lpstr>簡報大綱</vt:lpstr>
      <vt:lpstr>PowerPoint 簡報</vt:lpstr>
      <vt:lpstr>PowerPoint 簡報</vt:lpstr>
      <vt:lpstr>PowerPoint 簡報</vt:lpstr>
      <vt:lpstr>PowerPoint 簡報</vt:lpstr>
      <vt:lpstr>PowerPoint 簡報</vt:lpstr>
      <vt:lpstr>PowerPoint 簡報</vt:lpstr>
      <vt:lpstr>PowerPoint 簡報</vt:lpstr>
      <vt:lpstr>運動發展基金補助要點修正重點</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國際組</dc:creator>
  <cp:lastModifiedBy>0270 黃筱棻</cp:lastModifiedBy>
  <cp:revision>153</cp:revision>
  <cp:lastPrinted>2017-11-20T04:23:10Z</cp:lastPrinted>
  <dcterms:created xsi:type="dcterms:W3CDTF">2017-01-19T01:14:06Z</dcterms:created>
  <dcterms:modified xsi:type="dcterms:W3CDTF">2017-11-20T09:51:16Z</dcterms:modified>
</cp:coreProperties>
</file>